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abd2997b9d04728" /><Relationship Type="http://schemas.openxmlformats.org/officeDocument/2006/relationships/extended-properties" Target="/docProps/app.xml" Id="Ref3b775bd45948e8" /><Relationship Type="http://schemas.openxmlformats.org/officeDocument/2006/relationships/officeDocument" Target="/ppt/presentation.xml" Id="Ra16be216ac8f4f67" /></Relationships>
</file>

<file path=ppt/presentation.xml><?xml version="1.0" encoding="utf-8"?>
<p:presentation xmlns:p="http://schemas.openxmlformats.org/presentationml/2006/main">
  <p:sldMasterIdLst>
    <p:sldMasterId xmlns:r="http://schemas.openxmlformats.org/officeDocument/2006/relationships" id="2147483648" r:id="Re957f65e3aa2498a"/>
  </p:sldMasterIdLst>
  <p:notesMasterIdLst>
    <p:notesMasterId xmlns:r="http://schemas.openxmlformats.org/officeDocument/2006/relationships" r:id="R0b74962a8cb34106"/>
  </p:notesMasterIdLst>
  <p:sldIdLst>
    <p:sldId xmlns:r="http://schemas.openxmlformats.org/officeDocument/2006/relationships" id="256" r:id="R6c92b0c598a64654"/>
    <p:sldId xmlns:r="http://schemas.openxmlformats.org/officeDocument/2006/relationships" id="257" r:id="Re20f1bd7c2014e22"/>
    <p:sldId xmlns:r="http://schemas.openxmlformats.org/officeDocument/2006/relationships" id="258" r:id="Recee97b531ce4556"/>
    <p:sldId xmlns:r="http://schemas.openxmlformats.org/officeDocument/2006/relationships" id="259" r:id="Re1971e243fbf4fdc"/>
    <p:sldId xmlns:r="http://schemas.openxmlformats.org/officeDocument/2006/relationships" id="260" r:id="R563f28b791ad4a9a"/>
    <p:sldId xmlns:r="http://schemas.openxmlformats.org/officeDocument/2006/relationships" id="261" r:id="R9ff964f09d634009"/>
    <p:sldId xmlns:r="http://schemas.openxmlformats.org/officeDocument/2006/relationships" id="262" r:id="R54cf1f4574f4442e"/>
    <p:sldId xmlns:r="http://schemas.openxmlformats.org/officeDocument/2006/relationships" id="263" r:id="Ra3d7416a1a2746ee"/>
    <p:sldId xmlns:r="http://schemas.openxmlformats.org/officeDocument/2006/relationships" id="264" r:id="Raef97e9c433f4780"/>
    <p:sldId xmlns:r="http://schemas.openxmlformats.org/officeDocument/2006/relationships" id="265" r:id="R30eca37e19f945ba"/>
    <p:sldId xmlns:r="http://schemas.openxmlformats.org/officeDocument/2006/relationships" id="266" r:id="R03a9a38b6bf04629"/>
    <p:sldId xmlns:r="http://schemas.openxmlformats.org/officeDocument/2006/relationships" id="267" r:id="R58b894aa3251437f"/>
    <p:sldId xmlns:r="http://schemas.openxmlformats.org/officeDocument/2006/relationships" id="268" r:id="R721dc115c6f0467d"/>
    <p:sldId xmlns:r="http://schemas.openxmlformats.org/officeDocument/2006/relationships" id="269" r:id="Rd635b66c70ff427c"/>
    <p:sldId xmlns:r="http://schemas.openxmlformats.org/officeDocument/2006/relationships" id="270" r:id="R19ebbeec13f54f1e"/>
    <p:sldId xmlns:r="http://schemas.openxmlformats.org/officeDocument/2006/relationships" id="271" r:id="R815a98d9e35b425e"/>
    <p:sldId xmlns:r="http://schemas.openxmlformats.org/officeDocument/2006/relationships" id="272" r:id="R1f59d893037248e4"/>
    <p:sldId xmlns:r="http://schemas.openxmlformats.org/officeDocument/2006/relationships" id="273" r:id="Rab710e5818c14e45"/>
    <p:sldId xmlns:r="http://schemas.openxmlformats.org/officeDocument/2006/relationships" id="274" r:id="R533f8667a9164a2c"/>
    <p:sldId xmlns:r="http://schemas.openxmlformats.org/officeDocument/2006/relationships" id="275" r:id="R652279aa53e84fdc"/>
    <p:sldId xmlns:r="http://schemas.openxmlformats.org/officeDocument/2006/relationships" id="276" r:id="Rcf2141b3380e49ce"/>
    <p:sldId xmlns:r="http://schemas.openxmlformats.org/officeDocument/2006/relationships" id="277" r:id="R97a1bb825e65451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bf4d9edfd79463b" /><Relationship Type="http://schemas.openxmlformats.org/officeDocument/2006/relationships/slideMaster" Target="/ppt/slideMasters/slideMaster1.xml" Id="Re957f65e3aa2498a" /><Relationship Type="http://schemas.openxmlformats.org/officeDocument/2006/relationships/notesMaster" Target="/ppt/notesMasters/notesMaster1.xml" Id="R0b74962a8cb34106" /><Relationship Type="http://schemas.openxmlformats.org/officeDocument/2006/relationships/presProps" Target="/ppt/presProps.xml" Id="Rf2b5fdd90bb845a8" /><Relationship Type="http://schemas.openxmlformats.org/officeDocument/2006/relationships/tableStyles" Target="/ppt/tableStyles.xml" Id="R4978e633adc748ff" /><Relationship Type="http://schemas.openxmlformats.org/officeDocument/2006/relationships/slide" Target="/ppt/slides/slide1.xml" Id="R6c92b0c598a64654" /><Relationship Type="http://schemas.openxmlformats.org/officeDocument/2006/relationships/slide" Target="/ppt/slides/slide2.xml" Id="Re20f1bd7c2014e22" /><Relationship Type="http://schemas.openxmlformats.org/officeDocument/2006/relationships/slide" Target="/ppt/slides/slide3.xml" Id="Recee97b531ce4556" /><Relationship Type="http://schemas.openxmlformats.org/officeDocument/2006/relationships/slide" Target="/ppt/slides/slide4.xml" Id="Re1971e243fbf4fdc" /><Relationship Type="http://schemas.openxmlformats.org/officeDocument/2006/relationships/slide" Target="/ppt/slides/slide5.xml" Id="R563f28b791ad4a9a" /><Relationship Type="http://schemas.openxmlformats.org/officeDocument/2006/relationships/slide" Target="/ppt/slides/slide6.xml" Id="R9ff964f09d634009" /><Relationship Type="http://schemas.openxmlformats.org/officeDocument/2006/relationships/slide" Target="/ppt/slides/slide7.xml" Id="R54cf1f4574f4442e" /><Relationship Type="http://schemas.openxmlformats.org/officeDocument/2006/relationships/slide" Target="/ppt/slides/slide8.xml" Id="Ra3d7416a1a2746ee" /><Relationship Type="http://schemas.openxmlformats.org/officeDocument/2006/relationships/slide" Target="/ppt/slides/slide9.xml" Id="Raef97e9c433f4780" /><Relationship Type="http://schemas.openxmlformats.org/officeDocument/2006/relationships/slide" Target="/ppt/slides/slide10.xml" Id="R30eca37e19f945ba" /><Relationship Type="http://schemas.openxmlformats.org/officeDocument/2006/relationships/slide" Target="/ppt/slides/slide11.xml" Id="R03a9a38b6bf04629" /><Relationship Type="http://schemas.openxmlformats.org/officeDocument/2006/relationships/slide" Target="/ppt/slides/slide12.xml" Id="R58b894aa3251437f" /><Relationship Type="http://schemas.openxmlformats.org/officeDocument/2006/relationships/slide" Target="/ppt/slides/slide13.xml" Id="R721dc115c6f0467d" /><Relationship Type="http://schemas.openxmlformats.org/officeDocument/2006/relationships/slide" Target="/ppt/slides/slide14.xml" Id="Rd635b66c70ff427c" /><Relationship Type="http://schemas.openxmlformats.org/officeDocument/2006/relationships/slide" Target="/ppt/slides/slide15.xml" Id="R19ebbeec13f54f1e" /><Relationship Type="http://schemas.openxmlformats.org/officeDocument/2006/relationships/slide" Target="/ppt/slides/slide16.xml" Id="R815a98d9e35b425e" /><Relationship Type="http://schemas.openxmlformats.org/officeDocument/2006/relationships/slide" Target="/ppt/slides/slide17.xml" Id="R1f59d893037248e4" /><Relationship Type="http://schemas.openxmlformats.org/officeDocument/2006/relationships/slide" Target="/ppt/slides/slide18.xml" Id="Rab710e5818c14e45" /><Relationship Type="http://schemas.openxmlformats.org/officeDocument/2006/relationships/slide" Target="/ppt/slides/slide19.xml" Id="R533f8667a9164a2c" /><Relationship Type="http://schemas.openxmlformats.org/officeDocument/2006/relationships/slide" Target="/ppt/slides/slide20.xml" Id="R652279aa53e84fdc" /><Relationship Type="http://schemas.openxmlformats.org/officeDocument/2006/relationships/slide" Target="/ppt/slides/slide21.xml" Id="Rcf2141b3380e49ce" /><Relationship Type="http://schemas.openxmlformats.org/officeDocument/2006/relationships/slide" Target="/ppt/slides/slide22.xml" Id="R97a1bb825e65451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06563ea39f74f8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7ececcb4cf9440b" /><Relationship Type="http://schemas.openxmlformats.org/officeDocument/2006/relationships/notesMaster" Target="/ppt/notesMasters/notesMaster1.xml" Id="R1e60782a979648d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e8cfd459fee46a7" /><Relationship Type="http://schemas.openxmlformats.org/officeDocument/2006/relationships/notesMaster" Target="/ppt/notesMasters/notesMaster1.xml" Id="R68bb8fe7f4ac4402"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f880b0df61ad44b6" /><Relationship Type="http://schemas.openxmlformats.org/officeDocument/2006/relationships/notesMaster" Target="/ppt/notesMasters/notesMaster1.xml" Id="R16a8154ed43a4aa6"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39177262ae14c45" /><Relationship Type="http://schemas.openxmlformats.org/officeDocument/2006/relationships/notesMaster" Target="/ppt/notesMasters/notesMaster1.xml" Id="R1f19dbeb9863436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5917ecf1960443c" /><Relationship Type="http://schemas.openxmlformats.org/officeDocument/2006/relationships/notesMaster" Target="/ppt/notesMasters/notesMaster1.xml" Id="R19ce3e66fe1047a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0f38e0d3d7a4037" /><Relationship Type="http://schemas.openxmlformats.org/officeDocument/2006/relationships/notesMaster" Target="/ppt/notesMasters/notesMaster1.xml" Id="R81672c6af856461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0a3b76751ea4c7c" /><Relationship Type="http://schemas.openxmlformats.org/officeDocument/2006/relationships/notesMaster" Target="/ppt/notesMasters/notesMaster1.xml" Id="R23fe1649ac9442b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27854e72b0b46ad" /><Relationship Type="http://schemas.openxmlformats.org/officeDocument/2006/relationships/notesMaster" Target="/ppt/notesMasters/notesMaster1.xml" Id="R038a37c439f84f27"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78eec52e7514952" /><Relationship Type="http://schemas.openxmlformats.org/officeDocument/2006/relationships/notesMaster" Target="/ppt/notesMasters/notesMaster1.xml" Id="Rc983dbd3d5804c2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c1fed1652374b37" /><Relationship Type="http://schemas.openxmlformats.org/officeDocument/2006/relationships/notesMaster" Target="/ppt/notesMasters/notesMaster1.xml" Id="R923302b04522455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341ae420e2fd4c3e" /><Relationship Type="http://schemas.openxmlformats.org/officeDocument/2006/relationships/notesMaster" Target="/ppt/notesMasters/notesMaster1.xml" Id="Rb4f84ae33fdc4bfc" /></Relationships>
</file>

<file path=ppt/notesSlides/_rels/notesSlide2.xml.rels>&#65279;<?xml version="1.0" encoding="utf-8"?><Relationships xmlns="http://schemas.openxmlformats.org/package/2006/relationships"><Relationship Type="http://schemas.openxmlformats.org/officeDocument/2006/relationships/slide" Target="/ppt/slides/slide2.xml" Id="Rd89f5509263a4ea8" /><Relationship Type="http://schemas.openxmlformats.org/officeDocument/2006/relationships/notesMaster" Target="/ppt/notesMasters/notesMaster1.xml" Id="R560a5056933943b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10ba16a40fc24412" /><Relationship Type="http://schemas.openxmlformats.org/officeDocument/2006/relationships/notesMaster" Target="/ppt/notesMasters/notesMaster1.xml" Id="Re70bb0a2fa2d4aff"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46b76e0357344575" /><Relationship Type="http://schemas.openxmlformats.org/officeDocument/2006/relationships/notesMaster" Target="/ppt/notesMasters/notesMaster1.xml" Id="R59658dd7464c416d"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38dd960a36d84c56" /><Relationship Type="http://schemas.openxmlformats.org/officeDocument/2006/relationships/notesMaster" Target="/ppt/notesMasters/notesMaster1.xml" Id="Rf96de79005a84abe" /></Relationships>
</file>

<file path=ppt/notesSlides/_rels/notesSlide3.xml.rels>&#65279;<?xml version="1.0" encoding="utf-8"?><Relationships xmlns="http://schemas.openxmlformats.org/package/2006/relationships"><Relationship Type="http://schemas.openxmlformats.org/officeDocument/2006/relationships/slide" Target="/ppt/slides/slide3.xml" Id="Rd48b1db69c714126" /><Relationship Type="http://schemas.openxmlformats.org/officeDocument/2006/relationships/notesMaster" Target="/ppt/notesMasters/notesMaster1.xml" Id="R14975f0ab7814e41" /></Relationships>
</file>

<file path=ppt/notesSlides/_rels/notesSlide4.xml.rels>&#65279;<?xml version="1.0" encoding="utf-8"?><Relationships xmlns="http://schemas.openxmlformats.org/package/2006/relationships"><Relationship Type="http://schemas.openxmlformats.org/officeDocument/2006/relationships/slide" Target="/ppt/slides/slide4.xml" Id="Rf7f112626bcc402a" /><Relationship Type="http://schemas.openxmlformats.org/officeDocument/2006/relationships/notesMaster" Target="/ppt/notesMasters/notesMaster1.xml" Id="R54ec83f3f9004bca" /></Relationships>
</file>

<file path=ppt/notesSlides/_rels/notesSlide5.xml.rels>&#65279;<?xml version="1.0" encoding="utf-8"?><Relationships xmlns="http://schemas.openxmlformats.org/package/2006/relationships"><Relationship Type="http://schemas.openxmlformats.org/officeDocument/2006/relationships/slide" Target="/ppt/slides/slide5.xml" Id="R15aadec599f9483e" /><Relationship Type="http://schemas.openxmlformats.org/officeDocument/2006/relationships/notesMaster" Target="/ppt/notesMasters/notesMaster1.xml" Id="R2091d0708fdc4777" /></Relationships>
</file>

<file path=ppt/notesSlides/_rels/notesSlide6.xml.rels>&#65279;<?xml version="1.0" encoding="utf-8"?><Relationships xmlns="http://schemas.openxmlformats.org/package/2006/relationships"><Relationship Type="http://schemas.openxmlformats.org/officeDocument/2006/relationships/slide" Target="/ppt/slides/slide6.xml" Id="R9f6d866e68be4732" /><Relationship Type="http://schemas.openxmlformats.org/officeDocument/2006/relationships/notesMaster" Target="/ppt/notesMasters/notesMaster1.xml" Id="Rc2203602c8f641c1" /></Relationships>
</file>

<file path=ppt/notesSlides/_rels/notesSlide7.xml.rels>&#65279;<?xml version="1.0" encoding="utf-8"?><Relationships xmlns="http://schemas.openxmlformats.org/package/2006/relationships"><Relationship Type="http://schemas.openxmlformats.org/officeDocument/2006/relationships/slide" Target="/ppt/slides/slide7.xml" Id="Rbf865700a359484e" /><Relationship Type="http://schemas.openxmlformats.org/officeDocument/2006/relationships/notesMaster" Target="/ppt/notesMasters/notesMaster1.xml" Id="R23895a67008440d6" /></Relationships>
</file>

<file path=ppt/notesSlides/_rels/notesSlide8.xml.rels>&#65279;<?xml version="1.0" encoding="utf-8"?><Relationships xmlns="http://schemas.openxmlformats.org/package/2006/relationships"><Relationship Type="http://schemas.openxmlformats.org/officeDocument/2006/relationships/slide" Target="/ppt/slides/slide8.xml" Id="R58d70eb9b53c419b" /><Relationship Type="http://schemas.openxmlformats.org/officeDocument/2006/relationships/notesMaster" Target="/ppt/notesMasters/notesMaster1.xml" Id="R1e00c39b53a545fa" /></Relationships>
</file>

<file path=ppt/notesSlides/_rels/notesSlide9.xml.rels>&#65279;<?xml version="1.0" encoding="utf-8"?><Relationships xmlns="http://schemas.openxmlformats.org/package/2006/relationships"><Relationship Type="http://schemas.openxmlformats.org/officeDocument/2006/relationships/slide" Target="/ppt/slides/slide9.xml" Id="Rc32bb3ba87d84e33" /><Relationship Type="http://schemas.openxmlformats.org/officeDocument/2006/relationships/notesMaster" Target="/ppt/notesMasters/notesMaster1.xml" Id="Rf72b6296d9d64d8d"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parking puzzle rather than a definition. Tell students that the chapter is about a way of asking questions they will reuse throughout the course.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Cover artwork: design/book-cover/principles-of-micro-cover.png (project-generated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this before marginal analysis. Rationality is not praise and does not require perfect calculation. The useful prediction is that choices tend to change when perceived benefits, perceived costs, information, or available options change.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with ordinary language. Students understand whether the next hour is worth it before they meet MB and MC. Only after the comparison is clear should you attach the terms marginal benefit and marginal cost.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from left to right. Before H*, MB exceeds MC, so another hour increases total net benefit. Beyond H*, MC exceeds MB, so the student would be better off cutting back. Emphasize that the vertical axis shows the benefit or cost of the next hour, not the total grade or total effort.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Figure: figures/ch01_thinking_like_an_economist/ch01_marginal_benefit_cost.pdf (project-reviewed figure, rasterized for PowerPoint compatibility).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Clarify that MB = MC does not mean total benefit equals total cost. It compares the last unit. With whole units, choose the last unit whose benefit covers its cost and reject the next unit when cost exceeds benefit.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fee is fixed per bag, but it is a per-unit fee: each additional checked bag now costs more. The model predicts direction, not the response size or whether the fee is desirable.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Figure: figures/ch01_thinking_like_an_economist/ch01_incentive_change_behavior.pdf (project-reviewed figure, rasterized for PowerPoint compatibility).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generate alternatives before revealing them. This is the transferable lesson: people adjust on several margins, and changing one response can create secondary effects elsewhere.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ordinary language. Avoid asking whether every assumption is literally true. The teaching point is that simplification is useful when it isolates an idea and produces a prediction that evidence can check.</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with the headline, then ask students why the ranking does not by itself prove that choosing economics caused the earnings difference. Mention that several highly selective schools lack an undergraduate business major, so business-oriented students may sort into economics. Then explain why the grade-cutoff comparison is stronger evidence while remaining cautious about generalizing from one university.</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David Waldron, ‘The Highest- and Lowest-Paid College Majors,’ based on IPUMS-USA ACS 2020-2024, circulated by Crémieux on August 3, 2026. https://x.com/cremieuxrecueil/status/2084314749651599433</a:t>
            </a:r>
          </a:p>
          <a:p xmlns:a="http://schemas.openxmlformats.org/drawingml/2006/main">
            <a:r>
              <a:t>- Zachary Bleemer and Aashish Mehta, ‘Will Studying Economics Make You Rich?’ American Economic Journal: Applied Economics 14(2), 2022, 1-22. https://doi.org/10.1257/app.20200447</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teach an estimator. The sole purpose is to show why one observation before and one after can mix the policy with many other changes. A similar untreated location can strengthen the comparison.</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Focus on research design, not the percentages. The program areas changed more than price, so the study does not isolate a pure price effect. It does show that search declined more in the program areas than in comparison areas.</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San Francisco Municipal Transportation Agency, SFpark Pilot Project Evaluation (2014). https://www.sfmta.com/sites/default/files/reports-and-documents/2018/08/sfpark_pilot_project_evaluation.pdf</a:t>
            </a:r>
          </a:p>
          <a:p xmlns:a="http://schemas.openxmlformats.org/drawingml/2006/main">
            <a:r>
              <a:t>- Farzad Alemi, Caroline J. Rodier, and Christiana Drake, ‘Cruising and On-Street Parking Pricing,’ Transportation Research Part A 111 (2018): 187–198. https://doi.org/10.1016/j.tra.2018.03.007</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etymology brief. Ancient household management was not modern economics in miniature. Use it only to motivate the enduring problem of allocating scarce means, then widen the lens to decentralized coordination.</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Dotan Leshem, ‘What Did the Ancient Greeks Mean by Oikonomia?’ Journal of Economic Perspectives 30(1), 2016, 225–238. https://doi.org/10.1257/jep.30.1.225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parking: ‘Charging will reduce some parking demand’ is positive. ‘The university should charge’ is normative. Students may agree about effects and disagree about goals, or disagree about the size of the effect itself.</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Bastiat to reinforce opportunity cost and secondary consequences, not as a detached biography. Looking for the unseen does not dictate a policy conclusion; it prevents us from counting only the most visible benefit or cost.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 Frédéric Bastiat, ‘What Is Seen and What Is Not Seen’ (1850), in Selected Essays on Political Economy, trans. Seymour Cain. https://oll.libertyfund.org/titles/bastiat-selected-essays-on-political-economy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returning to the parking puzzle. Students should now be able to identify what is scarce, the full cost, the available responses, the rule shaping those responses, and the evidence needed to test the explanation. Preview Chapter 2 as the move from individual choice to cooperation through specialization and exchange.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what they would do on Monday morning. Let them generate the nonmoney costs before revealing the list. Stress that a zero posted price changes the rationing method; it does not create more convenient spaces.</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the common misconception that scarcity means poverty or a temporary shortage. Wealth changes the constraint but does not remove time, attention, land, or alternative uses.</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here and collect answers before advancing. Students will usually name tuition, fees, books, housing, and food. Let the list develop before asking what they give up by attending college. Do not resolve the room-and-board issue yet.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room and board to teach the comparison correctly. A student who would otherwise live with family may incur substantial additional housing and food costs. A student who would rent and buy food anyway should count only the extra amount caused by college.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often omit foregone earnings because no bill arrives for them. Stress that opportunity cost is the value of the best alternative forgone. For many full-time students, that alternative includes a job, earnings, and work experience. Do not claim that foregone wages are identical for every student.</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claims conditional. Taxes and redistribution may change incentives and the size of the pie, but the response depends on the policy. Separate the positive question about consequences from the value judgment about priorities.</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 nonrefundable concert ticket or prepaid gym membership. Accountants are not wrong to record the payment. The economic point is that an unrecoverable payment does not affect the benefit or cost of tonight’s choice.</a:t>
            </a:r>
          </a:p>
          <a:p xmlns:a="http://schemas.openxmlformats.org/drawingml/2006/main">
            <a:r>
              <a:t/>
            </a:r>
          </a:p>
          <a:p xmlns:a="http://schemas.openxmlformats.org/drawingml/2006/main">
            <a:r>
              <a:t>[Sources]</a:t>
            </a:r>
          </a:p>
          <a:p xmlns:a="http://schemas.openxmlformats.org/drawingml/2006/main">
            <a:r>
              <a:t>- Principles of Micro, Chapter 1: Thinking Like an Economist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64c134744944ba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d074e94ef0f448f" /><Relationship Type="http://schemas.openxmlformats.org/officeDocument/2006/relationships/slideLayout" Target="/ppt/slideLayouts/slideLayout1.xml" Id="Rc7b9ac28d5d04d9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7b9ac28d5d04d9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7f5a7ebafef4de8" /><Relationship Type="http://schemas.openxmlformats.org/officeDocument/2006/relationships/image" Target="/ppt/media/image.png" Id="R9b3d51169dfe46d5" /><Relationship Type="http://schemas.openxmlformats.org/officeDocument/2006/relationships/notesSlide" Target="/ppt/notesSlides/notesSlide1.xml" Id="R5c946cd01cb6425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ba067e58c5f34ec3" /><Relationship Type="http://schemas.openxmlformats.org/officeDocument/2006/relationships/notesSlide" Target="/ppt/notesSlides/notesSlide10.xml" Id="R95dd0c09de6946f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a05c0208e4ff49ca" /><Relationship Type="http://schemas.openxmlformats.org/officeDocument/2006/relationships/notesSlide" Target="/ppt/notesSlides/notesSlide11.xml" Id="R6f510274b0644d0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1f9bfe98fddd468b" /><Relationship Type="http://schemas.openxmlformats.org/officeDocument/2006/relationships/image" Target="/ppt/media/image2.png" Id="R85297c823cc24e8a" /><Relationship Type="http://schemas.openxmlformats.org/officeDocument/2006/relationships/notesSlide" Target="/ppt/notesSlides/notesSlide12.xml" Id="R80dbc85514994fb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2bb241a25f74245" /><Relationship Type="http://schemas.openxmlformats.org/officeDocument/2006/relationships/notesSlide" Target="/ppt/notesSlides/notesSlide13.xml" Id="R5ffb0d8bb21b444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4a61b1f88d74d3b" /><Relationship Type="http://schemas.openxmlformats.org/officeDocument/2006/relationships/image" Target="/ppt/media/image3.png" Id="R5041a7279e734a4c" /><Relationship Type="http://schemas.openxmlformats.org/officeDocument/2006/relationships/notesSlide" Target="/ppt/notesSlides/notesSlide14.xml" Id="R13ba8538901b46c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ee16f6879aa445a1" /><Relationship Type="http://schemas.openxmlformats.org/officeDocument/2006/relationships/notesSlide" Target="/ppt/notesSlides/notesSlide15.xml" Id="Rad178176c4ca408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24fe567f0594a47" /><Relationship Type="http://schemas.openxmlformats.org/officeDocument/2006/relationships/notesSlide" Target="/ppt/notesSlides/notesSlide16.xml" Id="Rd02707b8dd8541e7"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06c32b23a45469f" /><Relationship Type="http://schemas.openxmlformats.org/officeDocument/2006/relationships/notesSlide" Target="/ppt/notesSlides/notesSlide17.xml" Id="R15ee581d933044e6"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ea6a9ffedbc54bb7" /><Relationship Type="http://schemas.openxmlformats.org/officeDocument/2006/relationships/notesSlide" Target="/ppt/notesSlides/notesSlide18.xml" Id="R32189d1dbcaf4767"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9a6e84c75fb744a9" /><Relationship Type="http://schemas.openxmlformats.org/officeDocument/2006/relationships/notesSlide" Target="/ppt/notesSlides/notesSlide19.xml" Id="Red5100d840b6450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214b422ea0e4fea" /><Relationship Type="http://schemas.openxmlformats.org/officeDocument/2006/relationships/notesSlide" Target="/ppt/notesSlides/notesSlide2.xml" Id="Rbdd0fe52e5a24cb9"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60997b09669246a2" /><Relationship Type="http://schemas.openxmlformats.org/officeDocument/2006/relationships/notesSlide" Target="/ppt/notesSlides/notesSlide20.xml" Id="Rf91684b119514b04"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c327076d40c84d94" /><Relationship Type="http://schemas.openxmlformats.org/officeDocument/2006/relationships/notesSlide" Target="/ppt/notesSlides/notesSlide21.xml" Id="R52bd91ea2c9c4553"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849bfa9cdafe4c31" /><Relationship Type="http://schemas.openxmlformats.org/officeDocument/2006/relationships/notesSlide" Target="/ppt/notesSlides/notesSlide22.xml" Id="Rcfc109ff38e7410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4c89427a60e4223" /><Relationship Type="http://schemas.openxmlformats.org/officeDocument/2006/relationships/notesSlide" Target="/ppt/notesSlides/notesSlide3.xml" Id="R6539416a345f435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ff9b1607070d4ed2" /><Relationship Type="http://schemas.openxmlformats.org/officeDocument/2006/relationships/notesSlide" Target="/ppt/notesSlides/notesSlide4.xml" Id="R982f9958a24e44a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7f662a1619f428d" /><Relationship Type="http://schemas.openxmlformats.org/officeDocument/2006/relationships/notesSlide" Target="/ppt/notesSlides/notesSlide5.xml" Id="Ra336dd0f63e84b0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14ff2ed103d04bec" /><Relationship Type="http://schemas.openxmlformats.org/officeDocument/2006/relationships/notesSlide" Target="/ppt/notesSlides/notesSlide6.xml" Id="R29efcf2ac1ff4395"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4ff4e402ab74950" /><Relationship Type="http://schemas.openxmlformats.org/officeDocument/2006/relationships/notesSlide" Target="/ppt/notesSlides/notesSlide7.xml" Id="R2c1221ec27584ca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b87a5f378924980" /><Relationship Type="http://schemas.openxmlformats.org/officeDocument/2006/relationships/notesSlide" Target="/ppt/notesSlides/notesSlide8.xml" Id="R0744c7f102f7489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e15f75cec63a43e6" /><Relationship Type="http://schemas.openxmlformats.org/officeDocument/2006/relationships/notesSlide" Target="/ppt/notesSlides/notesSlide9.xml" Id="Re53336ce5e9d4c52" /></Relationships>
</file>

<file path=ppt/slides/slide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9" name="title-field">
            <a:extLst xmlns:a="http://schemas.openxmlformats.org/drawingml/2006/main">
              <a:ext uri="{FF2B5EF4-FFF2-40B4-BE49-F238E27FC236}">
                <a16:creationId xmlns:a16="http://schemas.microsoft.com/office/drawing/2014/main" id="{AFB6D4CF-0B02-4A61-840E-914981D76EBD}"/>
              </a:ext>
            </a:extLst>
          </p:cNvPr>
          <p:cNvSpPr>
            <a:spLocks xmlns:a="http://schemas.openxmlformats.org/drawingml/2006/main" noGrp="1"/>
          </p:cNvSpPr>
          <p:nvPr/>
        </p:nvSpPr>
        <p:spPr>
          <a:xfrm xmlns:a="http://schemas.openxmlformats.org/drawingml/2006/main">
            <a:off x="0" y="0"/>
            <a:ext cx="7524750" cy="6858000"/>
          </a:xfrm>
          <a:prstGeom xmlns:a="http://schemas.openxmlformats.org/drawingml/2006/main" prst="rect">
            <a:avLst/>
          </a:prstGeom>
          <a:solidFill xmlns:a="http://schemas.openxmlformats.org/drawingml/2006/main">
            <a:srgbClr val="F7F4ED"/>
          </a:solidFill>
          <a:ln xmlns:a="http://schemas.openxmlformats.org/drawingml/2006/main" w="0">
            <a:noFill/>
            <a:prstDash val="solid"/>
          </a:ln>
        </p:spPr>
      </p:sp>
      <p:sp>
        <p:nvSpPr>
          <p:cNvPr id="2" name="title-accent">
            <a:extLst xmlns:a="http://schemas.openxmlformats.org/drawingml/2006/main">
              <a:ext uri="{FF2B5EF4-FFF2-40B4-BE49-F238E27FC236}">
                <a16:creationId xmlns:a16="http://schemas.microsoft.com/office/drawing/2014/main" id="{2DB37398-2DE1-4155-9128-958EE68EC6EE}"/>
              </a:ext>
            </a:extLst>
          </p:cNvPr>
          <p:cNvSpPr>
            <a:spLocks xmlns:a="http://schemas.openxmlformats.org/drawingml/2006/main" noGrp="1"/>
          </p:cNvSpPr>
          <p:nvPr/>
        </p:nvSpPr>
        <p:spPr>
          <a:xfrm xmlns:a="http://schemas.openxmlformats.org/drawingml/2006/main">
            <a:off x="666750" y="876300"/>
            <a:ext cx="876300" cy="7620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3" name="deck-title">
            <a:extLst xmlns:a="http://schemas.openxmlformats.org/drawingml/2006/main">
              <a:ext uri="{FF2B5EF4-FFF2-40B4-BE49-F238E27FC236}">
                <a16:creationId xmlns:a16="http://schemas.microsoft.com/office/drawing/2014/main" id="{A28F8EF3-103D-4746-A7A9-5567A8C24D41}"/>
              </a:ext>
            </a:extLst>
          </p:cNvPr>
          <p:cNvSpPr>
            <a:spLocks xmlns:a="http://schemas.openxmlformats.org/drawingml/2006/main" noGrp="1"/>
          </p:cNvSpPr>
          <p:nvPr/>
        </p:nvSpPr>
        <p:spPr>
          <a:xfrm xmlns:a="http://schemas.openxmlformats.org/drawingml/2006/main">
            <a:off x="666750" y="1428750"/>
            <a:ext cx="6286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4000"/>
              </a:lnSpc>
              <a:buNone/>
              <a:defRPr sz="4350" b="1" i="0">
                <a:solidFill>
                  <a:srgbClr val="172126"/>
                </a:solidFill>
                <a:latin typeface="Georgia"/>
                <a:ea typeface="Georgia"/>
                <a:cs typeface="Georgia"/>
              </a:defRPr>
            </a:pPr>
            <a:r>
              <a:rPr sz="4350" b="1" i="0">
                <a:solidFill>
                  <a:srgbClr val="172126"/>
                </a:solidFill>
                <a:latin typeface="Georgia"/>
                <a:ea typeface="Georgia"/>
                <a:cs typeface="Georgia"/>
              </a:rPr>
              <a:t>Thinking Like</a:t>
            </a:r>
          </a:p>
          <a:p xmlns:a="http://schemas.openxmlformats.org/drawingml/2006/main">
            <a:pPr algn="l">
              <a:lnSpc>
                <a:spcPct val="94000"/>
              </a:lnSpc>
              <a:buNone/>
              <a:defRPr sz="4350" b="1" i="0">
                <a:solidFill>
                  <a:srgbClr val="172126"/>
                </a:solidFill>
                <a:latin typeface="Georgia"/>
                <a:ea typeface="Georgia"/>
                <a:cs typeface="Georgia"/>
              </a:defRPr>
            </a:pPr>
            <a:r>
              <a:rPr sz="4350" b="1" i="0">
                <a:solidFill>
                  <a:srgbClr val="172126"/>
                </a:solidFill>
                <a:latin typeface="Georgia"/>
                <a:ea typeface="Georgia"/>
                <a:cs typeface="Georgia"/>
              </a:rPr>
              <a:t>an Economist</a:t>
            </a:r>
          </a:p>
        </p:txBody>
      </p:sp>
      <p:sp>
        <p:nvSpPr>
          <p:cNvPr id="4" name="deck-chapter">
            <a:extLst xmlns:a="http://schemas.openxmlformats.org/drawingml/2006/main">
              <a:ext uri="{FF2B5EF4-FFF2-40B4-BE49-F238E27FC236}">
                <a16:creationId xmlns:a16="http://schemas.microsoft.com/office/drawing/2014/main" id="{24A3D9CB-D85A-4C3A-9AB4-AC432EFC99F9}"/>
              </a:ext>
            </a:extLst>
          </p:cNvPr>
          <p:cNvSpPr>
            <a:spLocks xmlns:a="http://schemas.openxmlformats.org/drawingml/2006/main" noGrp="1"/>
          </p:cNvSpPr>
          <p:nvPr/>
        </p:nvSpPr>
        <p:spPr>
          <a:xfrm xmlns:a="http://schemas.openxmlformats.org/drawingml/2006/main">
            <a:off x="685800" y="37909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1E6675"/>
                </a:solidFill>
                <a:latin typeface="Aptos"/>
                <a:ea typeface="Aptos"/>
                <a:cs typeface="Aptos"/>
              </a:defRPr>
            </a:pPr>
            <a:r>
              <a:rPr sz="1950" b="1" i="0">
                <a:solidFill>
                  <a:srgbClr val="1E6675"/>
                </a:solidFill>
                <a:latin typeface="Aptos"/>
                <a:ea typeface="Aptos"/>
                <a:cs typeface="Aptos"/>
              </a:rPr>
              <a:t>Chapter 1</a:t>
            </a:r>
          </a:p>
        </p:txBody>
      </p:sp>
      <p:sp>
        <p:nvSpPr>
          <p:cNvPr id="5" name="deck-book">
            <a:extLst xmlns:a="http://schemas.openxmlformats.org/drawingml/2006/main">
              <a:ext uri="{FF2B5EF4-FFF2-40B4-BE49-F238E27FC236}">
                <a16:creationId xmlns:a16="http://schemas.microsoft.com/office/drawing/2014/main" id="{C6F96476-6ACF-4AD3-8318-0F6F5BAF1E13}"/>
              </a:ext>
            </a:extLst>
          </p:cNvPr>
          <p:cNvSpPr>
            <a:spLocks xmlns:a="http://schemas.openxmlformats.org/drawingml/2006/main" noGrp="1"/>
          </p:cNvSpPr>
          <p:nvPr/>
        </p:nvSpPr>
        <p:spPr>
          <a:xfrm xmlns:a="http://schemas.openxmlformats.org/drawingml/2006/main">
            <a:off x="685800" y="53340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00" b="0" i="0">
                <a:solidFill>
                  <a:srgbClr val="172126"/>
                </a:solidFill>
                <a:latin typeface="Georgia"/>
                <a:ea typeface="Georgia"/>
                <a:cs typeface="Georgia"/>
              </a:defRPr>
            </a:pPr>
            <a:r>
              <a:rPr sz="1800" b="0" i="0">
                <a:solidFill>
                  <a:srgbClr val="172126"/>
                </a:solidFill>
                <a:latin typeface="Georgia"/>
                <a:ea typeface="Georgia"/>
                <a:cs typeface="Georgia"/>
              </a:rPr>
              <a:t>Principles of Micro</a:t>
            </a:r>
          </a:p>
        </p:txBody>
      </p:sp>
      <p:sp>
        <p:nvSpPr>
          <p:cNvPr id="6" name="deck-author">
            <a:extLst xmlns:a="http://schemas.openxmlformats.org/drawingml/2006/main">
              <a:ext uri="{FF2B5EF4-FFF2-40B4-BE49-F238E27FC236}">
                <a16:creationId xmlns:a16="http://schemas.microsoft.com/office/drawing/2014/main" id="{F3D8948C-6311-4836-8906-3808CE39CB58}"/>
              </a:ext>
            </a:extLst>
          </p:cNvPr>
          <p:cNvSpPr>
            <a:spLocks xmlns:a="http://schemas.openxmlformats.org/drawingml/2006/main" noGrp="1"/>
          </p:cNvSpPr>
          <p:nvPr/>
        </p:nvSpPr>
        <p:spPr>
          <a:xfrm xmlns:a="http://schemas.openxmlformats.org/drawingml/2006/main">
            <a:off x="685800" y="57721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575" b="0" i="0">
                <a:solidFill>
                  <a:srgbClr val="56636A"/>
                </a:solidFill>
                <a:latin typeface="Aptos"/>
                <a:ea typeface="Aptos"/>
                <a:cs typeface="Aptos"/>
              </a:defRPr>
            </a:pPr>
            <a:r>
              <a:rPr sz="1575" b="0" i="0">
                <a:solidFill>
                  <a:srgbClr val="56636A"/>
                </a:solidFill>
                <a:latin typeface="Aptos"/>
                <a:ea typeface="Aptos"/>
                <a:cs typeface="Aptos"/>
              </a:rPr>
              <a:t>Mark Wilson</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9b3d51169dfe46d5"/>
          <a:stretch xmlns:a="http://schemas.openxmlformats.org/drawingml/2006/main"/>
        </p:blipFill>
        <p:spPr>
          <a:xfrm xmlns:a="http://schemas.openxmlformats.org/drawingml/2006/main">
            <a:off x="8267700" y="762000"/>
            <a:ext cx="2857500" cy="4286250"/>
          </a:xfrm>
          <a:prstGeom xmlns:a="http://schemas.openxmlformats.org/drawingml/2006/main" prst="rect">
            <a:avLst/>
          </a:prstGeom>
        </p:spPr>
      </p:pic>
      <p:sp>
        <p:nvSpPr>
          <p:cNvPr id="8" name="deck-theme">
            <a:extLst xmlns:a="http://schemas.openxmlformats.org/drawingml/2006/main">
              <a:ext uri="{FF2B5EF4-FFF2-40B4-BE49-F238E27FC236}">
                <a16:creationId xmlns:a16="http://schemas.microsoft.com/office/drawing/2014/main" id="{BA566984-FBE8-42B7-8347-562F8F7C542B}"/>
              </a:ext>
            </a:extLst>
          </p:cNvPr>
          <p:cNvSpPr>
            <a:spLocks xmlns:a="http://schemas.openxmlformats.org/drawingml/2006/main" noGrp="1"/>
          </p:cNvSpPr>
          <p:nvPr/>
        </p:nvSpPr>
        <p:spPr>
          <a:xfrm xmlns:a="http://schemas.openxmlformats.org/drawingml/2006/main">
            <a:off x="7810500" y="5467350"/>
            <a:ext cx="3810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350" b="0" i="0">
                <a:solidFill>
                  <a:srgbClr val="124854"/>
                </a:solidFill>
                <a:latin typeface="Aptos"/>
                <a:ea typeface="Aptos"/>
                <a:cs typeface="Aptos"/>
              </a:defRPr>
            </a:pPr>
            <a:r>
              <a:rPr sz="1350" b="0" i="0">
                <a:solidFill>
                  <a:srgbClr val="124854"/>
                </a:solidFill>
                <a:latin typeface="Aptos"/>
                <a:ea typeface="Aptos"/>
                <a:cs typeface="Aptos"/>
              </a:rPr>
              <a:t>Choices • Incentives • Coordination</a:t>
            </a:r>
          </a:p>
        </p:txBody>
      </p:sp>
    </p:spTree>
    <p:extLst>
      <p:ext uri="{BB962C8B-B14F-4D97-AF65-F5344CB8AC3E}">
        <p14:creationId xmlns:p14="http://schemas.microsoft.com/office/powerpoint/2010/main" val="136376234"/>
      </p:ext>
    </p:extLst>
  </p:cSld>
</p:sld>
</file>

<file path=ppt/slides/slide1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0FAF6B7E-189E-4EBB-90C0-977D0BB65A0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85185E3-937A-47D0-8A49-4675B479673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89A4106-64FE-4AD4-9442-440EDB8C487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Rationality means purposeful choice, not perfection</a:t>
            </a:r>
          </a:p>
        </p:txBody>
      </p:sp>
      <p:sp>
        <p:nvSpPr>
          <p:cNvPr id="4" name="footer-rule">
            <a:extLst xmlns:a="http://schemas.openxmlformats.org/drawingml/2006/main">
              <a:ext uri="{FF2B5EF4-FFF2-40B4-BE49-F238E27FC236}">
                <a16:creationId xmlns:a16="http://schemas.microsoft.com/office/drawing/2014/main" id="{381FEC48-936F-47D2-89CE-A0753874D06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F8F960D-E97F-454D-AD52-94CD76566A4D}"/>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FEC1CF34-F833-406C-B8B4-B4F3B9992D7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10</a:t>
            </a:r>
          </a:p>
        </p:txBody>
      </p:sp>
      <p:sp>
        <p:nvSpPr>
          <p:cNvPr id="7" name="rationality-definition">
            <a:extLst xmlns:a="http://schemas.openxmlformats.org/drawingml/2006/main">
              <a:ext uri="{FF2B5EF4-FFF2-40B4-BE49-F238E27FC236}">
                <a16:creationId xmlns:a16="http://schemas.microsoft.com/office/drawing/2014/main" id="{DF3F1E62-8833-4A0E-84DB-D4283A26D0FE}"/>
              </a:ext>
            </a:extLst>
          </p:cNvPr>
          <p:cNvSpPr>
            <a:spLocks xmlns:a="http://schemas.openxmlformats.org/drawingml/2006/main" noGrp="1"/>
          </p:cNvSpPr>
          <p:nvPr/>
        </p:nvSpPr>
        <p:spPr>
          <a:xfrm xmlns:a="http://schemas.openxmlformats.org/drawingml/2006/main">
            <a:off x="838200" y="1676400"/>
            <a:ext cx="1009650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172126"/>
                </a:solidFill>
                <a:latin typeface="Georgia"/>
                <a:ea typeface="Georgia"/>
                <a:cs typeface="Georgia"/>
              </a:defRPr>
            </a:pPr>
            <a:r>
              <a:rPr sz="2700" b="1" i="0">
                <a:solidFill>
                  <a:srgbClr val="172126"/>
                </a:solidFill>
                <a:latin typeface="Georgia"/>
                <a:ea typeface="Georgia"/>
                <a:cs typeface="Georgia"/>
              </a:rPr>
              <a:t>People generally try to make themselves as well off as they can—given what they value, know, and can choose.</a:t>
            </a:r>
          </a:p>
        </p:txBody>
      </p:sp>
      <p:sp>
        <p:nvSpPr>
          <p:cNvPr id="8" name="rationality-rule">
            <a:extLst xmlns:a="http://schemas.openxmlformats.org/drawingml/2006/main">
              <a:ext uri="{FF2B5EF4-FFF2-40B4-BE49-F238E27FC236}">
                <a16:creationId xmlns:a16="http://schemas.microsoft.com/office/drawing/2014/main" id="{736A9546-18EB-4C22-B03E-71849F68DFC9}"/>
              </a:ext>
            </a:extLst>
          </p:cNvPr>
          <p:cNvSpPr>
            <a:spLocks xmlns:a="http://schemas.openxmlformats.org/drawingml/2006/main" noGrp="1"/>
          </p:cNvSpPr>
          <p:nvPr/>
        </p:nvSpPr>
        <p:spPr>
          <a:xfrm xmlns:a="http://schemas.openxmlformats.org/drawingml/2006/main">
            <a:off x="1790700" y="3371850"/>
            <a:ext cx="81915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9" name="rationality-mark-1">
            <a:extLst xmlns:a="http://schemas.openxmlformats.org/drawingml/2006/main">
              <a:ext uri="{FF2B5EF4-FFF2-40B4-BE49-F238E27FC236}">
                <a16:creationId xmlns:a16="http://schemas.microsoft.com/office/drawing/2014/main" id="{5B7E1B96-88EA-461D-8A0F-EF9D046A95D3}"/>
              </a:ext>
            </a:extLst>
          </p:cNvPr>
          <p:cNvSpPr>
            <a:spLocks xmlns:a="http://schemas.openxmlformats.org/drawingml/2006/main" noGrp="1"/>
          </p:cNvSpPr>
          <p:nvPr/>
        </p:nvSpPr>
        <p:spPr>
          <a:xfrm xmlns:a="http://schemas.openxmlformats.org/drawingml/2006/main">
            <a:off x="1809750" y="3743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0" name="rationality-1">
            <a:extLst xmlns:a="http://schemas.openxmlformats.org/drawingml/2006/main">
              <a:ext uri="{FF2B5EF4-FFF2-40B4-BE49-F238E27FC236}">
                <a16:creationId xmlns:a16="http://schemas.microsoft.com/office/drawing/2014/main" id="{1267E615-6AE3-481D-B72B-D611744A7FE3}"/>
              </a:ext>
            </a:extLst>
          </p:cNvPr>
          <p:cNvSpPr>
            <a:spLocks xmlns:a="http://schemas.openxmlformats.org/drawingml/2006/main" noGrp="1"/>
          </p:cNvSpPr>
          <p:nvPr/>
        </p:nvSpPr>
        <p:spPr>
          <a:xfrm xmlns:a="http://schemas.openxmlformats.org/drawingml/2006/main">
            <a:off x="2133600" y="3752850"/>
            <a:ext cx="7772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People can have incomplete or mistaken information.</a:t>
            </a:r>
          </a:p>
        </p:txBody>
      </p:sp>
      <p:sp>
        <p:nvSpPr>
          <p:cNvPr id="11" name="rationality-mark-2">
            <a:extLst xmlns:a="http://schemas.openxmlformats.org/drawingml/2006/main">
              <a:ext uri="{FF2B5EF4-FFF2-40B4-BE49-F238E27FC236}">
                <a16:creationId xmlns:a16="http://schemas.microsoft.com/office/drawing/2014/main" id="{381F0140-4D0D-4612-A876-AFB67074F060}"/>
              </a:ext>
            </a:extLst>
          </p:cNvPr>
          <p:cNvSpPr>
            <a:spLocks xmlns:a="http://schemas.openxmlformats.org/drawingml/2006/main" noGrp="1"/>
          </p:cNvSpPr>
          <p:nvPr/>
        </p:nvSpPr>
        <p:spPr>
          <a:xfrm xmlns:a="http://schemas.openxmlformats.org/drawingml/2006/main">
            <a:off x="1809750" y="42767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2" name="rationality-2">
            <a:extLst xmlns:a="http://schemas.openxmlformats.org/drawingml/2006/main">
              <a:ext uri="{FF2B5EF4-FFF2-40B4-BE49-F238E27FC236}">
                <a16:creationId xmlns:a16="http://schemas.microsoft.com/office/drawing/2014/main" id="{37DFA432-E888-4842-9392-3D58B06383EA}"/>
              </a:ext>
            </a:extLst>
          </p:cNvPr>
          <p:cNvSpPr>
            <a:spLocks xmlns:a="http://schemas.openxmlformats.org/drawingml/2006/main" noGrp="1"/>
          </p:cNvSpPr>
          <p:nvPr/>
        </p:nvSpPr>
        <p:spPr>
          <a:xfrm xmlns:a="http://schemas.openxmlformats.org/drawingml/2006/main">
            <a:off x="2133600" y="4286250"/>
            <a:ext cx="7772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People can make errors and later regret them.</a:t>
            </a:r>
          </a:p>
        </p:txBody>
      </p:sp>
      <p:sp>
        <p:nvSpPr>
          <p:cNvPr id="13" name="rationality-mark-3">
            <a:extLst xmlns:a="http://schemas.openxmlformats.org/drawingml/2006/main">
              <a:ext uri="{FF2B5EF4-FFF2-40B4-BE49-F238E27FC236}">
                <a16:creationId xmlns:a16="http://schemas.microsoft.com/office/drawing/2014/main" id="{3008DCC0-2379-4FF0-B7C1-E635BB736E7A}"/>
              </a:ext>
            </a:extLst>
          </p:cNvPr>
          <p:cNvSpPr>
            <a:spLocks xmlns:a="http://schemas.openxmlformats.org/drawingml/2006/main" noGrp="1"/>
          </p:cNvSpPr>
          <p:nvPr/>
        </p:nvSpPr>
        <p:spPr>
          <a:xfrm xmlns:a="http://schemas.openxmlformats.org/drawingml/2006/main">
            <a:off x="1809750" y="48101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4" name="rationality-3">
            <a:extLst xmlns:a="http://schemas.openxmlformats.org/drawingml/2006/main">
              <a:ext uri="{FF2B5EF4-FFF2-40B4-BE49-F238E27FC236}">
                <a16:creationId xmlns:a16="http://schemas.microsoft.com/office/drawing/2014/main" id="{29F4E61D-048F-4DFE-87C8-06A47B7E8C70}"/>
              </a:ext>
            </a:extLst>
          </p:cNvPr>
          <p:cNvSpPr>
            <a:spLocks xmlns:a="http://schemas.openxmlformats.org/drawingml/2006/main" noGrp="1"/>
          </p:cNvSpPr>
          <p:nvPr/>
        </p:nvSpPr>
        <p:spPr>
          <a:xfrm xmlns:a="http://schemas.openxmlformats.org/drawingml/2006/main">
            <a:off x="2133600" y="4819650"/>
            <a:ext cx="7772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51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People can care about family, fairness, charity, or learning—not only money.</a:t>
            </a:r>
          </a:p>
        </p:txBody>
      </p:sp>
    </p:spTree>
    <p:extLst>
      <p:ext uri="{BB962C8B-B14F-4D97-AF65-F5344CB8AC3E}">
        <p14:creationId xmlns:p14="http://schemas.microsoft.com/office/powerpoint/2010/main" val="1460303425"/>
      </p:ext>
    </p:extLst>
  </p:cSld>
</p:sld>
</file>

<file path=ppt/slides/slide1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06AD7567-7794-41F7-9E97-2AD5F74B887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5356FEC-5FCF-413F-9D8B-9DAD391C076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E016117F-ACAB-4891-B46E-683FB9BA2B3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useful question is: Is one more hour worth it?</a:t>
            </a:r>
          </a:p>
        </p:txBody>
      </p:sp>
      <p:sp>
        <p:nvSpPr>
          <p:cNvPr id="4" name="footer-rule">
            <a:extLst xmlns:a="http://schemas.openxmlformats.org/drawingml/2006/main">
              <a:ext uri="{FF2B5EF4-FFF2-40B4-BE49-F238E27FC236}">
                <a16:creationId xmlns:a16="http://schemas.microsoft.com/office/drawing/2014/main" id="{B20BC719-C45B-4BFE-91FD-56B4A1F6C01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8FAC82B-A877-414C-A241-A03F91F983E0}"/>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F6D400E-FC8F-4E6E-AEC9-C0427838EB8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11</a:t>
            </a:r>
          </a:p>
        </p:txBody>
      </p:sp>
      <p:sp>
        <p:nvSpPr>
          <p:cNvPr id="7" name="one-more-hour">
            <a:extLst xmlns:a="http://schemas.openxmlformats.org/drawingml/2006/main">
              <a:ext uri="{FF2B5EF4-FFF2-40B4-BE49-F238E27FC236}">
                <a16:creationId xmlns:a16="http://schemas.microsoft.com/office/drawing/2014/main" id="{13B207B8-3365-474B-94C6-CE9FE86A23EF}"/>
              </a:ext>
            </a:extLst>
          </p:cNvPr>
          <p:cNvSpPr>
            <a:spLocks xmlns:a="http://schemas.openxmlformats.org/drawingml/2006/main" noGrp="1"/>
          </p:cNvSpPr>
          <p:nvPr/>
        </p:nvSpPr>
        <p:spPr>
          <a:xfrm xmlns:a="http://schemas.openxmlformats.org/drawingml/2006/main">
            <a:off x="819150" y="1790700"/>
            <a:ext cx="10477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172126"/>
                </a:solidFill>
                <a:latin typeface="Georgia"/>
                <a:ea typeface="Georgia"/>
                <a:cs typeface="Georgia"/>
              </a:defRPr>
            </a:pPr>
            <a:r>
              <a:rPr sz="2925" b="1" i="0">
                <a:solidFill>
                  <a:srgbClr val="172126"/>
                </a:solidFill>
                <a:latin typeface="Georgia"/>
                <a:ea typeface="Georgia"/>
                <a:cs typeface="Georgia"/>
              </a:rPr>
              <a:t>One more hour of study</a:t>
            </a:r>
          </a:p>
        </p:txBody>
      </p:sp>
      <p:sp>
        <p:nvSpPr>
          <p:cNvPr id="8" name="">
            <a:extLst xmlns:a="http://schemas.openxmlformats.org/drawingml/2006/main">
              <a:ext uri="{FF2B5EF4-FFF2-40B4-BE49-F238E27FC236}">
                <a16:creationId xmlns:a16="http://schemas.microsoft.com/office/drawing/2014/main" id="{C29D9187-A887-4A12-AFA4-90ED7B178C19}"/>
              </a:ext>
            </a:extLst>
          </p:cNvPr>
          <p:cNvSpPr>
            <a:spLocks xmlns:a="http://schemas.openxmlformats.org/drawingml/2006/main" noGrp="1"/>
          </p:cNvSpPr>
          <p:nvPr/>
        </p:nvSpPr>
        <p:spPr>
          <a:xfrm xmlns:a="http://schemas.openxmlformats.org/drawingml/2006/main">
            <a:off x="1104900" y="291465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ADDED BENEFIT</a:t>
            </a:r>
          </a:p>
        </p:txBody>
      </p:sp>
      <p:sp>
        <p:nvSpPr>
          <p:cNvPr id="9" name="marginal-benefit-copy">
            <a:extLst xmlns:a="http://schemas.openxmlformats.org/drawingml/2006/main">
              <a:ext uri="{FF2B5EF4-FFF2-40B4-BE49-F238E27FC236}">
                <a16:creationId xmlns:a16="http://schemas.microsoft.com/office/drawing/2014/main" id="{F2661266-08DF-4689-B6E0-FBAD508A52C4}"/>
              </a:ext>
            </a:extLst>
          </p:cNvPr>
          <p:cNvSpPr>
            <a:spLocks xmlns:a="http://schemas.openxmlformats.org/drawingml/2006/main" noGrp="1"/>
          </p:cNvSpPr>
          <p:nvPr/>
        </p:nvSpPr>
        <p:spPr>
          <a:xfrm xmlns:a="http://schemas.openxmlformats.org/drawingml/2006/main">
            <a:off x="1104900" y="3333750"/>
            <a:ext cx="4095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Better understanding</a:t>
            </a:r>
          </a:p>
          <a:p xmlns:a="http://schemas.openxmlformats.org/drawingml/2006/main">
            <a:pPr algn="l">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Higher expected grade</a:t>
            </a:r>
          </a:p>
        </p:txBody>
      </p:sp>
      <p:sp>
        <p:nvSpPr>
          <p:cNvPr id="10" name="margin-versus">
            <a:extLst xmlns:a="http://schemas.openxmlformats.org/drawingml/2006/main">
              <a:ext uri="{FF2B5EF4-FFF2-40B4-BE49-F238E27FC236}">
                <a16:creationId xmlns:a16="http://schemas.microsoft.com/office/drawing/2014/main" id="{5C67EA86-0CF0-4662-AA04-BBDC269ACB79}"/>
              </a:ext>
            </a:extLst>
          </p:cNvPr>
          <p:cNvSpPr>
            <a:spLocks xmlns:a="http://schemas.openxmlformats.org/drawingml/2006/main" noGrp="1"/>
          </p:cNvSpPr>
          <p:nvPr/>
        </p:nvSpPr>
        <p:spPr>
          <a:xfrm xmlns:a="http://schemas.openxmlformats.org/drawingml/2006/main">
            <a:off x="5257800" y="3505200"/>
            <a:ext cx="1333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0" i="1">
                <a:solidFill>
                  <a:srgbClr val="56636A"/>
                </a:solidFill>
                <a:latin typeface="Georgia"/>
                <a:ea typeface="Georgia"/>
                <a:cs typeface="Georgia"/>
              </a:defRPr>
            </a:pPr>
            <a:r>
              <a:rPr sz="1950" b="0" i="1">
                <a:solidFill>
                  <a:srgbClr val="56636A"/>
                </a:solidFill>
                <a:latin typeface="Georgia"/>
                <a:ea typeface="Georgia"/>
                <a:cs typeface="Georgia"/>
              </a:rPr>
              <a:t>versus</a:t>
            </a:r>
          </a:p>
        </p:txBody>
      </p:sp>
      <p:sp>
        <p:nvSpPr>
          <p:cNvPr id="11" name="">
            <a:extLst xmlns:a="http://schemas.openxmlformats.org/drawingml/2006/main">
              <a:ext uri="{FF2B5EF4-FFF2-40B4-BE49-F238E27FC236}">
                <a16:creationId xmlns:a16="http://schemas.microsoft.com/office/drawing/2014/main" id="{84ADCA96-AA7F-4EEE-8884-B24D9FBBD12C}"/>
              </a:ext>
            </a:extLst>
          </p:cNvPr>
          <p:cNvSpPr>
            <a:spLocks xmlns:a="http://schemas.openxmlformats.org/drawingml/2006/main" noGrp="1"/>
          </p:cNvSpPr>
          <p:nvPr/>
        </p:nvSpPr>
        <p:spPr>
          <a:xfrm xmlns:a="http://schemas.openxmlformats.org/drawingml/2006/main">
            <a:off x="7010400" y="2914650"/>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ADDED COST</a:t>
            </a:r>
          </a:p>
        </p:txBody>
      </p:sp>
      <p:sp>
        <p:nvSpPr>
          <p:cNvPr id="12" name="marginal-cost-copy">
            <a:extLst xmlns:a="http://schemas.openxmlformats.org/drawingml/2006/main">
              <a:ext uri="{FF2B5EF4-FFF2-40B4-BE49-F238E27FC236}">
                <a16:creationId xmlns:a16="http://schemas.microsoft.com/office/drawing/2014/main" id="{D15E20FC-2BFE-4D93-9666-8FE1514370EC}"/>
              </a:ext>
            </a:extLst>
          </p:cNvPr>
          <p:cNvSpPr>
            <a:spLocks xmlns:a="http://schemas.openxmlformats.org/drawingml/2006/main" noGrp="1"/>
          </p:cNvSpPr>
          <p:nvPr/>
        </p:nvSpPr>
        <p:spPr>
          <a:xfrm xmlns:a="http://schemas.openxmlformats.org/drawingml/2006/main">
            <a:off x="7010400" y="3333750"/>
            <a:ext cx="4000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Less sleep or leisure</a:t>
            </a:r>
          </a:p>
          <a:p xmlns:a="http://schemas.openxmlformats.org/drawingml/2006/main">
            <a:pPr algn="l">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Less time for other work</a:t>
            </a:r>
          </a:p>
        </p:txBody>
      </p:sp>
      <p:sp>
        <p:nvSpPr>
          <p:cNvPr id="13" name="marginal-definition">
            <a:extLst xmlns:a="http://schemas.openxmlformats.org/drawingml/2006/main">
              <a:ext uri="{FF2B5EF4-FFF2-40B4-BE49-F238E27FC236}">
                <a16:creationId xmlns:a16="http://schemas.microsoft.com/office/drawing/2014/main" id="{3F19778B-AFBC-405F-98B5-E1199259BD7E}"/>
              </a:ext>
            </a:extLst>
          </p:cNvPr>
          <p:cNvSpPr>
            <a:spLocks xmlns:a="http://schemas.openxmlformats.org/drawingml/2006/main" noGrp="1"/>
          </p:cNvSpPr>
          <p:nvPr/>
        </p:nvSpPr>
        <p:spPr>
          <a:xfrm xmlns:a="http://schemas.openxmlformats.org/drawingml/2006/main">
            <a:off x="2209800" y="4991100"/>
            <a:ext cx="7620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625" b="1" i="0">
                <a:solidFill>
                  <a:srgbClr val="9A3B35"/>
                </a:solidFill>
                <a:latin typeface="Georgia"/>
                <a:ea typeface="Georgia"/>
                <a:cs typeface="Georgia"/>
              </a:defRPr>
            </a:pPr>
            <a:r>
              <a:rPr sz="2625" b="1" i="0">
                <a:solidFill>
                  <a:srgbClr val="9A3B35"/>
                </a:solidFill>
                <a:latin typeface="Georgia"/>
                <a:ea typeface="Georgia"/>
                <a:cs typeface="Georgia"/>
              </a:rPr>
              <a:t>Marginal means additional.</a:t>
            </a:r>
          </a:p>
        </p:txBody>
      </p:sp>
    </p:spTree>
    <p:extLst>
      <p:ext uri="{BB962C8B-B14F-4D97-AF65-F5344CB8AC3E}">
        <p14:creationId xmlns:p14="http://schemas.microsoft.com/office/powerpoint/2010/main" val="1604892490"/>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51027227-C0EE-4E0E-9F04-91C38D93ACA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7B40077B-FE75-4D7E-BD28-A7F35599AD7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E33DA090-2AE4-4A7C-87F6-5D265243CAC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Before H*, another hour adds more benefit than cost</a:t>
            </a:r>
          </a:p>
        </p:txBody>
      </p:sp>
      <p:sp>
        <p:nvSpPr>
          <p:cNvPr id="4" name="footer-rule">
            <a:extLst xmlns:a="http://schemas.openxmlformats.org/drawingml/2006/main">
              <a:ext uri="{FF2B5EF4-FFF2-40B4-BE49-F238E27FC236}">
                <a16:creationId xmlns:a16="http://schemas.microsoft.com/office/drawing/2014/main" id="{D63FD58D-CC50-40C1-B744-1E260575A0A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ADD68A1-8AA4-406B-B97E-DA5DA5FF1845}"/>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B9C8BA7-AB6D-442A-9D70-D4F6B7C283A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12</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85297c823cc24e8a"/>
          <a:stretch xmlns:a="http://schemas.openxmlformats.org/drawingml/2006/main"/>
        </p:blipFill>
        <p:spPr>
          <a:xfrm xmlns:a="http://schemas.openxmlformats.org/drawingml/2006/main">
            <a:off x="2678442" y="1390650"/>
            <a:ext cx="6835116" cy="4762500"/>
          </a:xfrm>
          <a:prstGeom xmlns:a="http://schemas.openxmlformats.org/drawingml/2006/main" prst="rect">
            <a:avLst/>
          </a:prstGeom>
        </p:spPr>
      </p:pic>
    </p:spTree>
    <p:extLst>
      <p:ext uri="{BB962C8B-B14F-4D97-AF65-F5344CB8AC3E}">
        <p14:creationId xmlns:p14="http://schemas.microsoft.com/office/powerpoint/2010/main" val="191702535"/>
      </p:ext>
    </p:extLst>
  </p:cSld>
</p:sld>
</file>

<file path=ppt/slides/slide13.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100B041F-A43C-4DD1-A81A-FA72D767A4C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F8504C43-616B-487E-8AA2-699AAA77BF2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22F2BD2D-30EB-4B62-BCE8-3185E792251A}"/>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At H*, total net benefit is greatest</a:t>
            </a:r>
          </a:p>
        </p:txBody>
      </p:sp>
      <p:sp>
        <p:nvSpPr>
          <p:cNvPr id="4" name="footer-rule">
            <a:extLst xmlns:a="http://schemas.openxmlformats.org/drawingml/2006/main">
              <a:ext uri="{FF2B5EF4-FFF2-40B4-BE49-F238E27FC236}">
                <a16:creationId xmlns:a16="http://schemas.microsoft.com/office/drawing/2014/main" id="{AFFC069C-B10F-4E25-B88F-19D205F0B7D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20983E5D-117E-4AB3-AA4A-E900FFA49EEC}"/>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3786F4C-2434-49BF-8E82-95294E28C24D}"/>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13</a:t>
            </a:r>
          </a:p>
        </p:txBody>
      </p:sp>
      <p:sp>
        <p:nvSpPr>
          <p:cNvPr id="7" name="equal-margins">
            <a:extLst xmlns:a="http://schemas.openxmlformats.org/drawingml/2006/main">
              <a:ext uri="{FF2B5EF4-FFF2-40B4-BE49-F238E27FC236}">
                <a16:creationId xmlns:a16="http://schemas.microsoft.com/office/drawing/2014/main" id="{D675A017-AD45-47FC-8BCE-3D4BF1A8095E}"/>
              </a:ext>
            </a:extLst>
          </p:cNvPr>
          <p:cNvSpPr>
            <a:spLocks xmlns:a="http://schemas.openxmlformats.org/drawingml/2006/main" noGrp="1"/>
          </p:cNvSpPr>
          <p:nvPr/>
        </p:nvSpPr>
        <p:spPr>
          <a:xfrm xmlns:a="http://schemas.openxmlformats.org/drawingml/2006/main">
            <a:off x="3276600" y="1676400"/>
            <a:ext cx="57150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5400" b="1" i="0">
                <a:solidFill>
                  <a:srgbClr val="1E6675"/>
                </a:solidFill>
                <a:latin typeface="Georgia"/>
                <a:ea typeface="Georgia"/>
                <a:cs typeface="Georgia"/>
              </a:defRPr>
            </a:pPr>
            <a:r>
              <a:rPr sz="5400" b="1" i="0">
                <a:solidFill>
                  <a:srgbClr val="1E6675"/>
                </a:solidFill>
                <a:latin typeface="Georgia"/>
                <a:ea typeface="Georgia"/>
                <a:cs typeface="Georgia"/>
              </a:rPr>
              <a:t>MB = MC</a:t>
            </a:r>
          </a:p>
        </p:txBody>
      </p:sp>
      <p:sp>
        <p:nvSpPr>
          <p:cNvPr id="8" name="equal-margins-mark-1">
            <a:extLst xmlns:a="http://schemas.openxmlformats.org/drawingml/2006/main">
              <a:ext uri="{FF2B5EF4-FFF2-40B4-BE49-F238E27FC236}">
                <a16:creationId xmlns:a16="http://schemas.microsoft.com/office/drawing/2014/main" id="{53BB49EA-EA5F-489C-82DE-C54504DC1D33}"/>
              </a:ext>
            </a:extLst>
          </p:cNvPr>
          <p:cNvSpPr>
            <a:spLocks xmlns:a="http://schemas.openxmlformats.org/drawingml/2006/main" noGrp="1"/>
          </p:cNvSpPr>
          <p:nvPr/>
        </p:nvSpPr>
        <p:spPr>
          <a:xfrm xmlns:a="http://schemas.openxmlformats.org/drawingml/2006/main">
            <a:off x="2400300" y="32289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9" name="equal-margins-1">
            <a:extLst xmlns:a="http://schemas.openxmlformats.org/drawingml/2006/main">
              <a:ext uri="{FF2B5EF4-FFF2-40B4-BE49-F238E27FC236}">
                <a16:creationId xmlns:a16="http://schemas.microsoft.com/office/drawing/2014/main" id="{886E2D88-7D32-404A-9625-26CF86DE00DC}"/>
              </a:ext>
            </a:extLst>
          </p:cNvPr>
          <p:cNvSpPr>
            <a:spLocks xmlns:a="http://schemas.openxmlformats.org/drawingml/2006/main" noGrp="1"/>
          </p:cNvSpPr>
          <p:nvPr/>
        </p:nvSpPr>
        <p:spPr>
          <a:xfrm xmlns:a="http://schemas.openxmlformats.org/drawingml/2006/main">
            <a:off x="2724150" y="323850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Before the crossing: keep going.</a:t>
            </a:r>
          </a:p>
        </p:txBody>
      </p:sp>
      <p:sp>
        <p:nvSpPr>
          <p:cNvPr id="10" name="equal-margins-mark-2">
            <a:extLst xmlns:a="http://schemas.openxmlformats.org/drawingml/2006/main">
              <a:ext uri="{FF2B5EF4-FFF2-40B4-BE49-F238E27FC236}">
                <a16:creationId xmlns:a16="http://schemas.microsoft.com/office/drawing/2014/main" id="{F4216ECD-0C30-4E45-98DE-D957EE7817C2}"/>
              </a:ext>
            </a:extLst>
          </p:cNvPr>
          <p:cNvSpPr>
            <a:spLocks xmlns:a="http://schemas.openxmlformats.org/drawingml/2006/main" noGrp="1"/>
          </p:cNvSpPr>
          <p:nvPr/>
        </p:nvSpPr>
        <p:spPr>
          <a:xfrm xmlns:a="http://schemas.openxmlformats.org/drawingml/2006/main">
            <a:off x="2400300" y="38100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1" name="equal-margins-2">
            <a:extLst xmlns:a="http://schemas.openxmlformats.org/drawingml/2006/main">
              <a:ext uri="{FF2B5EF4-FFF2-40B4-BE49-F238E27FC236}">
                <a16:creationId xmlns:a16="http://schemas.microsoft.com/office/drawing/2014/main" id="{43380801-1B67-4BBC-85F6-F44FCCE7CDF4}"/>
              </a:ext>
            </a:extLst>
          </p:cNvPr>
          <p:cNvSpPr>
            <a:spLocks xmlns:a="http://schemas.openxmlformats.org/drawingml/2006/main" noGrp="1"/>
          </p:cNvSpPr>
          <p:nvPr/>
        </p:nvSpPr>
        <p:spPr>
          <a:xfrm xmlns:a="http://schemas.openxmlformats.org/drawingml/2006/main">
            <a:off x="2724150" y="3819525"/>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After the crossing: cut back.</a:t>
            </a:r>
          </a:p>
        </p:txBody>
      </p:sp>
      <p:sp>
        <p:nvSpPr>
          <p:cNvPr id="12" name="equal-margins-mark-3">
            <a:extLst xmlns:a="http://schemas.openxmlformats.org/drawingml/2006/main">
              <a:ext uri="{FF2B5EF4-FFF2-40B4-BE49-F238E27FC236}">
                <a16:creationId xmlns:a16="http://schemas.microsoft.com/office/drawing/2014/main" id="{AEB54B57-6775-43CB-B630-E8530CA29436}"/>
              </a:ext>
            </a:extLst>
          </p:cNvPr>
          <p:cNvSpPr>
            <a:spLocks xmlns:a="http://schemas.openxmlformats.org/drawingml/2006/main" noGrp="1"/>
          </p:cNvSpPr>
          <p:nvPr/>
        </p:nvSpPr>
        <p:spPr>
          <a:xfrm xmlns:a="http://schemas.openxmlformats.org/drawingml/2006/main">
            <a:off x="2400300" y="4391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3" name="equal-margins-3">
            <a:extLst xmlns:a="http://schemas.openxmlformats.org/drawingml/2006/main">
              <a:ext uri="{FF2B5EF4-FFF2-40B4-BE49-F238E27FC236}">
                <a16:creationId xmlns:a16="http://schemas.microsoft.com/office/drawing/2014/main" id="{42E904A7-F186-40FC-9BFE-883931BD449B}"/>
              </a:ext>
            </a:extLst>
          </p:cNvPr>
          <p:cNvSpPr>
            <a:spLocks xmlns:a="http://schemas.openxmlformats.org/drawingml/2006/main" noGrp="1"/>
          </p:cNvSpPr>
          <p:nvPr/>
        </p:nvSpPr>
        <p:spPr>
          <a:xfrm xmlns:a="http://schemas.openxmlformats.org/drawingml/2006/main">
            <a:off x="2724150" y="44005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68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At the crossing: no small feasible change makes the choice better.</a:t>
            </a:r>
          </a:p>
        </p:txBody>
      </p:sp>
      <p:sp>
        <p:nvSpPr>
          <p:cNvPr id="14" name="equal-margins-close">
            <a:extLst xmlns:a="http://schemas.openxmlformats.org/drawingml/2006/main">
              <a:ext uri="{FF2B5EF4-FFF2-40B4-BE49-F238E27FC236}">
                <a16:creationId xmlns:a16="http://schemas.microsoft.com/office/drawing/2014/main" id="{D60B5BE8-563B-4520-9A48-AD7F81003C17}"/>
              </a:ext>
            </a:extLst>
          </p:cNvPr>
          <p:cNvSpPr>
            <a:spLocks xmlns:a="http://schemas.openxmlformats.org/drawingml/2006/main" noGrp="1"/>
          </p:cNvSpPr>
          <p:nvPr/>
        </p:nvSpPr>
        <p:spPr>
          <a:xfrm xmlns:a="http://schemas.openxmlformats.org/drawingml/2006/main">
            <a:off x="1676400" y="5257800"/>
            <a:ext cx="8858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036"/>
          </a:bodyPr>
          <a:lstStyle xmlns:a="http://schemas.openxmlformats.org/drawingml/2006/main"/>
          <a:p xmlns:a="http://schemas.openxmlformats.org/drawingml/2006/main">
            <a:pPr algn="ctr">
              <a:lnSpc>
                <a:spcPct val="108000"/>
              </a:lnSpc>
              <a:buNone/>
              <a:defRPr sz="2175" b="1" i="0">
                <a:solidFill>
                  <a:srgbClr val="9A3B35"/>
                </a:solidFill>
                <a:latin typeface="Georgia"/>
                <a:ea typeface="Georgia"/>
                <a:cs typeface="Georgia"/>
              </a:defRPr>
            </a:pPr>
            <a:r>
              <a:rPr sz="2175" b="1" i="0">
                <a:solidFill>
                  <a:srgbClr val="9A3B35"/>
                </a:solidFill>
                <a:latin typeface="Georgia"/>
                <a:ea typeface="Georgia"/>
                <a:cs typeface="Georgia"/>
              </a:rPr>
              <a:t>Equal margins are a decision rule—not a calculus requirement.</a:t>
            </a:r>
          </a:p>
        </p:txBody>
      </p:sp>
    </p:spTree>
    <p:extLst>
      <p:ext uri="{BB962C8B-B14F-4D97-AF65-F5344CB8AC3E}">
        <p14:creationId xmlns:p14="http://schemas.microsoft.com/office/powerpoint/2010/main" val="1792855419"/>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2" name="accent-rule">
            <a:extLst xmlns:a="http://schemas.openxmlformats.org/drawingml/2006/main">
              <a:ext uri="{FF2B5EF4-FFF2-40B4-BE49-F238E27FC236}">
                <a16:creationId xmlns:a16="http://schemas.microsoft.com/office/drawing/2014/main" id="{8D881594-1C9F-463E-A14A-040604947FC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C21E488-913F-49A9-9419-2F33E6618A61}"/>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EE1D545-71D7-44FD-94A6-38B9C206282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per-bag fee raises the cost of checking another bag</a:t>
            </a:r>
          </a:p>
        </p:txBody>
      </p:sp>
      <p:sp>
        <p:nvSpPr>
          <p:cNvPr id="4" name="footer-rule">
            <a:extLst xmlns:a="http://schemas.openxmlformats.org/drawingml/2006/main">
              <a:ext uri="{FF2B5EF4-FFF2-40B4-BE49-F238E27FC236}">
                <a16:creationId xmlns:a16="http://schemas.microsoft.com/office/drawing/2014/main" id="{29907233-925C-4CF3-9E20-2F91333DC25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AB13EE8-8B12-4FFA-8944-19B3B180015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F528B28-0F0C-4BE1-8BAF-D13062298219}"/>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14</a:t>
            </a:r>
          </a:p>
        </p:txBody>
      </p:sp>
      <p:sp>
        <p:nvSpPr>
          <p:cNvPr id="7" name="before-fee">
            <a:extLst xmlns:a="http://schemas.openxmlformats.org/drawingml/2006/main">
              <a:ext uri="{FF2B5EF4-FFF2-40B4-BE49-F238E27FC236}">
                <a16:creationId xmlns:a16="http://schemas.microsoft.com/office/drawing/2014/main" id="{023FE34D-B959-4C8E-A765-2488ABC4687A}"/>
              </a:ext>
            </a:extLst>
          </p:cNvPr>
          <p:cNvSpPr>
            <a:spLocks xmlns:a="http://schemas.openxmlformats.org/drawingml/2006/main" noGrp="1"/>
          </p:cNvSpPr>
          <p:nvPr/>
        </p:nvSpPr>
        <p:spPr>
          <a:xfrm xmlns:a="http://schemas.openxmlformats.org/drawingml/2006/main">
            <a:off x="666750" y="1828800"/>
            <a:ext cx="2381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56636A"/>
                </a:solidFill>
                <a:latin typeface="Aptos"/>
                <a:ea typeface="Aptos"/>
                <a:cs typeface="Aptos"/>
              </a:defRPr>
            </a:pPr>
            <a:r>
              <a:rPr sz="1875" b="1" i="0">
                <a:solidFill>
                  <a:srgbClr val="56636A"/>
                </a:solidFill>
                <a:latin typeface="Aptos"/>
                <a:ea typeface="Aptos"/>
                <a:cs typeface="Aptos"/>
              </a:rPr>
              <a:t>Before fee</a:t>
            </a:r>
          </a:p>
        </p:txBody>
      </p:sp>
      <p:sp>
        <p:nvSpPr>
          <p:cNvPr id="8" name="initial-bags">
            <a:extLst xmlns:a="http://schemas.openxmlformats.org/drawingml/2006/main">
              <a:ext uri="{FF2B5EF4-FFF2-40B4-BE49-F238E27FC236}">
                <a16:creationId xmlns:a16="http://schemas.microsoft.com/office/drawing/2014/main" id="{8208C9C5-35EB-42B2-A8AA-DCAAF7647135}"/>
              </a:ext>
            </a:extLst>
          </p:cNvPr>
          <p:cNvSpPr>
            <a:spLocks xmlns:a="http://schemas.openxmlformats.org/drawingml/2006/main" noGrp="1"/>
          </p:cNvSpPr>
          <p:nvPr/>
        </p:nvSpPr>
        <p:spPr>
          <a:xfrm xmlns:a="http://schemas.openxmlformats.org/drawingml/2006/main">
            <a:off x="666750" y="2266950"/>
            <a:ext cx="1905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600" b="1" i="0">
                <a:solidFill>
                  <a:srgbClr val="1E6675"/>
                </a:solidFill>
                <a:latin typeface="Georgia"/>
                <a:ea typeface="Georgia"/>
                <a:cs typeface="Georgia"/>
              </a:defRPr>
            </a:pPr>
            <a:r>
              <a:rPr sz="3600" b="1" i="0">
                <a:solidFill>
                  <a:srgbClr val="1E6675"/>
                </a:solidFill>
                <a:latin typeface="Georgia"/>
                <a:ea typeface="Georgia"/>
                <a:cs typeface="Georgia"/>
              </a:rPr>
              <a:t>A₀</a:t>
            </a:r>
          </a:p>
        </p:txBody>
      </p:sp>
      <p:sp>
        <p:nvSpPr>
          <p:cNvPr id="9" name="after-fee">
            <a:extLst xmlns:a="http://schemas.openxmlformats.org/drawingml/2006/main">
              <a:ext uri="{FF2B5EF4-FFF2-40B4-BE49-F238E27FC236}">
                <a16:creationId xmlns:a16="http://schemas.microsoft.com/office/drawing/2014/main" id="{C4DABC75-8A0E-4D5F-84B7-E642B85D7695}"/>
              </a:ext>
            </a:extLst>
          </p:cNvPr>
          <p:cNvSpPr>
            <a:spLocks xmlns:a="http://schemas.openxmlformats.org/drawingml/2006/main" noGrp="1"/>
          </p:cNvSpPr>
          <p:nvPr/>
        </p:nvSpPr>
        <p:spPr>
          <a:xfrm xmlns:a="http://schemas.openxmlformats.org/drawingml/2006/main">
            <a:off x="666750" y="3371850"/>
            <a:ext cx="2381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56636A"/>
                </a:solidFill>
                <a:latin typeface="Aptos"/>
                <a:ea typeface="Aptos"/>
                <a:cs typeface="Aptos"/>
              </a:defRPr>
            </a:pPr>
            <a:r>
              <a:rPr sz="1875" b="1" i="0">
                <a:solidFill>
                  <a:srgbClr val="56636A"/>
                </a:solidFill>
                <a:latin typeface="Aptos"/>
                <a:ea typeface="Aptos"/>
                <a:cs typeface="Aptos"/>
              </a:rPr>
              <a:t>After fee</a:t>
            </a:r>
          </a:p>
        </p:txBody>
      </p:sp>
      <p:sp>
        <p:nvSpPr>
          <p:cNvPr id="10" name="new-bags">
            <a:extLst xmlns:a="http://schemas.openxmlformats.org/drawingml/2006/main">
              <a:ext uri="{FF2B5EF4-FFF2-40B4-BE49-F238E27FC236}">
                <a16:creationId xmlns:a16="http://schemas.microsoft.com/office/drawing/2014/main" id="{D31E23B7-E961-4236-9573-48D086958032}"/>
              </a:ext>
            </a:extLst>
          </p:cNvPr>
          <p:cNvSpPr>
            <a:spLocks xmlns:a="http://schemas.openxmlformats.org/drawingml/2006/main" noGrp="1"/>
          </p:cNvSpPr>
          <p:nvPr/>
        </p:nvSpPr>
        <p:spPr>
          <a:xfrm xmlns:a="http://schemas.openxmlformats.org/drawingml/2006/main">
            <a:off x="666750" y="3810000"/>
            <a:ext cx="2381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300" b="1" i="0">
                <a:solidFill>
                  <a:srgbClr val="9A3B35"/>
                </a:solidFill>
                <a:latin typeface="Georgia"/>
                <a:ea typeface="Georgia"/>
                <a:cs typeface="Georgia"/>
              </a:defRPr>
            </a:pPr>
            <a:r>
              <a:rPr sz="3300" b="1" i="0">
                <a:solidFill>
                  <a:srgbClr val="9A3B35"/>
                </a:solidFill>
                <a:latin typeface="Georgia"/>
                <a:ea typeface="Georgia"/>
                <a:cs typeface="Georgia"/>
              </a:rPr>
              <a:t>A₁ &lt; A₀</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5041a7279e734a4c"/>
          <a:stretch xmlns:a="http://schemas.openxmlformats.org/drawingml/2006/main"/>
        </p:blipFill>
        <p:spPr>
          <a:xfrm xmlns:a="http://schemas.openxmlformats.org/drawingml/2006/main">
            <a:off x="3829548" y="1466850"/>
            <a:ext cx="6571254" cy="4667250"/>
          </a:xfrm>
          <a:prstGeom xmlns:a="http://schemas.openxmlformats.org/drawingml/2006/main" prst="rect">
            <a:avLst/>
          </a:prstGeom>
        </p:spPr>
      </p:pic>
    </p:spTree>
    <p:extLst>
      <p:ext uri="{BB962C8B-B14F-4D97-AF65-F5344CB8AC3E}">
        <p14:creationId xmlns:p14="http://schemas.microsoft.com/office/powerpoint/2010/main" val="1509456239"/>
      </p:ext>
    </p:extLst>
  </p:cSld>
</p:sld>
</file>

<file path=ppt/slides/slide1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1" name="accent-rule">
            <a:extLst xmlns:a="http://schemas.openxmlformats.org/drawingml/2006/main">
              <a:ext uri="{FF2B5EF4-FFF2-40B4-BE49-F238E27FC236}">
                <a16:creationId xmlns:a16="http://schemas.microsoft.com/office/drawing/2014/main" id="{3BB2146D-5321-4319-953B-C6C8B86842C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DD36773-E4D7-4F73-919E-A3DF9CD9EC6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439E1BE-9A59-4BA7-B8F9-05AA026BB6B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658"/>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Raise one cost and adjustment often moves somewhere else</a:t>
            </a:r>
          </a:p>
        </p:txBody>
      </p:sp>
      <p:sp>
        <p:nvSpPr>
          <p:cNvPr id="4" name="footer-rule">
            <a:extLst xmlns:a="http://schemas.openxmlformats.org/drawingml/2006/main">
              <a:ext uri="{FF2B5EF4-FFF2-40B4-BE49-F238E27FC236}">
                <a16:creationId xmlns:a16="http://schemas.microsoft.com/office/drawing/2014/main" id="{A5E5B945-855F-49F3-8552-DE78AC9CE4B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E592CFF-0B9D-4687-BBC8-82AF6E49C3FC}"/>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0AB27252-4ACC-48F5-A6D6-58BC878076D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15</a:t>
            </a:r>
          </a:p>
        </p:txBody>
      </p:sp>
      <p:sp>
        <p:nvSpPr>
          <p:cNvPr id="7" name="direct-response">
            <a:extLst xmlns:a="http://schemas.openxmlformats.org/drawingml/2006/main">
              <a:ext uri="{FF2B5EF4-FFF2-40B4-BE49-F238E27FC236}">
                <a16:creationId xmlns:a16="http://schemas.microsoft.com/office/drawing/2014/main" id="{11A0D63F-7354-47C0-B651-0D0E6CC128DE}"/>
              </a:ext>
            </a:extLst>
          </p:cNvPr>
          <p:cNvSpPr>
            <a:spLocks xmlns:a="http://schemas.openxmlformats.org/drawingml/2006/main" noGrp="1"/>
          </p:cNvSpPr>
          <p:nvPr/>
        </p:nvSpPr>
        <p:spPr>
          <a:xfrm xmlns:a="http://schemas.openxmlformats.org/drawingml/2006/main">
            <a:off x="781050" y="1809750"/>
            <a:ext cx="4095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850" b="1" i="0">
                <a:solidFill>
                  <a:srgbClr val="1E6675"/>
                </a:solidFill>
                <a:latin typeface="Georgia"/>
                <a:ea typeface="Georgia"/>
                <a:cs typeface="Georgia"/>
              </a:defRPr>
            </a:pPr>
            <a:r>
              <a:rPr sz="2850" b="1" i="0">
                <a:solidFill>
                  <a:srgbClr val="1E6675"/>
                </a:solidFill>
                <a:latin typeface="Georgia"/>
                <a:ea typeface="Georgia"/>
                <a:cs typeface="Georgia"/>
              </a:rPr>
              <a:t>Fewer checked bags</a:t>
            </a:r>
          </a:p>
        </p:txBody>
      </p:sp>
      <p:sp>
        <p:nvSpPr>
          <p:cNvPr id="8" name="first-response">
            <a:extLst xmlns:a="http://schemas.openxmlformats.org/drawingml/2006/main">
              <a:ext uri="{FF2B5EF4-FFF2-40B4-BE49-F238E27FC236}">
                <a16:creationId xmlns:a16="http://schemas.microsoft.com/office/drawing/2014/main" id="{C85A6E76-FFC4-485E-A4BF-8CFA113B2729}"/>
              </a:ext>
            </a:extLst>
          </p:cNvPr>
          <p:cNvSpPr>
            <a:spLocks xmlns:a="http://schemas.openxmlformats.org/drawingml/2006/main" noGrp="1"/>
          </p:cNvSpPr>
          <p:nvPr/>
        </p:nvSpPr>
        <p:spPr>
          <a:xfrm xmlns:a="http://schemas.openxmlformats.org/drawingml/2006/main">
            <a:off x="800100" y="2495550"/>
            <a:ext cx="4095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56636A"/>
                </a:solidFill>
                <a:latin typeface="Aptos"/>
                <a:ea typeface="Aptos"/>
                <a:cs typeface="Aptos"/>
              </a:defRPr>
            </a:pPr>
            <a:r>
              <a:rPr sz="1950" b="0" i="0">
                <a:solidFill>
                  <a:srgbClr val="56636A"/>
                </a:solidFill>
                <a:latin typeface="Aptos"/>
                <a:ea typeface="Aptos"/>
                <a:cs typeface="Aptos"/>
              </a:rPr>
              <a:t>is only the first response</a:t>
            </a:r>
          </a:p>
        </p:txBody>
      </p:sp>
      <p:sp>
        <p:nvSpPr>
          <p:cNvPr id="9" name="adjustment-divider">
            <a:extLst xmlns:a="http://schemas.openxmlformats.org/drawingml/2006/main">
              <a:ext uri="{FF2B5EF4-FFF2-40B4-BE49-F238E27FC236}">
                <a16:creationId xmlns:a16="http://schemas.microsoft.com/office/drawing/2014/main" id="{00E50A29-3FBC-45B5-9392-4F3CC0C0443C}"/>
              </a:ext>
            </a:extLst>
          </p:cNvPr>
          <p:cNvSpPr>
            <a:spLocks xmlns:a="http://schemas.openxmlformats.org/drawingml/2006/main" noGrp="1"/>
          </p:cNvSpPr>
          <p:nvPr/>
        </p:nvSpPr>
        <p:spPr>
          <a:xfrm xmlns:a="http://schemas.openxmlformats.org/drawingml/2006/main">
            <a:off x="5276850" y="1676400"/>
            <a:ext cx="19050" cy="354330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adjustment-mark-1">
            <a:extLst xmlns:a="http://schemas.openxmlformats.org/drawingml/2006/main">
              <a:ext uri="{FF2B5EF4-FFF2-40B4-BE49-F238E27FC236}">
                <a16:creationId xmlns:a16="http://schemas.microsoft.com/office/drawing/2014/main" id="{BC7E745D-C0F4-42AE-9F19-4AFE13DA7797}"/>
              </a:ext>
            </a:extLst>
          </p:cNvPr>
          <p:cNvSpPr>
            <a:spLocks xmlns:a="http://schemas.openxmlformats.org/drawingml/2006/main" noGrp="1"/>
          </p:cNvSpPr>
          <p:nvPr/>
        </p:nvSpPr>
        <p:spPr>
          <a:xfrm xmlns:a="http://schemas.openxmlformats.org/drawingml/2006/main">
            <a:off x="5886450" y="17430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1" name="adjustment-1">
            <a:extLst xmlns:a="http://schemas.openxmlformats.org/drawingml/2006/main">
              <a:ext uri="{FF2B5EF4-FFF2-40B4-BE49-F238E27FC236}">
                <a16:creationId xmlns:a16="http://schemas.microsoft.com/office/drawing/2014/main" id="{E8771AD9-8A40-40D4-989A-9597D4286E85}"/>
              </a:ext>
            </a:extLst>
          </p:cNvPr>
          <p:cNvSpPr>
            <a:spLocks xmlns:a="http://schemas.openxmlformats.org/drawingml/2006/main" noGrp="1"/>
          </p:cNvSpPr>
          <p:nvPr/>
        </p:nvSpPr>
        <p:spPr>
          <a:xfrm xmlns:a="http://schemas.openxmlformats.org/drawingml/2006/main">
            <a:off x="6210300" y="175260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Use a larger carry-on</a:t>
            </a:r>
          </a:p>
        </p:txBody>
      </p:sp>
      <p:sp>
        <p:nvSpPr>
          <p:cNvPr id="12" name="adjustment-mark-2">
            <a:extLst xmlns:a="http://schemas.openxmlformats.org/drawingml/2006/main">
              <a:ext uri="{FF2B5EF4-FFF2-40B4-BE49-F238E27FC236}">
                <a16:creationId xmlns:a16="http://schemas.microsoft.com/office/drawing/2014/main" id="{7D378085-8370-42D4-8589-BE075A47078C}"/>
              </a:ext>
            </a:extLst>
          </p:cNvPr>
          <p:cNvSpPr>
            <a:spLocks xmlns:a="http://schemas.openxmlformats.org/drawingml/2006/main" noGrp="1"/>
          </p:cNvSpPr>
          <p:nvPr/>
        </p:nvSpPr>
        <p:spPr>
          <a:xfrm xmlns:a="http://schemas.openxmlformats.org/drawingml/2006/main">
            <a:off x="5886450" y="22764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3" name="adjustment-2">
            <a:extLst xmlns:a="http://schemas.openxmlformats.org/drawingml/2006/main">
              <a:ext uri="{FF2B5EF4-FFF2-40B4-BE49-F238E27FC236}">
                <a16:creationId xmlns:a16="http://schemas.microsoft.com/office/drawing/2014/main" id="{944FCB55-C30E-4083-9909-AF41D186B2A6}"/>
              </a:ext>
            </a:extLst>
          </p:cNvPr>
          <p:cNvSpPr>
            <a:spLocks xmlns:a="http://schemas.openxmlformats.org/drawingml/2006/main" noGrp="1"/>
          </p:cNvSpPr>
          <p:nvPr/>
        </p:nvSpPr>
        <p:spPr>
          <a:xfrm xmlns:a="http://schemas.openxmlformats.org/drawingml/2006/main">
            <a:off x="6210300" y="228600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Pack less</a:t>
            </a:r>
          </a:p>
        </p:txBody>
      </p:sp>
      <p:sp>
        <p:nvSpPr>
          <p:cNvPr id="14" name="adjustment-mark-3">
            <a:extLst xmlns:a="http://schemas.openxmlformats.org/drawingml/2006/main">
              <a:ext uri="{FF2B5EF4-FFF2-40B4-BE49-F238E27FC236}">
                <a16:creationId xmlns:a16="http://schemas.microsoft.com/office/drawing/2014/main" id="{1CC07162-532C-41D8-A1F4-9AC8A870D48C}"/>
              </a:ext>
            </a:extLst>
          </p:cNvPr>
          <p:cNvSpPr>
            <a:spLocks xmlns:a="http://schemas.openxmlformats.org/drawingml/2006/main" noGrp="1"/>
          </p:cNvSpPr>
          <p:nvPr/>
        </p:nvSpPr>
        <p:spPr>
          <a:xfrm xmlns:a="http://schemas.openxmlformats.org/drawingml/2006/main">
            <a:off x="5886450" y="28098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5" name="adjustment-3">
            <a:extLst xmlns:a="http://schemas.openxmlformats.org/drawingml/2006/main">
              <a:ext uri="{FF2B5EF4-FFF2-40B4-BE49-F238E27FC236}">
                <a16:creationId xmlns:a16="http://schemas.microsoft.com/office/drawing/2014/main" id="{38ED7CD1-F62E-4ADA-9DF4-BF4E3D87300C}"/>
              </a:ext>
            </a:extLst>
          </p:cNvPr>
          <p:cNvSpPr>
            <a:spLocks xmlns:a="http://schemas.openxmlformats.org/drawingml/2006/main" noGrp="1"/>
          </p:cNvSpPr>
          <p:nvPr/>
        </p:nvSpPr>
        <p:spPr>
          <a:xfrm xmlns:a="http://schemas.openxmlformats.org/drawingml/2006/main">
            <a:off x="6210300" y="281940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Ship items separately</a:t>
            </a:r>
          </a:p>
        </p:txBody>
      </p:sp>
      <p:sp>
        <p:nvSpPr>
          <p:cNvPr id="16" name="adjustment-mark-4">
            <a:extLst xmlns:a="http://schemas.openxmlformats.org/drawingml/2006/main">
              <a:ext uri="{FF2B5EF4-FFF2-40B4-BE49-F238E27FC236}">
                <a16:creationId xmlns:a16="http://schemas.microsoft.com/office/drawing/2014/main" id="{C91C4812-5C0E-485B-9210-9131C402E8C7}"/>
              </a:ext>
            </a:extLst>
          </p:cNvPr>
          <p:cNvSpPr>
            <a:spLocks xmlns:a="http://schemas.openxmlformats.org/drawingml/2006/main" noGrp="1"/>
          </p:cNvSpPr>
          <p:nvPr/>
        </p:nvSpPr>
        <p:spPr>
          <a:xfrm xmlns:a="http://schemas.openxmlformats.org/drawingml/2006/main">
            <a:off x="5886450" y="33432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7" name="adjustment-4">
            <a:extLst xmlns:a="http://schemas.openxmlformats.org/drawingml/2006/main">
              <a:ext uri="{FF2B5EF4-FFF2-40B4-BE49-F238E27FC236}">
                <a16:creationId xmlns:a16="http://schemas.microsoft.com/office/drawing/2014/main" id="{C3E2023A-BCAA-4436-AC2A-3A46B7C113E6}"/>
              </a:ext>
            </a:extLst>
          </p:cNvPr>
          <p:cNvSpPr>
            <a:spLocks xmlns:a="http://schemas.openxmlformats.org/drawingml/2006/main" noGrp="1"/>
          </p:cNvSpPr>
          <p:nvPr/>
        </p:nvSpPr>
        <p:spPr>
          <a:xfrm xmlns:a="http://schemas.openxmlformats.org/drawingml/2006/main">
            <a:off x="6210300" y="335280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Choose a different ticket or airline</a:t>
            </a:r>
          </a:p>
        </p:txBody>
      </p:sp>
      <p:sp>
        <p:nvSpPr>
          <p:cNvPr id="18" name="adjustment-mark-5">
            <a:extLst xmlns:a="http://schemas.openxmlformats.org/drawingml/2006/main">
              <a:ext uri="{FF2B5EF4-FFF2-40B4-BE49-F238E27FC236}">
                <a16:creationId xmlns:a16="http://schemas.microsoft.com/office/drawing/2014/main" id="{5CC516CA-86A6-4D8A-B5ED-15DC56948C8C}"/>
              </a:ext>
            </a:extLst>
          </p:cNvPr>
          <p:cNvSpPr>
            <a:spLocks xmlns:a="http://schemas.openxmlformats.org/drawingml/2006/main" noGrp="1"/>
          </p:cNvSpPr>
          <p:nvPr/>
        </p:nvSpPr>
        <p:spPr>
          <a:xfrm xmlns:a="http://schemas.openxmlformats.org/drawingml/2006/main">
            <a:off x="5886450" y="38766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9" name="adjustment-5">
            <a:extLst xmlns:a="http://schemas.openxmlformats.org/drawingml/2006/main">
              <a:ext uri="{FF2B5EF4-FFF2-40B4-BE49-F238E27FC236}">
                <a16:creationId xmlns:a16="http://schemas.microsoft.com/office/drawing/2014/main" id="{0624E791-E1E4-49AA-AB88-BE619FFA39E0}"/>
              </a:ext>
            </a:extLst>
          </p:cNvPr>
          <p:cNvSpPr>
            <a:spLocks xmlns:a="http://schemas.openxmlformats.org/drawingml/2006/main" noGrp="1"/>
          </p:cNvSpPr>
          <p:nvPr/>
        </p:nvSpPr>
        <p:spPr>
          <a:xfrm xmlns:a="http://schemas.openxmlformats.org/drawingml/2006/main">
            <a:off x="6210300" y="388620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Change boarding rules or enforcement</a:t>
            </a:r>
          </a:p>
        </p:txBody>
      </p:sp>
      <p:sp>
        <p:nvSpPr>
          <p:cNvPr id="20" name="adjustment-close">
            <a:extLst xmlns:a="http://schemas.openxmlformats.org/drawingml/2006/main">
              <a:ext uri="{FF2B5EF4-FFF2-40B4-BE49-F238E27FC236}">
                <a16:creationId xmlns:a16="http://schemas.microsoft.com/office/drawing/2014/main" id="{CFCC0163-C309-4762-B355-A54199D965C7}"/>
              </a:ext>
            </a:extLst>
          </p:cNvPr>
          <p:cNvSpPr>
            <a:spLocks xmlns:a="http://schemas.openxmlformats.org/drawingml/2006/main" noGrp="1"/>
          </p:cNvSpPr>
          <p:nvPr/>
        </p:nvSpPr>
        <p:spPr>
          <a:xfrm xmlns:a="http://schemas.openxmlformats.org/drawingml/2006/main">
            <a:off x="876300" y="5448300"/>
            <a:ext cx="10096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9A3B35"/>
                </a:solidFill>
                <a:latin typeface="Georgia"/>
                <a:ea typeface="Georgia"/>
                <a:cs typeface="Georgia"/>
              </a:defRPr>
            </a:pPr>
            <a:r>
              <a:rPr sz="2175" b="1" i="0">
                <a:solidFill>
                  <a:srgbClr val="9A3B35"/>
                </a:solidFill>
                <a:latin typeface="Georgia"/>
                <a:ea typeface="Georgia"/>
                <a:cs typeface="Georgia"/>
              </a:rPr>
              <a:t>Follow the chain of responses, not only the first visible effect.</a:t>
            </a:r>
          </a:p>
        </p:txBody>
      </p:sp>
    </p:spTree>
    <p:extLst>
      <p:ext uri="{BB962C8B-B14F-4D97-AF65-F5344CB8AC3E}">
        <p14:creationId xmlns:p14="http://schemas.microsoft.com/office/powerpoint/2010/main" val="1029280796"/>
      </p:ext>
    </p:extLst>
  </p:cSld>
</p:sld>
</file>

<file path=ppt/slides/slide1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7C95ADEF-E3E6-460B-B34A-72A09CD3054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7014F66-9F9A-4769-86B9-5090368D3DB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AB6F9370-3299-4862-9B6A-6D4CFF6B938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Models leave out details so one idea is easier to see</a:t>
            </a:r>
          </a:p>
        </p:txBody>
      </p:sp>
      <p:sp>
        <p:nvSpPr>
          <p:cNvPr id="4" name="footer-rule">
            <a:extLst xmlns:a="http://schemas.openxmlformats.org/drawingml/2006/main">
              <a:ext uri="{FF2B5EF4-FFF2-40B4-BE49-F238E27FC236}">
                <a16:creationId xmlns:a16="http://schemas.microsoft.com/office/drawing/2014/main" id="{8334E410-C8FE-4FCC-9BBD-01DDD81DA73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66C147F6-E1AD-423F-B134-19AA160AE3A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F81DC95-E086-487E-BAD5-CA3309912D4E}"/>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16</a:t>
            </a:r>
          </a:p>
        </p:txBody>
      </p:sp>
      <p:sp>
        <p:nvSpPr>
          <p:cNvPr id="7" name="map-analogy">
            <a:extLst xmlns:a="http://schemas.openxmlformats.org/drawingml/2006/main">
              <a:ext uri="{FF2B5EF4-FFF2-40B4-BE49-F238E27FC236}">
                <a16:creationId xmlns:a16="http://schemas.microsoft.com/office/drawing/2014/main" id="{AEFE17DA-BA1C-4990-BA14-2A0769DED1B3}"/>
              </a:ext>
            </a:extLst>
          </p:cNvPr>
          <p:cNvSpPr>
            <a:spLocks xmlns:a="http://schemas.openxmlformats.org/drawingml/2006/main" noGrp="1"/>
          </p:cNvSpPr>
          <p:nvPr/>
        </p:nvSpPr>
        <p:spPr>
          <a:xfrm xmlns:a="http://schemas.openxmlformats.org/drawingml/2006/main">
            <a:off x="819150" y="1790700"/>
            <a:ext cx="10287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1E6675"/>
                </a:solidFill>
                <a:latin typeface="Georgia"/>
                <a:ea typeface="Georgia"/>
                <a:cs typeface="Georgia"/>
              </a:defRPr>
            </a:pPr>
            <a:r>
              <a:rPr sz="2700" b="1" i="0">
                <a:solidFill>
                  <a:srgbClr val="1E6675"/>
                </a:solidFill>
                <a:latin typeface="Georgia"/>
                <a:ea typeface="Georgia"/>
                <a:cs typeface="Georgia"/>
              </a:rPr>
              <a:t>A road map does not show every tree, room, or chair.</a:t>
            </a:r>
          </a:p>
        </p:txBody>
      </p:sp>
      <p:sp>
        <p:nvSpPr>
          <p:cNvPr id="8" name="model-question">
            <a:extLst xmlns:a="http://schemas.openxmlformats.org/drawingml/2006/main">
              <a:ext uri="{FF2B5EF4-FFF2-40B4-BE49-F238E27FC236}">
                <a16:creationId xmlns:a16="http://schemas.microsoft.com/office/drawing/2014/main" id="{27E0B012-65D9-4FF2-A247-55DA6F2B0332}"/>
              </a:ext>
            </a:extLst>
          </p:cNvPr>
          <p:cNvSpPr>
            <a:spLocks xmlns:a="http://schemas.openxmlformats.org/drawingml/2006/main" noGrp="1"/>
          </p:cNvSpPr>
          <p:nvPr/>
        </p:nvSpPr>
        <p:spPr>
          <a:xfrm xmlns:a="http://schemas.openxmlformats.org/drawingml/2006/main">
            <a:off x="1695450" y="2762250"/>
            <a:ext cx="8763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737"/>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The right question is whether the missing details matter for the problem.</a:t>
            </a:r>
          </a:p>
        </p:txBody>
      </p:sp>
      <p:sp>
        <p:nvSpPr>
          <p:cNvPr id="9" name="model-rule">
            <a:extLst xmlns:a="http://schemas.openxmlformats.org/drawingml/2006/main">
              <a:ext uri="{FF2B5EF4-FFF2-40B4-BE49-F238E27FC236}">
                <a16:creationId xmlns:a16="http://schemas.microsoft.com/office/drawing/2014/main" id="{8D4F001F-E74A-40C6-8079-668569AE752E}"/>
              </a:ext>
            </a:extLst>
          </p:cNvPr>
          <p:cNvSpPr>
            <a:spLocks xmlns:a="http://schemas.openxmlformats.org/drawingml/2006/main" noGrp="1"/>
          </p:cNvSpPr>
          <p:nvPr/>
        </p:nvSpPr>
        <p:spPr>
          <a:xfrm xmlns:a="http://schemas.openxmlformats.org/drawingml/2006/main">
            <a:off x="2286000" y="3810000"/>
            <a:ext cx="76200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model-check-mark-1">
            <a:extLst xmlns:a="http://schemas.openxmlformats.org/drawingml/2006/main">
              <a:ext uri="{FF2B5EF4-FFF2-40B4-BE49-F238E27FC236}">
                <a16:creationId xmlns:a16="http://schemas.microsoft.com/office/drawing/2014/main" id="{D339C94E-6C15-4DB4-97C7-A1ABBBC244F3}"/>
              </a:ext>
            </a:extLst>
          </p:cNvPr>
          <p:cNvSpPr>
            <a:spLocks xmlns:a="http://schemas.openxmlformats.org/drawingml/2006/main" noGrp="1"/>
          </p:cNvSpPr>
          <p:nvPr/>
        </p:nvSpPr>
        <p:spPr>
          <a:xfrm xmlns:a="http://schemas.openxmlformats.org/drawingml/2006/main">
            <a:off x="2705100" y="41624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1" name="model-check-1">
            <a:extLst xmlns:a="http://schemas.openxmlformats.org/drawingml/2006/main">
              <a:ext uri="{FF2B5EF4-FFF2-40B4-BE49-F238E27FC236}">
                <a16:creationId xmlns:a16="http://schemas.microsoft.com/office/drawing/2014/main" id="{566DDD21-7578-4E95-9199-E14A2F858CD6}"/>
              </a:ext>
            </a:extLst>
          </p:cNvPr>
          <p:cNvSpPr>
            <a:spLocks xmlns:a="http://schemas.openxmlformats.org/drawingml/2006/main" noGrp="1"/>
          </p:cNvSpPr>
          <p:nvPr/>
        </p:nvSpPr>
        <p:spPr>
          <a:xfrm xmlns:a="http://schemas.openxmlformats.org/drawingml/2006/main">
            <a:off x="3028950" y="4171950"/>
            <a:ext cx="6629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What does the model leave out?</a:t>
            </a:r>
          </a:p>
        </p:txBody>
      </p:sp>
      <p:sp>
        <p:nvSpPr>
          <p:cNvPr id="12" name="model-check-mark-2">
            <a:extLst xmlns:a="http://schemas.openxmlformats.org/drawingml/2006/main">
              <a:ext uri="{FF2B5EF4-FFF2-40B4-BE49-F238E27FC236}">
                <a16:creationId xmlns:a16="http://schemas.microsoft.com/office/drawing/2014/main" id="{95E4722C-160B-4336-A01D-FF0624BEE16F}"/>
              </a:ext>
            </a:extLst>
          </p:cNvPr>
          <p:cNvSpPr>
            <a:spLocks xmlns:a="http://schemas.openxmlformats.org/drawingml/2006/main" noGrp="1"/>
          </p:cNvSpPr>
          <p:nvPr/>
        </p:nvSpPr>
        <p:spPr>
          <a:xfrm xmlns:a="http://schemas.openxmlformats.org/drawingml/2006/main">
            <a:off x="2705100" y="46863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3" name="model-check-2">
            <a:extLst xmlns:a="http://schemas.openxmlformats.org/drawingml/2006/main">
              <a:ext uri="{FF2B5EF4-FFF2-40B4-BE49-F238E27FC236}">
                <a16:creationId xmlns:a16="http://schemas.microsoft.com/office/drawing/2014/main" id="{19A1B2C8-2FB1-468D-BFB0-0B99F0A5F540}"/>
              </a:ext>
            </a:extLst>
          </p:cNvPr>
          <p:cNvSpPr>
            <a:spLocks xmlns:a="http://schemas.openxmlformats.org/drawingml/2006/main" noGrp="1"/>
          </p:cNvSpPr>
          <p:nvPr/>
        </p:nvSpPr>
        <p:spPr>
          <a:xfrm xmlns:a="http://schemas.openxmlformats.org/drawingml/2006/main">
            <a:off x="3028950" y="4695825"/>
            <a:ext cx="6629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What should happen if its main idea is right?</a:t>
            </a:r>
          </a:p>
        </p:txBody>
      </p:sp>
      <p:sp>
        <p:nvSpPr>
          <p:cNvPr id="14" name="model-check-mark-3">
            <a:extLst xmlns:a="http://schemas.openxmlformats.org/drawingml/2006/main">
              <a:ext uri="{FF2B5EF4-FFF2-40B4-BE49-F238E27FC236}">
                <a16:creationId xmlns:a16="http://schemas.microsoft.com/office/drawing/2014/main" id="{7DEA6183-64CB-40B2-9CFF-65BBC529E831}"/>
              </a:ext>
            </a:extLst>
          </p:cNvPr>
          <p:cNvSpPr>
            <a:spLocks xmlns:a="http://schemas.openxmlformats.org/drawingml/2006/main" noGrp="1"/>
          </p:cNvSpPr>
          <p:nvPr/>
        </p:nvSpPr>
        <p:spPr>
          <a:xfrm xmlns:a="http://schemas.openxmlformats.org/drawingml/2006/main">
            <a:off x="2705100" y="52101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5" name="model-check-3">
            <a:extLst xmlns:a="http://schemas.openxmlformats.org/drawingml/2006/main">
              <a:ext uri="{FF2B5EF4-FFF2-40B4-BE49-F238E27FC236}">
                <a16:creationId xmlns:a16="http://schemas.microsoft.com/office/drawing/2014/main" id="{14D0AF50-565F-4075-9F64-94CA40A3E70F}"/>
              </a:ext>
            </a:extLst>
          </p:cNvPr>
          <p:cNvSpPr>
            <a:spLocks xmlns:a="http://schemas.openxmlformats.org/drawingml/2006/main" noGrp="1"/>
          </p:cNvSpPr>
          <p:nvPr/>
        </p:nvSpPr>
        <p:spPr>
          <a:xfrm xmlns:a="http://schemas.openxmlformats.org/drawingml/2006/main">
            <a:off x="3028950" y="5219700"/>
            <a:ext cx="6629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What facts would support or weaken that explanation?</a:t>
            </a:r>
          </a:p>
        </p:txBody>
      </p:sp>
    </p:spTree>
    <p:extLst>
      <p:ext uri="{BB962C8B-B14F-4D97-AF65-F5344CB8AC3E}">
        <p14:creationId xmlns:p14="http://schemas.microsoft.com/office/powerpoint/2010/main" val="960916248"/>
      </p:ext>
    </p:extLst>
  </p:cSld>
</p:sld>
</file>

<file path=ppt/slides/slide1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2" name="accent-rule">
            <a:extLst xmlns:a="http://schemas.openxmlformats.org/drawingml/2006/main">
              <a:ext uri="{FF2B5EF4-FFF2-40B4-BE49-F238E27FC236}">
                <a16:creationId xmlns:a16="http://schemas.microsoft.com/office/drawing/2014/main" id="{8836C3BC-CFF4-4CEF-B3E3-59205744AE8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18AF5A6-4CC2-4D5D-BB4A-A44ACA4C0151}"/>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A9E1ED3F-1CD2-4A5E-9C99-E1D484BF768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Does studying economics pay?</a:t>
            </a:r>
          </a:p>
        </p:txBody>
      </p:sp>
      <p:sp>
        <p:nvSpPr>
          <p:cNvPr id="4" name="footer-rule">
            <a:extLst xmlns:a="http://schemas.openxmlformats.org/drawingml/2006/main">
              <a:ext uri="{FF2B5EF4-FFF2-40B4-BE49-F238E27FC236}">
                <a16:creationId xmlns:a16="http://schemas.microsoft.com/office/drawing/2014/main" id="{2676F94F-18C5-467B-9844-35CE5EBFA0B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A9D7FC0-577E-485F-8E95-17888C3C517C}"/>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25C59FF1-DAF1-44D5-95B5-D3972E8B977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17</a:t>
            </a:r>
          </a:p>
        </p:txBody>
      </p:sp>
      <p:sp>
        <p:nvSpPr>
          <p:cNvPr id="7" name="earnings-result-field">
            <a:extLst xmlns:a="http://schemas.openxmlformats.org/drawingml/2006/main">
              <a:ext uri="{FF2B5EF4-FFF2-40B4-BE49-F238E27FC236}">
                <a16:creationId xmlns:a16="http://schemas.microsoft.com/office/drawing/2014/main" id="{7D283FC9-7366-4776-BF2B-5C255D19425B}"/>
              </a:ext>
            </a:extLst>
          </p:cNvPr>
          <p:cNvSpPr>
            <a:spLocks xmlns:a="http://schemas.openxmlformats.org/drawingml/2006/main" noGrp="1"/>
          </p:cNvSpPr>
          <p:nvPr/>
        </p:nvSpPr>
        <p:spPr>
          <a:xfrm xmlns:a="http://schemas.openxmlformats.org/drawingml/2006/main">
            <a:off x="685800" y="1600200"/>
            <a:ext cx="4953000" cy="2647950"/>
          </a:xfrm>
          <a:prstGeom xmlns:a="http://schemas.openxmlformats.org/drawingml/2006/main" prst="rect">
            <a:avLst/>
          </a:prstGeom>
          <a:solidFill xmlns:a="http://schemas.openxmlformats.org/drawingml/2006/main">
            <a:srgbClr val="EAF5F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BC9BF95-6158-4C57-ABD4-C08C0447DFE6}"/>
              </a:ext>
            </a:extLst>
          </p:cNvPr>
          <p:cNvSpPr>
            <a:spLocks xmlns:a="http://schemas.openxmlformats.org/drawingml/2006/main" noGrp="1"/>
          </p:cNvSpPr>
          <p:nvPr/>
        </p:nvSpPr>
        <p:spPr>
          <a:xfrm xmlns:a="http://schemas.openxmlformats.org/drawingml/2006/main">
            <a:off x="990600" y="186690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A RECENT DESCRIPTIVE ESTIMATE</a:t>
            </a:r>
          </a:p>
        </p:txBody>
      </p:sp>
      <p:sp>
        <p:nvSpPr>
          <p:cNvPr id="9" name="economics-worklife-earnings">
            <a:extLst xmlns:a="http://schemas.openxmlformats.org/drawingml/2006/main">
              <a:ext uri="{FF2B5EF4-FFF2-40B4-BE49-F238E27FC236}">
                <a16:creationId xmlns:a16="http://schemas.microsoft.com/office/drawing/2014/main" id="{C1717F48-16CA-46E7-A913-31AD24614719}"/>
              </a:ext>
            </a:extLst>
          </p:cNvPr>
          <p:cNvSpPr>
            <a:spLocks xmlns:a="http://schemas.openxmlformats.org/drawingml/2006/main" noGrp="1"/>
          </p:cNvSpPr>
          <p:nvPr/>
        </p:nvSpPr>
        <p:spPr>
          <a:xfrm xmlns:a="http://schemas.openxmlformats.org/drawingml/2006/main">
            <a:off x="990600" y="2305050"/>
            <a:ext cx="4095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4650" b="1" i="0">
                <a:solidFill>
                  <a:srgbClr val="1E6675"/>
                </a:solidFill>
                <a:latin typeface="Georgia"/>
                <a:ea typeface="Georgia"/>
                <a:cs typeface="Georgia"/>
              </a:defRPr>
            </a:pPr>
            <a:r>
              <a:rPr sz="4650" b="1" i="0">
                <a:solidFill>
                  <a:srgbClr val="1E6675"/>
                </a:solidFill>
                <a:latin typeface="Georgia"/>
                <a:ea typeface="Georgia"/>
                <a:cs typeface="Georgia"/>
              </a:rPr>
              <a:t>$6.90M</a:t>
            </a:r>
          </a:p>
        </p:txBody>
      </p:sp>
      <p:sp>
        <p:nvSpPr>
          <p:cNvPr id="10" name="earnings-description">
            <a:extLst xmlns:a="http://schemas.openxmlformats.org/drawingml/2006/main">
              <a:ext uri="{FF2B5EF4-FFF2-40B4-BE49-F238E27FC236}">
                <a16:creationId xmlns:a16="http://schemas.microsoft.com/office/drawing/2014/main" id="{ECE39B5E-30CE-41CB-B8BC-5BA3540024DB}"/>
              </a:ext>
            </a:extLst>
          </p:cNvPr>
          <p:cNvSpPr>
            <a:spLocks xmlns:a="http://schemas.openxmlformats.org/drawingml/2006/main" noGrp="1"/>
          </p:cNvSpPr>
          <p:nvPr/>
        </p:nvSpPr>
        <p:spPr>
          <a:xfrm xmlns:a="http://schemas.openxmlformats.org/drawingml/2006/main">
            <a:off x="1009650" y="3181350"/>
            <a:ext cx="4095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6806"/>
          </a:bodyPr>
          <a:lstStyle xmlns:a="http://schemas.openxmlformats.org/drawingml/2006/main"/>
          <a:p xmlns:a="http://schemas.openxmlformats.org/drawingml/2006/main">
            <a:pPr algn="l">
              <a:lnSpc>
                <a:spcPct val="108000"/>
              </a:lnSpc>
              <a:buNone/>
              <a:defRPr sz="1800" b="1" i="0">
                <a:solidFill>
                  <a:srgbClr val="172126"/>
                </a:solidFill>
                <a:latin typeface="Aptos"/>
                <a:ea typeface="Aptos"/>
                <a:cs typeface="Aptos"/>
              </a:defRPr>
            </a:pPr>
            <a:r>
              <a:rPr sz="1800" b="1" i="0">
                <a:solidFill>
                  <a:srgbClr val="172126"/>
                </a:solidFill>
                <a:latin typeface="Aptos"/>
                <a:ea typeface="Aptos"/>
                <a:cs typeface="Aptos"/>
              </a:rPr>
              <a:t>Estimated work-life earnings for economics majors</a:t>
            </a:r>
          </a:p>
        </p:txBody>
      </p:sp>
      <p:sp>
        <p:nvSpPr>
          <p:cNvPr id="11" name="earnings-sample">
            <a:extLst xmlns:a="http://schemas.openxmlformats.org/drawingml/2006/main">
              <a:ext uri="{FF2B5EF4-FFF2-40B4-BE49-F238E27FC236}">
                <a16:creationId xmlns:a16="http://schemas.microsoft.com/office/drawing/2014/main" id="{86222A24-10D2-4AE2-AB36-02FF5787FEF2}"/>
              </a:ext>
            </a:extLst>
          </p:cNvPr>
          <p:cNvSpPr>
            <a:spLocks xmlns:a="http://schemas.openxmlformats.org/drawingml/2006/main" noGrp="1"/>
          </p:cNvSpPr>
          <p:nvPr/>
        </p:nvSpPr>
        <p:spPr>
          <a:xfrm xmlns:a="http://schemas.openxmlformats.org/drawingml/2006/main">
            <a:off x="1009650" y="3752850"/>
            <a:ext cx="4095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275" b="0" i="0">
                <a:solidFill>
                  <a:srgbClr val="56636A"/>
                </a:solidFill>
                <a:latin typeface="Aptos"/>
                <a:ea typeface="Aptos"/>
                <a:cs typeface="Aptos"/>
              </a:defRPr>
            </a:pPr>
            <a:r>
              <a:rPr sz="1275" b="0" i="0">
                <a:solidFill>
                  <a:srgbClr val="56636A"/>
                </a:solidFill>
                <a:latin typeface="Aptos"/>
                <a:ea typeface="Aptos"/>
                <a:cs typeface="Aptos"/>
              </a:rPr>
              <a:t>Full-time workers ages 25-64 • ACS 2020-2024</a:t>
            </a:r>
          </a:p>
        </p:txBody>
      </p:sp>
      <p:sp>
        <p:nvSpPr>
          <p:cNvPr id="12" name="earnings-caution-field">
            <a:extLst xmlns:a="http://schemas.openxmlformats.org/drawingml/2006/main">
              <a:ext uri="{FF2B5EF4-FFF2-40B4-BE49-F238E27FC236}">
                <a16:creationId xmlns:a16="http://schemas.microsoft.com/office/drawing/2014/main" id="{CB50E15A-61DF-4AA0-9C77-755CE434C0FE}"/>
              </a:ext>
            </a:extLst>
          </p:cNvPr>
          <p:cNvSpPr>
            <a:spLocks xmlns:a="http://schemas.openxmlformats.org/drawingml/2006/main" noGrp="1"/>
          </p:cNvSpPr>
          <p:nvPr/>
        </p:nvSpPr>
        <p:spPr>
          <a:xfrm xmlns:a="http://schemas.openxmlformats.org/drawingml/2006/main">
            <a:off x="5981700" y="1600200"/>
            <a:ext cx="4953000" cy="264795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DF8C8B3-A775-4345-B931-317C97284A48}"/>
              </a:ext>
            </a:extLst>
          </p:cNvPr>
          <p:cNvSpPr>
            <a:spLocks xmlns:a="http://schemas.openxmlformats.org/drawingml/2006/main" noGrp="1"/>
          </p:cNvSpPr>
          <p:nvPr/>
        </p:nvSpPr>
        <p:spPr>
          <a:xfrm xmlns:a="http://schemas.openxmlformats.org/drawingml/2006/main">
            <a:off x="6286500" y="186690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WHAT ELSE COULD EXPLAIN IT?</a:t>
            </a:r>
          </a:p>
        </p:txBody>
      </p:sp>
      <p:sp>
        <p:nvSpPr>
          <p:cNvPr id="14" name="earnings-caution-mark-1">
            <a:extLst xmlns:a="http://schemas.openxmlformats.org/drawingml/2006/main">
              <a:ext uri="{FF2B5EF4-FFF2-40B4-BE49-F238E27FC236}">
                <a16:creationId xmlns:a16="http://schemas.microsoft.com/office/drawing/2014/main" id="{FFEB3801-A1E6-447D-8A58-DE0B527512A8}"/>
              </a:ext>
            </a:extLst>
          </p:cNvPr>
          <p:cNvSpPr>
            <a:spLocks xmlns:a="http://schemas.openxmlformats.org/drawingml/2006/main" noGrp="1"/>
          </p:cNvSpPr>
          <p:nvPr/>
        </p:nvSpPr>
        <p:spPr>
          <a:xfrm xmlns:a="http://schemas.openxmlformats.org/drawingml/2006/main">
            <a:off x="6286500" y="24669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5" name="earnings-caution-1">
            <a:extLst xmlns:a="http://schemas.openxmlformats.org/drawingml/2006/main">
              <a:ext uri="{FF2B5EF4-FFF2-40B4-BE49-F238E27FC236}">
                <a16:creationId xmlns:a16="http://schemas.microsoft.com/office/drawing/2014/main" id="{CBE8D187-FDC6-4763-9147-E4776D2F587B}"/>
              </a:ext>
            </a:extLst>
          </p:cNvPr>
          <p:cNvSpPr>
            <a:spLocks xmlns:a="http://schemas.openxmlformats.org/drawingml/2006/main" noGrp="1"/>
          </p:cNvSpPr>
          <p:nvPr/>
        </p:nvSpPr>
        <p:spPr>
          <a:xfrm xmlns:a="http://schemas.openxmlformats.org/drawingml/2006/main">
            <a:off x="6610350" y="2476500"/>
            <a:ext cx="3848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Who chooses economics</a:t>
            </a:r>
          </a:p>
        </p:txBody>
      </p:sp>
      <p:sp>
        <p:nvSpPr>
          <p:cNvPr id="16" name="earnings-caution-mark-2">
            <a:extLst xmlns:a="http://schemas.openxmlformats.org/drawingml/2006/main">
              <a:ext uri="{FF2B5EF4-FFF2-40B4-BE49-F238E27FC236}">
                <a16:creationId xmlns:a16="http://schemas.microsoft.com/office/drawing/2014/main" id="{2E479F90-10D3-4BBB-85B1-DCFBB951361A}"/>
              </a:ext>
            </a:extLst>
          </p:cNvPr>
          <p:cNvSpPr>
            <a:spLocks xmlns:a="http://schemas.openxmlformats.org/drawingml/2006/main" noGrp="1"/>
          </p:cNvSpPr>
          <p:nvPr/>
        </p:nvSpPr>
        <p:spPr>
          <a:xfrm xmlns:a="http://schemas.openxmlformats.org/drawingml/2006/main">
            <a:off x="6286500" y="30289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7" name="earnings-caution-2">
            <a:extLst xmlns:a="http://schemas.openxmlformats.org/drawingml/2006/main">
              <a:ext uri="{FF2B5EF4-FFF2-40B4-BE49-F238E27FC236}">
                <a16:creationId xmlns:a16="http://schemas.microsoft.com/office/drawing/2014/main" id="{D330E708-35F8-4494-90A8-C0C7312F82EE}"/>
              </a:ext>
            </a:extLst>
          </p:cNvPr>
          <p:cNvSpPr>
            <a:spLocks xmlns:a="http://schemas.openxmlformats.org/drawingml/2006/main" noGrp="1"/>
          </p:cNvSpPr>
          <p:nvPr/>
        </p:nvSpPr>
        <p:spPr>
          <a:xfrm xmlns:a="http://schemas.openxmlformats.org/drawingml/2006/main">
            <a:off x="6610350" y="3038475"/>
            <a:ext cx="3848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Schools without a business major</a:t>
            </a:r>
          </a:p>
        </p:txBody>
      </p:sp>
      <p:sp>
        <p:nvSpPr>
          <p:cNvPr id="18" name="earnings-caution-mark-3">
            <a:extLst xmlns:a="http://schemas.openxmlformats.org/drawingml/2006/main">
              <a:ext uri="{FF2B5EF4-FFF2-40B4-BE49-F238E27FC236}">
                <a16:creationId xmlns:a16="http://schemas.microsoft.com/office/drawing/2014/main" id="{B72724AA-ED6D-457D-B647-25376893405B}"/>
              </a:ext>
            </a:extLst>
          </p:cNvPr>
          <p:cNvSpPr>
            <a:spLocks xmlns:a="http://schemas.openxmlformats.org/drawingml/2006/main" noGrp="1"/>
          </p:cNvSpPr>
          <p:nvPr/>
        </p:nvSpPr>
        <p:spPr>
          <a:xfrm xmlns:a="http://schemas.openxmlformats.org/drawingml/2006/main">
            <a:off x="6286500" y="35909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1" i="0">
                <a:solidFill>
                  <a:srgbClr val="9A3B35"/>
                </a:solidFill>
                <a:latin typeface="Aptos"/>
                <a:ea typeface="Aptos"/>
                <a:cs typeface="Aptos"/>
              </a:defRPr>
            </a:pPr>
            <a:r>
              <a:rPr sz="1875" b="1" i="0">
                <a:solidFill>
                  <a:srgbClr val="9A3B35"/>
                </a:solidFill>
                <a:latin typeface="Aptos"/>
                <a:ea typeface="Aptos"/>
                <a:cs typeface="Aptos"/>
              </a:rPr>
              <a:t>•</a:t>
            </a:r>
          </a:p>
        </p:txBody>
      </p:sp>
      <p:sp>
        <p:nvSpPr>
          <p:cNvPr id="19" name="earnings-caution-3">
            <a:extLst xmlns:a="http://schemas.openxmlformats.org/drawingml/2006/main">
              <a:ext uri="{FF2B5EF4-FFF2-40B4-BE49-F238E27FC236}">
                <a16:creationId xmlns:a16="http://schemas.microsoft.com/office/drawing/2014/main" id="{7F198305-26C3-4016-B30D-5B36472852AB}"/>
              </a:ext>
            </a:extLst>
          </p:cNvPr>
          <p:cNvSpPr>
            <a:spLocks xmlns:a="http://schemas.openxmlformats.org/drawingml/2006/main" noGrp="1"/>
          </p:cNvSpPr>
          <p:nvPr/>
        </p:nvSpPr>
        <p:spPr>
          <a:xfrm xmlns:a="http://schemas.openxmlformats.org/drawingml/2006/main">
            <a:off x="6610350" y="3600450"/>
            <a:ext cx="3848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Career plans and full-time work</a:t>
            </a:r>
          </a:p>
        </p:txBody>
      </p:sp>
      <p:sp>
        <p:nvSpPr>
          <p:cNvPr id="20" name="earnings-causal-evidence">
            <a:extLst xmlns:a="http://schemas.openxmlformats.org/drawingml/2006/main">
              <a:ext uri="{FF2B5EF4-FFF2-40B4-BE49-F238E27FC236}">
                <a16:creationId xmlns:a16="http://schemas.microsoft.com/office/drawing/2014/main" id="{40810D89-B8E0-4264-8E8C-FEA9A86643F2}"/>
              </a:ext>
            </a:extLst>
          </p:cNvPr>
          <p:cNvSpPr>
            <a:spLocks xmlns:a="http://schemas.openxmlformats.org/drawingml/2006/main" noGrp="1"/>
          </p:cNvSpPr>
          <p:nvPr/>
        </p:nvSpPr>
        <p:spPr>
          <a:xfrm xmlns:a="http://schemas.openxmlformats.org/drawingml/2006/main">
            <a:off x="1066800" y="4610100"/>
            <a:ext cx="100584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172126"/>
                </a:solidFill>
                <a:latin typeface="Georgia"/>
                <a:ea typeface="Georgia"/>
                <a:cs typeface="Georgia"/>
              </a:defRPr>
            </a:pPr>
            <a:r>
              <a:rPr sz="2025" b="1" i="0">
                <a:solidFill>
                  <a:srgbClr val="172126"/>
                </a:solidFill>
                <a:latin typeface="Georgia"/>
                <a:ea typeface="Georgia"/>
                <a:cs typeface="Georgia"/>
              </a:rPr>
              <a:t>Stronger evidence: in one grade-cutoff study, access to the economics major raised annual early-career wages by about $22,000.</a:t>
            </a:r>
          </a:p>
        </p:txBody>
      </p:sp>
      <p:sp>
        <p:nvSpPr>
          <p:cNvPr id="21" name="earnings-close">
            <a:extLst xmlns:a="http://schemas.openxmlformats.org/drawingml/2006/main">
              <a:ext uri="{FF2B5EF4-FFF2-40B4-BE49-F238E27FC236}">
                <a16:creationId xmlns:a16="http://schemas.microsoft.com/office/drawing/2014/main" id="{EE3874E9-2E98-4017-91BD-C3C5155ED72D}"/>
              </a:ext>
            </a:extLst>
          </p:cNvPr>
          <p:cNvSpPr>
            <a:spLocks xmlns:a="http://schemas.openxmlformats.org/drawingml/2006/main" noGrp="1"/>
          </p:cNvSpPr>
          <p:nvPr/>
        </p:nvSpPr>
        <p:spPr>
          <a:xfrm xmlns:a="http://schemas.openxmlformats.org/drawingml/2006/main">
            <a:off x="1562100" y="5581650"/>
            <a:ext cx="90678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 striking pattern is the start of the analysis, not the end.</a:t>
            </a:r>
          </a:p>
        </p:txBody>
      </p:sp>
    </p:spTree>
    <p:extLst>
      <p:ext uri="{BB962C8B-B14F-4D97-AF65-F5344CB8AC3E}">
        <p14:creationId xmlns:p14="http://schemas.microsoft.com/office/powerpoint/2010/main" val="162350898"/>
      </p:ext>
    </p:extLst>
  </p:cSld>
</p:sld>
</file>

<file path=ppt/slides/slide1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9" name="accent-rule">
            <a:extLst xmlns:a="http://schemas.openxmlformats.org/drawingml/2006/main">
              <a:ext uri="{FF2B5EF4-FFF2-40B4-BE49-F238E27FC236}">
                <a16:creationId xmlns:a16="http://schemas.microsoft.com/office/drawing/2014/main" id="{50F046E8-D8C6-4F5F-BCA5-B5FC7785BFD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7095B09-F6A9-4E70-93B8-6CC47B6FE43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FE98A46-4F8D-45CE-85DB-644026301B4F}"/>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before-and-after change is not enough</a:t>
            </a:r>
          </a:p>
        </p:txBody>
      </p:sp>
      <p:sp>
        <p:nvSpPr>
          <p:cNvPr id="4" name="footer-rule">
            <a:extLst xmlns:a="http://schemas.openxmlformats.org/drawingml/2006/main">
              <a:ext uri="{FF2B5EF4-FFF2-40B4-BE49-F238E27FC236}">
                <a16:creationId xmlns:a16="http://schemas.microsoft.com/office/drawing/2014/main" id="{4BDBB85A-C3C9-41B6-9A3E-D6CFC0DC906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B19F617-B4EC-4C5A-B578-1FF25260D46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1135880-6D7C-47D8-A338-2BEA012A3CB5}"/>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18</a:t>
            </a:r>
          </a:p>
        </p:txBody>
      </p:sp>
      <p:sp>
        <p:nvSpPr>
          <p:cNvPr id="7" name="parking-falls">
            <a:extLst xmlns:a="http://schemas.openxmlformats.org/drawingml/2006/main">
              <a:ext uri="{FF2B5EF4-FFF2-40B4-BE49-F238E27FC236}">
                <a16:creationId xmlns:a16="http://schemas.microsoft.com/office/drawing/2014/main" id="{E59E6CE6-3EE3-4C7A-9BE6-75C07B115FDC}"/>
              </a:ext>
            </a:extLst>
          </p:cNvPr>
          <p:cNvSpPr>
            <a:spLocks xmlns:a="http://schemas.openxmlformats.org/drawingml/2006/main" noGrp="1"/>
          </p:cNvSpPr>
          <p:nvPr/>
        </p:nvSpPr>
        <p:spPr>
          <a:xfrm xmlns:a="http://schemas.openxmlformats.org/drawingml/2006/main">
            <a:off x="971550" y="1771650"/>
            <a:ext cx="4000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775" b="1" i="0">
                <a:solidFill>
                  <a:srgbClr val="1E6675"/>
                </a:solidFill>
                <a:latin typeface="Georgia"/>
                <a:ea typeface="Georgia"/>
                <a:cs typeface="Georgia"/>
              </a:defRPr>
            </a:pPr>
            <a:r>
              <a:rPr sz="2775" b="1" i="0">
                <a:solidFill>
                  <a:srgbClr val="1E6675"/>
                </a:solidFill>
                <a:latin typeface="Georgia"/>
                <a:ea typeface="Georgia"/>
                <a:cs typeface="Georgia"/>
              </a:rPr>
              <a:t>Parking search falls</a:t>
            </a:r>
          </a:p>
        </p:txBody>
      </p:sp>
      <p:sp>
        <p:nvSpPr>
          <p:cNvPr id="8" name="after-charge">
            <a:extLst xmlns:a="http://schemas.openxmlformats.org/drawingml/2006/main">
              <a:ext uri="{FF2B5EF4-FFF2-40B4-BE49-F238E27FC236}">
                <a16:creationId xmlns:a16="http://schemas.microsoft.com/office/drawing/2014/main" id="{F5C23DCC-1D14-48D5-875A-E14BA3763D3F}"/>
              </a:ext>
            </a:extLst>
          </p:cNvPr>
          <p:cNvSpPr>
            <a:spLocks xmlns:a="http://schemas.openxmlformats.org/drawingml/2006/main" noGrp="1"/>
          </p:cNvSpPr>
          <p:nvPr/>
        </p:nvSpPr>
        <p:spPr>
          <a:xfrm xmlns:a="http://schemas.openxmlformats.org/drawingml/2006/main">
            <a:off x="990600" y="240030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56636A"/>
                </a:solidFill>
                <a:latin typeface="Aptos"/>
                <a:ea typeface="Aptos"/>
                <a:cs typeface="Aptos"/>
              </a:defRPr>
            </a:pPr>
            <a:r>
              <a:rPr sz="1875" b="0" i="0">
                <a:solidFill>
                  <a:srgbClr val="56636A"/>
                </a:solidFill>
                <a:latin typeface="Aptos"/>
                <a:ea typeface="Aptos"/>
                <a:cs typeface="Aptos"/>
              </a:rPr>
              <a:t>after a university begins charging</a:t>
            </a:r>
          </a:p>
        </p:txBody>
      </p:sp>
      <p:sp>
        <p:nvSpPr>
          <p:cNvPr id="9" name="what-else">
            <a:extLst xmlns:a="http://schemas.openxmlformats.org/drawingml/2006/main">
              <a:ext uri="{FF2B5EF4-FFF2-40B4-BE49-F238E27FC236}">
                <a16:creationId xmlns:a16="http://schemas.microsoft.com/office/drawing/2014/main" id="{810DAD84-F158-4FE8-88C2-AF119D97B807}"/>
              </a:ext>
            </a:extLst>
          </p:cNvPr>
          <p:cNvSpPr>
            <a:spLocks xmlns:a="http://schemas.openxmlformats.org/drawingml/2006/main" noGrp="1"/>
          </p:cNvSpPr>
          <p:nvPr/>
        </p:nvSpPr>
        <p:spPr>
          <a:xfrm xmlns:a="http://schemas.openxmlformats.org/drawingml/2006/main">
            <a:off x="6191250" y="1790700"/>
            <a:ext cx="4572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700" b="1" i="0">
                <a:solidFill>
                  <a:srgbClr val="9A3B35"/>
                </a:solidFill>
                <a:latin typeface="Georgia"/>
                <a:ea typeface="Georgia"/>
                <a:cs typeface="Georgia"/>
              </a:defRPr>
            </a:pPr>
            <a:r>
              <a:rPr sz="2700" b="1" i="0">
                <a:solidFill>
                  <a:srgbClr val="9A3B35"/>
                </a:solidFill>
                <a:latin typeface="Georgia"/>
                <a:ea typeface="Georgia"/>
                <a:cs typeface="Georgia"/>
              </a:rPr>
              <a:t>But what else changed?</a:t>
            </a:r>
          </a:p>
        </p:txBody>
      </p:sp>
      <p:sp>
        <p:nvSpPr>
          <p:cNvPr id="10" name="alternative-explanation-mark-1">
            <a:extLst xmlns:a="http://schemas.openxmlformats.org/drawingml/2006/main">
              <a:ext uri="{FF2B5EF4-FFF2-40B4-BE49-F238E27FC236}">
                <a16:creationId xmlns:a16="http://schemas.microsoft.com/office/drawing/2014/main" id="{89063472-6D08-4510-831B-D8F03F083F52}"/>
              </a:ext>
            </a:extLst>
          </p:cNvPr>
          <p:cNvSpPr>
            <a:spLocks xmlns:a="http://schemas.openxmlformats.org/drawingml/2006/main" noGrp="1"/>
          </p:cNvSpPr>
          <p:nvPr/>
        </p:nvSpPr>
        <p:spPr>
          <a:xfrm xmlns:a="http://schemas.openxmlformats.org/drawingml/2006/main">
            <a:off x="6191250" y="25812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1" name="alternative-explanation-1">
            <a:extLst xmlns:a="http://schemas.openxmlformats.org/drawingml/2006/main">
              <a:ext uri="{FF2B5EF4-FFF2-40B4-BE49-F238E27FC236}">
                <a16:creationId xmlns:a16="http://schemas.microsoft.com/office/drawing/2014/main" id="{9045FE21-320F-4A08-AEE3-3D119EDCCE5C}"/>
              </a:ext>
            </a:extLst>
          </p:cNvPr>
          <p:cNvSpPr>
            <a:spLocks xmlns:a="http://schemas.openxmlformats.org/drawingml/2006/main" noGrp="1"/>
          </p:cNvSpPr>
          <p:nvPr/>
        </p:nvSpPr>
        <p:spPr>
          <a:xfrm xmlns:a="http://schemas.openxmlformats.org/drawingml/2006/main">
            <a:off x="6515100" y="2590800"/>
            <a:ext cx="4152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Enrollment</a:t>
            </a:r>
          </a:p>
        </p:txBody>
      </p:sp>
      <p:sp>
        <p:nvSpPr>
          <p:cNvPr id="12" name="alternative-explanation-mark-2">
            <a:extLst xmlns:a="http://schemas.openxmlformats.org/drawingml/2006/main">
              <a:ext uri="{FF2B5EF4-FFF2-40B4-BE49-F238E27FC236}">
                <a16:creationId xmlns:a16="http://schemas.microsoft.com/office/drawing/2014/main" id="{C68E6398-1CB7-4826-839F-99ADD27F05D6}"/>
              </a:ext>
            </a:extLst>
          </p:cNvPr>
          <p:cNvSpPr>
            <a:spLocks xmlns:a="http://schemas.openxmlformats.org/drawingml/2006/main" noGrp="1"/>
          </p:cNvSpPr>
          <p:nvPr/>
        </p:nvSpPr>
        <p:spPr>
          <a:xfrm xmlns:a="http://schemas.openxmlformats.org/drawingml/2006/main">
            <a:off x="6191250" y="30956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3" name="alternative-explanation-2">
            <a:extLst xmlns:a="http://schemas.openxmlformats.org/drawingml/2006/main">
              <a:ext uri="{FF2B5EF4-FFF2-40B4-BE49-F238E27FC236}">
                <a16:creationId xmlns:a16="http://schemas.microsoft.com/office/drawing/2014/main" id="{FB3369E9-6A08-47D3-99CA-81168B6C6B5E}"/>
              </a:ext>
            </a:extLst>
          </p:cNvPr>
          <p:cNvSpPr>
            <a:spLocks xmlns:a="http://schemas.openxmlformats.org/drawingml/2006/main" noGrp="1"/>
          </p:cNvSpPr>
          <p:nvPr/>
        </p:nvSpPr>
        <p:spPr>
          <a:xfrm xmlns:a="http://schemas.openxmlformats.org/drawingml/2006/main">
            <a:off x="6515100" y="3105150"/>
            <a:ext cx="4152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A new parking lot</a:t>
            </a:r>
          </a:p>
        </p:txBody>
      </p:sp>
      <p:sp>
        <p:nvSpPr>
          <p:cNvPr id="14" name="alternative-explanation-mark-3">
            <a:extLst xmlns:a="http://schemas.openxmlformats.org/drawingml/2006/main">
              <a:ext uri="{FF2B5EF4-FFF2-40B4-BE49-F238E27FC236}">
                <a16:creationId xmlns:a16="http://schemas.microsoft.com/office/drawing/2014/main" id="{81516262-6E6D-4A7C-A95C-B888F09FB027}"/>
              </a:ext>
            </a:extLst>
          </p:cNvPr>
          <p:cNvSpPr>
            <a:spLocks xmlns:a="http://schemas.openxmlformats.org/drawingml/2006/main" noGrp="1"/>
          </p:cNvSpPr>
          <p:nvPr/>
        </p:nvSpPr>
        <p:spPr>
          <a:xfrm xmlns:a="http://schemas.openxmlformats.org/drawingml/2006/main">
            <a:off x="6191250" y="36099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5" name="alternative-explanation-3">
            <a:extLst xmlns:a="http://schemas.openxmlformats.org/drawingml/2006/main">
              <a:ext uri="{FF2B5EF4-FFF2-40B4-BE49-F238E27FC236}">
                <a16:creationId xmlns:a16="http://schemas.microsoft.com/office/drawing/2014/main" id="{45E2B375-2187-450E-BC4A-2703956B053A}"/>
              </a:ext>
            </a:extLst>
          </p:cNvPr>
          <p:cNvSpPr>
            <a:spLocks xmlns:a="http://schemas.openxmlformats.org/drawingml/2006/main" noGrp="1"/>
          </p:cNvSpPr>
          <p:nvPr/>
        </p:nvSpPr>
        <p:spPr>
          <a:xfrm xmlns:a="http://schemas.openxmlformats.org/drawingml/2006/main">
            <a:off x="6515100" y="3619500"/>
            <a:ext cx="4152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Online classes</a:t>
            </a:r>
          </a:p>
        </p:txBody>
      </p:sp>
      <p:sp>
        <p:nvSpPr>
          <p:cNvPr id="16" name="alternative-explanation-mark-4">
            <a:extLst xmlns:a="http://schemas.openxmlformats.org/drawingml/2006/main">
              <a:ext uri="{FF2B5EF4-FFF2-40B4-BE49-F238E27FC236}">
                <a16:creationId xmlns:a16="http://schemas.microsoft.com/office/drawing/2014/main" id="{C44AB62D-6C1D-4FBF-AFDD-C4FE28C06713}"/>
              </a:ext>
            </a:extLst>
          </p:cNvPr>
          <p:cNvSpPr>
            <a:spLocks xmlns:a="http://schemas.openxmlformats.org/drawingml/2006/main" noGrp="1"/>
          </p:cNvSpPr>
          <p:nvPr/>
        </p:nvSpPr>
        <p:spPr>
          <a:xfrm xmlns:a="http://schemas.openxmlformats.org/drawingml/2006/main">
            <a:off x="6191250" y="4124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a:t>
            </a:r>
          </a:p>
        </p:txBody>
      </p:sp>
      <p:sp>
        <p:nvSpPr>
          <p:cNvPr id="17" name="alternative-explanation-4">
            <a:extLst xmlns:a="http://schemas.openxmlformats.org/drawingml/2006/main">
              <a:ext uri="{FF2B5EF4-FFF2-40B4-BE49-F238E27FC236}">
                <a16:creationId xmlns:a16="http://schemas.microsoft.com/office/drawing/2014/main" id="{A4D6120A-032F-4609-AAB1-D988A15B161E}"/>
              </a:ext>
            </a:extLst>
          </p:cNvPr>
          <p:cNvSpPr>
            <a:spLocks xmlns:a="http://schemas.openxmlformats.org/drawingml/2006/main" noGrp="1"/>
          </p:cNvSpPr>
          <p:nvPr/>
        </p:nvSpPr>
        <p:spPr>
          <a:xfrm xmlns:a="http://schemas.openxmlformats.org/drawingml/2006/main">
            <a:off x="6515100" y="4133850"/>
            <a:ext cx="4152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Construction or fuel prices</a:t>
            </a:r>
          </a:p>
        </p:txBody>
      </p:sp>
      <p:sp>
        <p:nvSpPr>
          <p:cNvPr id="18" name="comparison-conclusion">
            <a:extLst xmlns:a="http://schemas.openxmlformats.org/drawingml/2006/main">
              <a:ext uri="{FF2B5EF4-FFF2-40B4-BE49-F238E27FC236}">
                <a16:creationId xmlns:a16="http://schemas.microsoft.com/office/drawing/2014/main" id="{87D94160-C0B7-4125-83E5-2D4D141A5145}"/>
              </a:ext>
            </a:extLst>
          </p:cNvPr>
          <p:cNvSpPr>
            <a:spLocks xmlns:a="http://schemas.openxmlformats.org/drawingml/2006/main" noGrp="1"/>
          </p:cNvSpPr>
          <p:nvPr/>
        </p:nvSpPr>
        <p:spPr>
          <a:xfrm xmlns:a="http://schemas.openxmlformats.org/drawingml/2006/main">
            <a:off x="1123950" y="5200650"/>
            <a:ext cx="971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606"/>
          </a:bodyPr>
          <a:lstStyle xmlns:a="http://schemas.openxmlformats.org/drawingml/2006/main"/>
          <a:p xmlns:a="http://schemas.openxmlformats.org/drawingml/2006/main">
            <a:pPr algn="ctr">
              <a:lnSpc>
                <a:spcPct val="108000"/>
              </a:lnSpc>
              <a:buNone/>
              <a:defRPr sz="2325" b="1" i="0">
                <a:solidFill>
                  <a:srgbClr val="172126"/>
                </a:solidFill>
                <a:latin typeface="Georgia"/>
                <a:ea typeface="Georgia"/>
                <a:cs typeface="Georgia"/>
              </a:defRPr>
            </a:pPr>
            <a:r>
              <a:rPr sz="2325" b="1" i="0">
                <a:solidFill>
                  <a:srgbClr val="172126"/>
                </a:solidFill>
                <a:latin typeface="Georgia"/>
                <a:ea typeface="Georgia"/>
                <a:cs typeface="Georgia"/>
              </a:rPr>
              <a:t>A comparison group helps separate the policy from other changes over time.</a:t>
            </a:r>
          </a:p>
        </p:txBody>
      </p:sp>
    </p:spTree>
    <p:extLst>
      <p:ext uri="{BB962C8B-B14F-4D97-AF65-F5344CB8AC3E}">
        <p14:creationId xmlns:p14="http://schemas.microsoft.com/office/powerpoint/2010/main" val="451529811"/>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66406695-F290-45DB-8C59-6FDD30577E9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DBC30D5-492A-4944-8BC2-9C30B682067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462BE267-2442-4AD1-9761-1D508DEAA65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comparison group makes the evidence stronger</a:t>
            </a:r>
          </a:p>
        </p:txBody>
      </p:sp>
      <p:sp>
        <p:nvSpPr>
          <p:cNvPr id="4" name="footer-rule">
            <a:extLst xmlns:a="http://schemas.openxmlformats.org/drawingml/2006/main">
              <a:ext uri="{FF2B5EF4-FFF2-40B4-BE49-F238E27FC236}">
                <a16:creationId xmlns:a16="http://schemas.microsoft.com/office/drawing/2014/main" id="{56C6A852-CFB6-4D95-97F0-AEF72FDD0B9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EBD8420F-A7C5-4FB5-AE5A-FB12359AD18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A1C4E638-AF68-4ACE-ACF3-4511F2DD3FB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19</a:t>
            </a:r>
          </a:p>
        </p:txBody>
      </p:sp>
      <p:sp>
        <p:nvSpPr>
          <p:cNvPr id="7" name="program-field">
            <a:extLst xmlns:a="http://schemas.openxmlformats.org/drawingml/2006/main">
              <a:ext uri="{FF2B5EF4-FFF2-40B4-BE49-F238E27FC236}">
                <a16:creationId xmlns:a16="http://schemas.microsoft.com/office/drawing/2014/main" id="{4F579832-B4D6-4CDA-BEAD-ACFA72F02A50}"/>
              </a:ext>
            </a:extLst>
          </p:cNvPr>
          <p:cNvSpPr>
            <a:spLocks xmlns:a="http://schemas.openxmlformats.org/drawingml/2006/main" noGrp="1"/>
          </p:cNvSpPr>
          <p:nvPr/>
        </p:nvSpPr>
        <p:spPr>
          <a:xfrm xmlns:a="http://schemas.openxmlformats.org/drawingml/2006/main">
            <a:off x="685800" y="1600200"/>
            <a:ext cx="4953000" cy="2781300"/>
          </a:xfrm>
          <a:prstGeom xmlns:a="http://schemas.openxmlformats.org/drawingml/2006/main" prst="rect">
            <a:avLst/>
          </a:prstGeom>
          <a:solidFill xmlns:a="http://schemas.openxmlformats.org/drawingml/2006/main">
            <a:srgbClr val="EAF5F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88E4CA65-30A1-4630-B5D0-372D6AB31B7B}"/>
              </a:ext>
            </a:extLst>
          </p:cNvPr>
          <p:cNvSpPr>
            <a:spLocks xmlns:a="http://schemas.openxmlformats.org/drawingml/2006/main" noGrp="1"/>
          </p:cNvSpPr>
          <p:nvPr/>
        </p:nvSpPr>
        <p:spPr>
          <a:xfrm xmlns:a="http://schemas.openxmlformats.org/drawingml/2006/main">
            <a:off x="1009650" y="1866900"/>
            <a:ext cx="3048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SFPARK PROGRAM AREAS</a:t>
            </a:r>
          </a:p>
        </p:txBody>
      </p:sp>
      <p:sp>
        <p:nvSpPr>
          <p:cNvPr id="9" name="program-copy">
            <a:extLst xmlns:a="http://schemas.openxmlformats.org/drawingml/2006/main">
              <a:ext uri="{FF2B5EF4-FFF2-40B4-BE49-F238E27FC236}">
                <a16:creationId xmlns:a16="http://schemas.microsoft.com/office/drawing/2014/main" id="{A549CC06-E103-47A5-B4C5-7A7034BFB9BF}"/>
              </a:ext>
            </a:extLst>
          </p:cNvPr>
          <p:cNvSpPr>
            <a:spLocks xmlns:a="http://schemas.openxmlformats.org/drawingml/2006/main" noGrp="1"/>
          </p:cNvSpPr>
          <p:nvPr/>
        </p:nvSpPr>
        <p:spPr>
          <a:xfrm xmlns:a="http://schemas.openxmlformats.org/drawingml/2006/main">
            <a:off x="1009650" y="2362200"/>
            <a:ext cx="42481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Prices, payment technology, time limits, information, and signs changed together.</a:t>
            </a:r>
          </a:p>
        </p:txBody>
      </p:sp>
      <p:sp>
        <p:nvSpPr>
          <p:cNvPr id="10" name="comparison-field">
            <a:extLst xmlns:a="http://schemas.openxmlformats.org/drawingml/2006/main">
              <a:ext uri="{FF2B5EF4-FFF2-40B4-BE49-F238E27FC236}">
                <a16:creationId xmlns:a16="http://schemas.microsoft.com/office/drawing/2014/main" id="{F6A6DD0A-CA3F-4C52-8CAA-5A3E7BC8A1CE}"/>
              </a:ext>
            </a:extLst>
          </p:cNvPr>
          <p:cNvSpPr>
            <a:spLocks xmlns:a="http://schemas.openxmlformats.org/drawingml/2006/main" noGrp="1"/>
          </p:cNvSpPr>
          <p:nvPr/>
        </p:nvSpPr>
        <p:spPr>
          <a:xfrm xmlns:a="http://schemas.openxmlformats.org/drawingml/2006/main">
            <a:off x="5981700" y="1600200"/>
            <a:ext cx="4953000" cy="278130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3C2330B3-1DA8-42D0-913B-17DFE2AD31F0}"/>
              </a:ext>
            </a:extLst>
          </p:cNvPr>
          <p:cNvSpPr>
            <a:spLocks xmlns:a="http://schemas.openxmlformats.org/drawingml/2006/main" noGrp="1"/>
          </p:cNvSpPr>
          <p:nvPr/>
        </p:nvSpPr>
        <p:spPr>
          <a:xfrm xmlns:a="http://schemas.openxmlformats.org/drawingml/2006/main">
            <a:off x="6305550" y="186690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COMPARISON AREAS</a:t>
            </a:r>
          </a:p>
        </p:txBody>
      </p:sp>
      <p:sp>
        <p:nvSpPr>
          <p:cNvPr id="12" name="comparison-copy">
            <a:extLst xmlns:a="http://schemas.openxmlformats.org/drawingml/2006/main">
              <a:ext uri="{FF2B5EF4-FFF2-40B4-BE49-F238E27FC236}">
                <a16:creationId xmlns:a16="http://schemas.microsoft.com/office/drawing/2014/main" id="{6152C0A5-F022-4978-A128-CCAC137405FB}"/>
              </a:ext>
            </a:extLst>
          </p:cNvPr>
          <p:cNvSpPr>
            <a:spLocks xmlns:a="http://schemas.openxmlformats.org/drawingml/2006/main" noGrp="1"/>
          </p:cNvSpPr>
          <p:nvPr/>
        </p:nvSpPr>
        <p:spPr>
          <a:xfrm xmlns:a="http://schemas.openxmlformats.org/drawingml/2006/main">
            <a:off x="6305550" y="2362200"/>
            <a:ext cx="42481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Researchers compared search behavior before and after in areas outside the program.</a:t>
            </a:r>
          </a:p>
        </p:txBody>
      </p:sp>
      <p:sp>
        <p:nvSpPr>
          <p:cNvPr id="13" name="search-time-result">
            <a:extLst xmlns:a="http://schemas.openxmlformats.org/drawingml/2006/main">
              <a:ext uri="{FF2B5EF4-FFF2-40B4-BE49-F238E27FC236}">
                <a16:creationId xmlns:a16="http://schemas.microsoft.com/office/drawing/2014/main" id="{BBA8E02C-8232-41F9-A433-54A69DE1B8E3}"/>
              </a:ext>
            </a:extLst>
          </p:cNvPr>
          <p:cNvSpPr>
            <a:spLocks xmlns:a="http://schemas.openxmlformats.org/drawingml/2006/main" noGrp="1"/>
          </p:cNvSpPr>
          <p:nvPr/>
        </p:nvSpPr>
        <p:spPr>
          <a:xfrm xmlns:a="http://schemas.openxmlformats.org/drawingml/2006/main">
            <a:off x="1143000" y="4762500"/>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300" b="1" i="0">
                <a:solidFill>
                  <a:srgbClr val="1E6675"/>
                </a:solidFill>
                <a:latin typeface="Georgia"/>
                <a:ea typeface="Georgia"/>
                <a:cs typeface="Georgia"/>
              </a:defRPr>
            </a:pPr>
            <a:r>
              <a:rPr sz="3300" b="1" i="0">
                <a:solidFill>
                  <a:srgbClr val="1E6675"/>
                </a:solidFill>
                <a:latin typeface="Georgia"/>
                <a:ea typeface="Georgia"/>
                <a:cs typeface="Georgia"/>
              </a:rPr>
              <a:t>about 15%</a:t>
            </a:r>
          </a:p>
        </p:txBody>
      </p:sp>
      <p:sp>
        <p:nvSpPr>
          <p:cNvPr id="14" name="search-time-label">
            <a:extLst xmlns:a="http://schemas.openxmlformats.org/drawingml/2006/main">
              <a:ext uri="{FF2B5EF4-FFF2-40B4-BE49-F238E27FC236}">
                <a16:creationId xmlns:a16="http://schemas.microsoft.com/office/drawing/2014/main" id="{4E4DBCDC-C00D-4F1B-8AB3-90327261D806}"/>
              </a:ext>
            </a:extLst>
          </p:cNvPr>
          <p:cNvSpPr>
            <a:spLocks xmlns:a="http://schemas.openxmlformats.org/drawingml/2006/main" noGrp="1"/>
          </p:cNvSpPr>
          <p:nvPr/>
        </p:nvSpPr>
        <p:spPr>
          <a:xfrm xmlns:a="http://schemas.openxmlformats.org/drawingml/2006/main">
            <a:off x="1143000" y="54292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575" b="0" i="0">
                <a:solidFill>
                  <a:srgbClr val="56636A"/>
                </a:solidFill>
                <a:latin typeface="Aptos"/>
                <a:ea typeface="Aptos"/>
                <a:cs typeface="Aptos"/>
              </a:defRPr>
            </a:pPr>
            <a:r>
              <a:rPr sz="1575" b="0" i="0">
                <a:solidFill>
                  <a:srgbClr val="56636A"/>
                </a:solidFill>
                <a:latin typeface="Aptos"/>
                <a:ea typeface="Aptos"/>
                <a:cs typeface="Aptos"/>
              </a:rPr>
              <a:t>less search time</a:t>
            </a:r>
          </a:p>
        </p:txBody>
      </p:sp>
      <p:sp>
        <p:nvSpPr>
          <p:cNvPr id="15" name="search-distance-result">
            <a:extLst xmlns:a="http://schemas.openxmlformats.org/drawingml/2006/main">
              <a:ext uri="{FF2B5EF4-FFF2-40B4-BE49-F238E27FC236}">
                <a16:creationId xmlns:a16="http://schemas.microsoft.com/office/drawing/2014/main" id="{EF604496-776A-4016-AC3E-35D921D23E98}"/>
              </a:ext>
            </a:extLst>
          </p:cNvPr>
          <p:cNvSpPr>
            <a:spLocks xmlns:a="http://schemas.openxmlformats.org/drawingml/2006/main" noGrp="1"/>
          </p:cNvSpPr>
          <p:nvPr/>
        </p:nvSpPr>
        <p:spPr>
          <a:xfrm xmlns:a="http://schemas.openxmlformats.org/drawingml/2006/main">
            <a:off x="4267200" y="4762500"/>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300" b="1" i="0">
                <a:solidFill>
                  <a:srgbClr val="1E6675"/>
                </a:solidFill>
                <a:latin typeface="Georgia"/>
                <a:ea typeface="Georgia"/>
                <a:cs typeface="Georgia"/>
              </a:defRPr>
            </a:pPr>
            <a:r>
              <a:rPr sz="3300" b="1" i="0">
                <a:solidFill>
                  <a:srgbClr val="1E6675"/>
                </a:solidFill>
                <a:latin typeface="Georgia"/>
                <a:ea typeface="Georgia"/>
                <a:cs typeface="Georgia"/>
              </a:rPr>
              <a:t>about 12%</a:t>
            </a:r>
          </a:p>
        </p:txBody>
      </p:sp>
      <p:sp>
        <p:nvSpPr>
          <p:cNvPr id="16" name="search-distance-label">
            <a:extLst xmlns:a="http://schemas.openxmlformats.org/drawingml/2006/main">
              <a:ext uri="{FF2B5EF4-FFF2-40B4-BE49-F238E27FC236}">
                <a16:creationId xmlns:a16="http://schemas.microsoft.com/office/drawing/2014/main" id="{B417CAE3-DC6D-4C96-A2E9-E862EA3DDE3F}"/>
              </a:ext>
            </a:extLst>
          </p:cNvPr>
          <p:cNvSpPr>
            <a:spLocks xmlns:a="http://schemas.openxmlformats.org/drawingml/2006/main" noGrp="1"/>
          </p:cNvSpPr>
          <p:nvPr/>
        </p:nvSpPr>
        <p:spPr>
          <a:xfrm xmlns:a="http://schemas.openxmlformats.org/drawingml/2006/main">
            <a:off x="4267200" y="54292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575" b="0" i="0">
                <a:solidFill>
                  <a:srgbClr val="56636A"/>
                </a:solidFill>
                <a:latin typeface="Aptos"/>
                <a:ea typeface="Aptos"/>
                <a:cs typeface="Aptos"/>
              </a:defRPr>
            </a:pPr>
            <a:r>
              <a:rPr sz="1575" b="0" i="0">
                <a:solidFill>
                  <a:srgbClr val="56636A"/>
                </a:solidFill>
                <a:latin typeface="Aptos"/>
                <a:ea typeface="Aptos"/>
                <a:cs typeface="Aptos"/>
              </a:rPr>
              <a:t>less search distance</a:t>
            </a:r>
          </a:p>
        </p:txBody>
      </p:sp>
      <p:sp>
        <p:nvSpPr>
          <p:cNvPr id="17" name="sfpark-caution">
            <a:extLst xmlns:a="http://schemas.openxmlformats.org/drawingml/2006/main">
              <a:ext uri="{FF2B5EF4-FFF2-40B4-BE49-F238E27FC236}">
                <a16:creationId xmlns:a16="http://schemas.microsoft.com/office/drawing/2014/main" id="{BB89C193-8B39-416D-84D9-D5111552CD3A}"/>
              </a:ext>
            </a:extLst>
          </p:cNvPr>
          <p:cNvSpPr>
            <a:spLocks xmlns:a="http://schemas.openxmlformats.org/drawingml/2006/main" noGrp="1"/>
          </p:cNvSpPr>
          <p:nvPr/>
        </p:nvSpPr>
        <p:spPr>
          <a:xfrm xmlns:a="http://schemas.openxmlformats.org/drawingml/2006/main">
            <a:off x="7524750" y="4876800"/>
            <a:ext cx="3333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451"/>
          </a:bodyPr>
          <a:lstStyle xmlns:a="http://schemas.openxmlformats.org/drawingml/2006/main"/>
          <a:p xmlns:a="http://schemas.openxmlformats.org/drawingml/2006/main">
            <a:pPr algn="ctr">
              <a:lnSpc>
                <a:spcPct val="108000"/>
              </a:lnSpc>
              <a:buNone/>
              <a:defRPr sz="1800" b="1" i="0">
                <a:solidFill>
                  <a:srgbClr val="9A3B35"/>
                </a:solidFill>
                <a:latin typeface="Georgia"/>
                <a:ea typeface="Georgia"/>
                <a:cs typeface="Georgia"/>
              </a:defRPr>
            </a:pPr>
            <a:r>
              <a:rPr sz="1800" b="1" i="0">
                <a:solidFill>
                  <a:srgbClr val="9A3B35"/>
                </a:solidFill>
                <a:latin typeface="Georgia"/>
                <a:ea typeface="Georgia"/>
                <a:cs typeface="Georgia"/>
              </a:rPr>
              <a:t>The evidence supports the bundled program—not price alone.</a:t>
            </a:r>
          </a:p>
        </p:txBody>
      </p:sp>
    </p:spTree>
    <p:extLst>
      <p:ext uri="{BB962C8B-B14F-4D97-AF65-F5344CB8AC3E}">
        <p14:creationId xmlns:p14="http://schemas.microsoft.com/office/powerpoint/2010/main" val="194974001"/>
      </p:ext>
    </p:extLst>
  </p:cSld>
</p:sld>
</file>

<file path=ppt/slides/slide2.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88F11FF5-C24B-4373-B91E-3A72241B9C0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0AE19FC-885E-4D5C-84AC-A5FE37F4C86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2DDE0A69-291C-4E33-B34E-558DCC8D685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015"/>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Economics begins with limited means and competing uses</a:t>
            </a:r>
          </a:p>
        </p:txBody>
      </p:sp>
      <p:sp>
        <p:nvSpPr>
          <p:cNvPr id="4" name="footer-rule">
            <a:extLst xmlns:a="http://schemas.openxmlformats.org/drawingml/2006/main">
              <a:ext uri="{FF2B5EF4-FFF2-40B4-BE49-F238E27FC236}">
                <a16:creationId xmlns:a16="http://schemas.microsoft.com/office/drawing/2014/main" id="{DBB91CBC-8AA1-4421-87ED-4C9F75E73FA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B6D1EED-10DF-4087-9D87-C1251E7843D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D5FD0069-AEF8-4F89-B0BE-779236BFC2C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a:t>
            </a:r>
          </a:p>
        </p:txBody>
      </p:sp>
      <p:sp>
        <p:nvSpPr>
          <p:cNvPr id="7" name="oikonomia">
            <a:extLst xmlns:a="http://schemas.openxmlformats.org/drawingml/2006/main">
              <a:ext uri="{FF2B5EF4-FFF2-40B4-BE49-F238E27FC236}">
                <a16:creationId xmlns:a16="http://schemas.microsoft.com/office/drawing/2014/main" id="{3486A318-6360-4A43-8BF5-25B2E676E6B4}"/>
              </a:ext>
            </a:extLst>
          </p:cNvPr>
          <p:cNvSpPr>
            <a:spLocks xmlns:a="http://schemas.openxmlformats.org/drawingml/2006/main" noGrp="1"/>
          </p:cNvSpPr>
          <p:nvPr/>
        </p:nvSpPr>
        <p:spPr>
          <a:xfrm xmlns:a="http://schemas.openxmlformats.org/drawingml/2006/main">
            <a:off x="685800" y="1733550"/>
            <a:ext cx="4095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4050" b="0" i="1">
                <a:solidFill>
                  <a:srgbClr val="1E6675"/>
                </a:solidFill>
                <a:latin typeface="Georgia"/>
                <a:ea typeface="Georgia"/>
                <a:cs typeface="Georgia"/>
              </a:defRPr>
            </a:pPr>
            <a:r>
              <a:rPr sz="4050" b="0" i="1">
                <a:solidFill>
                  <a:srgbClr val="1E6675"/>
                </a:solidFill>
                <a:latin typeface="Georgia"/>
                <a:ea typeface="Georgia"/>
                <a:cs typeface="Georgia"/>
              </a:rPr>
              <a:t>oikonomia</a:t>
            </a:r>
          </a:p>
        </p:txBody>
      </p:sp>
      <p:sp>
        <p:nvSpPr>
          <p:cNvPr id="8" name="household-meaning">
            <a:extLst xmlns:a="http://schemas.openxmlformats.org/drawingml/2006/main">
              <a:ext uri="{FF2B5EF4-FFF2-40B4-BE49-F238E27FC236}">
                <a16:creationId xmlns:a16="http://schemas.microsoft.com/office/drawing/2014/main" id="{67E489AA-A679-4C8A-922C-6BF731088A8F}"/>
              </a:ext>
            </a:extLst>
          </p:cNvPr>
          <p:cNvSpPr>
            <a:spLocks xmlns:a="http://schemas.openxmlformats.org/drawingml/2006/main" noGrp="1"/>
          </p:cNvSpPr>
          <p:nvPr/>
        </p:nvSpPr>
        <p:spPr>
          <a:xfrm xmlns:a="http://schemas.openxmlformats.org/drawingml/2006/main">
            <a:off x="723900" y="2609850"/>
            <a:ext cx="4000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56636A"/>
                </a:solidFill>
                <a:latin typeface="Aptos"/>
                <a:ea typeface="Aptos"/>
                <a:cs typeface="Aptos"/>
              </a:defRPr>
            </a:pPr>
            <a:r>
              <a:rPr sz="1875" b="0" i="0">
                <a:solidFill>
                  <a:srgbClr val="56636A"/>
                </a:solidFill>
                <a:latin typeface="Aptos"/>
                <a:ea typeface="Aptos"/>
                <a:cs typeface="Aptos"/>
              </a:rPr>
              <a:t>Managing a household</a:t>
            </a:r>
          </a:p>
        </p:txBody>
      </p:sp>
      <p:sp>
        <p:nvSpPr>
          <p:cNvPr id="9" name="scope-divider">
            <a:extLst xmlns:a="http://schemas.openxmlformats.org/drawingml/2006/main">
              <a:ext uri="{FF2B5EF4-FFF2-40B4-BE49-F238E27FC236}">
                <a16:creationId xmlns:a16="http://schemas.microsoft.com/office/drawing/2014/main" id="{729B516E-5120-4983-A13E-E8675C43A0BD}"/>
              </a:ext>
            </a:extLst>
          </p:cNvPr>
          <p:cNvSpPr>
            <a:spLocks xmlns:a="http://schemas.openxmlformats.org/drawingml/2006/main" noGrp="1"/>
          </p:cNvSpPr>
          <p:nvPr/>
        </p:nvSpPr>
        <p:spPr>
          <a:xfrm xmlns:a="http://schemas.openxmlformats.org/drawingml/2006/main">
            <a:off x="5276850" y="1657350"/>
            <a:ext cx="19050" cy="32956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modern-question">
            <a:extLst xmlns:a="http://schemas.openxmlformats.org/drawingml/2006/main">
              <a:ext uri="{FF2B5EF4-FFF2-40B4-BE49-F238E27FC236}">
                <a16:creationId xmlns:a16="http://schemas.microsoft.com/office/drawing/2014/main" id="{FD275480-FD7B-49EF-9A60-156198D4D9A5}"/>
              </a:ext>
            </a:extLst>
          </p:cNvPr>
          <p:cNvSpPr>
            <a:spLocks xmlns:a="http://schemas.openxmlformats.org/drawingml/2006/main" noGrp="1"/>
          </p:cNvSpPr>
          <p:nvPr/>
        </p:nvSpPr>
        <p:spPr>
          <a:xfrm xmlns:a="http://schemas.openxmlformats.org/drawingml/2006/main">
            <a:off x="5905500" y="1695450"/>
            <a:ext cx="5048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8592"/>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Modern economics asks two connected questions:</a:t>
            </a:r>
          </a:p>
        </p:txBody>
      </p:sp>
      <p:sp>
        <p:nvSpPr>
          <p:cNvPr id="11" name="scope-mark-1">
            <a:extLst xmlns:a="http://schemas.openxmlformats.org/drawingml/2006/main">
              <a:ext uri="{FF2B5EF4-FFF2-40B4-BE49-F238E27FC236}">
                <a16:creationId xmlns:a16="http://schemas.microsoft.com/office/drawing/2014/main" id="{508290AA-B094-4750-8530-F61C7FDF84F3}"/>
              </a:ext>
            </a:extLst>
          </p:cNvPr>
          <p:cNvSpPr>
            <a:spLocks xmlns:a="http://schemas.openxmlformats.org/drawingml/2006/main" noGrp="1"/>
          </p:cNvSpPr>
          <p:nvPr/>
        </p:nvSpPr>
        <p:spPr>
          <a:xfrm xmlns:a="http://schemas.openxmlformats.org/drawingml/2006/main">
            <a:off x="5905500" y="26384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2" name="scope-1">
            <a:extLst xmlns:a="http://schemas.openxmlformats.org/drawingml/2006/main">
              <a:ext uri="{FF2B5EF4-FFF2-40B4-BE49-F238E27FC236}">
                <a16:creationId xmlns:a16="http://schemas.microsoft.com/office/drawing/2014/main" id="{72D89E35-49E5-457F-B8FF-47408FF28198}"/>
              </a:ext>
            </a:extLst>
          </p:cNvPr>
          <p:cNvSpPr>
            <a:spLocks xmlns:a="http://schemas.openxmlformats.org/drawingml/2006/main" noGrp="1"/>
          </p:cNvSpPr>
          <p:nvPr/>
        </p:nvSpPr>
        <p:spPr>
          <a:xfrm xmlns:a="http://schemas.openxmlformats.org/drawingml/2006/main">
            <a:off x="6229350" y="264795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How do people use scarce resources?</a:t>
            </a:r>
          </a:p>
        </p:txBody>
      </p:sp>
      <p:sp>
        <p:nvSpPr>
          <p:cNvPr id="13" name="scope-mark-2">
            <a:extLst xmlns:a="http://schemas.openxmlformats.org/drawingml/2006/main">
              <a:ext uri="{FF2B5EF4-FFF2-40B4-BE49-F238E27FC236}">
                <a16:creationId xmlns:a16="http://schemas.microsoft.com/office/drawing/2014/main" id="{DB07397D-A907-4375-A376-3B8A86E4CE1E}"/>
              </a:ext>
            </a:extLst>
          </p:cNvPr>
          <p:cNvSpPr>
            <a:spLocks xmlns:a="http://schemas.openxmlformats.org/drawingml/2006/main" noGrp="1"/>
          </p:cNvSpPr>
          <p:nvPr/>
        </p:nvSpPr>
        <p:spPr>
          <a:xfrm xmlns:a="http://schemas.openxmlformats.org/drawingml/2006/main">
            <a:off x="5905500" y="3362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4" name="scope-2">
            <a:extLst xmlns:a="http://schemas.openxmlformats.org/drawingml/2006/main">
              <a:ext uri="{FF2B5EF4-FFF2-40B4-BE49-F238E27FC236}">
                <a16:creationId xmlns:a16="http://schemas.microsoft.com/office/drawing/2014/main" id="{179C87D7-6806-4361-A33C-19488440EFB9}"/>
              </a:ext>
            </a:extLst>
          </p:cNvPr>
          <p:cNvSpPr>
            <a:spLocks xmlns:a="http://schemas.openxmlformats.org/drawingml/2006/main" noGrp="1"/>
          </p:cNvSpPr>
          <p:nvPr/>
        </p:nvSpPr>
        <p:spPr>
          <a:xfrm xmlns:a="http://schemas.openxmlformats.org/drawingml/2006/main">
            <a:off x="6229350" y="3371850"/>
            <a:ext cx="4629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3452"/>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How do millions of separate plans fit together?</a:t>
            </a:r>
          </a:p>
        </p:txBody>
      </p:sp>
      <p:sp>
        <p:nvSpPr>
          <p:cNvPr id="15" name="scope-close">
            <a:extLst xmlns:a="http://schemas.openxmlformats.org/drawingml/2006/main">
              <a:ext uri="{FF2B5EF4-FFF2-40B4-BE49-F238E27FC236}">
                <a16:creationId xmlns:a16="http://schemas.microsoft.com/office/drawing/2014/main" id="{97487894-73CE-47EA-BC74-B9858C58459E}"/>
              </a:ext>
            </a:extLst>
          </p:cNvPr>
          <p:cNvSpPr>
            <a:spLocks xmlns:a="http://schemas.openxmlformats.org/drawingml/2006/main" noGrp="1"/>
          </p:cNvSpPr>
          <p:nvPr/>
        </p:nvSpPr>
        <p:spPr>
          <a:xfrm xmlns:a="http://schemas.openxmlformats.org/drawingml/2006/main">
            <a:off x="685800" y="5276850"/>
            <a:ext cx="10287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It is about choice and interaction—not just money.</a:t>
            </a:r>
          </a:p>
        </p:txBody>
      </p:sp>
    </p:spTree>
    <p:extLst>
      <p:ext uri="{BB962C8B-B14F-4D97-AF65-F5344CB8AC3E}">
        <p14:creationId xmlns:p14="http://schemas.microsoft.com/office/powerpoint/2010/main" val="1539325812"/>
      </p:ext>
    </p:extLst>
  </p:cSld>
</p:sld>
</file>

<file path=ppt/slides/slide2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6D0BFDF8-5663-4B67-802C-400A9DD90F2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3B2F67B-23E2-4451-AC41-A85A2373F0C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06077A4C-9A27-4B7B-A25B-AE1C71A47D6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Facts and values answer different questions</a:t>
            </a:r>
          </a:p>
        </p:txBody>
      </p:sp>
      <p:sp>
        <p:nvSpPr>
          <p:cNvPr id="4" name="footer-rule">
            <a:extLst xmlns:a="http://schemas.openxmlformats.org/drawingml/2006/main">
              <a:ext uri="{FF2B5EF4-FFF2-40B4-BE49-F238E27FC236}">
                <a16:creationId xmlns:a16="http://schemas.microsoft.com/office/drawing/2014/main" id="{60CCDDC2-A61E-4A11-A54D-90CDB96D6AB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4048F91-434D-46F2-83A6-F568E9E169E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841457B-4EB0-4532-BC11-BEB2964D9F8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20</a:t>
            </a:r>
          </a:p>
        </p:txBody>
      </p:sp>
      <p:sp>
        <p:nvSpPr>
          <p:cNvPr id="7" name="positive-heading">
            <a:extLst xmlns:a="http://schemas.openxmlformats.org/drawingml/2006/main">
              <a:ext uri="{FF2B5EF4-FFF2-40B4-BE49-F238E27FC236}">
                <a16:creationId xmlns:a16="http://schemas.microsoft.com/office/drawing/2014/main" id="{6F981A32-199F-4288-8385-BB9331446BA6}"/>
              </a:ext>
            </a:extLst>
          </p:cNvPr>
          <p:cNvSpPr>
            <a:spLocks xmlns:a="http://schemas.openxmlformats.org/drawingml/2006/main" noGrp="1"/>
          </p:cNvSpPr>
          <p:nvPr/>
        </p:nvSpPr>
        <p:spPr>
          <a:xfrm xmlns:a="http://schemas.openxmlformats.org/drawingml/2006/main">
            <a:off x="952500" y="1790700"/>
            <a:ext cx="3810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E6675"/>
                </a:solidFill>
                <a:latin typeface="Georgia"/>
                <a:ea typeface="Georgia"/>
                <a:cs typeface="Georgia"/>
              </a:defRPr>
            </a:pPr>
            <a:r>
              <a:rPr sz="3150" b="1" i="0">
                <a:solidFill>
                  <a:srgbClr val="1E6675"/>
                </a:solidFill>
                <a:latin typeface="Georgia"/>
                <a:ea typeface="Georgia"/>
                <a:cs typeface="Georgia"/>
              </a:rPr>
              <a:t>Positive</a:t>
            </a:r>
          </a:p>
        </p:txBody>
      </p:sp>
      <p:sp>
        <p:nvSpPr>
          <p:cNvPr id="8" name="positive-questions">
            <a:extLst xmlns:a="http://schemas.openxmlformats.org/drawingml/2006/main">
              <a:ext uri="{FF2B5EF4-FFF2-40B4-BE49-F238E27FC236}">
                <a16:creationId xmlns:a16="http://schemas.microsoft.com/office/drawing/2014/main" id="{BBAED415-690A-422D-945E-201F7F84DA4E}"/>
              </a:ext>
            </a:extLst>
          </p:cNvPr>
          <p:cNvSpPr>
            <a:spLocks xmlns:a="http://schemas.openxmlformats.org/drawingml/2006/main" noGrp="1"/>
          </p:cNvSpPr>
          <p:nvPr/>
        </p:nvSpPr>
        <p:spPr>
          <a:xfrm xmlns:a="http://schemas.openxmlformats.org/drawingml/2006/main">
            <a:off x="971550" y="2647950"/>
            <a:ext cx="4000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What happened?</a:t>
            </a:r>
          </a:p>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Why?</a:t>
            </a:r>
          </a:p>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What is likely to happen?</a:t>
            </a:r>
          </a:p>
        </p:txBody>
      </p:sp>
      <p:sp>
        <p:nvSpPr>
          <p:cNvPr id="9" name="positive-requires">
            <a:extLst xmlns:a="http://schemas.openxmlformats.org/drawingml/2006/main">
              <a:ext uri="{FF2B5EF4-FFF2-40B4-BE49-F238E27FC236}">
                <a16:creationId xmlns:a16="http://schemas.microsoft.com/office/drawing/2014/main" id="{B9FC8EB9-E51F-4961-A8C1-E79B99B22BCF}"/>
              </a:ext>
            </a:extLst>
          </p:cNvPr>
          <p:cNvSpPr>
            <a:spLocks xmlns:a="http://schemas.openxmlformats.org/drawingml/2006/main" noGrp="1"/>
          </p:cNvSpPr>
          <p:nvPr/>
        </p:nvSpPr>
        <p:spPr>
          <a:xfrm xmlns:a="http://schemas.openxmlformats.org/drawingml/2006/main">
            <a:off x="971550" y="4457700"/>
            <a:ext cx="3429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725" b="1" i="0">
                <a:solidFill>
                  <a:srgbClr val="56636A"/>
                </a:solidFill>
                <a:latin typeface="Aptos"/>
                <a:ea typeface="Aptos"/>
                <a:cs typeface="Aptos"/>
              </a:defRPr>
            </a:pPr>
            <a:r>
              <a:rPr sz="1725" b="1" i="0">
                <a:solidFill>
                  <a:srgbClr val="56636A"/>
                </a:solidFill>
                <a:latin typeface="Aptos"/>
                <a:ea typeface="Aptos"/>
                <a:cs typeface="Aptos"/>
              </a:rPr>
              <a:t>Requires evidence</a:t>
            </a:r>
          </a:p>
        </p:txBody>
      </p:sp>
      <p:sp>
        <p:nvSpPr>
          <p:cNvPr id="10" name="positive-normative-divider">
            <a:extLst xmlns:a="http://schemas.openxmlformats.org/drawingml/2006/main">
              <a:ext uri="{FF2B5EF4-FFF2-40B4-BE49-F238E27FC236}">
                <a16:creationId xmlns:a16="http://schemas.microsoft.com/office/drawing/2014/main" id="{84324667-69F7-453E-AC29-053E9F7D9E27}"/>
              </a:ext>
            </a:extLst>
          </p:cNvPr>
          <p:cNvSpPr>
            <a:spLocks xmlns:a="http://schemas.openxmlformats.org/drawingml/2006/main" noGrp="1"/>
          </p:cNvSpPr>
          <p:nvPr/>
        </p:nvSpPr>
        <p:spPr>
          <a:xfrm xmlns:a="http://schemas.openxmlformats.org/drawingml/2006/main">
            <a:off x="5905500" y="1676400"/>
            <a:ext cx="19050" cy="361950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1" name="normative-heading">
            <a:extLst xmlns:a="http://schemas.openxmlformats.org/drawingml/2006/main">
              <a:ext uri="{FF2B5EF4-FFF2-40B4-BE49-F238E27FC236}">
                <a16:creationId xmlns:a16="http://schemas.microsoft.com/office/drawing/2014/main" id="{0CB253F8-D71F-44A9-807E-059F7E79AC15}"/>
              </a:ext>
            </a:extLst>
          </p:cNvPr>
          <p:cNvSpPr>
            <a:spLocks xmlns:a="http://schemas.openxmlformats.org/drawingml/2006/main" noGrp="1"/>
          </p:cNvSpPr>
          <p:nvPr/>
        </p:nvSpPr>
        <p:spPr>
          <a:xfrm xmlns:a="http://schemas.openxmlformats.org/drawingml/2006/main">
            <a:off x="6572250" y="1790700"/>
            <a:ext cx="3810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9A3B35"/>
                </a:solidFill>
                <a:latin typeface="Georgia"/>
                <a:ea typeface="Georgia"/>
                <a:cs typeface="Georgia"/>
              </a:defRPr>
            </a:pPr>
            <a:r>
              <a:rPr sz="3150" b="1" i="0">
                <a:solidFill>
                  <a:srgbClr val="9A3B35"/>
                </a:solidFill>
                <a:latin typeface="Georgia"/>
                <a:ea typeface="Georgia"/>
                <a:cs typeface="Georgia"/>
              </a:rPr>
              <a:t>Normative</a:t>
            </a:r>
          </a:p>
        </p:txBody>
      </p:sp>
      <p:sp>
        <p:nvSpPr>
          <p:cNvPr id="12" name="normative-questions">
            <a:extLst xmlns:a="http://schemas.openxmlformats.org/drawingml/2006/main">
              <a:ext uri="{FF2B5EF4-FFF2-40B4-BE49-F238E27FC236}">
                <a16:creationId xmlns:a16="http://schemas.microsoft.com/office/drawing/2014/main" id="{60E3F0E6-FFD1-412E-92FC-8622840DD006}"/>
              </a:ext>
            </a:extLst>
          </p:cNvPr>
          <p:cNvSpPr>
            <a:spLocks xmlns:a="http://schemas.openxmlformats.org/drawingml/2006/main" noGrp="1"/>
          </p:cNvSpPr>
          <p:nvPr/>
        </p:nvSpPr>
        <p:spPr>
          <a:xfrm xmlns:a="http://schemas.openxmlformats.org/drawingml/2006/main">
            <a:off x="6591300" y="2647950"/>
            <a:ext cx="40957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What should be done?</a:t>
            </a:r>
          </a:p>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Which goals matter most?</a:t>
            </a:r>
          </a:p>
        </p:txBody>
      </p:sp>
      <p:sp>
        <p:nvSpPr>
          <p:cNvPr id="13" name="normative-requires">
            <a:extLst xmlns:a="http://schemas.openxmlformats.org/drawingml/2006/main">
              <a:ext uri="{FF2B5EF4-FFF2-40B4-BE49-F238E27FC236}">
                <a16:creationId xmlns:a16="http://schemas.microsoft.com/office/drawing/2014/main" id="{10E4C075-3DB9-43E7-A250-8DEAC715E9B0}"/>
              </a:ext>
            </a:extLst>
          </p:cNvPr>
          <p:cNvSpPr>
            <a:spLocks xmlns:a="http://schemas.openxmlformats.org/drawingml/2006/main" noGrp="1"/>
          </p:cNvSpPr>
          <p:nvPr/>
        </p:nvSpPr>
        <p:spPr>
          <a:xfrm xmlns:a="http://schemas.openxmlformats.org/drawingml/2006/main">
            <a:off x="6591300" y="4457700"/>
            <a:ext cx="3810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725" b="1" i="0">
                <a:solidFill>
                  <a:srgbClr val="56636A"/>
                </a:solidFill>
                <a:latin typeface="Aptos"/>
                <a:ea typeface="Aptos"/>
                <a:cs typeface="Aptos"/>
              </a:defRPr>
            </a:pPr>
            <a:r>
              <a:rPr sz="1725" b="1" i="0">
                <a:solidFill>
                  <a:srgbClr val="56636A"/>
                </a:solidFill>
                <a:latin typeface="Aptos"/>
                <a:ea typeface="Aptos"/>
                <a:cs typeface="Aptos"/>
              </a:rPr>
              <a:t>Requires evidence and values</a:t>
            </a:r>
          </a:p>
        </p:txBody>
      </p:sp>
      <p:sp>
        <p:nvSpPr>
          <p:cNvPr id="14" name="positive-normative-close">
            <a:extLst xmlns:a="http://schemas.openxmlformats.org/drawingml/2006/main">
              <a:ext uri="{FF2B5EF4-FFF2-40B4-BE49-F238E27FC236}">
                <a16:creationId xmlns:a16="http://schemas.microsoft.com/office/drawing/2014/main" id="{696E5EA7-9E47-4996-9DC4-5D9BCDDAED3B}"/>
              </a:ext>
            </a:extLst>
          </p:cNvPr>
          <p:cNvSpPr>
            <a:spLocks xmlns:a="http://schemas.openxmlformats.org/drawingml/2006/main" noGrp="1"/>
          </p:cNvSpPr>
          <p:nvPr/>
        </p:nvSpPr>
        <p:spPr>
          <a:xfrm xmlns:a="http://schemas.openxmlformats.org/drawingml/2006/main">
            <a:off x="1333500" y="5448300"/>
            <a:ext cx="9525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946"/>
          </a:bodyPr>
          <a:lstStyle xmlns:a="http://schemas.openxmlformats.org/drawingml/2006/main"/>
          <a:p xmlns:a="http://schemas.openxmlformats.org/drawingml/2006/main">
            <a:pPr algn="ctr">
              <a:lnSpc>
                <a:spcPct val="108000"/>
              </a:lnSpc>
              <a:buNone/>
              <a:defRPr sz="2175" b="1" i="0">
                <a:solidFill>
                  <a:srgbClr val="172126"/>
                </a:solidFill>
                <a:latin typeface="Georgia"/>
                <a:ea typeface="Georgia"/>
                <a:cs typeface="Georgia"/>
              </a:defRPr>
            </a:pPr>
            <a:r>
              <a:rPr sz="2175" b="1" i="0">
                <a:solidFill>
                  <a:srgbClr val="172126"/>
                </a:solidFill>
                <a:latin typeface="Georgia"/>
                <a:ea typeface="Georgia"/>
                <a:cs typeface="Georgia"/>
              </a:rPr>
              <a:t>Evidence can inform a judgment. It cannot make the judgment for us.</a:t>
            </a:r>
          </a:p>
        </p:txBody>
      </p:sp>
    </p:spTree>
    <p:extLst>
      <p:ext uri="{BB962C8B-B14F-4D97-AF65-F5344CB8AC3E}">
        <p14:creationId xmlns:p14="http://schemas.microsoft.com/office/powerpoint/2010/main" val="381577999"/>
      </p:ext>
    </p:extLst>
  </p:cSld>
</p:sld>
</file>

<file path=ppt/slides/slide2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56A0DDC9-4A71-41FC-81BE-AF3429C87ED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E277ECAE-761B-4113-879D-F57E531ADAF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03D2E76B-B08C-4955-8434-73AA1AE8B12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first visible effect is rarely the whole effect</a:t>
            </a:r>
          </a:p>
        </p:txBody>
      </p:sp>
      <p:sp>
        <p:nvSpPr>
          <p:cNvPr id="4" name="footer-rule">
            <a:extLst xmlns:a="http://schemas.openxmlformats.org/drawingml/2006/main">
              <a:ext uri="{FF2B5EF4-FFF2-40B4-BE49-F238E27FC236}">
                <a16:creationId xmlns:a16="http://schemas.microsoft.com/office/drawing/2014/main" id="{FA968D18-07CB-461A-8D2F-E5F226F230B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38F25DD-1A4B-4559-86F8-06D532810413}"/>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F2171987-DE13-4F8F-8EA3-D78BB218A5C6}"/>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21</a:t>
            </a:r>
          </a:p>
        </p:txBody>
      </p:sp>
      <p:sp>
        <p:nvSpPr>
          <p:cNvPr id="7" name="">
            <a:extLst xmlns:a="http://schemas.openxmlformats.org/drawingml/2006/main">
              <a:ext uri="{FF2B5EF4-FFF2-40B4-BE49-F238E27FC236}">
                <a16:creationId xmlns:a16="http://schemas.microsoft.com/office/drawing/2014/main" id="{0CEAB0EB-677B-44B9-BB2B-ECE7C21C0850}"/>
              </a:ext>
            </a:extLst>
          </p:cNvPr>
          <p:cNvSpPr>
            <a:spLocks xmlns:a="http://schemas.openxmlformats.org/drawingml/2006/main" noGrp="1"/>
          </p:cNvSpPr>
          <p:nvPr/>
        </p:nvSpPr>
        <p:spPr>
          <a:xfrm xmlns:a="http://schemas.openxmlformats.org/drawingml/2006/main">
            <a:off x="990600" y="1847850"/>
            <a:ext cx="1714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SEEN</a:t>
            </a:r>
          </a:p>
        </p:txBody>
      </p:sp>
      <p:sp>
        <p:nvSpPr>
          <p:cNvPr id="8" name="seen-copy">
            <a:extLst xmlns:a="http://schemas.openxmlformats.org/drawingml/2006/main">
              <a:ext uri="{FF2B5EF4-FFF2-40B4-BE49-F238E27FC236}">
                <a16:creationId xmlns:a16="http://schemas.microsoft.com/office/drawing/2014/main" id="{24AD871A-D47F-41FE-8E9E-A10C7E31823E}"/>
              </a:ext>
            </a:extLst>
          </p:cNvPr>
          <p:cNvSpPr>
            <a:spLocks xmlns:a="http://schemas.openxmlformats.org/drawingml/2006/main" noGrp="1"/>
          </p:cNvSpPr>
          <p:nvPr/>
        </p:nvSpPr>
        <p:spPr>
          <a:xfrm xmlns:a="http://schemas.openxmlformats.org/drawingml/2006/main">
            <a:off x="990600" y="2305050"/>
            <a:ext cx="4286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 student pays no parking fee.</a:t>
            </a:r>
          </a:p>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 glazier is paid to replace a broken window.</a:t>
            </a:r>
          </a:p>
        </p:txBody>
      </p:sp>
      <p:sp>
        <p:nvSpPr>
          <p:cNvPr id="9" name="seen-divider">
            <a:extLst xmlns:a="http://schemas.openxmlformats.org/drawingml/2006/main">
              <a:ext uri="{FF2B5EF4-FFF2-40B4-BE49-F238E27FC236}">
                <a16:creationId xmlns:a16="http://schemas.microsoft.com/office/drawing/2014/main" id="{3709E4B7-7655-4318-9971-E6BD721A593A}"/>
              </a:ext>
            </a:extLst>
          </p:cNvPr>
          <p:cNvSpPr>
            <a:spLocks xmlns:a="http://schemas.openxmlformats.org/drawingml/2006/main" noGrp="1"/>
          </p:cNvSpPr>
          <p:nvPr/>
        </p:nvSpPr>
        <p:spPr>
          <a:xfrm xmlns:a="http://schemas.openxmlformats.org/drawingml/2006/main">
            <a:off x="5772150" y="1714500"/>
            <a:ext cx="19050" cy="354330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477E85C-779F-43AB-8C4A-28E4A5DA55FD}"/>
              </a:ext>
            </a:extLst>
          </p:cNvPr>
          <p:cNvSpPr>
            <a:spLocks xmlns:a="http://schemas.openxmlformats.org/drawingml/2006/main" noGrp="1"/>
          </p:cNvSpPr>
          <p:nvPr/>
        </p:nvSpPr>
        <p:spPr>
          <a:xfrm xmlns:a="http://schemas.openxmlformats.org/drawingml/2006/main">
            <a:off x="6381750" y="1847850"/>
            <a:ext cx="1714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UNSEEN</a:t>
            </a:r>
          </a:p>
        </p:txBody>
      </p:sp>
      <p:sp>
        <p:nvSpPr>
          <p:cNvPr id="11" name="unseen-copy">
            <a:extLst xmlns:a="http://schemas.openxmlformats.org/drawingml/2006/main">
              <a:ext uri="{FF2B5EF4-FFF2-40B4-BE49-F238E27FC236}">
                <a16:creationId xmlns:a16="http://schemas.microsoft.com/office/drawing/2014/main" id="{0CD8A00C-E882-4CDA-BD13-89C6AB6EA426}"/>
              </a:ext>
            </a:extLst>
          </p:cNvPr>
          <p:cNvSpPr>
            <a:spLocks xmlns:a="http://schemas.openxmlformats.org/drawingml/2006/main" noGrp="1"/>
          </p:cNvSpPr>
          <p:nvPr/>
        </p:nvSpPr>
        <p:spPr>
          <a:xfrm xmlns:a="http://schemas.openxmlformats.org/drawingml/2006/main">
            <a:off x="6381750" y="2305050"/>
            <a:ext cx="4286250" cy="1581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Time spent searching.</a:t>
            </a:r>
          </a:p>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 displaced purchase.</a:t>
            </a:r>
          </a:p>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Later responses to changed incentives.</a:t>
            </a:r>
          </a:p>
        </p:txBody>
      </p:sp>
      <p:sp>
        <p:nvSpPr>
          <p:cNvPr id="12" name="unseen-close">
            <a:extLst xmlns:a="http://schemas.openxmlformats.org/drawingml/2006/main">
              <a:ext uri="{FF2B5EF4-FFF2-40B4-BE49-F238E27FC236}">
                <a16:creationId xmlns:a16="http://schemas.microsoft.com/office/drawing/2014/main" id="{BF296346-906F-4731-BDA3-E051B1F62D8D}"/>
              </a:ext>
            </a:extLst>
          </p:cNvPr>
          <p:cNvSpPr>
            <a:spLocks xmlns:a="http://schemas.openxmlformats.org/drawingml/2006/main" noGrp="1"/>
          </p:cNvSpPr>
          <p:nvPr/>
        </p:nvSpPr>
        <p:spPr>
          <a:xfrm xmlns:a="http://schemas.openxmlformats.org/drawingml/2006/main">
            <a:off x="1200150" y="4953000"/>
            <a:ext cx="9715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628"/>
          </a:bodyPr>
          <a:lstStyle xmlns:a="http://schemas.openxmlformats.org/drawingml/2006/main"/>
          <a:p xmlns:a="http://schemas.openxmlformats.org/drawingml/2006/main">
            <a:pPr algn="ctr">
              <a:lnSpc>
                <a:spcPct val="108000"/>
              </a:lnSpc>
              <a:buNone/>
              <a:defRPr sz="2400" b="1" i="0">
                <a:solidFill>
                  <a:srgbClr val="9A3B35"/>
                </a:solidFill>
                <a:latin typeface="Georgia"/>
                <a:ea typeface="Georgia"/>
                <a:cs typeface="Georgia"/>
              </a:defRPr>
            </a:pPr>
            <a:r>
              <a:rPr sz="2400" b="1" i="0">
                <a:solidFill>
                  <a:srgbClr val="9A3B35"/>
                </a:solidFill>
                <a:latin typeface="Georgia"/>
                <a:ea typeface="Georgia"/>
                <a:cs typeface="Georgia"/>
              </a:rPr>
              <a:t>Good intentions explain a policy’s purpose—not its full consequences.</a:t>
            </a:r>
          </a:p>
        </p:txBody>
      </p:sp>
    </p:spTree>
    <p:extLst>
      <p:ext uri="{BB962C8B-B14F-4D97-AF65-F5344CB8AC3E}">
        <p14:creationId xmlns:p14="http://schemas.microsoft.com/office/powerpoint/2010/main" val="237878821"/>
      </p:ext>
    </p:extLst>
  </p:cSld>
</p:sld>
</file>

<file path=ppt/slides/slide22.xml><?xml version="1.0" encoding="utf-8"?>
<p:sld xmlns:p="http://schemas.openxmlformats.org/presentationml/2006/main">
  <p:cSld>
    <p:bg>
      <p:bgPr>
        <a:solidFill xmlns:a="http://schemas.openxmlformats.org/drawingml/2006/main">
          <a:srgbClr val="124854"/>
        </a:solidFill>
      </p:bgPr>
    </p:bg>
    <p:spTree>
      <p:nvGrpSpPr>
        <p:cNvPr id="1" name=""/>
        <p:cNvGrpSpPr/>
        <p:nvPr/>
      </p:nvGrpSpPr>
      <p:grpSpPr>
        <a:xfrm xmlns:a="http://schemas.openxmlformats.org/drawingml/2006/main"/>
      </p:grpSpPr>
      <p:sp>
        <p:nvSpPr>
          <p:cNvPr id="24" name="accent-rule">
            <a:extLst xmlns:a="http://schemas.openxmlformats.org/drawingml/2006/main">
              <a:ext uri="{FF2B5EF4-FFF2-40B4-BE49-F238E27FC236}">
                <a16:creationId xmlns:a16="http://schemas.microsoft.com/office/drawing/2014/main" id="{98F56136-2B43-4B55-B7EB-319CC8E2579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D3E420C1-8CFC-46F5-954C-0EAEF5DC2A0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985C2BB-A1DB-46B9-91D5-821A949C932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4754"/>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Economics is a method for following choices and consequences</a:t>
            </a:r>
          </a:p>
        </p:txBody>
      </p:sp>
      <p:sp>
        <p:nvSpPr>
          <p:cNvPr id="4" name="footer-rule">
            <a:extLst xmlns:a="http://schemas.openxmlformats.org/drawingml/2006/main">
              <a:ext uri="{FF2B5EF4-FFF2-40B4-BE49-F238E27FC236}">
                <a16:creationId xmlns:a16="http://schemas.microsoft.com/office/drawing/2014/main" id="{089B4D90-9897-486A-A671-569C13B3092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F3BA6C1-347E-4167-BD6C-AAE961724595}"/>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7F8D546-149B-42A3-99B2-1CDE8CBE038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22</a:t>
            </a:r>
          </a:p>
        </p:txBody>
      </p:sp>
      <p:sp>
        <p:nvSpPr>
          <p:cNvPr id="7" name="close-rule">
            <a:extLst xmlns:a="http://schemas.openxmlformats.org/drawingml/2006/main">
              <a:ext uri="{FF2B5EF4-FFF2-40B4-BE49-F238E27FC236}">
                <a16:creationId xmlns:a16="http://schemas.microsoft.com/office/drawing/2014/main" id="{FAC6008F-F368-4414-B748-FC95A8F65026}"/>
              </a:ext>
            </a:extLst>
          </p:cNvPr>
          <p:cNvSpPr>
            <a:spLocks xmlns:a="http://schemas.openxmlformats.org/drawingml/2006/main" noGrp="1"/>
          </p:cNvSpPr>
          <p:nvPr/>
        </p:nvSpPr>
        <p:spPr>
          <a:xfrm xmlns:a="http://schemas.openxmlformats.org/drawingml/2006/main">
            <a:off x="609600" y="1428750"/>
            <a:ext cx="10972800" cy="9525"/>
          </a:xfrm>
          <a:prstGeom xmlns:a="http://schemas.openxmlformats.org/drawingml/2006/main" prst="rect">
            <a:avLst/>
          </a:prstGeom>
          <a:solidFill xmlns:a="http://schemas.openxmlformats.org/drawingml/2006/main">
            <a:srgbClr val="5D8990"/>
          </a:solidFill>
          <a:ln xmlns:a="http://schemas.openxmlformats.org/drawingml/2006/main" w="0">
            <a:noFill/>
            <a:prstDash val="solid"/>
          </a:ln>
        </p:spPr>
      </p:sp>
      <p:sp>
        <p:nvSpPr>
          <p:cNvPr id="8" name="method-mark-1">
            <a:extLst xmlns:a="http://schemas.openxmlformats.org/drawingml/2006/main">
              <a:ext uri="{FF2B5EF4-FFF2-40B4-BE49-F238E27FC236}">
                <a16:creationId xmlns:a16="http://schemas.microsoft.com/office/drawing/2014/main" id="{10561676-1593-42BE-A65F-2976976F57E8}"/>
              </a:ext>
            </a:extLst>
          </p:cNvPr>
          <p:cNvSpPr>
            <a:spLocks xmlns:a="http://schemas.openxmlformats.org/drawingml/2006/main" noGrp="1"/>
          </p:cNvSpPr>
          <p:nvPr/>
        </p:nvSpPr>
        <p:spPr>
          <a:xfrm xmlns:a="http://schemas.openxmlformats.org/drawingml/2006/main">
            <a:off x="1428750" y="1838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9" name="method-1">
            <a:extLst xmlns:a="http://schemas.openxmlformats.org/drawingml/2006/main">
              <a:ext uri="{FF2B5EF4-FFF2-40B4-BE49-F238E27FC236}">
                <a16:creationId xmlns:a16="http://schemas.microsoft.com/office/drawing/2014/main" id="{65DD1186-3A49-438F-8816-727F94A156B7}"/>
              </a:ext>
            </a:extLst>
          </p:cNvPr>
          <p:cNvSpPr>
            <a:spLocks xmlns:a="http://schemas.openxmlformats.org/drawingml/2006/main" noGrp="1"/>
          </p:cNvSpPr>
          <p:nvPr/>
        </p:nvSpPr>
        <p:spPr>
          <a:xfrm xmlns:a="http://schemas.openxmlformats.org/drawingml/2006/main">
            <a:off x="1752600" y="18478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Find the constraint</a:t>
            </a:r>
          </a:p>
        </p:txBody>
      </p:sp>
      <p:sp>
        <p:nvSpPr>
          <p:cNvPr id="10" name="method-mark-2">
            <a:extLst xmlns:a="http://schemas.openxmlformats.org/drawingml/2006/main">
              <a:ext uri="{FF2B5EF4-FFF2-40B4-BE49-F238E27FC236}">
                <a16:creationId xmlns:a16="http://schemas.microsoft.com/office/drawing/2014/main" id="{DA16C2B1-BAC0-477F-B93B-C139B2EA736B}"/>
              </a:ext>
            </a:extLst>
          </p:cNvPr>
          <p:cNvSpPr>
            <a:spLocks xmlns:a="http://schemas.openxmlformats.org/drawingml/2006/main" noGrp="1"/>
          </p:cNvSpPr>
          <p:nvPr/>
        </p:nvSpPr>
        <p:spPr>
          <a:xfrm xmlns:a="http://schemas.openxmlformats.org/drawingml/2006/main">
            <a:off x="1428750" y="23431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1" name="method-2">
            <a:extLst xmlns:a="http://schemas.openxmlformats.org/drawingml/2006/main">
              <a:ext uri="{FF2B5EF4-FFF2-40B4-BE49-F238E27FC236}">
                <a16:creationId xmlns:a16="http://schemas.microsoft.com/office/drawing/2014/main" id="{817BFF42-446A-4E91-8CA5-BA89D2D03D19}"/>
              </a:ext>
            </a:extLst>
          </p:cNvPr>
          <p:cNvSpPr>
            <a:spLocks xmlns:a="http://schemas.openxmlformats.org/drawingml/2006/main" noGrp="1"/>
          </p:cNvSpPr>
          <p:nvPr/>
        </p:nvSpPr>
        <p:spPr>
          <a:xfrm xmlns:a="http://schemas.openxmlformats.org/drawingml/2006/main">
            <a:off x="1752600" y="235267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Identify the best forgone alternative</a:t>
            </a:r>
          </a:p>
        </p:txBody>
      </p:sp>
      <p:sp>
        <p:nvSpPr>
          <p:cNvPr id="12" name="method-mark-3">
            <a:extLst xmlns:a="http://schemas.openxmlformats.org/drawingml/2006/main">
              <a:ext uri="{FF2B5EF4-FFF2-40B4-BE49-F238E27FC236}">
                <a16:creationId xmlns:a16="http://schemas.microsoft.com/office/drawing/2014/main" id="{8CCEF24E-2200-4069-95B4-5D98BFA927F3}"/>
              </a:ext>
            </a:extLst>
          </p:cNvPr>
          <p:cNvSpPr>
            <a:spLocks xmlns:a="http://schemas.openxmlformats.org/drawingml/2006/main" noGrp="1"/>
          </p:cNvSpPr>
          <p:nvPr/>
        </p:nvSpPr>
        <p:spPr>
          <a:xfrm xmlns:a="http://schemas.openxmlformats.org/drawingml/2006/main">
            <a:off x="1428750" y="28479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3" name="method-3">
            <a:extLst xmlns:a="http://schemas.openxmlformats.org/drawingml/2006/main">
              <a:ext uri="{FF2B5EF4-FFF2-40B4-BE49-F238E27FC236}">
                <a16:creationId xmlns:a16="http://schemas.microsoft.com/office/drawing/2014/main" id="{CC22DA58-36F4-4422-9A42-3932CB2257B1}"/>
              </a:ext>
            </a:extLst>
          </p:cNvPr>
          <p:cNvSpPr>
            <a:spLocks xmlns:a="http://schemas.openxmlformats.org/drawingml/2006/main" noGrp="1"/>
          </p:cNvSpPr>
          <p:nvPr/>
        </p:nvSpPr>
        <p:spPr>
          <a:xfrm xmlns:a="http://schemas.openxmlformats.org/drawingml/2006/main">
            <a:off x="1752600" y="285750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Compare the next unit</a:t>
            </a:r>
          </a:p>
        </p:txBody>
      </p:sp>
      <p:sp>
        <p:nvSpPr>
          <p:cNvPr id="14" name="method-mark-4">
            <a:extLst xmlns:a="http://schemas.openxmlformats.org/drawingml/2006/main">
              <a:ext uri="{FF2B5EF4-FFF2-40B4-BE49-F238E27FC236}">
                <a16:creationId xmlns:a16="http://schemas.microsoft.com/office/drawing/2014/main" id="{7828C2EA-4F00-4E48-A048-B8AF2198D292}"/>
              </a:ext>
            </a:extLst>
          </p:cNvPr>
          <p:cNvSpPr>
            <a:spLocks xmlns:a="http://schemas.openxmlformats.org/drawingml/2006/main" noGrp="1"/>
          </p:cNvSpPr>
          <p:nvPr/>
        </p:nvSpPr>
        <p:spPr>
          <a:xfrm xmlns:a="http://schemas.openxmlformats.org/drawingml/2006/main">
            <a:off x="1428750" y="33528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5" name="method-4">
            <a:extLst xmlns:a="http://schemas.openxmlformats.org/drawingml/2006/main">
              <a:ext uri="{FF2B5EF4-FFF2-40B4-BE49-F238E27FC236}">
                <a16:creationId xmlns:a16="http://schemas.microsoft.com/office/drawing/2014/main" id="{27CA1DA3-4BA9-40CA-82CE-EACAB5A56736}"/>
              </a:ext>
            </a:extLst>
          </p:cNvPr>
          <p:cNvSpPr>
            <a:spLocks xmlns:a="http://schemas.openxmlformats.org/drawingml/2006/main" noGrp="1"/>
          </p:cNvSpPr>
          <p:nvPr/>
        </p:nvSpPr>
        <p:spPr>
          <a:xfrm xmlns:a="http://schemas.openxmlformats.org/drawingml/2006/main">
            <a:off x="1752600" y="336232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Trace the incentive</a:t>
            </a:r>
          </a:p>
        </p:txBody>
      </p:sp>
      <p:sp>
        <p:nvSpPr>
          <p:cNvPr id="16" name="method-mark-5">
            <a:extLst xmlns:a="http://schemas.openxmlformats.org/drawingml/2006/main">
              <a:ext uri="{FF2B5EF4-FFF2-40B4-BE49-F238E27FC236}">
                <a16:creationId xmlns:a16="http://schemas.microsoft.com/office/drawing/2014/main" id="{7C239883-6D34-49FA-BF06-22A2EB9605DA}"/>
              </a:ext>
            </a:extLst>
          </p:cNvPr>
          <p:cNvSpPr>
            <a:spLocks xmlns:a="http://schemas.openxmlformats.org/drawingml/2006/main" noGrp="1"/>
          </p:cNvSpPr>
          <p:nvPr/>
        </p:nvSpPr>
        <p:spPr>
          <a:xfrm xmlns:a="http://schemas.openxmlformats.org/drawingml/2006/main">
            <a:off x="1428750" y="38576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7" name="method-5">
            <a:extLst xmlns:a="http://schemas.openxmlformats.org/drawingml/2006/main">
              <a:ext uri="{FF2B5EF4-FFF2-40B4-BE49-F238E27FC236}">
                <a16:creationId xmlns:a16="http://schemas.microsoft.com/office/drawing/2014/main" id="{36001981-86F9-4634-AF1C-D16C0068A47B}"/>
              </a:ext>
            </a:extLst>
          </p:cNvPr>
          <p:cNvSpPr>
            <a:spLocks xmlns:a="http://schemas.openxmlformats.org/drawingml/2006/main" noGrp="1"/>
          </p:cNvSpPr>
          <p:nvPr/>
        </p:nvSpPr>
        <p:spPr>
          <a:xfrm xmlns:a="http://schemas.openxmlformats.org/drawingml/2006/main">
            <a:off x="1752600" y="38671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Follow the adjustments</a:t>
            </a:r>
          </a:p>
        </p:txBody>
      </p:sp>
      <p:sp>
        <p:nvSpPr>
          <p:cNvPr id="18" name="method-mark-6">
            <a:extLst xmlns:a="http://schemas.openxmlformats.org/drawingml/2006/main">
              <a:ext uri="{FF2B5EF4-FFF2-40B4-BE49-F238E27FC236}">
                <a16:creationId xmlns:a16="http://schemas.microsoft.com/office/drawing/2014/main" id="{E9331246-5573-4B25-BAED-75460B505306}"/>
              </a:ext>
            </a:extLst>
          </p:cNvPr>
          <p:cNvSpPr>
            <a:spLocks xmlns:a="http://schemas.openxmlformats.org/drawingml/2006/main" noGrp="1"/>
          </p:cNvSpPr>
          <p:nvPr/>
        </p:nvSpPr>
        <p:spPr>
          <a:xfrm xmlns:a="http://schemas.openxmlformats.org/drawingml/2006/main">
            <a:off x="1428750" y="43624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9" name="method-6">
            <a:extLst xmlns:a="http://schemas.openxmlformats.org/drawingml/2006/main">
              <a:ext uri="{FF2B5EF4-FFF2-40B4-BE49-F238E27FC236}">
                <a16:creationId xmlns:a16="http://schemas.microsoft.com/office/drawing/2014/main" id="{B5CE9899-9221-472C-9AFC-7A6BA453340B}"/>
              </a:ext>
            </a:extLst>
          </p:cNvPr>
          <p:cNvSpPr>
            <a:spLocks xmlns:a="http://schemas.openxmlformats.org/drawingml/2006/main" noGrp="1"/>
          </p:cNvSpPr>
          <p:nvPr/>
        </p:nvSpPr>
        <p:spPr>
          <a:xfrm xmlns:a="http://schemas.openxmlformats.org/drawingml/2006/main">
            <a:off x="1752600" y="437197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Check the explanation against evidence</a:t>
            </a:r>
          </a:p>
        </p:txBody>
      </p:sp>
      <p:sp>
        <p:nvSpPr>
          <p:cNvPr id="20" name="next-chapter">
            <a:extLst xmlns:a="http://schemas.openxmlformats.org/drawingml/2006/main">
              <a:ext uri="{FF2B5EF4-FFF2-40B4-BE49-F238E27FC236}">
                <a16:creationId xmlns:a16="http://schemas.microsoft.com/office/drawing/2014/main" id="{A9C2444F-FE82-4490-8C11-54911FE4EDEC}"/>
              </a:ext>
            </a:extLst>
          </p:cNvPr>
          <p:cNvSpPr>
            <a:spLocks xmlns:a="http://schemas.openxmlformats.org/drawingml/2006/main" noGrp="1"/>
          </p:cNvSpPr>
          <p:nvPr/>
        </p:nvSpPr>
        <p:spPr>
          <a:xfrm xmlns:a="http://schemas.openxmlformats.org/drawingml/2006/main">
            <a:off x="1047750" y="5448300"/>
            <a:ext cx="10096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736"/>
          </a:bodyPr>
          <a:lstStyle xmlns:a="http://schemas.openxmlformats.org/drawingml/2006/main"/>
          <a:p xmlns:a="http://schemas.openxmlformats.org/drawingml/2006/main">
            <a:pPr algn="ctr">
              <a:lnSpc>
                <a:spcPct val="108000"/>
              </a:lnSpc>
              <a:buNone/>
              <a:defRPr sz="2175" b="1" i="0">
                <a:solidFill>
                  <a:srgbClr val="DBEAEC"/>
                </a:solidFill>
                <a:latin typeface="Georgia"/>
                <a:ea typeface="Georgia"/>
                <a:cs typeface="Georgia"/>
              </a:defRPr>
            </a:pPr>
            <a:r>
              <a:rPr sz="2175" b="1" i="0">
                <a:solidFill>
                  <a:srgbClr val="DBEAEC"/>
                </a:solidFill>
                <a:latin typeface="Georgia"/>
                <a:ea typeface="Georgia"/>
                <a:cs typeface="Georgia"/>
              </a:rPr>
              <a:t>Next: how specialization and trade turn separate choices into cooperation.</a:t>
            </a:r>
          </a:p>
        </p:txBody>
      </p:sp>
      <p:sp>
        <p:nvSpPr>
          <p:cNvPr id="21" name="close-title">
            <a:extLst xmlns:a="http://schemas.openxmlformats.org/drawingml/2006/main">
              <a:ext uri="{FF2B5EF4-FFF2-40B4-BE49-F238E27FC236}">
                <a16:creationId xmlns:a16="http://schemas.microsoft.com/office/drawing/2014/main" id="{D691DAC0-8BAC-4C51-8117-4B05D4EBC50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4754"/>
          </a:bodyPr>
          <a:lstStyle xmlns:a="http://schemas.openxmlformats.org/drawingml/2006/main"/>
          <a:p xmlns:a="http://schemas.openxmlformats.org/drawingml/2006/main">
            <a:pPr algn="l">
              <a:lnSpc>
                <a:spcPct val="108000"/>
              </a:lnSpc>
              <a:buNone/>
              <a:defRPr sz="3150" b="1" i="0">
                <a:solidFill>
                  <a:srgbClr val="FFFFFF"/>
                </a:solidFill>
                <a:latin typeface="Georgia"/>
                <a:ea typeface="Georgia"/>
                <a:cs typeface="Georgia"/>
              </a:defRPr>
            </a:pPr>
            <a:r>
              <a:rPr sz="3150" b="1" i="0">
                <a:solidFill>
                  <a:srgbClr val="FFFFFF"/>
                </a:solidFill>
                <a:latin typeface="Georgia"/>
                <a:ea typeface="Georgia"/>
                <a:cs typeface="Georgia"/>
              </a:rPr>
              <a:t>Economics is a method for following choices and consequences</a:t>
            </a:r>
          </a:p>
        </p:txBody>
      </p:sp>
      <p:sp>
        <p:nvSpPr>
          <p:cNvPr id="22" name="close-footer">
            <a:extLst xmlns:a="http://schemas.openxmlformats.org/drawingml/2006/main">
              <a:ext uri="{FF2B5EF4-FFF2-40B4-BE49-F238E27FC236}">
                <a16:creationId xmlns:a16="http://schemas.microsoft.com/office/drawing/2014/main" id="{2777C18D-7D7A-4949-9261-CE19C655590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B7CDD0"/>
                </a:solidFill>
                <a:latin typeface="Aptos"/>
                <a:ea typeface="Aptos"/>
                <a:cs typeface="Aptos"/>
              </a:defRPr>
            </a:pPr>
            <a:r>
              <a:rPr sz="900" b="1" i="0">
                <a:solidFill>
                  <a:srgbClr val="B7CDD0"/>
                </a:solidFill>
                <a:latin typeface="Aptos"/>
                <a:ea typeface="Aptos"/>
                <a:cs typeface="Aptos"/>
              </a:rPr>
              <a:t>PRINCIPLES OF MICRO</a:t>
            </a:r>
          </a:p>
        </p:txBody>
      </p:sp>
      <p:sp>
        <p:nvSpPr>
          <p:cNvPr id="23" name="close-number">
            <a:extLst xmlns:a="http://schemas.openxmlformats.org/drawingml/2006/main">
              <a:ext uri="{FF2B5EF4-FFF2-40B4-BE49-F238E27FC236}">
                <a16:creationId xmlns:a16="http://schemas.microsoft.com/office/drawing/2014/main" id="{392D06A6-A6AD-4488-BB79-7EF15C5A0A9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B7CDD0"/>
                </a:solidFill>
                <a:latin typeface="Aptos"/>
                <a:ea typeface="Aptos"/>
                <a:cs typeface="Aptos"/>
              </a:defRPr>
            </a:pPr>
            <a:r>
              <a:rPr sz="900" b="0" i="0">
                <a:solidFill>
                  <a:srgbClr val="B7CDD0"/>
                </a:solidFill>
                <a:latin typeface="Aptos"/>
                <a:ea typeface="Aptos"/>
                <a:cs typeface="Aptos"/>
              </a:rPr>
              <a:t>22</a:t>
            </a:r>
          </a:p>
        </p:txBody>
      </p:sp>
    </p:spTree>
    <p:extLst>
      <p:ext uri="{BB962C8B-B14F-4D97-AF65-F5344CB8AC3E}">
        <p14:creationId xmlns:p14="http://schemas.microsoft.com/office/powerpoint/2010/main" val="429998594"/>
      </p:ext>
    </p:extLst>
  </p:cSld>
</p:sld>
</file>

<file path=ppt/slides/slide3.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9" name="accent-rule">
            <a:extLst xmlns:a="http://schemas.openxmlformats.org/drawingml/2006/main">
              <a:ext uri="{FF2B5EF4-FFF2-40B4-BE49-F238E27FC236}">
                <a16:creationId xmlns:a16="http://schemas.microsoft.com/office/drawing/2014/main" id="{815DA487-2D2B-4F91-B1C9-CD84A168F74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7C9EBFF-BB9A-40BC-A9BD-EA7EE0D4CFB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2AD722D-F7DC-4E48-A96B-512FF9BE722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money price of zero does not eliminate scarcity</a:t>
            </a:r>
          </a:p>
        </p:txBody>
      </p:sp>
      <p:sp>
        <p:nvSpPr>
          <p:cNvPr id="4" name="footer-rule">
            <a:extLst xmlns:a="http://schemas.openxmlformats.org/drawingml/2006/main">
              <a:ext uri="{FF2B5EF4-FFF2-40B4-BE49-F238E27FC236}">
                <a16:creationId xmlns:a16="http://schemas.microsoft.com/office/drawing/2014/main" id="{244D1B3B-7107-4F91-B793-08799587E84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6DBF9D1-3FA2-4A84-AEA9-F11CC99A0117}"/>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7DA886A-6725-4F0A-8270-133AEFB255E9}"/>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a:t>
            </a:r>
          </a:p>
        </p:txBody>
      </p:sp>
      <p:sp>
        <p:nvSpPr>
          <p:cNvPr id="7" name="zero-price">
            <a:extLst xmlns:a="http://schemas.openxmlformats.org/drawingml/2006/main">
              <a:ext uri="{FF2B5EF4-FFF2-40B4-BE49-F238E27FC236}">
                <a16:creationId xmlns:a16="http://schemas.microsoft.com/office/drawing/2014/main" id="{387D8357-4CE0-411F-A88B-585EB618538B}"/>
              </a:ext>
            </a:extLst>
          </p:cNvPr>
          <p:cNvSpPr>
            <a:spLocks xmlns:a="http://schemas.openxmlformats.org/drawingml/2006/main" noGrp="1"/>
          </p:cNvSpPr>
          <p:nvPr/>
        </p:nvSpPr>
        <p:spPr>
          <a:xfrm xmlns:a="http://schemas.openxmlformats.org/drawingml/2006/main">
            <a:off x="704850" y="1809750"/>
            <a:ext cx="3143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7200" b="1" i="0">
                <a:solidFill>
                  <a:srgbClr val="1E6675"/>
                </a:solidFill>
                <a:latin typeface="Georgia"/>
                <a:ea typeface="Georgia"/>
                <a:cs typeface="Georgia"/>
              </a:defRPr>
            </a:pPr>
            <a:r>
              <a:rPr sz="7200" b="1" i="0">
                <a:solidFill>
                  <a:srgbClr val="1E6675"/>
                </a:solidFill>
                <a:latin typeface="Georgia"/>
                <a:ea typeface="Georgia"/>
                <a:cs typeface="Georgia"/>
              </a:rPr>
              <a:t>$0</a:t>
            </a:r>
          </a:p>
        </p:txBody>
      </p:sp>
      <p:sp>
        <p:nvSpPr>
          <p:cNvPr id="8" name="parking-label">
            <a:extLst xmlns:a="http://schemas.openxmlformats.org/drawingml/2006/main">
              <a:ext uri="{FF2B5EF4-FFF2-40B4-BE49-F238E27FC236}">
                <a16:creationId xmlns:a16="http://schemas.microsoft.com/office/drawing/2014/main" id="{006F57FD-9833-461C-9777-4392ED779153}"/>
              </a:ext>
            </a:extLst>
          </p:cNvPr>
          <p:cNvSpPr>
            <a:spLocks xmlns:a="http://schemas.openxmlformats.org/drawingml/2006/main" noGrp="1"/>
          </p:cNvSpPr>
          <p:nvPr/>
        </p:nvSpPr>
        <p:spPr>
          <a:xfrm xmlns:a="http://schemas.openxmlformats.org/drawingml/2006/main">
            <a:off x="742950" y="3333750"/>
            <a:ext cx="3429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Free campus parking</a:t>
            </a:r>
          </a:p>
        </p:txBody>
      </p:sp>
      <p:sp>
        <p:nvSpPr>
          <p:cNvPr id="9" name="parking-divider">
            <a:extLst xmlns:a="http://schemas.openxmlformats.org/drawingml/2006/main">
              <a:ext uri="{FF2B5EF4-FFF2-40B4-BE49-F238E27FC236}">
                <a16:creationId xmlns:a16="http://schemas.microsoft.com/office/drawing/2014/main" id="{DD2D0687-E717-4204-AB61-B7667BA350A6}"/>
              </a:ext>
            </a:extLst>
          </p:cNvPr>
          <p:cNvSpPr>
            <a:spLocks xmlns:a="http://schemas.openxmlformats.org/drawingml/2006/main" noGrp="1"/>
          </p:cNvSpPr>
          <p:nvPr/>
        </p:nvSpPr>
        <p:spPr>
          <a:xfrm xmlns:a="http://schemas.openxmlformats.org/drawingml/2006/main">
            <a:off x="4629150" y="1657350"/>
            <a:ext cx="19050" cy="346710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parking-cost-mark-1">
            <a:extLst xmlns:a="http://schemas.openxmlformats.org/drawingml/2006/main">
              <a:ext uri="{FF2B5EF4-FFF2-40B4-BE49-F238E27FC236}">
                <a16:creationId xmlns:a16="http://schemas.microsoft.com/office/drawing/2014/main" id="{EB6E5E5D-CFF1-4F9D-8D7A-C71D13352248}"/>
              </a:ext>
            </a:extLst>
          </p:cNvPr>
          <p:cNvSpPr>
            <a:spLocks xmlns:a="http://schemas.openxmlformats.org/drawingml/2006/main" noGrp="1"/>
          </p:cNvSpPr>
          <p:nvPr/>
        </p:nvSpPr>
        <p:spPr>
          <a:xfrm xmlns:a="http://schemas.openxmlformats.org/drawingml/2006/main">
            <a:off x="5276850" y="1724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1" name="parking-cost-1">
            <a:extLst xmlns:a="http://schemas.openxmlformats.org/drawingml/2006/main">
              <a:ext uri="{FF2B5EF4-FFF2-40B4-BE49-F238E27FC236}">
                <a16:creationId xmlns:a16="http://schemas.microsoft.com/office/drawing/2014/main" id="{D89B8EF0-D26C-4736-9C89-008CFA8F334E}"/>
              </a:ext>
            </a:extLst>
          </p:cNvPr>
          <p:cNvSpPr>
            <a:spLocks xmlns:a="http://schemas.openxmlformats.org/drawingml/2006/main" noGrp="1"/>
          </p:cNvSpPr>
          <p:nvPr/>
        </p:nvSpPr>
        <p:spPr>
          <a:xfrm xmlns:a="http://schemas.openxmlformats.org/drawingml/2006/main">
            <a:off x="5600700" y="1733550"/>
            <a:ext cx="5010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Arrive earlier</a:t>
            </a:r>
          </a:p>
        </p:txBody>
      </p:sp>
      <p:sp>
        <p:nvSpPr>
          <p:cNvPr id="12" name="parking-cost-mark-2">
            <a:extLst xmlns:a="http://schemas.openxmlformats.org/drawingml/2006/main">
              <a:ext uri="{FF2B5EF4-FFF2-40B4-BE49-F238E27FC236}">
                <a16:creationId xmlns:a16="http://schemas.microsoft.com/office/drawing/2014/main" id="{89564A7B-6622-454B-A269-DAD62A988F39}"/>
              </a:ext>
            </a:extLst>
          </p:cNvPr>
          <p:cNvSpPr>
            <a:spLocks xmlns:a="http://schemas.openxmlformats.org/drawingml/2006/main" noGrp="1"/>
          </p:cNvSpPr>
          <p:nvPr/>
        </p:nvSpPr>
        <p:spPr>
          <a:xfrm xmlns:a="http://schemas.openxmlformats.org/drawingml/2006/main">
            <a:off x="5276850" y="23050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3" name="parking-cost-2">
            <a:extLst xmlns:a="http://schemas.openxmlformats.org/drawingml/2006/main">
              <a:ext uri="{FF2B5EF4-FFF2-40B4-BE49-F238E27FC236}">
                <a16:creationId xmlns:a16="http://schemas.microsoft.com/office/drawing/2014/main" id="{1503DCCF-2F74-4E60-A610-BD43ABF73E6B}"/>
              </a:ext>
            </a:extLst>
          </p:cNvPr>
          <p:cNvSpPr>
            <a:spLocks xmlns:a="http://schemas.openxmlformats.org/drawingml/2006/main" noGrp="1"/>
          </p:cNvSpPr>
          <p:nvPr/>
        </p:nvSpPr>
        <p:spPr>
          <a:xfrm xmlns:a="http://schemas.openxmlformats.org/drawingml/2006/main">
            <a:off x="5600700" y="2314575"/>
            <a:ext cx="5010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Circle and search</a:t>
            </a:r>
          </a:p>
        </p:txBody>
      </p:sp>
      <p:sp>
        <p:nvSpPr>
          <p:cNvPr id="14" name="parking-cost-mark-3">
            <a:extLst xmlns:a="http://schemas.openxmlformats.org/drawingml/2006/main">
              <a:ext uri="{FF2B5EF4-FFF2-40B4-BE49-F238E27FC236}">
                <a16:creationId xmlns:a16="http://schemas.microsoft.com/office/drawing/2014/main" id="{7083CECE-F096-42A1-BABC-748A75724BCC}"/>
              </a:ext>
            </a:extLst>
          </p:cNvPr>
          <p:cNvSpPr>
            <a:spLocks xmlns:a="http://schemas.openxmlformats.org/drawingml/2006/main" noGrp="1"/>
          </p:cNvSpPr>
          <p:nvPr/>
        </p:nvSpPr>
        <p:spPr>
          <a:xfrm xmlns:a="http://schemas.openxmlformats.org/drawingml/2006/main">
            <a:off x="5276850" y="28860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5" name="parking-cost-3">
            <a:extLst xmlns:a="http://schemas.openxmlformats.org/drawingml/2006/main">
              <a:ext uri="{FF2B5EF4-FFF2-40B4-BE49-F238E27FC236}">
                <a16:creationId xmlns:a16="http://schemas.microsoft.com/office/drawing/2014/main" id="{374295D6-2AD1-42D4-BE4C-E1BD28374DAD}"/>
              </a:ext>
            </a:extLst>
          </p:cNvPr>
          <p:cNvSpPr>
            <a:spLocks xmlns:a="http://schemas.openxmlformats.org/drawingml/2006/main" noGrp="1"/>
          </p:cNvSpPr>
          <p:nvPr/>
        </p:nvSpPr>
        <p:spPr>
          <a:xfrm xmlns:a="http://schemas.openxmlformats.org/drawingml/2006/main">
            <a:off x="5600700" y="2895600"/>
            <a:ext cx="5010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Walk farther</a:t>
            </a:r>
          </a:p>
        </p:txBody>
      </p:sp>
      <p:sp>
        <p:nvSpPr>
          <p:cNvPr id="16" name="parking-cost-mark-4">
            <a:extLst xmlns:a="http://schemas.openxmlformats.org/drawingml/2006/main">
              <a:ext uri="{FF2B5EF4-FFF2-40B4-BE49-F238E27FC236}">
                <a16:creationId xmlns:a16="http://schemas.microsoft.com/office/drawing/2014/main" id="{2ED1A127-6F03-458D-8F3B-9BF85159965A}"/>
              </a:ext>
            </a:extLst>
          </p:cNvPr>
          <p:cNvSpPr>
            <a:spLocks xmlns:a="http://schemas.openxmlformats.org/drawingml/2006/main" noGrp="1"/>
          </p:cNvSpPr>
          <p:nvPr/>
        </p:nvSpPr>
        <p:spPr>
          <a:xfrm xmlns:a="http://schemas.openxmlformats.org/drawingml/2006/main">
            <a:off x="5276850" y="34671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7" name="parking-cost-4">
            <a:extLst xmlns:a="http://schemas.openxmlformats.org/drawingml/2006/main">
              <a:ext uri="{FF2B5EF4-FFF2-40B4-BE49-F238E27FC236}">
                <a16:creationId xmlns:a16="http://schemas.microsoft.com/office/drawing/2014/main" id="{457F904B-2C9C-4FF5-8630-832B767ED5A7}"/>
              </a:ext>
            </a:extLst>
          </p:cNvPr>
          <p:cNvSpPr>
            <a:spLocks xmlns:a="http://schemas.openxmlformats.org/drawingml/2006/main" noGrp="1"/>
          </p:cNvSpPr>
          <p:nvPr/>
        </p:nvSpPr>
        <p:spPr>
          <a:xfrm xmlns:a="http://schemas.openxmlformats.org/drawingml/2006/main">
            <a:off x="5600700" y="3476625"/>
            <a:ext cx="50101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Risk finding no space</a:t>
            </a:r>
          </a:p>
        </p:txBody>
      </p:sp>
      <p:sp>
        <p:nvSpPr>
          <p:cNvPr id="18" name="parking-conclusion">
            <a:extLst xmlns:a="http://schemas.openxmlformats.org/drawingml/2006/main">
              <a:ext uri="{FF2B5EF4-FFF2-40B4-BE49-F238E27FC236}">
                <a16:creationId xmlns:a16="http://schemas.microsoft.com/office/drawing/2014/main" id="{350035B9-FE41-466F-B181-3FD278A2D4FB}"/>
              </a:ext>
            </a:extLst>
          </p:cNvPr>
          <p:cNvSpPr>
            <a:spLocks xmlns:a="http://schemas.openxmlformats.org/drawingml/2006/main" noGrp="1"/>
          </p:cNvSpPr>
          <p:nvPr/>
        </p:nvSpPr>
        <p:spPr>
          <a:xfrm xmlns:a="http://schemas.openxmlformats.org/drawingml/2006/main">
            <a:off x="685800" y="5372100"/>
            <a:ext cx="10287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If money does not ration the spaces, something else will.</a:t>
            </a:r>
          </a:p>
        </p:txBody>
      </p:sp>
    </p:spTree>
    <p:extLst>
      <p:ext uri="{BB962C8B-B14F-4D97-AF65-F5344CB8AC3E}">
        <p14:creationId xmlns:p14="http://schemas.microsoft.com/office/powerpoint/2010/main" val="1221507125"/>
      </p:ext>
    </p:extLst>
  </p:cSld>
</p:sld>
</file>

<file path=ppt/slides/slide4.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1" name="accent-rule">
            <a:extLst xmlns:a="http://schemas.openxmlformats.org/drawingml/2006/main">
              <a:ext uri="{FF2B5EF4-FFF2-40B4-BE49-F238E27FC236}">
                <a16:creationId xmlns:a16="http://schemas.microsoft.com/office/drawing/2014/main" id="{876DD565-1ED1-4FB8-B40E-ADAEAFEE4BD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E79EF6E-2DBB-4516-9DD1-82B9C61E8AC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27CD1FED-44BF-4E67-994F-E70008478B6B}"/>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Scarcity means not every desired use can occur</a:t>
            </a:r>
          </a:p>
        </p:txBody>
      </p:sp>
      <p:sp>
        <p:nvSpPr>
          <p:cNvPr id="4" name="footer-rule">
            <a:extLst xmlns:a="http://schemas.openxmlformats.org/drawingml/2006/main">
              <a:ext uri="{FF2B5EF4-FFF2-40B4-BE49-F238E27FC236}">
                <a16:creationId xmlns:a16="http://schemas.microsoft.com/office/drawing/2014/main" id="{11605E2F-6D0A-4F6C-A7A5-14205F560ED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A438552-137D-48A1-BEB1-1010C54563B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FED9C4A5-154E-4969-ACC1-74C07CB11F4E}"/>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4</a:t>
            </a:r>
          </a:p>
        </p:txBody>
      </p:sp>
      <p:sp>
        <p:nvSpPr>
          <p:cNvPr id="7" name="scarcity-word">
            <a:extLst xmlns:a="http://schemas.openxmlformats.org/drawingml/2006/main">
              <a:ext uri="{FF2B5EF4-FFF2-40B4-BE49-F238E27FC236}">
                <a16:creationId xmlns:a16="http://schemas.microsoft.com/office/drawing/2014/main" id="{BE6C3F22-71A5-4D1B-8B7B-DB26F727E168}"/>
              </a:ext>
            </a:extLst>
          </p:cNvPr>
          <p:cNvSpPr>
            <a:spLocks xmlns:a="http://schemas.openxmlformats.org/drawingml/2006/main" noGrp="1"/>
          </p:cNvSpPr>
          <p:nvPr/>
        </p:nvSpPr>
        <p:spPr>
          <a:xfrm xmlns:a="http://schemas.openxmlformats.org/drawingml/2006/main">
            <a:off x="666750" y="1752600"/>
            <a:ext cx="3714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4125" b="1" i="0">
                <a:solidFill>
                  <a:srgbClr val="1E6675"/>
                </a:solidFill>
                <a:latin typeface="Georgia"/>
                <a:ea typeface="Georgia"/>
                <a:cs typeface="Georgia"/>
              </a:defRPr>
            </a:pPr>
            <a:r>
              <a:rPr sz="4125" b="1" i="0">
                <a:solidFill>
                  <a:srgbClr val="1E6675"/>
                </a:solidFill>
                <a:latin typeface="Georgia"/>
                <a:ea typeface="Georgia"/>
                <a:cs typeface="Georgia"/>
              </a:rPr>
              <a:t>Scarcity</a:t>
            </a:r>
          </a:p>
        </p:txBody>
      </p:sp>
      <p:sp>
        <p:nvSpPr>
          <p:cNvPr id="8" name="scarcity-definition">
            <a:extLst xmlns:a="http://schemas.openxmlformats.org/drawingml/2006/main">
              <a:ext uri="{FF2B5EF4-FFF2-40B4-BE49-F238E27FC236}">
                <a16:creationId xmlns:a16="http://schemas.microsoft.com/office/drawing/2014/main" id="{C73AF471-BA59-455B-A913-04E336BDC349}"/>
              </a:ext>
            </a:extLst>
          </p:cNvPr>
          <p:cNvSpPr>
            <a:spLocks xmlns:a="http://schemas.openxmlformats.org/drawingml/2006/main" noGrp="1"/>
          </p:cNvSpPr>
          <p:nvPr/>
        </p:nvSpPr>
        <p:spPr>
          <a:xfrm xmlns:a="http://schemas.openxmlformats.org/drawingml/2006/main">
            <a:off x="685800" y="270510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A resource is limited relative to the uses people have for it.</a:t>
            </a:r>
          </a:p>
        </p:txBody>
      </p:sp>
      <p:sp>
        <p:nvSpPr>
          <p:cNvPr id="9" name="">
            <a:extLst xmlns:a="http://schemas.openxmlformats.org/drawingml/2006/main">
              <a:ext uri="{FF2B5EF4-FFF2-40B4-BE49-F238E27FC236}">
                <a16:creationId xmlns:a16="http://schemas.microsoft.com/office/drawing/2014/main" id="{9D9661CC-1F56-4533-A8CE-DA1AA740F981}"/>
              </a:ext>
            </a:extLst>
          </p:cNvPr>
          <p:cNvSpPr>
            <a:spLocks xmlns:a="http://schemas.openxmlformats.org/drawingml/2006/main" noGrp="1"/>
          </p:cNvSpPr>
          <p:nvPr/>
        </p:nvSpPr>
        <p:spPr>
          <a:xfrm xmlns:a="http://schemas.openxmlformats.org/drawingml/2006/main">
            <a:off x="6457950" y="16954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LIMITED RESOURCES</a:t>
            </a:r>
          </a:p>
        </p:txBody>
      </p:sp>
      <p:sp>
        <p:nvSpPr>
          <p:cNvPr id="10" name="scarce-examples-mark-1">
            <a:extLst xmlns:a="http://schemas.openxmlformats.org/drawingml/2006/main">
              <a:ext uri="{FF2B5EF4-FFF2-40B4-BE49-F238E27FC236}">
                <a16:creationId xmlns:a16="http://schemas.microsoft.com/office/drawing/2014/main" id="{FAAA37DB-0A95-4DB5-93D6-DCE70526B162}"/>
              </a:ext>
            </a:extLst>
          </p:cNvPr>
          <p:cNvSpPr>
            <a:spLocks xmlns:a="http://schemas.openxmlformats.org/drawingml/2006/main" noGrp="1"/>
          </p:cNvSpPr>
          <p:nvPr/>
        </p:nvSpPr>
        <p:spPr>
          <a:xfrm xmlns:a="http://schemas.openxmlformats.org/drawingml/2006/main">
            <a:off x="6438900" y="21431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1" name="scarce-examples-1">
            <a:extLst xmlns:a="http://schemas.openxmlformats.org/drawingml/2006/main">
              <a:ext uri="{FF2B5EF4-FFF2-40B4-BE49-F238E27FC236}">
                <a16:creationId xmlns:a16="http://schemas.microsoft.com/office/drawing/2014/main" id="{8C3F7E8B-65DA-4F4C-81E1-D367CCFDA860}"/>
              </a:ext>
            </a:extLst>
          </p:cNvPr>
          <p:cNvSpPr>
            <a:spLocks xmlns:a="http://schemas.openxmlformats.org/drawingml/2006/main" noGrp="1"/>
          </p:cNvSpPr>
          <p:nvPr/>
        </p:nvSpPr>
        <p:spPr>
          <a:xfrm xmlns:a="http://schemas.openxmlformats.org/drawingml/2006/main">
            <a:off x="6762750" y="2152650"/>
            <a:ext cx="3676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Time</a:t>
            </a:r>
          </a:p>
        </p:txBody>
      </p:sp>
      <p:sp>
        <p:nvSpPr>
          <p:cNvPr id="12" name="scarce-examples-mark-2">
            <a:extLst xmlns:a="http://schemas.openxmlformats.org/drawingml/2006/main">
              <a:ext uri="{FF2B5EF4-FFF2-40B4-BE49-F238E27FC236}">
                <a16:creationId xmlns:a16="http://schemas.microsoft.com/office/drawing/2014/main" id="{0BE4A10E-C341-47EF-B187-75B9C72CA53A}"/>
              </a:ext>
            </a:extLst>
          </p:cNvPr>
          <p:cNvSpPr>
            <a:spLocks xmlns:a="http://schemas.openxmlformats.org/drawingml/2006/main" noGrp="1"/>
          </p:cNvSpPr>
          <p:nvPr/>
        </p:nvSpPr>
        <p:spPr>
          <a:xfrm xmlns:a="http://schemas.openxmlformats.org/drawingml/2006/main">
            <a:off x="6438900" y="26765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3" name="scarce-examples-2">
            <a:extLst xmlns:a="http://schemas.openxmlformats.org/drawingml/2006/main">
              <a:ext uri="{FF2B5EF4-FFF2-40B4-BE49-F238E27FC236}">
                <a16:creationId xmlns:a16="http://schemas.microsoft.com/office/drawing/2014/main" id="{0F2E531A-B949-4CD4-A3C5-A828FCEC3036}"/>
              </a:ext>
            </a:extLst>
          </p:cNvPr>
          <p:cNvSpPr>
            <a:spLocks xmlns:a="http://schemas.openxmlformats.org/drawingml/2006/main" noGrp="1"/>
          </p:cNvSpPr>
          <p:nvPr/>
        </p:nvSpPr>
        <p:spPr>
          <a:xfrm xmlns:a="http://schemas.openxmlformats.org/drawingml/2006/main">
            <a:off x="6762750" y="2686050"/>
            <a:ext cx="3676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Land</a:t>
            </a:r>
          </a:p>
        </p:txBody>
      </p:sp>
      <p:sp>
        <p:nvSpPr>
          <p:cNvPr id="14" name="scarce-examples-mark-3">
            <a:extLst xmlns:a="http://schemas.openxmlformats.org/drawingml/2006/main">
              <a:ext uri="{FF2B5EF4-FFF2-40B4-BE49-F238E27FC236}">
                <a16:creationId xmlns:a16="http://schemas.microsoft.com/office/drawing/2014/main" id="{5BEB7641-A552-4148-9295-A290DCF3E9D1}"/>
              </a:ext>
            </a:extLst>
          </p:cNvPr>
          <p:cNvSpPr>
            <a:spLocks xmlns:a="http://schemas.openxmlformats.org/drawingml/2006/main" noGrp="1"/>
          </p:cNvSpPr>
          <p:nvPr/>
        </p:nvSpPr>
        <p:spPr>
          <a:xfrm xmlns:a="http://schemas.openxmlformats.org/drawingml/2006/main">
            <a:off x="6438900" y="32099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5" name="scarce-examples-3">
            <a:extLst xmlns:a="http://schemas.openxmlformats.org/drawingml/2006/main">
              <a:ext uri="{FF2B5EF4-FFF2-40B4-BE49-F238E27FC236}">
                <a16:creationId xmlns:a16="http://schemas.microsoft.com/office/drawing/2014/main" id="{187C8676-2D21-46BE-9B6C-F80266FB6DD6}"/>
              </a:ext>
            </a:extLst>
          </p:cNvPr>
          <p:cNvSpPr>
            <a:spLocks xmlns:a="http://schemas.openxmlformats.org/drawingml/2006/main" noGrp="1"/>
          </p:cNvSpPr>
          <p:nvPr/>
        </p:nvSpPr>
        <p:spPr>
          <a:xfrm xmlns:a="http://schemas.openxmlformats.org/drawingml/2006/main">
            <a:off x="6762750" y="3219450"/>
            <a:ext cx="3676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Attention</a:t>
            </a:r>
          </a:p>
        </p:txBody>
      </p:sp>
      <p:sp>
        <p:nvSpPr>
          <p:cNvPr id="16" name="scarce-examples-mark-4">
            <a:extLst xmlns:a="http://schemas.openxmlformats.org/drawingml/2006/main">
              <a:ext uri="{FF2B5EF4-FFF2-40B4-BE49-F238E27FC236}">
                <a16:creationId xmlns:a16="http://schemas.microsoft.com/office/drawing/2014/main" id="{2C243FD7-6C43-406A-91E8-BCB95C3B5F2D}"/>
              </a:ext>
            </a:extLst>
          </p:cNvPr>
          <p:cNvSpPr>
            <a:spLocks xmlns:a="http://schemas.openxmlformats.org/drawingml/2006/main" noGrp="1"/>
          </p:cNvSpPr>
          <p:nvPr/>
        </p:nvSpPr>
        <p:spPr>
          <a:xfrm xmlns:a="http://schemas.openxmlformats.org/drawingml/2006/main">
            <a:off x="6438900" y="3743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7" name="scarce-examples-4">
            <a:extLst xmlns:a="http://schemas.openxmlformats.org/drawingml/2006/main">
              <a:ext uri="{FF2B5EF4-FFF2-40B4-BE49-F238E27FC236}">
                <a16:creationId xmlns:a16="http://schemas.microsoft.com/office/drawing/2014/main" id="{6AD5687E-13B4-4A9A-BE0F-23FDF029E577}"/>
              </a:ext>
            </a:extLst>
          </p:cNvPr>
          <p:cNvSpPr>
            <a:spLocks xmlns:a="http://schemas.openxmlformats.org/drawingml/2006/main" noGrp="1"/>
          </p:cNvSpPr>
          <p:nvPr/>
        </p:nvSpPr>
        <p:spPr>
          <a:xfrm xmlns:a="http://schemas.openxmlformats.org/drawingml/2006/main">
            <a:off x="6762750" y="3752850"/>
            <a:ext cx="3676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Skilled labor</a:t>
            </a:r>
          </a:p>
        </p:txBody>
      </p:sp>
      <p:sp>
        <p:nvSpPr>
          <p:cNvPr id="18" name="scarce-examples-mark-5">
            <a:extLst xmlns:a="http://schemas.openxmlformats.org/drawingml/2006/main">
              <a:ext uri="{FF2B5EF4-FFF2-40B4-BE49-F238E27FC236}">
                <a16:creationId xmlns:a16="http://schemas.microsoft.com/office/drawing/2014/main" id="{0C32D1ED-83DF-4262-A2E5-B16D28E53F7A}"/>
              </a:ext>
            </a:extLst>
          </p:cNvPr>
          <p:cNvSpPr>
            <a:spLocks xmlns:a="http://schemas.openxmlformats.org/drawingml/2006/main" noGrp="1"/>
          </p:cNvSpPr>
          <p:nvPr/>
        </p:nvSpPr>
        <p:spPr>
          <a:xfrm xmlns:a="http://schemas.openxmlformats.org/drawingml/2006/main">
            <a:off x="6438900" y="42767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9" name="scarce-examples-5">
            <a:extLst xmlns:a="http://schemas.openxmlformats.org/drawingml/2006/main">
              <a:ext uri="{FF2B5EF4-FFF2-40B4-BE49-F238E27FC236}">
                <a16:creationId xmlns:a16="http://schemas.microsoft.com/office/drawing/2014/main" id="{580C937C-4D24-4426-AD01-318884DEB6AD}"/>
              </a:ext>
            </a:extLst>
          </p:cNvPr>
          <p:cNvSpPr>
            <a:spLocks xmlns:a="http://schemas.openxmlformats.org/drawingml/2006/main" noGrp="1"/>
          </p:cNvSpPr>
          <p:nvPr/>
        </p:nvSpPr>
        <p:spPr>
          <a:xfrm xmlns:a="http://schemas.openxmlformats.org/drawingml/2006/main">
            <a:off x="6762750" y="4286250"/>
            <a:ext cx="3676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Machine capacity</a:t>
            </a:r>
          </a:p>
        </p:txBody>
      </p:sp>
      <p:sp>
        <p:nvSpPr>
          <p:cNvPr id="20" name="tradeoff-line">
            <a:extLst xmlns:a="http://schemas.openxmlformats.org/drawingml/2006/main">
              <a:ext uri="{FF2B5EF4-FFF2-40B4-BE49-F238E27FC236}">
                <a16:creationId xmlns:a16="http://schemas.microsoft.com/office/drawing/2014/main" id="{199642F7-7A26-4AA3-A60D-89A0CFEB54E4}"/>
              </a:ext>
            </a:extLst>
          </p:cNvPr>
          <p:cNvSpPr>
            <a:spLocks xmlns:a="http://schemas.openxmlformats.org/drawingml/2006/main" noGrp="1"/>
          </p:cNvSpPr>
          <p:nvPr/>
        </p:nvSpPr>
        <p:spPr>
          <a:xfrm xmlns:a="http://schemas.openxmlformats.org/drawingml/2006/main">
            <a:off x="685800" y="5143500"/>
            <a:ext cx="10287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More of one use generally means less of another.</a:t>
            </a:r>
          </a:p>
        </p:txBody>
      </p:sp>
    </p:spTree>
    <p:extLst>
      <p:ext uri="{BB962C8B-B14F-4D97-AF65-F5344CB8AC3E}">
        <p14:creationId xmlns:p14="http://schemas.microsoft.com/office/powerpoint/2010/main" val="1686695662"/>
      </p:ext>
    </p:extLst>
  </p:cSld>
</p:sld>
</file>

<file path=ppt/slides/slide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2" name="accent-rule">
            <a:extLst xmlns:a="http://schemas.openxmlformats.org/drawingml/2006/main">
              <a:ext uri="{FF2B5EF4-FFF2-40B4-BE49-F238E27FC236}">
                <a16:creationId xmlns:a16="http://schemas.microsoft.com/office/drawing/2014/main" id="{2838C7DF-D523-4F1C-8C20-3B36BFBD053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5C85539-3C76-420C-B1A8-4CC75719383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CD321AC7-1FC8-40CB-B095-522C1415BC0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What is the cost of attending college?</a:t>
            </a:r>
          </a:p>
        </p:txBody>
      </p:sp>
      <p:sp>
        <p:nvSpPr>
          <p:cNvPr id="4" name="footer-rule">
            <a:extLst xmlns:a="http://schemas.openxmlformats.org/drawingml/2006/main">
              <a:ext uri="{FF2B5EF4-FFF2-40B4-BE49-F238E27FC236}">
                <a16:creationId xmlns:a16="http://schemas.microsoft.com/office/drawing/2014/main" id="{F24768D1-855A-49C2-B57C-B87B9454003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460EEC7-393E-4111-9D24-8EBECEE0B88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021B2DA-B719-4CF9-8E32-B631BCF0651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5</a:t>
            </a:r>
          </a:p>
        </p:txBody>
      </p:sp>
      <p:sp>
        <p:nvSpPr>
          <p:cNvPr id="7" name="college-cost-question">
            <a:extLst xmlns:a="http://schemas.openxmlformats.org/drawingml/2006/main">
              <a:ext uri="{FF2B5EF4-FFF2-40B4-BE49-F238E27FC236}">
                <a16:creationId xmlns:a16="http://schemas.microsoft.com/office/drawing/2014/main" id="{90C4540B-C457-4C19-B65E-DBD2E893065F}"/>
              </a:ext>
            </a:extLst>
          </p:cNvPr>
          <p:cNvSpPr>
            <a:spLocks xmlns:a="http://schemas.openxmlformats.org/drawingml/2006/main" noGrp="1"/>
          </p:cNvSpPr>
          <p:nvPr/>
        </p:nvSpPr>
        <p:spPr>
          <a:xfrm xmlns:a="http://schemas.openxmlformats.org/drawingml/2006/main">
            <a:off x="914400" y="1619250"/>
            <a:ext cx="2857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7050" b="1" i="0">
                <a:solidFill>
                  <a:srgbClr val="1E6675"/>
                </a:solidFill>
                <a:latin typeface="Georgia"/>
                <a:ea typeface="Georgia"/>
                <a:cs typeface="Georgia"/>
              </a:defRPr>
            </a:pPr>
            <a:r>
              <a:rPr sz="7050" b="1" i="0">
                <a:solidFill>
                  <a:srgbClr val="1E6675"/>
                </a:solidFill>
                <a:latin typeface="Georgia"/>
                <a:ea typeface="Georgia"/>
                <a:cs typeface="Georgia"/>
              </a:rPr>
              <a:t>$ ?</a:t>
            </a:r>
          </a:p>
        </p:txBody>
      </p:sp>
      <p:sp>
        <p:nvSpPr>
          <p:cNvPr id="8" name="college-question-divider">
            <a:extLst xmlns:a="http://schemas.openxmlformats.org/drawingml/2006/main">
              <a:ext uri="{FF2B5EF4-FFF2-40B4-BE49-F238E27FC236}">
                <a16:creationId xmlns:a16="http://schemas.microsoft.com/office/drawing/2014/main" id="{CE3C299F-2E8D-4FC2-9A08-34F7961047D7}"/>
              </a:ext>
            </a:extLst>
          </p:cNvPr>
          <p:cNvSpPr>
            <a:spLocks xmlns:a="http://schemas.openxmlformats.org/drawingml/2006/main" noGrp="1"/>
          </p:cNvSpPr>
          <p:nvPr/>
        </p:nvSpPr>
        <p:spPr>
          <a:xfrm xmlns:a="http://schemas.openxmlformats.org/drawingml/2006/main">
            <a:off x="4095750" y="1676400"/>
            <a:ext cx="19050" cy="29527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9" name="college-cost-prompt">
            <a:extLst xmlns:a="http://schemas.openxmlformats.org/drawingml/2006/main">
              <a:ext uri="{FF2B5EF4-FFF2-40B4-BE49-F238E27FC236}">
                <a16:creationId xmlns:a16="http://schemas.microsoft.com/office/drawing/2014/main" id="{A150E83F-FD80-470F-83E2-451B9CC09F27}"/>
              </a:ext>
            </a:extLst>
          </p:cNvPr>
          <p:cNvSpPr>
            <a:spLocks xmlns:a="http://schemas.openxmlformats.org/drawingml/2006/main" noGrp="1"/>
          </p:cNvSpPr>
          <p:nvPr/>
        </p:nvSpPr>
        <p:spPr>
          <a:xfrm xmlns:a="http://schemas.openxmlformats.org/drawingml/2006/main">
            <a:off x="4762500" y="1905000"/>
            <a:ext cx="581025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927"/>
          </a:bodyPr>
          <a:lstStyle xmlns:a="http://schemas.openxmlformats.org/drawingml/2006/main"/>
          <a:p xmlns:a="http://schemas.openxmlformats.org/drawingml/2006/main">
            <a:pPr algn="ctr">
              <a:lnSpc>
                <a:spcPct val="108000"/>
              </a:lnSpc>
              <a:buNone/>
              <a:defRPr sz="2925" b="1" i="0">
                <a:solidFill>
                  <a:srgbClr val="172126"/>
                </a:solidFill>
                <a:latin typeface="Georgia"/>
                <a:ea typeface="Georgia"/>
                <a:cs typeface="Georgia"/>
              </a:defRPr>
            </a:pPr>
            <a:r>
              <a:rPr sz="2925" b="1" i="0">
                <a:solidFill>
                  <a:srgbClr val="172126"/>
                </a:solidFill>
                <a:latin typeface="Georgia"/>
                <a:ea typeface="Georgia"/>
                <a:cs typeface="Georgia"/>
              </a:rPr>
              <a:t>Take one minute.</a:t>
            </a:r>
          </a:p>
          <a:p xmlns:a="http://schemas.openxmlformats.org/drawingml/2006/main">
            <a:pPr algn="ctr">
              <a:lnSpc>
                <a:spcPct val="108000"/>
              </a:lnSpc>
              <a:buNone/>
              <a:defRPr sz="2925" b="1" i="0">
                <a:solidFill>
                  <a:srgbClr val="172126"/>
                </a:solidFill>
                <a:latin typeface="Georgia"/>
                <a:ea typeface="Georgia"/>
                <a:cs typeface="Georgia"/>
              </a:defRPr>
            </a:pPr>
            <a:r>
              <a:rPr sz="2925" b="1" i="0">
                <a:solidFill>
                  <a:srgbClr val="172126"/>
                </a:solidFill>
                <a:latin typeface="Georgia"/>
                <a:ea typeface="Georgia"/>
                <a:cs typeface="Georgia"/>
              </a:rPr>
              <a:t>List every cost you can think of.</a:t>
            </a:r>
          </a:p>
        </p:txBody>
      </p:sp>
      <p:sp>
        <p:nvSpPr>
          <p:cNvPr id="10" name="college-cost-hint">
            <a:extLst xmlns:a="http://schemas.openxmlformats.org/drawingml/2006/main">
              <a:ext uri="{FF2B5EF4-FFF2-40B4-BE49-F238E27FC236}">
                <a16:creationId xmlns:a16="http://schemas.microsoft.com/office/drawing/2014/main" id="{BA4487F1-2CAE-4E00-A232-15A68C6FC913}"/>
              </a:ext>
            </a:extLst>
          </p:cNvPr>
          <p:cNvSpPr>
            <a:spLocks xmlns:a="http://schemas.openxmlformats.org/drawingml/2006/main" noGrp="1"/>
          </p:cNvSpPr>
          <p:nvPr/>
        </p:nvSpPr>
        <p:spPr>
          <a:xfrm xmlns:a="http://schemas.openxmlformats.org/drawingml/2006/main">
            <a:off x="4762500" y="3657600"/>
            <a:ext cx="5810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451"/>
          </a:bodyPr>
          <a:lstStyle xmlns:a="http://schemas.openxmlformats.org/drawingml/2006/main"/>
          <a:p xmlns:a="http://schemas.openxmlformats.org/drawingml/2006/main">
            <a:pPr algn="ctr">
              <a:lnSpc>
                <a:spcPct val="108000"/>
              </a:lnSpc>
              <a:buNone/>
              <a:defRPr sz="2100" b="1" i="0">
                <a:solidFill>
                  <a:srgbClr val="9A3B35"/>
                </a:solidFill>
                <a:latin typeface="Georgia"/>
                <a:ea typeface="Georgia"/>
                <a:cs typeface="Georgia"/>
              </a:defRPr>
            </a:pPr>
            <a:r>
              <a:rPr sz="2100" b="1" i="0">
                <a:solidFill>
                  <a:srgbClr val="9A3B35"/>
                </a:solidFill>
                <a:latin typeface="Georgia"/>
                <a:ea typeface="Georgia"/>
                <a:cs typeface="Georgia"/>
              </a:rPr>
              <a:t>Do not look only for items that appear on a bill.</a:t>
            </a:r>
          </a:p>
        </p:txBody>
      </p:sp>
      <p:sp>
        <p:nvSpPr>
          <p:cNvPr id="11" name="college-cost-reveal">
            <a:extLst xmlns:a="http://schemas.openxmlformats.org/drawingml/2006/main">
              <a:ext uri="{FF2B5EF4-FFF2-40B4-BE49-F238E27FC236}">
                <a16:creationId xmlns:a16="http://schemas.microsoft.com/office/drawing/2014/main" id="{D0C1CD82-C38B-4153-BCE3-B7874233B523}"/>
              </a:ext>
            </a:extLst>
          </p:cNvPr>
          <p:cNvSpPr>
            <a:spLocks xmlns:a="http://schemas.openxmlformats.org/drawingml/2006/main" noGrp="1"/>
          </p:cNvSpPr>
          <p:nvPr/>
        </p:nvSpPr>
        <p:spPr>
          <a:xfrm xmlns:a="http://schemas.openxmlformats.org/drawingml/2006/main">
            <a:off x="2095500" y="5143500"/>
            <a:ext cx="8001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We will build the answer together.</a:t>
            </a:r>
          </a:p>
        </p:txBody>
      </p:sp>
    </p:spTree>
    <p:extLst>
      <p:ext uri="{BB962C8B-B14F-4D97-AF65-F5344CB8AC3E}">
        <p14:creationId xmlns:p14="http://schemas.microsoft.com/office/powerpoint/2010/main" val="1111893211"/>
      </p:ext>
    </p:extLst>
  </p:cSld>
</p:sld>
</file>

<file path=ppt/slides/slide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AA6797BE-2499-4E7D-A308-8AD56CB0D25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E9054F0E-52EB-464D-BD7E-56A868B7010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ECE9196F-5440-48BB-B376-A3BA1E4BF8A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Some college costs appear on a bill</a:t>
            </a:r>
          </a:p>
        </p:txBody>
      </p:sp>
      <p:sp>
        <p:nvSpPr>
          <p:cNvPr id="4" name="footer-rule">
            <a:extLst xmlns:a="http://schemas.openxmlformats.org/drawingml/2006/main">
              <a:ext uri="{FF2B5EF4-FFF2-40B4-BE49-F238E27FC236}">
                <a16:creationId xmlns:a16="http://schemas.microsoft.com/office/drawing/2014/main" id="{5A4C5720-B2F3-4260-A6D9-C69540634D0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D46264BB-D53E-412C-B1FF-13E1E3C51067}"/>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82489AF0-1CE6-42AD-BE15-E42726F5C9B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6</a:t>
            </a:r>
          </a:p>
        </p:txBody>
      </p:sp>
      <p:sp>
        <p:nvSpPr>
          <p:cNvPr id="7" name="">
            <a:extLst xmlns:a="http://schemas.openxmlformats.org/drawingml/2006/main">
              <a:ext uri="{FF2B5EF4-FFF2-40B4-BE49-F238E27FC236}">
                <a16:creationId xmlns:a16="http://schemas.microsoft.com/office/drawing/2014/main" id="{A007470F-9B5F-4BDA-A9EE-0738423C9C99}"/>
              </a:ext>
            </a:extLst>
          </p:cNvPr>
          <p:cNvSpPr>
            <a:spLocks xmlns:a="http://schemas.openxmlformats.org/drawingml/2006/main" noGrp="1"/>
          </p:cNvSpPr>
          <p:nvPr/>
        </p:nvSpPr>
        <p:spPr>
          <a:xfrm xmlns:a="http://schemas.openxmlformats.org/drawingml/2006/main">
            <a:off x="838200" y="17145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DIRECT COSTS</a:t>
            </a:r>
          </a:p>
        </p:txBody>
      </p:sp>
      <p:sp>
        <p:nvSpPr>
          <p:cNvPr id="8" name="direct-college-cost-mark-1">
            <a:extLst xmlns:a="http://schemas.openxmlformats.org/drawingml/2006/main">
              <a:ext uri="{FF2B5EF4-FFF2-40B4-BE49-F238E27FC236}">
                <a16:creationId xmlns:a16="http://schemas.microsoft.com/office/drawing/2014/main" id="{171BF317-397A-49E9-A9C7-D98D4DFFF45D}"/>
              </a:ext>
            </a:extLst>
          </p:cNvPr>
          <p:cNvSpPr>
            <a:spLocks xmlns:a="http://schemas.openxmlformats.org/drawingml/2006/main" noGrp="1"/>
          </p:cNvSpPr>
          <p:nvPr/>
        </p:nvSpPr>
        <p:spPr>
          <a:xfrm xmlns:a="http://schemas.openxmlformats.org/drawingml/2006/main">
            <a:off x="819150" y="21240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9" name="direct-college-cost-1">
            <a:extLst xmlns:a="http://schemas.openxmlformats.org/drawingml/2006/main">
              <a:ext uri="{FF2B5EF4-FFF2-40B4-BE49-F238E27FC236}">
                <a16:creationId xmlns:a16="http://schemas.microsoft.com/office/drawing/2014/main" id="{E03BB12C-FF9A-4A4A-981A-7C81AD1A2251}"/>
              </a:ext>
            </a:extLst>
          </p:cNvPr>
          <p:cNvSpPr>
            <a:spLocks xmlns:a="http://schemas.openxmlformats.org/drawingml/2006/main" noGrp="1"/>
          </p:cNvSpPr>
          <p:nvPr/>
        </p:nvSpPr>
        <p:spPr>
          <a:xfrm xmlns:a="http://schemas.openxmlformats.org/drawingml/2006/main">
            <a:off x="1143000" y="2133600"/>
            <a:ext cx="5295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Tuition and required fees</a:t>
            </a:r>
          </a:p>
        </p:txBody>
      </p:sp>
      <p:sp>
        <p:nvSpPr>
          <p:cNvPr id="10" name="direct-college-cost-mark-2">
            <a:extLst xmlns:a="http://schemas.openxmlformats.org/drawingml/2006/main">
              <a:ext uri="{FF2B5EF4-FFF2-40B4-BE49-F238E27FC236}">
                <a16:creationId xmlns:a16="http://schemas.microsoft.com/office/drawing/2014/main" id="{B2A66845-2754-434F-BDB3-D6996AD4C7FC}"/>
              </a:ext>
            </a:extLst>
          </p:cNvPr>
          <p:cNvSpPr>
            <a:spLocks xmlns:a="http://schemas.openxmlformats.org/drawingml/2006/main" noGrp="1"/>
          </p:cNvSpPr>
          <p:nvPr/>
        </p:nvSpPr>
        <p:spPr>
          <a:xfrm xmlns:a="http://schemas.openxmlformats.org/drawingml/2006/main">
            <a:off x="819150" y="27717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1" name="direct-college-cost-2">
            <a:extLst xmlns:a="http://schemas.openxmlformats.org/drawingml/2006/main">
              <a:ext uri="{FF2B5EF4-FFF2-40B4-BE49-F238E27FC236}">
                <a16:creationId xmlns:a16="http://schemas.microsoft.com/office/drawing/2014/main" id="{DAFBA819-0081-49CA-A606-024E729A9B88}"/>
              </a:ext>
            </a:extLst>
          </p:cNvPr>
          <p:cNvSpPr>
            <a:spLocks xmlns:a="http://schemas.openxmlformats.org/drawingml/2006/main" noGrp="1"/>
          </p:cNvSpPr>
          <p:nvPr/>
        </p:nvSpPr>
        <p:spPr>
          <a:xfrm xmlns:a="http://schemas.openxmlformats.org/drawingml/2006/main">
            <a:off x="1143000" y="2781300"/>
            <a:ext cx="5295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Books and supplies</a:t>
            </a:r>
          </a:p>
        </p:txBody>
      </p:sp>
      <p:sp>
        <p:nvSpPr>
          <p:cNvPr id="12" name="direct-college-cost-mark-3">
            <a:extLst xmlns:a="http://schemas.openxmlformats.org/drawingml/2006/main">
              <a:ext uri="{FF2B5EF4-FFF2-40B4-BE49-F238E27FC236}">
                <a16:creationId xmlns:a16="http://schemas.microsoft.com/office/drawing/2014/main" id="{864FAB9B-C052-4CB0-8AB0-D2218C329396}"/>
              </a:ext>
            </a:extLst>
          </p:cNvPr>
          <p:cNvSpPr>
            <a:spLocks xmlns:a="http://schemas.openxmlformats.org/drawingml/2006/main" noGrp="1"/>
          </p:cNvSpPr>
          <p:nvPr/>
        </p:nvSpPr>
        <p:spPr>
          <a:xfrm xmlns:a="http://schemas.openxmlformats.org/drawingml/2006/main">
            <a:off x="819150" y="34194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a:t>
            </a:r>
          </a:p>
        </p:txBody>
      </p:sp>
      <p:sp>
        <p:nvSpPr>
          <p:cNvPr id="13" name="direct-college-cost-3">
            <a:extLst xmlns:a="http://schemas.openxmlformats.org/drawingml/2006/main">
              <a:ext uri="{FF2B5EF4-FFF2-40B4-BE49-F238E27FC236}">
                <a16:creationId xmlns:a16="http://schemas.microsoft.com/office/drawing/2014/main" id="{7B7C066D-8C48-49AF-B036-315DAB3C74D5}"/>
              </a:ext>
            </a:extLst>
          </p:cNvPr>
          <p:cNvSpPr>
            <a:spLocks xmlns:a="http://schemas.openxmlformats.org/drawingml/2006/main" noGrp="1"/>
          </p:cNvSpPr>
          <p:nvPr/>
        </p:nvSpPr>
        <p:spPr>
          <a:xfrm xmlns:a="http://schemas.openxmlformats.org/drawingml/2006/main">
            <a:off x="1143000" y="3429000"/>
            <a:ext cx="5295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12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Extra travel or living costs caused by attending</a:t>
            </a:r>
          </a:p>
        </p:txBody>
      </p:sp>
      <p:sp>
        <p:nvSpPr>
          <p:cNvPr id="14" name="room-board-panel">
            <a:extLst xmlns:a="http://schemas.openxmlformats.org/drawingml/2006/main">
              <a:ext uri="{FF2B5EF4-FFF2-40B4-BE49-F238E27FC236}">
                <a16:creationId xmlns:a16="http://schemas.microsoft.com/office/drawing/2014/main" id="{422F28D4-6479-4977-B711-0DA97415FC5E}"/>
              </a:ext>
            </a:extLst>
          </p:cNvPr>
          <p:cNvSpPr>
            <a:spLocks xmlns:a="http://schemas.openxmlformats.org/drawingml/2006/main" noGrp="1"/>
          </p:cNvSpPr>
          <p:nvPr/>
        </p:nvSpPr>
        <p:spPr>
          <a:xfrm xmlns:a="http://schemas.openxmlformats.org/drawingml/2006/main">
            <a:off x="7010400" y="1676400"/>
            <a:ext cx="3905250" cy="318135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5" name="room-board-title">
            <a:extLst xmlns:a="http://schemas.openxmlformats.org/drawingml/2006/main">
              <a:ext uri="{FF2B5EF4-FFF2-40B4-BE49-F238E27FC236}">
                <a16:creationId xmlns:a16="http://schemas.microsoft.com/office/drawing/2014/main" id="{14D9E720-3EF3-4240-B1AC-2349A24EFE36}"/>
              </a:ext>
            </a:extLst>
          </p:cNvPr>
          <p:cNvSpPr>
            <a:spLocks xmlns:a="http://schemas.openxmlformats.org/drawingml/2006/main" noGrp="1"/>
          </p:cNvSpPr>
          <p:nvPr/>
        </p:nvSpPr>
        <p:spPr>
          <a:xfrm xmlns:a="http://schemas.openxmlformats.org/drawingml/2006/main">
            <a:off x="7410450" y="2038350"/>
            <a:ext cx="3143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Room and board?</a:t>
            </a:r>
          </a:p>
        </p:txBody>
      </p:sp>
      <p:sp>
        <p:nvSpPr>
          <p:cNvPr id="16" name="room-board-copy">
            <a:extLst xmlns:a="http://schemas.openxmlformats.org/drawingml/2006/main">
              <a:ext uri="{FF2B5EF4-FFF2-40B4-BE49-F238E27FC236}">
                <a16:creationId xmlns:a16="http://schemas.microsoft.com/office/drawing/2014/main" id="{06104809-1382-46DB-B597-84826FC188D8}"/>
              </a:ext>
            </a:extLst>
          </p:cNvPr>
          <p:cNvSpPr>
            <a:spLocks xmlns:a="http://schemas.openxmlformats.org/drawingml/2006/main" noGrp="1"/>
          </p:cNvSpPr>
          <p:nvPr/>
        </p:nvSpPr>
        <p:spPr>
          <a:xfrm xmlns:a="http://schemas.openxmlformats.org/drawingml/2006/main">
            <a:off x="7410450" y="2781300"/>
            <a:ext cx="3028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062"/>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Everyone must eat and live somewhere. Count only the amount that attending college adds above the next-best alternative.</a:t>
            </a:r>
          </a:p>
        </p:txBody>
      </p:sp>
      <p:sp>
        <p:nvSpPr>
          <p:cNvPr id="17" name="direct-cost-close">
            <a:extLst xmlns:a="http://schemas.openxmlformats.org/drawingml/2006/main">
              <a:ext uri="{FF2B5EF4-FFF2-40B4-BE49-F238E27FC236}">
                <a16:creationId xmlns:a16="http://schemas.microsoft.com/office/drawing/2014/main" id="{E49356A7-A0CC-4772-98D4-5387563E4502}"/>
              </a:ext>
            </a:extLst>
          </p:cNvPr>
          <p:cNvSpPr>
            <a:spLocks xmlns:a="http://schemas.openxmlformats.org/drawingml/2006/main" noGrp="1"/>
          </p:cNvSpPr>
          <p:nvPr/>
        </p:nvSpPr>
        <p:spPr>
          <a:xfrm xmlns:a="http://schemas.openxmlformats.org/drawingml/2006/main">
            <a:off x="1200150" y="5219700"/>
            <a:ext cx="97917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722"/>
          </a:bodyPr>
          <a:lstStyle xmlns:a="http://schemas.openxmlformats.org/drawingml/2006/main"/>
          <a:p xmlns:a="http://schemas.openxmlformats.org/drawingml/2006/main">
            <a:pPr algn="ctr">
              <a:lnSpc>
                <a:spcPct val="108000"/>
              </a:lnSpc>
              <a:buNone/>
              <a:defRPr sz="2250" b="1" i="0">
                <a:solidFill>
                  <a:srgbClr val="9A3B35"/>
                </a:solidFill>
                <a:latin typeface="Georgia"/>
                <a:ea typeface="Georgia"/>
                <a:cs typeface="Georgia"/>
              </a:defRPr>
            </a:pPr>
            <a:r>
              <a:rPr sz="2250" b="1" i="0">
                <a:solidFill>
                  <a:srgbClr val="9A3B35"/>
                </a:solidFill>
                <a:latin typeface="Georgia"/>
                <a:ea typeface="Georgia"/>
                <a:cs typeface="Georgia"/>
              </a:rPr>
              <a:t>Count the costs caused by attending college, not every dollar spent while enrolled.</a:t>
            </a:r>
          </a:p>
        </p:txBody>
      </p:sp>
    </p:spTree>
    <p:extLst>
      <p:ext uri="{BB962C8B-B14F-4D97-AF65-F5344CB8AC3E}">
        <p14:creationId xmlns:p14="http://schemas.microsoft.com/office/powerpoint/2010/main" val="1415768292"/>
      </p:ext>
    </p:extLst>
  </p:cSld>
</p:sld>
</file>

<file path=ppt/slides/slide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64E28347-A37D-4047-9C05-EEDFFB6E79E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540BB31-8D84-4F03-B7A3-2DF503A06D0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DB4FB95A-4675-4CD4-9838-6F6F5690B39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College also costs the earnings a student gives up</a:t>
            </a:r>
          </a:p>
        </p:txBody>
      </p:sp>
      <p:sp>
        <p:nvSpPr>
          <p:cNvPr id="4" name="footer-rule">
            <a:extLst xmlns:a="http://schemas.openxmlformats.org/drawingml/2006/main">
              <a:ext uri="{FF2B5EF4-FFF2-40B4-BE49-F238E27FC236}">
                <a16:creationId xmlns:a16="http://schemas.microsoft.com/office/drawing/2014/main" id="{3A97506B-FB27-482B-863A-81B8C94957D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A0949B4-09AC-411C-86A8-49CA6ABFE634}"/>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7CA12125-1520-4F2E-A6E1-2240C11822F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8015D215-9B43-436F-BD2A-8CCB5D69C7D8}"/>
              </a:ext>
            </a:extLst>
          </p:cNvPr>
          <p:cNvSpPr>
            <a:spLocks xmlns:a="http://schemas.openxmlformats.org/drawingml/2006/main" noGrp="1"/>
          </p:cNvSpPr>
          <p:nvPr/>
        </p:nvSpPr>
        <p:spPr>
          <a:xfrm xmlns:a="http://schemas.openxmlformats.org/drawingml/2006/main">
            <a:off x="876300" y="1752600"/>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CHOSEN PATH</a:t>
            </a:r>
          </a:p>
        </p:txBody>
      </p:sp>
      <p:sp>
        <p:nvSpPr>
          <p:cNvPr id="8" name="college-path">
            <a:extLst xmlns:a="http://schemas.openxmlformats.org/drawingml/2006/main">
              <a:ext uri="{FF2B5EF4-FFF2-40B4-BE49-F238E27FC236}">
                <a16:creationId xmlns:a16="http://schemas.microsoft.com/office/drawing/2014/main" id="{3528199C-E884-4CE1-89C0-003ACE8F84E5}"/>
              </a:ext>
            </a:extLst>
          </p:cNvPr>
          <p:cNvSpPr>
            <a:spLocks xmlns:a="http://schemas.openxmlformats.org/drawingml/2006/main" noGrp="1"/>
          </p:cNvSpPr>
          <p:nvPr/>
        </p:nvSpPr>
        <p:spPr>
          <a:xfrm xmlns:a="http://schemas.openxmlformats.org/drawingml/2006/main">
            <a:off x="838200" y="2190750"/>
            <a:ext cx="3714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000" b="1" i="0">
                <a:solidFill>
                  <a:srgbClr val="172126"/>
                </a:solidFill>
                <a:latin typeface="Georgia"/>
                <a:ea typeface="Georgia"/>
                <a:cs typeface="Georgia"/>
              </a:defRPr>
            </a:pPr>
            <a:r>
              <a:rPr sz="3000" b="1" i="0">
                <a:solidFill>
                  <a:srgbClr val="172126"/>
                </a:solidFill>
                <a:latin typeface="Georgia"/>
                <a:ea typeface="Georgia"/>
                <a:cs typeface="Georgia"/>
              </a:rPr>
              <a:t>Attend college</a:t>
            </a:r>
          </a:p>
        </p:txBody>
      </p:sp>
      <p:sp>
        <p:nvSpPr>
          <p:cNvPr id="9" name="college-instead">
            <a:extLst xmlns:a="http://schemas.openxmlformats.org/drawingml/2006/main">
              <a:ext uri="{FF2B5EF4-FFF2-40B4-BE49-F238E27FC236}">
                <a16:creationId xmlns:a16="http://schemas.microsoft.com/office/drawing/2014/main" id="{F720A68F-F4F2-4324-B9C1-0783E5C8CADE}"/>
              </a:ext>
            </a:extLst>
          </p:cNvPr>
          <p:cNvSpPr>
            <a:spLocks xmlns:a="http://schemas.openxmlformats.org/drawingml/2006/main" noGrp="1"/>
          </p:cNvSpPr>
          <p:nvPr/>
        </p:nvSpPr>
        <p:spPr>
          <a:xfrm xmlns:a="http://schemas.openxmlformats.org/drawingml/2006/main">
            <a:off x="4762500" y="2381250"/>
            <a:ext cx="1619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0" i="1">
                <a:solidFill>
                  <a:srgbClr val="56636A"/>
                </a:solidFill>
                <a:latin typeface="Georgia"/>
                <a:ea typeface="Georgia"/>
                <a:cs typeface="Georgia"/>
              </a:defRPr>
            </a:pPr>
            <a:r>
              <a:rPr sz="2100" b="0" i="1">
                <a:solidFill>
                  <a:srgbClr val="56636A"/>
                </a:solidFill>
                <a:latin typeface="Georgia"/>
                <a:ea typeface="Georgia"/>
                <a:cs typeface="Georgia"/>
              </a:rPr>
              <a:t>instead of</a:t>
            </a:r>
          </a:p>
        </p:txBody>
      </p:sp>
      <p:sp>
        <p:nvSpPr>
          <p:cNvPr id="10" name="">
            <a:extLst xmlns:a="http://schemas.openxmlformats.org/drawingml/2006/main">
              <a:ext uri="{FF2B5EF4-FFF2-40B4-BE49-F238E27FC236}">
                <a16:creationId xmlns:a16="http://schemas.microsoft.com/office/drawing/2014/main" id="{9EA0F567-5663-42E8-BDD3-19BC6FF55CB5}"/>
              </a:ext>
            </a:extLst>
          </p:cNvPr>
          <p:cNvSpPr>
            <a:spLocks xmlns:a="http://schemas.openxmlformats.org/drawingml/2006/main" noGrp="1"/>
          </p:cNvSpPr>
          <p:nvPr/>
        </p:nvSpPr>
        <p:spPr>
          <a:xfrm xmlns:a="http://schemas.openxmlformats.org/drawingml/2006/main">
            <a:off x="6743700" y="175260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BEST ALTERNATIVE</a:t>
            </a:r>
          </a:p>
        </p:txBody>
      </p:sp>
      <p:sp>
        <p:nvSpPr>
          <p:cNvPr id="11" name="work-path">
            <a:extLst xmlns:a="http://schemas.openxmlformats.org/drawingml/2006/main">
              <a:ext uri="{FF2B5EF4-FFF2-40B4-BE49-F238E27FC236}">
                <a16:creationId xmlns:a16="http://schemas.microsoft.com/office/drawing/2014/main" id="{8469D5FF-55BD-48E7-A670-F537F822376F}"/>
              </a:ext>
            </a:extLst>
          </p:cNvPr>
          <p:cNvSpPr>
            <a:spLocks xmlns:a="http://schemas.openxmlformats.org/drawingml/2006/main" noGrp="1"/>
          </p:cNvSpPr>
          <p:nvPr/>
        </p:nvSpPr>
        <p:spPr>
          <a:xfrm xmlns:a="http://schemas.openxmlformats.org/drawingml/2006/main">
            <a:off x="6705600" y="2190750"/>
            <a:ext cx="3714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000" b="1" i="0">
                <a:solidFill>
                  <a:srgbClr val="172126"/>
                </a:solidFill>
                <a:latin typeface="Georgia"/>
                <a:ea typeface="Georgia"/>
                <a:cs typeface="Georgia"/>
              </a:defRPr>
            </a:pPr>
            <a:r>
              <a:rPr sz="3000" b="1" i="0">
                <a:solidFill>
                  <a:srgbClr val="172126"/>
                </a:solidFill>
                <a:latin typeface="Georgia"/>
                <a:ea typeface="Georgia"/>
                <a:cs typeface="Georgia"/>
              </a:rPr>
              <a:t>Work now</a:t>
            </a:r>
          </a:p>
        </p:txBody>
      </p:sp>
      <p:sp>
        <p:nvSpPr>
          <p:cNvPr id="12" name="college-opportunity-rule">
            <a:extLst xmlns:a="http://schemas.openxmlformats.org/drawingml/2006/main">
              <a:ext uri="{FF2B5EF4-FFF2-40B4-BE49-F238E27FC236}">
                <a16:creationId xmlns:a16="http://schemas.microsoft.com/office/drawing/2014/main" id="{E0C57B4A-CAEF-494F-8BF5-C5C9BD5C9AD8}"/>
              </a:ext>
            </a:extLst>
          </p:cNvPr>
          <p:cNvSpPr>
            <a:spLocks xmlns:a="http://schemas.openxmlformats.org/drawingml/2006/main" noGrp="1"/>
          </p:cNvSpPr>
          <p:nvPr/>
        </p:nvSpPr>
        <p:spPr>
          <a:xfrm xmlns:a="http://schemas.openxmlformats.org/drawingml/2006/main">
            <a:off x="838200" y="3257550"/>
            <a:ext cx="99060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3" name="forgone-wages">
            <a:extLst xmlns:a="http://schemas.openxmlformats.org/drawingml/2006/main">
              <a:ext uri="{FF2B5EF4-FFF2-40B4-BE49-F238E27FC236}">
                <a16:creationId xmlns:a16="http://schemas.microsoft.com/office/drawing/2014/main" id="{062A1027-BD09-4AF3-B9CC-6A19CA6962A3}"/>
              </a:ext>
            </a:extLst>
          </p:cNvPr>
          <p:cNvSpPr>
            <a:spLocks xmlns:a="http://schemas.openxmlformats.org/drawingml/2006/main" noGrp="1"/>
          </p:cNvSpPr>
          <p:nvPr/>
        </p:nvSpPr>
        <p:spPr>
          <a:xfrm xmlns:a="http://schemas.openxmlformats.org/drawingml/2006/main">
            <a:off x="2209800" y="3714750"/>
            <a:ext cx="77724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750" b="1" i="0">
                <a:solidFill>
                  <a:srgbClr val="1E6675"/>
                </a:solidFill>
                <a:latin typeface="Georgia"/>
                <a:ea typeface="Georgia"/>
                <a:cs typeface="Georgia"/>
              </a:defRPr>
            </a:pPr>
            <a:r>
              <a:rPr sz="3750" b="1" i="0">
                <a:solidFill>
                  <a:srgbClr val="1E6675"/>
                </a:solidFill>
                <a:latin typeface="Georgia"/>
                <a:ea typeface="Georgia"/>
                <a:cs typeface="Georgia"/>
              </a:rPr>
              <a:t>Forgone wages</a:t>
            </a:r>
          </a:p>
        </p:txBody>
      </p:sp>
      <p:sp>
        <p:nvSpPr>
          <p:cNvPr id="14" name="forgone-wages-close">
            <a:extLst xmlns:a="http://schemas.openxmlformats.org/drawingml/2006/main">
              <a:ext uri="{FF2B5EF4-FFF2-40B4-BE49-F238E27FC236}">
                <a16:creationId xmlns:a16="http://schemas.microsoft.com/office/drawing/2014/main" id="{954735BF-B69B-48D4-8BD7-B79975644F7F}"/>
              </a:ext>
            </a:extLst>
          </p:cNvPr>
          <p:cNvSpPr>
            <a:spLocks xmlns:a="http://schemas.openxmlformats.org/drawingml/2006/main" noGrp="1"/>
          </p:cNvSpPr>
          <p:nvPr/>
        </p:nvSpPr>
        <p:spPr>
          <a:xfrm xmlns:a="http://schemas.openxmlformats.org/drawingml/2006/main">
            <a:off x="1581150" y="4591050"/>
            <a:ext cx="90487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1" i="0">
                <a:solidFill>
                  <a:srgbClr val="9A3B35"/>
                </a:solidFill>
                <a:latin typeface="Georgia"/>
                <a:ea typeface="Georgia"/>
                <a:cs typeface="Georgia"/>
              </a:defRPr>
            </a:pPr>
            <a:r>
              <a:rPr sz="2100" b="1" i="0">
                <a:solidFill>
                  <a:srgbClr val="9A3B35"/>
                </a:solidFill>
                <a:latin typeface="Georgia"/>
                <a:ea typeface="Georgia"/>
                <a:cs typeface="Georgia"/>
              </a:rPr>
              <a:t>If working is the best alternative, the wages and experience given up are part of the opportunity cost.</a:t>
            </a:r>
          </a:p>
        </p:txBody>
      </p:sp>
    </p:spTree>
    <p:extLst>
      <p:ext uri="{BB962C8B-B14F-4D97-AF65-F5344CB8AC3E}">
        <p14:creationId xmlns:p14="http://schemas.microsoft.com/office/powerpoint/2010/main" val="208437300"/>
      </p:ext>
    </p:extLst>
  </p:cSld>
</p:sld>
</file>

<file path=ppt/slides/slide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FED0ED72-BF55-4722-A925-93E93E22A20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3C55BAB-70FF-49FB-BE8F-2827C1D74B8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52142FFD-0C77-4D3F-A984-260955C93B2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Public choices involve trade-offs too</a:t>
            </a:r>
          </a:p>
        </p:txBody>
      </p:sp>
      <p:sp>
        <p:nvSpPr>
          <p:cNvPr id="4" name="footer-rule">
            <a:extLst xmlns:a="http://schemas.openxmlformats.org/drawingml/2006/main">
              <a:ext uri="{FF2B5EF4-FFF2-40B4-BE49-F238E27FC236}">
                <a16:creationId xmlns:a16="http://schemas.microsoft.com/office/drawing/2014/main" id="{19F3EA6C-6E90-4CD4-AD90-8AE72803640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F7E7B42-4BA1-49C9-983F-2DE5BC52485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3DA5EABB-24CF-41E6-A788-9F05AEAF245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8</a:t>
            </a:r>
          </a:p>
        </p:txBody>
      </p:sp>
      <p:sp>
        <p:nvSpPr>
          <p:cNvPr id="7" name="environment-heading">
            <a:extLst xmlns:a="http://schemas.openxmlformats.org/drawingml/2006/main">
              <a:ext uri="{FF2B5EF4-FFF2-40B4-BE49-F238E27FC236}">
                <a16:creationId xmlns:a16="http://schemas.microsoft.com/office/drawing/2014/main" id="{FD62EE21-1786-4333-BFD8-4DD8ED26816B}"/>
              </a:ext>
            </a:extLst>
          </p:cNvPr>
          <p:cNvSpPr>
            <a:spLocks xmlns:a="http://schemas.openxmlformats.org/drawingml/2006/main" noGrp="1"/>
          </p:cNvSpPr>
          <p:nvPr/>
        </p:nvSpPr>
        <p:spPr>
          <a:xfrm xmlns:a="http://schemas.openxmlformats.org/drawingml/2006/main">
            <a:off x="685800" y="1809750"/>
            <a:ext cx="4762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550" b="1" i="0">
                <a:solidFill>
                  <a:srgbClr val="1E6675"/>
                </a:solidFill>
                <a:latin typeface="Georgia"/>
                <a:ea typeface="Georgia"/>
                <a:cs typeface="Georgia"/>
              </a:defRPr>
            </a:pPr>
            <a:r>
              <a:rPr sz="2550" b="1" i="0">
                <a:solidFill>
                  <a:srgbClr val="1E6675"/>
                </a:solidFill>
                <a:latin typeface="Georgia"/>
                <a:ea typeface="Georgia"/>
                <a:cs typeface="Georgia"/>
              </a:rPr>
              <a:t>Environmental quality</a:t>
            </a:r>
          </a:p>
        </p:txBody>
      </p:sp>
      <p:sp>
        <p:nvSpPr>
          <p:cNvPr id="8" name="environment-copy">
            <a:extLst xmlns:a="http://schemas.openxmlformats.org/drawingml/2006/main">
              <a:ext uri="{FF2B5EF4-FFF2-40B4-BE49-F238E27FC236}">
                <a16:creationId xmlns:a16="http://schemas.microsoft.com/office/drawing/2014/main" id="{C23DAAF2-7757-4EBA-840D-51032A9D79F0}"/>
              </a:ext>
            </a:extLst>
          </p:cNvPr>
          <p:cNvSpPr>
            <a:spLocks xmlns:a="http://schemas.openxmlformats.org/drawingml/2006/main" noGrp="1"/>
          </p:cNvSpPr>
          <p:nvPr/>
        </p:nvSpPr>
        <p:spPr>
          <a:xfrm xmlns:a="http://schemas.openxmlformats.org/drawingml/2006/main">
            <a:off x="685800" y="2533650"/>
            <a:ext cx="468630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Cleaner production may require resources that could have produced other goods and services.</a:t>
            </a:r>
          </a:p>
        </p:txBody>
      </p:sp>
      <p:sp>
        <p:nvSpPr>
          <p:cNvPr id="9" name="policy-divider">
            <a:extLst xmlns:a="http://schemas.openxmlformats.org/drawingml/2006/main">
              <a:ext uri="{FF2B5EF4-FFF2-40B4-BE49-F238E27FC236}">
                <a16:creationId xmlns:a16="http://schemas.microsoft.com/office/drawing/2014/main" id="{36522443-09A4-460F-A9EF-5E35B3E84713}"/>
              </a:ext>
            </a:extLst>
          </p:cNvPr>
          <p:cNvSpPr>
            <a:spLocks xmlns:a="http://schemas.openxmlformats.org/drawingml/2006/main" noGrp="1"/>
          </p:cNvSpPr>
          <p:nvPr/>
        </p:nvSpPr>
        <p:spPr>
          <a:xfrm xmlns:a="http://schemas.openxmlformats.org/drawingml/2006/main">
            <a:off x="5886450" y="1695450"/>
            <a:ext cx="19050" cy="22669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pie-heading">
            <a:extLst xmlns:a="http://schemas.openxmlformats.org/drawingml/2006/main">
              <a:ext uri="{FF2B5EF4-FFF2-40B4-BE49-F238E27FC236}">
                <a16:creationId xmlns:a16="http://schemas.microsoft.com/office/drawing/2014/main" id="{F9ADAD3D-E18C-460D-BE26-9ECFFE50B08A}"/>
              </a:ext>
            </a:extLst>
          </p:cNvPr>
          <p:cNvSpPr>
            <a:spLocks xmlns:a="http://schemas.openxmlformats.org/drawingml/2006/main" noGrp="1"/>
          </p:cNvSpPr>
          <p:nvPr/>
        </p:nvSpPr>
        <p:spPr>
          <a:xfrm xmlns:a="http://schemas.openxmlformats.org/drawingml/2006/main">
            <a:off x="6457950" y="1809750"/>
            <a:ext cx="4572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Efficiency and equality</a:t>
            </a:r>
          </a:p>
        </p:txBody>
      </p:sp>
      <p:sp>
        <p:nvSpPr>
          <p:cNvPr id="11" name="pie-copy">
            <a:extLst xmlns:a="http://schemas.openxmlformats.org/drawingml/2006/main">
              <a:ext uri="{FF2B5EF4-FFF2-40B4-BE49-F238E27FC236}">
                <a16:creationId xmlns:a16="http://schemas.microsoft.com/office/drawing/2014/main" id="{A23668E6-E249-46AC-B9B4-A9757BD5BBD1}"/>
              </a:ext>
            </a:extLst>
          </p:cNvPr>
          <p:cNvSpPr>
            <a:spLocks xmlns:a="http://schemas.openxmlformats.org/drawingml/2006/main" noGrp="1"/>
          </p:cNvSpPr>
          <p:nvPr/>
        </p:nvSpPr>
        <p:spPr>
          <a:xfrm xmlns:a="http://schemas.openxmlformats.org/drawingml/2006/main">
            <a:off x="6457950" y="2533650"/>
            <a:ext cx="451485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Efficiency concerns the size of the pie. Equality concerns how evenly it is divided.</a:t>
            </a:r>
          </a:p>
        </p:txBody>
      </p:sp>
      <p:sp>
        <p:nvSpPr>
          <p:cNvPr id="12" name="policy-close">
            <a:extLst xmlns:a="http://schemas.openxmlformats.org/drawingml/2006/main">
              <a:ext uri="{FF2B5EF4-FFF2-40B4-BE49-F238E27FC236}">
                <a16:creationId xmlns:a16="http://schemas.microsoft.com/office/drawing/2014/main" id="{229E15D9-0BB8-40D0-93F7-A1A5D4573639}"/>
              </a:ext>
            </a:extLst>
          </p:cNvPr>
          <p:cNvSpPr>
            <a:spLocks xmlns:a="http://schemas.openxmlformats.org/drawingml/2006/main" noGrp="1"/>
          </p:cNvSpPr>
          <p:nvPr/>
        </p:nvSpPr>
        <p:spPr>
          <a:xfrm xmlns:a="http://schemas.openxmlformats.org/drawingml/2006/main">
            <a:off x="838200" y="4552950"/>
            <a:ext cx="100012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Georgia"/>
                <a:ea typeface="Georgia"/>
                <a:cs typeface="Georgia"/>
              </a:defRPr>
            </a:pPr>
            <a:r>
              <a:rPr sz="2250" b="1" i="0">
                <a:solidFill>
                  <a:srgbClr val="172126"/>
                </a:solidFill>
                <a:latin typeface="Georgia"/>
                <a:ea typeface="Georgia"/>
                <a:cs typeface="Georgia"/>
              </a:rPr>
              <a:t>Economics can trace the consequences. It cannot decide how society should value competing goals.</a:t>
            </a:r>
          </a:p>
        </p:txBody>
      </p:sp>
    </p:spTree>
    <p:extLst>
      <p:ext uri="{BB962C8B-B14F-4D97-AF65-F5344CB8AC3E}">
        <p14:creationId xmlns:p14="http://schemas.microsoft.com/office/powerpoint/2010/main" val="1510364931"/>
      </p:ext>
    </p:extLst>
  </p:cSld>
</p:sld>
</file>

<file path=ppt/slides/slide9.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06D32C5C-C22B-42E5-8985-075BD8DD007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FA8FC7E-0918-4299-A659-38F0AD31BED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1</a:t>
            </a:r>
          </a:p>
        </p:txBody>
      </p:sp>
      <p:sp>
        <p:nvSpPr>
          <p:cNvPr id="3" name="slide-title">
            <a:extLst xmlns:a="http://schemas.openxmlformats.org/drawingml/2006/main">
              <a:ext uri="{FF2B5EF4-FFF2-40B4-BE49-F238E27FC236}">
                <a16:creationId xmlns:a16="http://schemas.microsoft.com/office/drawing/2014/main" id="{14AE2C76-300D-41F9-A0E4-1C0B4197EA3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Past costs do not change the next choice</a:t>
            </a:r>
          </a:p>
        </p:txBody>
      </p:sp>
      <p:sp>
        <p:nvSpPr>
          <p:cNvPr id="4" name="footer-rule">
            <a:extLst xmlns:a="http://schemas.openxmlformats.org/drawingml/2006/main">
              <a:ext uri="{FF2B5EF4-FFF2-40B4-BE49-F238E27FC236}">
                <a16:creationId xmlns:a16="http://schemas.microsoft.com/office/drawing/2014/main" id="{54A89EA6-FE53-42E3-B7A7-E7B5DEE6650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FCDC50E-00C4-4B4C-9CD5-08CC6800154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F56F81E-1E02-4BDE-B462-6A1FED96E9A9}"/>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9</a:t>
            </a:r>
          </a:p>
        </p:txBody>
      </p:sp>
      <p:sp>
        <p:nvSpPr>
          <p:cNvPr id="7" name="sunk-paid">
            <a:extLst xmlns:a="http://schemas.openxmlformats.org/drawingml/2006/main">
              <a:ext uri="{FF2B5EF4-FFF2-40B4-BE49-F238E27FC236}">
                <a16:creationId xmlns:a16="http://schemas.microsoft.com/office/drawing/2014/main" id="{6E10090B-DFBF-4546-9116-239751743D16}"/>
              </a:ext>
            </a:extLst>
          </p:cNvPr>
          <p:cNvSpPr>
            <a:spLocks xmlns:a="http://schemas.openxmlformats.org/drawingml/2006/main" noGrp="1"/>
          </p:cNvSpPr>
          <p:nvPr/>
        </p:nvSpPr>
        <p:spPr>
          <a:xfrm xmlns:a="http://schemas.openxmlformats.org/drawingml/2006/main">
            <a:off x="895350" y="1847850"/>
            <a:ext cx="3524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850" b="0" i="0">
                <a:solidFill>
                  <a:srgbClr val="56636A"/>
                </a:solidFill>
                <a:latin typeface="Georgia"/>
                <a:ea typeface="Georgia"/>
                <a:cs typeface="Georgia"/>
              </a:defRPr>
            </a:pPr>
            <a:r>
              <a:rPr sz="2850" b="0" i="0">
                <a:solidFill>
                  <a:srgbClr val="56636A"/>
                </a:solidFill>
                <a:latin typeface="Georgia"/>
                <a:ea typeface="Georgia"/>
                <a:cs typeface="Georgia"/>
              </a:rPr>
              <a:t>Already paid</a:t>
            </a:r>
          </a:p>
        </p:txBody>
      </p:sp>
      <p:sp>
        <p:nvSpPr>
          <p:cNvPr id="8" name="sunk-plus">
            <a:extLst xmlns:a="http://schemas.openxmlformats.org/drawingml/2006/main">
              <a:ext uri="{FF2B5EF4-FFF2-40B4-BE49-F238E27FC236}">
                <a16:creationId xmlns:a16="http://schemas.microsoft.com/office/drawing/2014/main" id="{18A24CCA-57A0-4245-AA52-FD61C55BAE50}"/>
              </a:ext>
            </a:extLst>
          </p:cNvPr>
          <p:cNvSpPr>
            <a:spLocks xmlns:a="http://schemas.openxmlformats.org/drawingml/2006/main" noGrp="1"/>
          </p:cNvSpPr>
          <p:nvPr/>
        </p:nvSpPr>
        <p:spPr>
          <a:xfrm xmlns:a="http://schemas.openxmlformats.org/drawingml/2006/main">
            <a:off x="4476750" y="1828800"/>
            <a:ext cx="7048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150" b="1" i="0">
                <a:solidFill>
                  <a:srgbClr val="9A3B35"/>
                </a:solidFill>
                <a:latin typeface="Aptos"/>
                <a:ea typeface="Aptos"/>
                <a:cs typeface="Aptos"/>
              </a:defRPr>
            </a:pPr>
            <a:r>
              <a:rPr sz="3150" b="1" i="0">
                <a:solidFill>
                  <a:srgbClr val="9A3B35"/>
                </a:solidFill>
                <a:latin typeface="Aptos"/>
                <a:ea typeface="Aptos"/>
                <a:cs typeface="Aptos"/>
              </a:rPr>
              <a:t>+</a:t>
            </a:r>
          </a:p>
        </p:txBody>
      </p:sp>
      <p:sp>
        <p:nvSpPr>
          <p:cNvPr id="9" name="sunk-unrecoverable">
            <a:extLst xmlns:a="http://schemas.openxmlformats.org/drawingml/2006/main">
              <a:ext uri="{FF2B5EF4-FFF2-40B4-BE49-F238E27FC236}">
                <a16:creationId xmlns:a16="http://schemas.microsoft.com/office/drawing/2014/main" id="{1B90C69A-112E-4585-BC94-3A061742B982}"/>
              </a:ext>
            </a:extLst>
          </p:cNvPr>
          <p:cNvSpPr>
            <a:spLocks xmlns:a="http://schemas.openxmlformats.org/drawingml/2006/main" noGrp="1"/>
          </p:cNvSpPr>
          <p:nvPr/>
        </p:nvSpPr>
        <p:spPr>
          <a:xfrm xmlns:a="http://schemas.openxmlformats.org/drawingml/2006/main">
            <a:off x="5410200" y="1847850"/>
            <a:ext cx="4095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850" b="0" i="0">
                <a:solidFill>
                  <a:srgbClr val="56636A"/>
                </a:solidFill>
                <a:latin typeface="Georgia"/>
                <a:ea typeface="Georgia"/>
                <a:cs typeface="Georgia"/>
              </a:defRPr>
            </a:pPr>
            <a:r>
              <a:rPr sz="2850" b="0" i="0">
                <a:solidFill>
                  <a:srgbClr val="56636A"/>
                </a:solidFill>
                <a:latin typeface="Georgia"/>
                <a:ea typeface="Georgia"/>
                <a:cs typeface="Georgia"/>
              </a:rPr>
              <a:t>Cannot recover</a:t>
            </a:r>
          </a:p>
        </p:txBody>
      </p:sp>
      <p:sp>
        <p:nvSpPr>
          <p:cNvPr id="10" name="sunk-result">
            <a:extLst xmlns:a="http://schemas.openxmlformats.org/drawingml/2006/main">
              <a:ext uri="{FF2B5EF4-FFF2-40B4-BE49-F238E27FC236}">
                <a16:creationId xmlns:a16="http://schemas.microsoft.com/office/drawing/2014/main" id="{E0094216-15B3-46C0-841C-22063497B8E4}"/>
              </a:ext>
            </a:extLst>
          </p:cNvPr>
          <p:cNvSpPr>
            <a:spLocks xmlns:a="http://schemas.openxmlformats.org/drawingml/2006/main" noGrp="1"/>
          </p:cNvSpPr>
          <p:nvPr/>
        </p:nvSpPr>
        <p:spPr>
          <a:xfrm xmlns:a="http://schemas.openxmlformats.org/drawingml/2006/main">
            <a:off x="3524250" y="2800350"/>
            <a:ext cx="4095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1E6675"/>
                </a:solidFill>
                <a:latin typeface="Georgia"/>
                <a:ea typeface="Georgia"/>
                <a:cs typeface="Georgia"/>
              </a:defRPr>
            </a:pPr>
            <a:r>
              <a:rPr sz="3600" b="1" i="0">
                <a:solidFill>
                  <a:srgbClr val="1E6675"/>
                </a:solidFill>
                <a:latin typeface="Georgia"/>
                <a:ea typeface="Georgia"/>
                <a:cs typeface="Georgia"/>
              </a:rPr>
              <a:t>= sunk cost</a:t>
            </a:r>
          </a:p>
        </p:txBody>
      </p:sp>
      <p:sp>
        <p:nvSpPr>
          <p:cNvPr id="11" name="sunk-rule">
            <a:extLst xmlns:a="http://schemas.openxmlformats.org/drawingml/2006/main">
              <a:ext uri="{FF2B5EF4-FFF2-40B4-BE49-F238E27FC236}">
                <a16:creationId xmlns:a16="http://schemas.microsoft.com/office/drawing/2014/main" id="{F94AF96B-02FD-43AC-9053-A4E33FF291C2}"/>
              </a:ext>
            </a:extLst>
          </p:cNvPr>
          <p:cNvSpPr>
            <a:spLocks xmlns:a="http://schemas.openxmlformats.org/drawingml/2006/main" noGrp="1"/>
          </p:cNvSpPr>
          <p:nvPr/>
        </p:nvSpPr>
        <p:spPr>
          <a:xfrm xmlns:a="http://schemas.openxmlformats.org/drawingml/2006/main">
            <a:off x="1143000" y="3943350"/>
            <a:ext cx="94488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2" name="sunk-question">
            <a:extLst xmlns:a="http://schemas.openxmlformats.org/drawingml/2006/main">
              <a:ext uri="{FF2B5EF4-FFF2-40B4-BE49-F238E27FC236}">
                <a16:creationId xmlns:a16="http://schemas.microsoft.com/office/drawing/2014/main" id="{9B5AFE16-AB44-48E1-A3F1-ED1ECAF26684}"/>
              </a:ext>
            </a:extLst>
          </p:cNvPr>
          <p:cNvSpPr>
            <a:spLocks xmlns:a="http://schemas.openxmlformats.org/drawingml/2006/main" noGrp="1"/>
          </p:cNvSpPr>
          <p:nvPr/>
        </p:nvSpPr>
        <p:spPr>
          <a:xfrm xmlns:a="http://schemas.openxmlformats.org/drawingml/2006/main">
            <a:off x="1238250" y="4438650"/>
            <a:ext cx="9239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855"/>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The relevant question is what can still be gained or avoided now.</a:t>
            </a:r>
          </a:p>
        </p:txBody>
      </p:sp>
    </p:spTree>
    <p:extLst>
      <p:ext uri="{BB962C8B-B14F-4D97-AF65-F5344CB8AC3E}">
        <p14:creationId xmlns:p14="http://schemas.microsoft.com/office/powerpoint/2010/main" val="76936165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2026-08-03T23:24:31.4510000Z</dcterms:created>
  <dcterms:modified xsi:type="dcterms:W3CDTF">2026-08-03T23:24:31.4510000Z</dcterms:modified>
</coreProperties>
</file>