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5179a29e861941f2" /><Relationship Type="http://schemas.openxmlformats.org/officeDocument/2006/relationships/extended-properties" Target="/docProps/app.xml" Id="R20ce059dc48a4cc1" /><Relationship Type="http://schemas.openxmlformats.org/officeDocument/2006/relationships/officeDocument" Target="/ppt/presentation.xml" Id="R164412b3e9f24107" /></Relationships>
</file>

<file path=ppt/presentation.xml><?xml version="1.0" encoding="utf-8"?>
<p:presentation xmlns:p="http://schemas.openxmlformats.org/presentationml/2006/main">
  <p:sldMasterIdLst>
    <p:sldMasterId xmlns:r="http://schemas.openxmlformats.org/officeDocument/2006/relationships" id="2147483648" r:id="R675b705523674221"/>
  </p:sldMasterIdLst>
  <p:notesMasterIdLst>
    <p:notesMasterId xmlns:r="http://schemas.openxmlformats.org/officeDocument/2006/relationships" r:id="R46abc0f362a84a37"/>
  </p:notesMasterIdLst>
  <p:sldIdLst>
    <p:sldId xmlns:r="http://schemas.openxmlformats.org/officeDocument/2006/relationships" id="256" r:id="Rb22f5c0f03164a85"/>
    <p:sldId xmlns:r="http://schemas.openxmlformats.org/officeDocument/2006/relationships" id="257" r:id="Rd136a6a382104414"/>
    <p:sldId xmlns:r="http://schemas.openxmlformats.org/officeDocument/2006/relationships" id="258" r:id="Rd98b0b2b73e7445b"/>
    <p:sldId xmlns:r="http://schemas.openxmlformats.org/officeDocument/2006/relationships" id="259" r:id="R496b3951a4be42b6"/>
    <p:sldId xmlns:r="http://schemas.openxmlformats.org/officeDocument/2006/relationships" id="260" r:id="R8c876dd54b294ca5"/>
    <p:sldId xmlns:r="http://schemas.openxmlformats.org/officeDocument/2006/relationships" id="261" r:id="Re9037c74b7fe4eb3"/>
    <p:sldId xmlns:r="http://schemas.openxmlformats.org/officeDocument/2006/relationships" id="262" r:id="R5c155e7aeeb74961"/>
    <p:sldId xmlns:r="http://schemas.openxmlformats.org/officeDocument/2006/relationships" id="263" r:id="Rc5f65fb444434b67"/>
    <p:sldId xmlns:r="http://schemas.openxmlformats.org/officeDocument/2006/relationships" id="264" r:id="R9da2a7406797414e"/>
    <p:sldId xmlns:r="http://schemas.openxmlformats.org/officeDocument/2006/relationships" id="265" r:id="R5aca4a1a125d4a5d"/>
    <p:sldId xmlns:r="http://schemas.openxmlformats.org/officeDocument/2006/relationships" id="266" r:id="Re239ae5158334d9f"/>
    <p:sldId xmlns:r="http://schemas.openxmlformats.org/officeDocument/2006/relationships" id="267" r:id="R59300721061f48e0"/>
    <p:sldId xmlns:r="http://schemas.openxmlformats.org/officeDocument/2006/relationships" id="268" r:id="R180eeba927144483"/>
    <p:sldId xmlns:r="http://schemas.openxmlformats.org/officeDocument/2006/relationships" id="269" r:id="R57dc20e7fb694711"/>
    <p:sldId xmlns:r="http://schemas.openxmlformats.org/officeDocument/2006/relationships" id="270" r:id="Rd4a62dc2c8374d11"/>
    <p:sldId xmlns:r="http://schemas.openxmlformats.org/officeDocument/2006/relationships" id="271" r:id="R9ec7d799ed774d41"/>
    <p:sldId xmlns:r="http://schemas.openxmlformats.org/officeDocument/2006/relationships" id="272" r:id="R67ee384155fd4981"/>
    <p:sldId xmlns:r="http://schemas.openxmlformats.org/officeDocument/2006/relationships" id="273" r:id="Rb6b4d9ff83034294"/>
    <p:sldId xmlns:r="http://schemas.openxmlformats.org/officeDocument/2006/relationships" id="274" r:id="Rf43a10c9dae149b9"/>
    <p:sldId xmlns:r="http://schemas.openxmlformats.org/officeDocument/2006/relationships" id="275" r:id="R15d4d11a7a514e1c"/>
    <p:sldId xmlns:r="http://schemas.openxmlformats.org/officeDocument/2006/relationships" id="276" r:id="R35e7c9dc3c5d4890"/>
    <p:sldId xmlns:r="http://schemas.openxmlformats.org/officeDocument/2006/relationships" id="277" r:id="R2f783d73ceb547f5"/>
    <p:sldId xmlns:r="http://schemas.openxmlformats.org/officeDocument/2006/relationships" id="278" r:id="Rd98492a25f254e56"/>
    <p:sldId xmlns:r="http://schemas.openxmlformats.org/officeDocument/2006/relationships" id="279" r:id="R33e5f17acb7543d6"/>
    <p:sldId xmlns:r="http://schemas.openxmlformats.org/officeDocument/2006/relationships" id="280" r:id="R6789aeced9e54abf"/>
    <p:sldId xmlns:r="http://schemas.openxmlformats.org/officeDocument/2006/relationships" id="281" r:id="R0745e09e856846b1"/>
    <p:sldId xmlns:r="http://schemas.openxmlformats.org/officeDocument/2006/relationships" id="282" r:id="R4a627a4ab5ab4a9a"/>
    <p:sldId xmlns:r="http://schemas.openxmlformats.org/officeDocument/2006/relationships" id="283" r:id="R5d5f09e2be324213"/>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f33aa5a3a5884ec1" /><Relationship Type="http://schemas.openxmlformats.org/officeDocument/2006/relationships/slideMaster" Target="/ppt/slideMasters/slideMaster1.xml" Id="R675b705523674221" /><Relationship Type="http://schemas.openxmlformats.org/officeDocument/2006/relationships/notesMaster" Target="/ppt/notesMasters/notesMaster1.xml" Id="R46abc0f362a84a37" /><Relationship Type="http://schemas.openxmlformats.org/officeDocument/2006/relationships/presProps" Target="/ppt/presProps.xml" Id="R07b7cc121c7f46d2" /><Relationship Type="http://schemas.openxmlformats.org/officeDocument/2006/relationships/tableStyles" Target="/ppt/tableStyles.xml" Id="R75472741c56048b0" /><Relationship Type="http://schemas.openxmlformats.org/officeDocument/2006/relationships/slide" Target="/ppt/slides/slide1.xml" Id="Rb22f5c0f03164a85" /><Relationship Type="http://schemas.openxmlformats.org/officeDocument/2006/relationships/slide" Target="/ppt/slides/slide2.xml" Id="Rd136a6a382104414" /><Relationship Type="http://schemas.openxmlformats.org/officeDocument/2006/relationships/slide" Target="/ppt/slides/slide3.xml" Id="Rd98b0b2b73e7445b" /><Relationship Type="http://schemas.openxmlformats.org/officeDocument/2006/relationships/slide" Target="/ppt/slides/slide4.xml" Id="R496b3951a4be42b6" /><Relationship Type="http://schemas.openxmlformats.org/officeDocument/2006/relationships/slide" Target="/ppt/slides/slide5.xml" Id="R8c876dd54b294ca5" /><Relationship Type="http://schemas.openxmlformats.org/officeDocument/2006/relationships/slide" Target="/ppt/slides/slide6.xml" Id="Re9037c74b7fe4eb3" /><Relationship Type="http://schemas.openxmlformats.org/officeDocument/2006/relationships/slide" Target="/ppt/slides/slide7.xml" Id="R5c155e7aeeb74961" /><Relationship Type="http://schemas.openxmlformats.org/officeDocument/2006/relationships/slide" Target="/ppt/slides/slide8.xml" Id="Rc5f65fb444434b67" /><Relationship Type="http://schemas.openxmlformats.org/officeDocument/2006/relationships/slide" Target="/ppt/slides/slide9.xml" Id="R9da2a7406797414e" /><Relationship Type="http://schemas.openxmlformats.org/officeDocument/2006/relationships/slide" Target="/ppt/slides/slide10.xml" Id="R5aca4a1a125d4a5d" /><Relationship Type="http://schemas.openxmlformats.org/officeDocument/2006/relationships/slide" Target="/ppt/slides/slide11.xml" Id="Re239ae5158334d9f" /><Relationship Type="http://schemas.openxmlformats.org/officeDocument/2006/relationships/slide" Target="/ppt/slides/slide12.xml" Id="R59300721061f48e0" /><Relationship Type="http://schemas.openxmlformats.org/officeDocument/2006/relationships/slide" Target="/ppt/slides/slide13.xml" Id="R180eeba927144483" /><Relationship Type="http://schemas.openxmlformats.org/officeDocument/2006/relationships/slide" Target="/ppt/slides/slide14.xml" Id="R57dc20e7fb694711" /><Relationship Type="http://schemas.openxmlformats.org/officeDocument/2006/relationships/slide" Target="/ppt/slides/slide15.xml" Id="Rd4a62dc2c8374d11" /><Relationship Type="http://schemas.openxmlformats.org/officeDocument/2006/relationships/slide" Target="/ppt/slides/slide16.xml" Id="R9ec7d799ed774d41" /><Relationship Type="http://schemas.openxmlformats.org/officeDocument/2006/relationships/slide" Target="/ppt/slides/slide17.xml" Id="R67ee384155fd4981" /><Relationship Type="http://schemas.openxmlformats.org/officeDocument/2006/relationships/slide" Target="/ppt/slides/slide18.xml" Id="Rb6b4d9ff83034294" /><Relationship Type="http://schemas.openxmlformats.org/officeDocument/2006/relationships/slide" Target="/ppt/slides/slide19.xml" Id="Rf43a10c9dae149b9" /><Relationship Type="http://schemas.openxmlformats.org/officeDocument/2006/relationships/slide" Target="/ppt/slides/slide20.xml" Id="R15d4d11a7a514e1c" /><Relationship Type="http://schemas.openxmlformats.org/officeDocument/2006/relationships/slide" Target="/ppt/slides/slide21.xml" Id="R35e7c9dc3c5d4890" /><Relationship Type="http://schemas.openxmlformats.org/officeDocument/2006/relationships/slide" Target="/ppt/slides/slide22.xml" Id="R2f783d73ceb547f5" /><Relationship Type="http://schemas.openxmlformats.org/officeDocument/2006/relationships/slide" Target="/ppt/slides/slide23.xml" Id="Rd98492a25f254e56" /><Relationship Type="http://schemas.openxmlformats.org/officeDocument/2006/relationships/slide" Target="/ppt/slides/slide24.xml" Id="R33e5f17acb7543d6" /><Relationship Type="http://schemas.openxmlformats.org/officeDocument/2006/relationships/slide" Target="/ppt/slides/slide25.xml" Id="R6789aeced9e54abf" /><Relationship Type="http://schemas.openxmlformats.org/officeDocument/2006/relationships/slide" Target="/ppt/slides/slide26.xml" Id="R0745e09e856846b1" /><Relationship Type="http://schemas.openxmlformats.org/officeDocument/2006/relationships/slide" Target="/ppt/slides/slide27.xml" Id="R4a627a4ab5ab4a9a" /><Relationship Type="http://schemas.openxmlformats.org/officeDocument/2006/relationships/slide" Target="/ppt/slides/slide28.xml" Id="R5d5f09e2be324213"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5bb29c5f59ea4861"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b884ec9ecaf44566" /><Relationship Type="http://schemas.openxmlformats.org/officeDocument/2006/relationships/notesMaster" Target="/ppt/notesMasters/notesMaster1.xml" Id="R6c3c02c1664940b1"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2f3de2cc18654558" /><Relationship Type="http://schemas.openxmlformats.org/officeDocument/2006/relationships/notesMaster" Target="/ppt/notesMasters/notesMaster1.xml" Id="R94486f2760e04311"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27166ac8971d42e5" /><Relationship Type="http://schemas.openxmlformats.org/officeDocument/2006/relationships/notesMaster" Target="/ppt/notesMasters/notesMaster1.xml" Id="Reaa39eb28bad45f9"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3112d56de97a4306" /><Relationship Type="http://schemas.openxmlformats.org/officeDocument/2006/relationships/notesMaster" Target="/ppt/notesMasters/notesMaster1.xml" Id="Rb8c2a055775d46a4"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c33378f1ef25404f" /><Relationship Type="http://schemas.openxmlformats.org/officeDocument/2006/relationships/notesMaster" Target="/ppt/notesMasters/notesMaster1.xml" Id="Ra81a2bcc5fd7458f"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96f32736fc054d86" /><Relationship Type="http://schemas.openxmlformats.org/officeDocument/2006/relationships/notesMaster" Target="/ppt/notesMasters/notesMaster1.xml" Id="R033bd09c35a84261"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ced1f61339f24b47" /><Relationship Type="http://schemas.openxmlformats.org/officeDocument/2006/relationships/notesMaster" Target="/ppt/notesMasters/notesMaster1.xml" Id="R6b4906e913c74404"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46c298c4059c4595" /><Relationship Type="http://schemas.openxmlformats.org/officeDocument/2006/relationships/notesMaster" Target="/ppt/notesMasters/notesMaster1.xml" Id="R9960fe7972384e16"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e4dde6dcca204f79" /><Relationship Type="http://schemas.openxmlformats.org/officeDocument/2006/relationships/notesMaster" Target="/ppt/notesMasters/notesMaster1.xml" Id="R7df6781ff9f24ea1"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c59b160e165442f2" /><Relationship Type="http://schemas.openxmlformats.org/officeDocument/2006/relationships/notesMaster" Target="/ppt/notesMasters/notesMaster1.xml" Id="R1f734696d7fd4845"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13476fe43e274726" /><Relationship Type="http://schemas.openxmlformats.org/officeDocument/2006/relationships/notesMaster" Target="/ppt/notesMasters/notesMaster1.xml" Id="Rfef8390a1f0a44f4" /></Relationships>
</file>

<file path=ppt/notesSlides/_rels/notesSlide2.xml.rels>&#65279;<?xml version="1.0" encoding="utf-8"?><Relationships xmlns="http://schemas.openxmlformats.org/package/2006/relationships"><Relationship Type="http://schemas.openxmlformats.org/officeDocument/2006/relationships/slide" Target="/ppt/slides/slide2.xml" Id="Rbc0bf2ac1ce04227" /><Relationship Type="http://schemas.openxmlformats.org/officeDocument/2006/relationships/notesMaster" Target="/ppt/notesMasters/notesMaster1.xml" Id="R194b0fa7f69242ff"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b6a7d96c4913470a" /><Relationship Type="http://schemas.openxmlformats.org/officeDocument/2006/relationships/notesMaster" Target="/ppt/notesMasters/notesMaster1.xml" Id="R0387aabdbe76465e"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111665a7978e4973" /><Relationship Type="http://schemas.openxmlformats.org/officeDocument/2006/relationships/notesMaster" Target="/ppt/notesMasters/notesMaster1.xml" Id="R239c580b6b1d437c"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d27b9610b0d44624" /><Relationship Type="http://schemas.openxmlformats.org/officeDocument/2006/relationships/notesMaster" Target="/ppt/notesMasters/notesMaster1.xml" Id="R4fb97e9cdeb94ca5"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b45cfef67a26490e" /><Relationship Type="http://schemas.openxmlformats.org/officeDocument/2006/relationships/notesMaster" Target="/ppt/notesMasters/notesMaster1.xml" Id="Rfeb18d882b31432e"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d5594be05bbb44dd" /><Relationship Type="http://schemas.openxmlformats.org/officeDocument/2006/relationships/notesMaster" Target="/ppt/notesMasters/notesMaster1.xml" Id="Re5d59c2886a44e53"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5d2bb13be0c84483" /><Relationship Type="http://schemas.openxmlformats.org/officeDocument/2006/relationships/notesMaster" Target="/ppt/notesMasters/notesMaster1.xml" Id="R031bb0a857a148b7"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a9c5c6f0889441c3" /><Relationship Type="http://schemas.openxmlformats.org/officeDocument/2006/relationships/notesMaster" Target="/ppt/notesMasters/notesMaster1.xml" Id="R424442151a4247e4"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060bebb979b44694" /><Relationship Type="http://schemas.openxmlformats.org/officeDocument/2006/relationships/notesMaster" Target="/ppt/notesMasters/notesMaster1.xml" Id="R8046f225b82e4c28"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b2baa25739f84d57" /><Relationship Type="http://schemas.openxmlformats.org/officeDocument/2006/relationships/notesMaster" Target="/ppt/notesMasters/notesMaster1.xml" Id="Rbfac7ee25e684bb2" /></Relationships>
</file>

<file path=ppt/notesSlides/_rels/notesSlide3.xml.rels>&#65279;<?xml version="1.0" encoding="utf-8"?><Relationships xmlns="http://schemas.openxmlformats.org/package/2006/relationships"><Relationship Type="http://schemas.openxmlformats.org/officeDocument/2006/relationships/slide" Target="/ppt/slides/slide3.xml" Id="Rb50438e2957d4eb9" /><Relationship Type="http://schemas.openxmlformats.org/officeDocument/2006/relationships/notesMaster" Target="/ppt/notesMasters/notesMaster1.xml" Id="R4f5ac317d2f246ba" /></Relationships>
</file>

<file path=ppt/notesSlides/_rels/notesSlide4.xml.rels>&#65279;<?xml version="1.0" encoding="utf-8"?><Relationships xmlns="http://schemas.openxmlformats.org/package/2006/relationships"><Relationship Type="http://schemas.openxmlformats.org/officeDocument/2006/relationships/slide" Target="/ppt/slides/slide4.xml" Id="Rfed30f22f3a3409b" /><Relationship Type="http://schemas.openxmlformats.org/officeDocument/2006/relationships/notesMaster" Target="/ppt/notesMasters/notesMaster1.xml" Id="R4738773f865447ab" /></Relationships>
</file>

<file path=ppt/notesSlides/_rels/notesSlide5.xml.rels>&#65279;<?xml version="1.0" encoding="utf-8"?><Relationships xmlns="http://schemas.openxmlformats.org/package/2006/relationships"><Relationship Type="http://schemas.openxmlformats.org/officeDocument/2006/relationships/slide" Target="/ppt/slides/slide5.xml" Id="R9f7354633bc2442d" /><Relationship Type="http://schemas.openxmlformats.org/officeDocument/2006/relationships/notesMaster" Target="/ppt/notesMasters/notesMaster1.xml" Id="Rd919bfbc7fc94dfc" /></Relationships>
</file>

<file path=ppt/notesSlides/_rels/notesSlide6.xml.rels>&#65279;<?xml version="1.0" encoding="utf-8"?><Relationships xmlns="http://schemas.openxmlformats.org/package/2006/relationships"><Relationship Type="http://schemas.openxmlformats.org/officeDocument/2006/relationships/slide" Target="/ppt/slides/slide6.xml" Id="R485e6106ad594cd1" /><Relationship Type="http://schemas.openxmlformats.org/officeDocument/2006/relationships/notesMaster" Target="/ppt/notesMasters/notesMaster1.xml" Id="R35b8941ef91f40f7" /></Relationships>
</file>

<file path=ppt/notesSlides/_rels/notesSlide7.xml.rels>&#65279;<?xml version="1.0" encoding="utf-8"?><Relationships xmlns="http://schemas.openxmlformats.org/package/2006/relationships"><Relationship Type="http://schemas.openxmlformats.org/officeDocument/2006/relationships/slide" Target="/ppt/slides/slide7.xml" Id="R6f20f9d5683344c2" /><Relationship Type="http://schemas.openxmlformats.org/officeDocument/2006/relationships/notesMaster" Target="/ppt/notesMasters/notesMaster1.xml" Id="R656d19e265694418" /></Relationships>
</file>

<file path=ppt/notesSlides/_rels/notesSlide8.xml.rels>&#65279;<?xml version="1.0" encoding="utf-8"?><Relationships xmlns="http://schemas.openxmlformats.org/package/2006/relationships"><Relationship Type="http://schemas.openxmlformats.org/officeDocument/2006/relationships/slide" Target="/ppt/slides/slide8.xml" Id="R12907add31024ab7" /><Relationship Type="http://schemas.openxmlformats.org/officeDocument/2006/relationships/notesMaster" Target="/ppt/notesMasters/notesMaster1.xml" Id="R4620518850144480" /></Relationships>
</file>

<file path=ppt/notesSlides/_rels/notesSlide9.xml.rels>&#65279;<?xml version="1.0" encoding="utf-8"?><Relationships xmlns="http://schemas.openxmlformats.org/package/2006/relationships"><Relationship Type="http://schemas.openxmlformats.org/officeDocument/2006/relationships/slide" Target="/ppt/slides/slide9.xml" Id="Raf3f14b6ac6b463f" /><Relationship Type="http://schemas.openxmlformats.org/officeDocument/2006/relationships/notesMaster" Target="/ppt/notesMasters/notesMaster1.xml" Id="Rcf8781a0d0144cb3"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Open with the independent-fundraiser puzzle. Two students each need cookies and flyers. Ask whether working separately is necessarily their best option.</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 Cover artwork: design/book-cover/principles-of-micro-cover.png (project-generated asset).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the setup concrete. Each student is preparing a different club fundraiser, so there is no shared manager assigning tasks.</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Pause before answering. Students can already see that Ava uses less time per unit for both goods, but the next slide translates the data into a common eight-hour output.</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where students often stop and assign every task to Ava. Remind them that absolute advantage is not the rule for specialization. Now calculate opportunity cost.</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Work from the output table. The opportunity cost of a cookie is flyers divided by cookies. The opportunity cost of a flyer is cookies divided by flyers.</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Stop here. Have students calculate the two ratios. Do not reveal comparative advantage until both opportunity costs are stated with units.</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Ava's opportunity cost is lower: one-half flyer is less than one flyer. This conclusion comes from trade-offs, not from Ava's larger output alone.</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Ava's cost of one flyer is two cookies. Ben's is one cookie, so Ben has the comparative advantage in flyers. Each good has one lower-cost producer.</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a simple benchmark, not the only no-trade allocation. Its purpose is to compare the same two students before and after specialization and exchange.</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Link the assignment directly to the opportunity-cost table. Ava did not receive cookies because she has absolute advantage in both. Ben still specializes because his opportunity cost of flyers is lower.</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larger total is the source of the possible gain. Specialization alone does not guarantee that both people benefit; they still need a mutually acceptable trade.</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Do not solve the problem yet. The chapter first needs a way to describe production choices and opportunity cost.</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Ava will not accept fewer than 0.5 flyer per cookie because she can make flyers herself at that cost. Ben will not pay more than 1 flyer per cookie because he can make cookies himself at that cost.</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Show the arithmetic. Ava produced 48 cookies, gives Ben 10, and receives 8 flyers. Ben produced 12 flyers, gives Ava 8, and receives 10 cookies.</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the two labeled points. Ava's production ability did not change. She consumes a combination beyond her PPF because Ben produced the flyers she receives in trade.</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 Project-reviewed Chapter 2 figure from figures/ch02_opportunity_cost_trade_and_coordination/.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Ben is less productive in both goods, yet gains from trade. This is the central comparative-advantage result: absolute advantage is not required for a person to gain from exchange.</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 Project-reviewed Chapter 2 figure from figures/ch02_opportunity_cost_trade_and_coordination/.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Correct the common mistake that trade shifts the PPF. Technology or additional resources can shift production possibilities. Trade changes what can be consumed from a given set of production possibilities.</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Open the app from the linked address. Work a fresh problem on the board before clicking Show Answer. Then demonstrate Generate New Problem so students know where to get additional practice.</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 Comparative Advantage Practice app: https://sbu-econ.org/comparative-advantage/</a:t>
            </a:r>
          </a:p>
          <a:p xmlns:a="http://schemas.openxmlformats.org/drawingml/2006/main">
            <a:r>
              <a:t>- Screenshot: slides/assets/ch02_comparative_advantage_app.png (companion-app asset).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Connect Smith's division of labor to the butcher, brewer, and baker: exchange does not require shared motives or a common production order. Use the pencil as a brief reminder that ordinary objects embody cooperation among strangers.</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 Adam Smith, An Inquiry into the Nature and Causes of the Wealth of Nations, Book I, Chapters I-III (1776). https://www.gutenberg.org/ebooks/3300</a:t>
            </a:r>
          </a:p>
          <a:p xmlns:a="http://schemas.openxmlformats.org/drawingml/2006/main">
            <a:r>
              <a:t>- Leonard E. Read, 'I, Pencil' (1958). Use only a brief paraphrase. https://fee.org/resources/i-pencil/</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this compressed. A used-laptop sale can fail because of search, trust, payment, delivery, or enforcement problems. Preview Chapters 3 and 4: they explain where prices come from and how prices coordinate plans.</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Return to Ava and Ben. They did not need a manager to assign tasks. Once they discovered their different opportunity costs and could trade on acceptable terms, cooperation emerged from separate choices.</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the endpoints first. The coffee shop can devote all resources to muffins, all to lattes, or choose a combination between them.</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 Project-reviewed Chapter 2 figure from figures/ch02_opportunity_cost_trade_and_coordination/.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students to classify F and G before revealing the labels. 'Efficient' here means producing on the current frontier, not that the point is morally best.</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 Project-reviewed Chapter 2 figure from figures/ch02_opportunity_cost_trade_and_coordination/.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Work the arithmetic on the board: 15 muffins divided by 10 lattes equals 1.5 muffins per latte. Stress the units.</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Do not make students memorize the exact opportunity costs at each segment. The point is that resources are not equally suited to every task.</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 Project-reviewed Chapter 2 figure from figures/ch02_opportunity_cost_trade_and_coordination/.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which intercept should move. The example is sector-specific: latte technology improves while muffin technology stays unchanged.</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 Project-reviewed Chapter 2 figure from figures/ch02_opportunity_cost_trade_and_coordination/.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Treat the example as hypothetical. Students will often answer that Mahomes should mow because he is faster. Ask what he gives up during that hour. The example separates absolute advantage from comparative advantage.</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Make students state both definitions aloud. Do not let them assign comparative advantage by looking only at who can produce more.</a:t>
            </a:r>
          </a:p>
          <a:p xmlns:a="http://schemas.openxmlformats.org/drawingml/2006/main">
            <a:r>
              <a:t/>
            </a:r>
          </a:p>
          <a:p xmlns:a="http://schemas.openxmlformats.org/drawingml/2006/main">
            <a:r>
              <a:t>[Sources]</a:t>
            </a:r>
          </a:p>
          <a:p xmlns:a="http://schemas.openxmlformats.org/drawingml/2006/main">
            <a:r>
              <a:t>- Principles of Micro, Chapter 2: Opportunity Cost, Trade, and Coordination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6934c6d5e2fc45ab"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5fb5fc246d114f2c" /><Relationship Type="http://schemas.openxmlformats.org/officeDocument/2006/relationships/slideLayout" Target="/ppt/slideLayouts/slideLayout1.xml" Id="Rd364a4b26c024e55"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d364a4b26c024e55"/>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5bebec9ba30c47f6" /><Relationship Type="http://schemas.openxmlformats.org/officeDocument/2006/relationships/image" Target="/ppt/media/image.png" Id="R673f217c50bf4800" /><Relationship Type="http://schemas.openxmlformats.org/officeDocument/2006/relationships/notesSlide" Target="/ppt/notesSlides/notesSlide1.xml" Id="R29618beea67547c2"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5a55dab3b8a74e81" /><Relationship Type="http://schemas.openxmlformats.org/officeDocument/2006/relationships/notesSlide" Target="/ppt/notesSlides/notesSlide10.xml" Id="R7840f4c2b8204725"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fd3e37f2bfa74d1b" /><Relationship Type="http://schemas.openxmlformats.org/officeDocument/2006/relationships/notesSlide" Target="/ppt/notesSlides/notesSlide11.xml" Id="R09c6c90013b34623"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965258b508524401" /><Relationship Type="http://schemas.openxmlformats.org/officeDocument/2006/relationships/notesSlide" Target="/ppt/notesSlides/notesSlide12.xml" Id="Rcbe17698b7e6443c"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ac31c7e4f85e4c17" /><Relationship Type="http://schemas.openxmlformats.org/officeDocument/2006/relationships/notesSlide" Target="/ppt/notesSlides/notesSlide13.xml" Id="Re0af62201e0b4e84"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84ea7660cd8c4d05" /><Relationship Type="http://schemas.openxmlformats.org/officeDocument/2006/relationships/notesSlide" Target="/ppt/notesSlides/notesSlide14.xml" Id="R78e6578141e9435a"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bc4396d99bb34209" /><Relationship Type="http://schemas.openxmlformats.org/officeDocument/2006/relationships/notesSlide" Target="/ppt/notesSlides/notesSlide15.xml" Id="R08efc7d0d83a4cbb"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de3e9a7aa0c54c7a" /><Relationship Type="http://schemas.openxmlformats.org/officeDocument/2006/relationships/notesSlide" Target="/ppt/notesSlides/notesSlide16.xml" Id="Rba6f17656a164c2c"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5728d46ddbc641cd" /><Relationship Type="http://schemas.openxmlformats.org/officeDocument/2006/relationships/notesSlide" Target="/ppt/notesSlides/notesSlide17.xml" Id="R7ea96304be3c401f"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14b844ee3517482e" /><Relationship Type="http://schemas.openxmlformats.org/officeDocument/2006/relationships/notesSlide" Target="/ppt/notesSlides/notesSlide18.xml" Id="R1ee96e923da34aff"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0df89f13906e4e4b" /><Relationship Type="http://schemas.openxmlformats.org/officeDocument/2006/relationships/notesSlide" Target="/ppt/notesSlides/notesSlide19.xml" Id="R73cac6210d08415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20dd298050fc4f54" /><Relationship Type="http://schemas.openxmlformats.org/officeDocument/2006/relationships/notesSlide" Target="/ppt/notesSlides/notesSlide2.xml" Id="Ra18317ecc6304ef3"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caaf8f6972ea4688" /><Relationship Type="http://schemas.openxmlformats.org/officeDocument/2006/relationships/notesSlide" Target="/ppt/notesSlides/notesSlide20.xml" Id="R1497b6c97f2b4b96"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72b1f865375e4873" /><Relationship Type="http://schemas.openxmlformats.org/officeDocument/2006/relationships/notesSlide" Target="/ppt/notesSlides/notesSlide21.xml" Id="R847d304ea014405f"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1c1cf7e793254ac8" /><Relationship Type="http://schemas.openxmlformats.org/officeDocument/2006/relationships/image" Target="/ppt/media/image6.png" Id="R6aba152fd526489e" /><Relationship Type="http://schemas.openxmlformats.org/officeDocument/2006/relationships/notesSlide" Target="/ppt/notesSlides/notesSlide22.xml" Id="Rdcd411bada704653"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63f94f2a4e1049cd" /><Relationship Type="http://schemas.openxmlformats.org/officeDocument/2006/relationships/image" Target="/ppt/media/image7.png" Id="R477a6bec04154f5f" /><Relationship Type="http://schemas.openxmlformats.org/officeDocument/2006/relationships/notesSlide" Target="/ppt/notesSlides/notesSlide23.xml" Id="R3927bbbd73724244"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3fa6d3c379f14503" /><Relationship Type="http://schemas.openxmlformats.org/officeDocument/2006/relationships/notesSlide" Target="/ppt/notesSlides/notesSlide24.xml" Id="Rc2182cb87f304848"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e8758c69accc4acc" /><Relationship Type="http://schemas.openxmlformats.org/officeDocument/2006/relationships/image" Target="/ppt/media/image8.png" Id="R9a74f08a1f0f41ff" /><Relationship Type="http://schemas.openxmlformats.org/officeDocument/2006/relationships/hyperlink" Target="https://sbu-econ.org/comparative-advantage/" TargetMode="External" Id="Rb597f2de8d7740ee" /><Relationship Type="http://schemas.openxmlformats.org/officeDocument/2006/relationships/notesSlide" Target="/ppt/notesSlides/notesSlide25.xml" Id="R242a412bb3a646d6"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f85a1017c50d4914" /><Relationship Type="http://schemas.openxmlformats.org/officeDocument/2006/relationships/notesSlide" Target="/ppt/notesSlides/notesSlide26.xml" Id="Rac12b60fde284fcd"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2d7d0f7e9a274985" /><Relationship Type="http://schemas.openxmlformats.org/officeDocument/2006/relationships/notesSlide" Target="/ppt/notesSlides/notesSlide27.xml" Id="R91011d8065404026"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59dec3d32df7401a" /><Relationship Type="http://schemas.openxmlformats.org/officeDocument/2006/relationships/notesSlide" Target="/ppt/notesSlides/notesSlide28.xml" Id="R70a97b0d95bb420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f5288793a41a45de" /><Relationship Type="http://schemas.openxmlformats.org/officeDocument/2006/relationships/image" Target="/ppt/media/image2.png" Id="R60431cb39b1349b4" /><Relationship Type="http://schemas.openxmlformats.org/officeDocument/2006/relationships/notesSlide" Target="/ppt/notesSlides/notesSlide3.xml" Id="Rc7c9a07c71b74fd8"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167b03fb468544b0" /><Relationship Type="http://schemas.openxmlformats.org/officeDocument/2006/relationships/image" Target="/ppt/media/image3.png" Id="Rb44bac4ccc734b25" /><Relationship Type="http://schemas.openxmlformats.org/officeDocument/2006/relationships/notesSlide" Target="/ppt/notesSlides/notesSlide4.xml" Id="Rfd658b6b1cd14547"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559e47b5212947b3" /><Relationship Type="http://schemas.openxmlformats.org/officeDocument/2006/relationships/notesSlide" Target="/ppt/notesSlides/notesSlide5.xml" Id="R2530c7fee77840de"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23462246026b4536" /><Relationship Type="http://schemas.openxmlformats.org/officeDocument/2006/relationships/image" Target="/ppt/media/image4.png" Id="R4d2a6565420e4cb8" /><Relationship Type="http://schemas.openxmlformats.org/officeDocument/2006/relationships/notesSlide" Target="/ppt/notesSlides/notesSlide6.xml" Id="Rf1ed5523b686475f"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0c32cfd4f8584cee" /><Relationship Type="http://schemas.openxmlformats.org/officeDocument/2006/relationships/image" Target="/ppt/media/image5.png" Id="Rf645bc2f2d004a1c" /><Relationship Type="http://schemas.openxmlformats.org/officeDocument/2006/relationships/notesSlide" Target="/ppt/notesSlides/notesSlide7.xml" Id="Ra538c3852cc14a12"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13029e48dab94925" /><Relationship Type="http://schemas.openxmlformats.org/officeDocument/2006/relationships/notesSlide" Target="/ppt/notesSlides/notesSlide8.xml" Id="R641a3277e8df403c"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5a98a01266bb407c" /><Relationship Type="http://schemas.openxmlformats.org/officeDocument/2006/relationships/notesSlide" Target="/ppt/notesSlides/notesSlide9.xml" Id="R6f856093ad8c42c3" /></Relationships>
</file>

<file path=ppt/slides/slide1.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9" name="title-field">
            <a:extLst xmlns:a="http://schemas.openxmlformats.org/drawingml/2006/main">
              <a:ext uri="{FF2B5EF4-FFF2-40B4-BE49-F238E27FC236}">
                <a16:creationId xmlns:a16="http://schemas.microsoft.com/office/drawing/2014/main" id="{11E2DA5B-152F-4BE8-BF09-3C5FEEE9D992}"/>
              </a:ext>
            </a:extLst>
          </p:cNvPr>
          <p:cNvSpPr>
            <a:spLocks xmlns:a="http://schemas.openxmlformats.org/drawingml/2006/main" noGrp="1"/>
          </p:cNvSpPr>
          <p:nvPr/>
        </p:nvSpPr>
        <p:spPr>
          <a:xfrm xmlns:a="http://schemas.openxmlformats.org/drawingml/2006/main">
            <a:off x="0" y="0"/>
            <a:ext cx="7524750" cy="6858000"/>
          </a:xfrm>
          <a:prstGeom xmlns:a="http://schemas.openxmlformats.org/drawingml/2006/main" prst="rect">
            <a:avLst/>
          </a:prstGeom>
          <a:solidFill xmlns:a="http://schemas.openxmlformats.org/drawingml/2006/main">
            <a:srgbClr val="F7F4ED"/>
          </a:solidFill>
          <a:ln xmlns:a="http://schemas.openxmlformats.org/drawingml/2006/main" w="0">
            <a:noFill/>
            <a:prstDash val="solid"/>
          </a:ln>
        </p:spPr>
      </p:sp>
      <p:sp>
        <p:nvSpPr>
          <p:cNvPr id="2" name="title-accent">
            <a:extLst xmlns:a="http://schemas.openxmlformats.org/drawingml/2006/main">
              <a:ext uri="{FF2B5EF4-FFF2-40B4-BE49-F238E27FC236}">
                <a16:creationId xmlns:a16="http://schemas.microsoft.com/office/drawing/2014/main" id="{25FFCA51-A997-438E-96FB-0386ADD9B8FE}"/>
              </a:ext>
            </a:extLst>
          </p:cNvPr>
          <p:cNvSpPr>
            <a:spLocks xmlns:a="http://schemas.openxmlformats.org/drawingml/2006/main" noGrp="1"/>
          </p:cNvSpPr>
          <p:nvPr/>
        </p:nvSpPr>
        <p:spPr>
          <a:xfrm xmlns:a="http://schemas.openxmlformats.org/drawingml/2006/main">
            <a:off x="666750" y="876300"/>
            <a:ext cx="876300" cy="7620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3" name="deck-title">
            <a:extLst xmlns:a="http://schemas.openxmlformats.org/drawingml/2006/main">
              <a:ext uri="{FF2B5EF4-FFF2-40B4-BE49-F238E27FC236}">
                <a16:creationId xmlns:a16="http://schemas.microsoft.com/office/drawing/2014/main" id="{B17867DB-7DCA-47F1-B637-69FB32C9D04F}"/>
              </a:ext>
            </a:extLst>
          </p:cNvPr>
          <p:cNvSpPr>
            <a:spLocks xmlns:a="http://schemas.openxmlformats.org/drawingml/2006/main" noGrp="1"/>
          </p:cNvSpPr>
          <p:nvPr/>
        </p:nvSpPr>
        <p:spPr>
          <a:xfrm xmlns:a="http://schemas.openxmlformats.org/drawingml/2006/main">
            <a:off x="666750" y="1295400"/>
            <a:ext cx="6477000" cy="2457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94000"/>
              </a:lnSpc>
              <a:buNone/>
              <a:defRPr sz="4050" b="1" i="0">
                <a:solidFill>
                  <a:srgbClr val="172126"/>
                </a:solidFill>
                <a:latin typeface="Georgia"/>
                <a:ea typeface="Georgia"/>
                <a:cs typeface="Georgia"/>
              </a:defRPr>
            </a:pPr>
            <a:r>
              <a:rPr sz="4050" b="1" i="0">
                <a:solidFill>
                  <a:srgbClr val="172126"/>
                </a:solidFill>
                <a:latin typeface="Georgia"/>
                <a:ea typeface="Georgia"/>
                <a:cs typeface="Georgia"/>
              </a:rPr>
              <a:t>Opportunity Cost,</a:t>
            </a:r>
          </a:p>
          <a:p xmlns:a="http://schemas.openxmlformats.org/drawingml/2006/main">
            <a:pPr algn="l">
              <a:lnSpc>
                <a:spcPct val="94000"/>
              </a:lnSpc>
              <a:buNone/>
              <a:defRPr sz="4050" b="1" i="0">
                <a:solidFill>
                  <a:srgbClr val="172126"/>
                </a:solidFill>
                <a:latin typeface="Georgia"/>
                <a:ea typeface="Georgia"/>
                <a:cs typeface="Georgia"/>
              </a:defRPr>
            </a:pPr>
            <a:r>
              <a:rPr sz="4050" b="1" i="0">
                <a:solidFill>
                  <a:srgbClr val="172126"/>
                </a:solidFill>
                <a:latin typeface="Georgia"/>
                <a:ea typeface="Georgia"/>
                <a:cs typeface="Georgia"/>
              </a:rPr>
              <a:t>Trade, and Coordination</a:t>
            </a:r>
          </a:p>
        </p:txBody>
      </p:sp>
      <p:sp>
        <p:nvSpPr>
          <p:cNvPr id="4" name="deck-chapter">
            <a:extLst xmlns:a="http://schemas.openxmlformats.org/drawingml/2006/main">
              <a:ext uri="{FF2B5EF4-FFF2-40B4-BE49-F238E27FC236}">
                <a16:creationId xmlns:a16="http://schemas.microsoft.com/office/drawing/2014/main" id="{EFE2066E-B6FF-4B2B-B33F-3792381CDED9}"/>
              </a:ext>
            </a:extLst>
          </p:cNvPr>
          <p:cNvSpPr>
            <a:spLocks xmlns:a="http://schemas.openxmlformats.org/drawingml/2006/main" noGrp="1"/>
          </p:cNvSpPr>
          <p:nvPr/>
        </p:nvSpPr>
        <p:spPr>
          <a:xfrm xmlns:a="http://schemas.openxmlformats.org/drawingml/2006/main">
            <a:off x="685800" y="3981450"/>
            <a:ext cx="2095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1" i="0">
                <a:solidFill>
                  <a:srgbClr val="1E6675"/>
                </a:solidFill>
                <a:latin typeface="Aptos"/>
                <a:ea typeface="Aptos"/>
                <a:cs typeface="Aptos"/>
              </a:defRPr>
            </a:pPr>
            <a:r>
              <a:rPr sz="1950" b="1" i="0">
                <a:solidFill>
                  <a:srgbClr val="1E6675"/>
                </a:solidFill>
                <a:latin typeface="Aptos"/>
                <a:ea typeface="Aptos"/>
                <a:cs typeface="Aptos"/>
              </a:rPr>
              <a:t>Chapter 2</a:t>
            </a:r>
          </a:p>
        </p:txBody>
      </p:sp>
      <p:sp>
        <p:nvSpPr>
          <p:cNvPr id="5" name="deck-book">
            <a:extLst xmlns:a="http://schemas.openxmlformats.org/drawingml/2006/main">
              <a:ext uri="{FF2B5EF4-FFF2-40B4-BE49-F238E27FC236}">
                <a16:creationId xmlns:a16="http://schemas.microsoft.com/office/drawing/2014/main" id="{9D774D36-70E8-424E-8AFD-D7CA213EF528}"/>
              </a:ext>
            </a:extLst>
          </p:cNvPr>
          <p:cNvSpPr>
            <a:spLocks xmlns:a="http://schemas.openxmlformats.org/drawingml/2006/main" noGrp="1"/>
          </p:cNvSpPr>
          <p:nvPr/>
        </p:nvSpPr>
        <p:spPr>
          <a:xfrm xmlns:a="http://schemas.openxmlformats.org/drawingml/2006/main">
            <a:off x="685800" y="5334000"/>
            <a:ext cx="3143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00" b="0" i="0">
                <a:solidFill>
                  <a:srgbClr val="172126"/>
                </a:solidFill>
                <a:latin typeface="Georgia"/>
                <a:ea typeface="Georgia"/>
                <a:cs typeface="Georgia"/>
              </a:defRPr>
            </a:pPr>
            <a:r>
              <a:rPr sz="1800" b="0" i="0">
                <a:solidFill>
                  <a:srgbClr val="172126"/>
                </a:solidFill>
                <a:latin typeface="Georgia"/>
                <a:ea typeface="Georgia"/>
                <a:cs typeface="Georgia"/>
              </a:rPr>
              <a:t>Principles of Micro</a:t>
            </a:r>
          </a:p>
        </p:txBody>
      </p:sp>
      <p:sp>
        <p:nvSpPr>
          <p:cNvPr id="6" name="deck-author">
            <a:extLst xmlns:a="http://schemas.openxmlformats.org/drawingml/2006/main">
              <a:ext uri="{FF2B5EF4-FFF2-40B4-BE49-F238E27FC236}">
                <a16:creationId xmlns:a16="http://schemas.microsoft.com/office/drawing/2014/main" id="{946BA264-E5EF-42D3-A97E-881D24ADC730}"/>
              </a:ext>
            </a:extLst>
          </p:cNvPr>
          <p:cNvSpPr>
            <a:spLocks xmlns:a="http://schemas.openxmlformats.org/drawingml/2006/main" noGrp="1"/>
          </p:cNvSpPr>
          <p:nvPr/>
        </p:nvSpPr>
        <p:spPr>
          <a:xfrm xmlns:a="http://schemas.openxmlformats.org/drawingml/2006/main">
            <a:off x="685800" y="5772150"/>
            <a:ext cx="2476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575" b="0" i="0">
                <a:solidFill>
                  <a:srgbClr val="56636A"/>
                </a:solidFill>
                <a:latin typeface="Aptos"/>
                <a:ea typeface="Aptos"/>
                <a:cs typeface="Aptos"/>
              </a:defRPr>
            </a:pPr>
            <a:r>
              <a:rPr sz="1575" b="0" i="0">
                <a:solidFill>
                  <a:srgbClr val="56636A"/>
                </a:solidFill>
                <a:latin typeface="Aptos"/>
                <a:ea typeface="Aptos"/>
                <a:cs typeface="Aptos"/>
              </a:rPr>
              <a:t>Mark Wilson</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673f217c50bf4800"/>
          <a:stretch xmlns:a="http://schemas.openxmlformats.org/drawingml/2006/main"/>
        </p:blipFill>
        <p:spPr>
          <a:xfrm xmlns:a="http://schemas.openxmlformats.org/drawingml/2006/main">
            <a:off x="8267700" y="762000"/>
            <a:ext cx="2857500" cy="4286250"/>
          </a:xfrm>
          <a:prstGeom xmlns:a="http://schemas.openxmlformats.org/drawingml/2006/main" prst="rect">
            <a:avLst/>
          </a:prstGeom>
        </p:spPr>
      </p:pic>
      <p:sp>
        <p:nvSpPr>
          <p:cNvPr id="8" name="deck-theme">
            <a:extLst xmlns:a="http://schemas.openxmlformats.org/drawingml/2006/main">
              <a:ext uri="{FF2B5EF4-FFF2-40B4-BE49-F238E27FC236}">
                <a16:creationId xmlns:a16="http://schemas.microsoft.com/office/drawing/2014/main" id="{25903003-A5B2-4486-B8A0-0D189FF31B6C}"/>
              </a:ext>
            </a:extLst>
          </p:cNvPr>
          <p:cNvSpPr>
            <a:spLocks xmlns:a="http://schemas.openxmlformats.org/drawingml/2006/main" noGrp="1"/>
          </p:cNvSpPr>
          <p:nvPr/>
        </p:nvSpPr>
        <p:spPr>
          <a:xfrm xmlns:a="http://schemas.openxmlformats.org/drawingml/2006/main">
            <a:off x="7524750" y="5467350"/>
            <a:ext cx="4381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1350" b="0" i="0">
                <a:solidFill>
                  <a:srgbClr val="124854"/>
                </a:solidFill>
                <a:latin typeface="Aptos"/>
                <a:ea typeface="Aptos"/>
                <a:cs typeface="Aptos"/>
              </a:defRPr>
            </a:pPr>
            <a:r>
              <a:rPr sz="1350" b="0" i="0">
                <a:solidFill>
                  <a:srgbClr val="124854"/>
                </a:solidFill>
                <a:latin typeface="Aptos"/>
                <a:ea typeface="Aptos"/>
                <a:cs typeface="Aptos"/>
              </a:rPr>
              <a:t>Trade turns different abilities into cooperation</a:t>
            </a:r>
          </a:p>
        </p:txBody>
      </p:sp>
    </p:spTree>
    <p:extLst>
      <p:ext uri="{BB962C8B-B14F-4D97-AF65-F5344CB8AC3E}">
        <p14:creationId xmlns:p14="http://schemas.microsoft.com/office/powerpoint/2010/main" val="478292738"/>
      </p:ext>
    </p:extLst>
  </p:cSld>
</p:sld>
</file>

<file path=ppt/slides/slide10.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21" name="accent-rule">
            <a:extLst xmlns:a="http://schemas.openxmlformats.org/drawingml/2006/main">
              <a:ext uri="{FF2B5EF4-FFF2-40B4-BE49-F238E27FC236}">
                <a16:creationId xmlns:a16="http://schemas.microsoft.com/office/drawing/2014/main" id="{3EF57FD0-901A-4844-BFB7-BC84F5658E3C}"/>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EE1D3EF4-5A76-402C-A367-7E946DC12B98}"/>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05A42173-01C9-4BAE-A70C-551F403DE383}"/>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Ava and Ben each have eight hours</a:t>
            </a:r>
          </a:p>
        </p:txBody>
      </p:sp>
      <p:sp>
        <p:nvSpPr>
          <p:cNvPr id="4" name="footer-rule">
            <a:extLst xmlns:a="http://schemas.openxmlformats.org/drawingml/2006/main">
              <a:ext uri="{FF2B5EF4-FFF2-40B4-BE49-F238E27FC236}">
                <a16:creationId xmlns:a16="http://schemas.microsoft.com/office/drawing/2014/main" id="{DF2BA331-85E4-4B05-811C-0EC2CA102EA2}"/>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C0948B7A-5C24-42AD-A25B-3012B3765EA8}"/>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7A9668EC-6A53-4E1E-A4B8-1B5CDAA02C8B}"/>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10</a:t>
            </a:r>
          </a:p>
        </p:txBody>
      </p:sp>
      <p:sp>
        <p:nvSpPr>
          <p:cNvPr id="7" name="">
            <a:extLst xmlns:a="http://schemas.openxmlformats.org/drawingml/2006/main">
              <a:ext uri="{FF2B5EF4-FFF2-40B4-BE49-F238E27FC236}">
                <a16:creationId xmlns:a16="http://schemas.microsoft.com/office/drawing/2014/main" id="{74DCE1A9-A85E-496A-8AFD-6864599DFD22}"/>
              </a:ext>
            </a:extLst>
          </p:cNvPr>
          <p:cNvSpPr>
            <a:spLocks xmlns:a="http://schemas.openxmlformats.org/drawingml/2006/main" noGrp="1"/>
          </p:cNvSpPr>
          <p:nvPr/>
        </p:nvSpPr>
        <p:spPr>
          <a:xfrm xmlns:a="http://schemas.openxmlformats.org/drawingml/2006/main">
            <a:off x="1200150" y="1733550"/>
            <a:ext cx="1714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BOTH NEED</a:t>
            </a:r>
          </a:p>
        </p:txBody>
      </p:sp>
      <p:sp>
        <p:nvSpPr>
          <p:cNvPr id="8" name="">
            <a:extLst xmlns:a="http://schemas.openxmlformats.org/drawingml/2006/main">
              <a:ext uri="{FF2B5EF4-FFF2-40B4-BE49-F238E27FC236}">
                <a16:creationId xmlns:a16="http://schemas.microsoft.com/office/drawing/2014/main" id="{665315CC-F710-4DFC-B537-69CF911E9966}"/>
              </a:ext>
            </a:extLst>
          </p:cNvPr>
          <p:cNvSpPr>
            <a:spLocks xmlns:a="http://schemas.openxmlformats.org/drawingml/2006/main" noGrp="1"/>
          </p:cNvSpPr>
          <p:nvPr/>
        </p:nvSpPr>
        <p:spPr>
          <a:xfrm xmlns:a="http://schemas.openxmlformats.org/drawingml/2006/main">
            <a:off x="1143000" y="2190750"/>
            <a:ext cx="3429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600" b="1" i="0">
                <a:solidFill>
                  <a:srgbClr val="1E6675"/>
                </a:solidFill>
                <a:latin typeface="Georgia"/>
                <a:ea typeface="Georgia"/>
                <a:cs typeface="Georgia"/>
              </a:defRPr>
            </a:pPr>
            <a:r>
              <a:rPr sz="3600" b="1" i="0">
                <a:solidFill>
                  <a:srgbClr val="1E6675"/>
                </a:solidFill>
                <a:latin typeface="Georgia"/>
                <a:ea typeface="Georgia"/>
                <a:cs typeface="Georgia"/>
              </a:rPr>
              <a:t>Cookies</a:t>
            </a:r>
          </a:p>
        </p:txBody>
      </p:sp>
      <p:sp>
        <p:nvSpPr>
          <p:cNvPr id="9" name="">
            <a:extLst xmlns:a="http://schemas.openxmlformats.org/drawingml/2006/main">
              <a:ext uri="{FF2B5EF4-FFF2-40B4-BE49-F238E27FC236}">
                <a16:creationId xmlns:a16="http://schemas.microsoft.com/office/drawing/2014/main" id="{D0E5FA57-1560-444A-B1EC-7744C8711D66}"/>
              </a:ext>
            </a:extLst>
          </p:cNvPr>
          <p:cNvSpPr>
            <a:spLocks xmlns:a="http://schemas.openxmlformats.org/drawingml/2006/main" noGrp="1"/>
          </p:cNvSpPr>
          <p:nvPr/>
        </p:nvSpPr>
        <p:spPr>
          <a:xfrm xmlns:a="http://schemas.openxmlformats.org/drawingml/2006/main">
            <a:off x="2286000" y="3067050"/>
            <a:ext cx="1143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025" b="0" i="1">
                <a:solidFill>
                  <a:srgbClr val="56636A"/>
                </a:solidFill>
                <a:latin typeface="Georgia"/>
                <a:ea typeface="Georgia"/>
                <a:cs typeface="Georgia"/>
              </a:defRPr>
            </a:pPr>
            <a:r>
              <a:rPr sz="2025" b="0" i="1">
                <a:solidFill>
                  <a:srgbClr val="56636A"/>
                </a:solidFill>
                <a:latin typeface="Georgia"/>
                <a:ea typeface="Georgia"/>
                <a:cs typeface="Georgia"/>
              </a:rPr>
              <a:t>and</a:t>
            </a:r>
          </a:p>
        </p:txBody>
      </p:sp>
      <p:sp>
        <p:nvSpPr>
          <p:cNvPr id="10" name="">
            <a:extLst xmlns:a="http://schemas.openxmlformats.org/drawingml/2006/main">
              <a:ext uri="{FF2B5EF4-FFF2-40B4-BE49-F238E27FC236}">
                <a16:creationId xmlns:a16="http://schemas.microsoft.com/office/drawing/2014/main" id="{662DC23B-A035-4BB9-9D5A-013213A69882}"/>
              </a:ext>
            </a:extLst>
          </p:cNvPr>
          <p:cNvSpPr>
            <a:spLocks xmlns:a="http://schemas.openxmlformats.org/drawingml/2006/main" noGrp="1"/>
          </p:cNvSpPr>
          <p:nvPr/>
        </p:nvSpPr>
        <p:spPr>
          <a:xfrm xmlns:a="http://schemas.openxmlformats.org/drawingml/2006/main">
            <a:off x="1143000" y="3638550"/>
            <a:ext cx="3429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600" b="1" i="0">
                <a:solidFill>
                  <a:srgbClr val="9A3B35"/>
                </a:solidFill>
                <a:latin typeface="Georgia"/>
                <a:ea typeface="Georgia"/>
                <a:cs typeface="Georgia"/>
              </a:defRPr>
            </a:pPr>
            <a:r>
              <a:rPr sz="3600" b="1" i="0">
                <a:solidFill>
                  <a:srgbClr val="9A3B35"/>
                </a:solidFill>
                <a:latin typeface="Georgia"/>
                <a:ea typeface="Georgia"/>
                <a:cs typeface="Georgia"/>
              </a:rPr>
              <a:t>Flyers</a:t>
            </a:r>
          </a:p>
        </p:txBody>
      </p:sp>
      <p:sp>
        <p:nvSpPr>
          <p:cNvPr id="11" name="setup-divider">
            <a:extLst xmlns:a="http://schemas.openxmlformats.org/drawingml/2006/main">
              <a:ext uri="{FF2B5EF4-FFF2-40B4-BE49-F238E27FC236}">
                <a16:creationId xmlns:a16="http://schemas.microsoft.com/office/drawing/2014/main" id="{7FAD070E-627E-488B-8844-8207E2198E26}"/>
              </a:ext>
            </a:extLst>
          </p:cNvPr>
          <p:cNvSpPr>
            <a:spLocks xmlns:a="http://schemas.openxmlformats.org/drawingml/2006/main" noGrp="1"/>
          </p:cNvSpPr>
          <p:nvPr/>
        </p:nvSpPr>
        <p:spPr>
          <a:xfrm xmlns:a="http://schemas.openxmlformats.org/drawingml/2006/main">
            <a:off x="5448300" y="1657350"/>
            <a:ext cx="19050" cy="3333750"/>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12" name="ava-ben-setup-mark-1">
            <a:extLst xmlns:a="http://schemas.openxmlformats.org/drawingml/2006/main">
              <a:ext uri="{FF2B5EF4-FFF2-40B4-BE49-F238E27FC236}">
                <a16:creationId xmlns:a16="http://schemas.microsoft.com/office/drawing/2014/main" id="{C86E0F6C-EBC7-438E-99D1-0986350DFBFB}"/>
              </a:ext>
            </a:extLst>
          </p:cNvPr>
          <p:cNvSpPr>
            <a:spLocks xmlns:a="http://schemas.openxmlformats.org/drawingml/2006/main" noGrp="1"/>
          </p:cNvSpPr>
          <p:nvPr/>
        </p:nvSpPr>
        <p:spPr>
          <a:xfrm xmlns:a="http://schemas.openxmlformats.org/drawingml/2006/main">
            <a:off x="6115050" y="189547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9A3B35"/>
                </a:solidFill>
                <a:latin typeface="Aptos"/>
                <a:ea typeface="Aptos"/>
                <a:cs typeface="Aptos"/>
              </a:defRPr>
            </a:pPr>
            <a:r>
              <a:rPr sz="2025" b="1" i="0">
                <a:solidFill>
                  <a:srgbClr val="9A3B35"/>
                </a:solidFill>
                <a:latin typeface="Aptos"/>
                <a:ea typeface="Aptos"/>
                <a:cs typeface="Aptos"/>
              </a:rPr>
              <a:t>•</a:t>
            </a:r>
          </a:p>
        </p:txBody>
      </p:sp>
      <p:sp>
        <p:nvSpPr>
          <p:cNvPr id="13" name="ava-ben-setup-1">
            <a:extLst xmlns:a="http://schemas.openxmlformats.org/drawingml/2006/main">
              <a:ext uri="{FF2B5EF4-FFF2-40B4-BE49-F238E27FC236}">
                <a16:creationId xmlns:a16="http://schemas.microsoft.com/office/drawing/2014/main" id="{7FAEC72F-04AC-4859-B7BE-108588D53942}"/>
              </a:ext>
            </a:extLst>
          </p:cNvPr>
          <p:cNvSpPr>
            <a:spLocks xmlns:a="http://schemas.openxmlformats.org/drawingml/2006/main" noGrp="1"/>
          </p:cNvSpPr>
          <p:nvPr/>
        </p:nvSpPr>
        <p:spPr>
          <a:xfrm xmlns:a="http://schemas.openxmlformats.org/drawingml/2006/main">
            <a:off x="6438900" y="1905000"/>
            <a:ext cx="45339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They begin independently.</a:t>
            </a:r>
          </a:p>
        </p:txBody>
      </p:sp>
      <p:sp>
        <p:nvSpPr>
          <p:cNvPr id="14" name="ava-ben-setup-mark-2">
            <a:extLst xmlns:a="http://schemas.openxmlformats.org/drawingml/2006/main">
              <a:ext uri="{FF2B5EF4-FFF2-40B4-BE49-F238E27FC236}">
                <a16:creationId xmlns:a16="http://schemas.microsoft.com/office/drawing/2014/main" id="{96C975BE-6971-4BA6-81C0-046EB0043BFD}"/>
              </a:ext>
            </a:extLst>
          </p:cNvPr>
          <p:cNvSpPr>
            <a:spLocks xmlns:a="http://schemas.openxmlformats.org/drawingml/2006/main" noGrp="1"/>
          </p:cNvSpPr>
          <p:nvPr/>
        </p:nvSpPr>
        <p:spPr>
          <a:xfrm xmlns:a="http://schemas.openxmlformats.org/drawingml/2006/main">
            <a:off x="6115050" y="24860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9A3B35"/>
                </a:solidFill>
                <a:latin typeface="Aptos"/>
                <a:ea typeface="Aptos"/>
                <a:cs typeface="Aptos"/>
              </a:defRPr>
            </a:pPr>
            <a:r>
              <a:rPr sz="2025" b="1" i="0">
                <a:solidFill>
                  <a:srgbClr val="9A3B35"/>
                </a:solidFill>
                <a:latin typeface="Aptos"/>
                <a:ea typeface="Aptos"/>
                <a:cs typeface="Aptos"/>
              </a:rPr>
              <a:t>•</a:t>
            </a:r>
          </a:p>
        </p:txBody>
      </p:sp>
      <p:sp>
        <p:nvSpPr>
          <p:cNvPr id="15" name="ava-ben-setup-2">
            <a:extLst xmlns:a="http://schemas.openxmlformats.org/drawingml/2006/main">
              <a:ext uri="{FF2B5EF4-FFF2-40B4-BE49-F238E27FC236}">
                <a16:creationId xmlns:a16="http://schemas.microsoft.com/office/drawing/2014/main" id="{F9703FF4-CF35-49C5-B25E-09E40EDF4184}"/>
              </a:ext>
            </a:extLst>
          </p:cNvPr>
          <p:cNvSpPr>
            <a:spLocks xmlns:a="http://schemas.openxmlformats.org/drawingml/2006/main" noGrp="1"/>
          </p:cNvSpPr>
          <p:nvPr/>
        </p:nvSpPr>
        <p:spPr>
          <a:xfrm xmlns:a="http://schemas.openxmlformats.org/drawingml/2006/main">
            <a:off x="6438900" y="2495550"/>
            <a:ext cx="45339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Each plans to make both goods.</a:t>
            </a:r>
          </a:p>
        </p:txBody>
      </p:sp>
      <p:sp>
        <p:nvSpPr>
          <p:cNvPr id="16" name="ava-ben-setup-mark-3">
            <a:extLst xmlns:a="http://schemas.openxmlformats.org/drawingml/2006/main">
              <a:ext uri="{FF2B5EF4-FFF2-40B4-BE49-F238E27FC236}">
                <a16:creationId xmlns:a16="http://schemas.microsoft.com/office/drawing/2014/main" id="{9DF011D0-2D16-4F5D-A970-F892AFE0C6C2}"/>
              </a:ext>
            </a:extLst>
          </p:cNvPr>
          <p:cNvSpPr>
            <a:spLocks xmlns:a="http://schemas.openxmlformats.org/drawingml/2006/main" noGrp="1"/>
          </p:cNvSpPr>
          <p:nvPr/>
        </p:nvSpPr>
        <p:spPr>
          <a:xfrm xmlns:a="http://schemas.openxmlformats.org/drawingml/2006/main">
            <a:off x="6115050" y="307657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9A3B35"/>
                </a:solidFill>
                <a:latin typeface="Aptos"/>
                <a:ea typeface="Aptos"/>
                <a:cs typeface="Aptos"/>
              </a:defRPr>
            </a:pPr>
            <a:r>
              <a:rPr sz="2025" b="1" i="0">
                <a:solidFill>
                  <a:srgbClr val="9A3B35"/>
                </a:solidFill>
                <a:latin typeface="Aptos"/>
                <a:ea typeface="Aptos"/>
                <a:cs typeface="Aptos"/>
              </a:rPr>
              <a:t>•</a:t>
            </a:r>
          </a:p>
        </p:txBody>
      </p:sp>
      <p:sp>
        <p:nvSpPr>
          <p:cNvPr id="17" name="ava-ben-setup-3">
            <a:extLst xmlns:a="http://schemas.openxmlformats.org/drawingml/2006/main">
              <a:ext uri="{FF2B5EF4-FFF2-40B4-BE49-F238E27FC236}">
                <a16:creationId xmlns:a16="http://schemas.microsoft.com/office/drawing/2014/main" id="{396258CB-6633-4F0E-8D52-246F4C577AA8}"/>
              </a:ext>
            </a:extLst>
          </p:cNvPr>
          <p:cNvSpPr>
            <a:spLocks xmlns:a="http://schemas.openxmlformats.org/drawingml/2006/main" noGrp="1"/>
          </p:cNvSpPr>
          <p:nvPr/>
        </p:nvSpPr>
        <p:spPr>
          <a:xfrm xmlns:a="http://schemas.openxmlformats.org/drawingml/2006/main">
            <a:off x="6438900" y="3086100"/>
            <a:ext cx="45339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They differ in how quickly they work.</a:t>
            </a:r>
          </a:p>
        </p:txBody>
      </p:sp>
      <p:sp>
        <p:nvSpPr>
          <p:cNvPr id="18" name="ava-ben-setup-mark-4">
            <a:extLst xmlns:a="http://schemas.openxmlformats.org/drawingml/2006/main">
              <a:ext uri="{FF2B5EF4-FFF2-40B4-BE49-F238E27FC236}">
                <a16:creationId xmlns:a16="http://schemas.microsoft.com/office/drawing/2014/main" id="{BD12AE2B-3FE9-4CA3-BEE9-44073FB90915}"/>
              </a:ext>
            </a:extLst>
          </p:cNvPr>
          <p:cNvSpPr>
            <a:spLocks xmlns:a="http://schemas.openxmlformats.org/drawingml/2006/main" noGrp="1"/>
          </p:cNvSpPr>
          <p:nvPr/>
        </p:nvSpPr>
        <p:spPr>
          <a:xfrm xmlns:a="http://schemas.openxmlformats.org/drawingml/2006/main">
            <a:off x="6115050" y="36671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9A3B35"/>
                </a:solidFill>
                <a:latin typeface="Aptos"/>
                <a:ea typeface="Aptos"/>
                <a:cs typeface="Aptos"/>
              </a:defRPr>
            </a:pPr>
            <a:r>
              <a:rPr sz="2025" b="1" i="0">
                <a:solidFill>
                  <a:srgbClr val="9A3B35"/>
                </a:solidFill>
                <a:latin typeface="Aptos"/>
                <a:ea typeface="Aptos"/>
                <a:cs typeface="Aptos"/>
              </a:rPr>
              <a:t>•</a:t>
            </a:r>
          </a:p>
        </p:txBody>
      </p:sp>
      <p:sp>
        <p:nvSpPr>
          <p:cNvPr id="19" name="ava-ben-setup-4">
            <a:extLst xmlns:a="http://schemas.openxmlformats.org/drawingml/2006/main">
              <a:ext uri="{FF2B5EF4-FFF2-40B4-BE49-F238E27FC236}">
                <a16:creationId xmlns:a16="http://schemas.microsoft.com/office/drawing/2014/main" id="{FCE8CEA8-35F1-437B-9131-DF373D7E4FD5}"/>
              </a:ext>
            </a:extLst>
          </p:cNvPr>
          <p:cNvSpPr>
            <a:spLocks xmlns:a="http://schemas.openxmlformats.org/drawingml/2006/main" noGrp="1"/>
          </p:cNvSpPr>
          <p:nvPr/>
        </p:nvSpPr>
        <p:spPr>
          <a:xfrm xmlns:a="http://schemas.openxmlformats.org/drawingml/2006/main">
            <a:off x="6438900" y="3676650"/>
            <a:ext cx="45339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9069"/>
          </a:bodyPr>
          <a:lstStyle xmlns:a="http://schemas.openxmlformats.org/drawingml/2006/main"/>
          <a:p xmlns:a="http://schemas.openxmlformats.org/drawingml/2006/main">
            <a:pPr algn="l">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They discover that exchange may help both.</a:t>
            </a:r>
          </a:p>
        </p:txBody>
      </p:sp>
      <p:sp>
        <p:nvSpPr>
          <p:cNvPr id="20" name="">
            <a:extLst xmlns:a="http://schemas.openxmlformats.org/drawingml/2006/main">
              <a:ext uri="{FF2B5EF4-FFF2-40B4-BE49-F238E27FC236}">
                <a16:creationId xmlns:a16="http://schemas.microsoft.com/office/drawing/2014/main" id="{94C6A22D-1956-4D45-AECF-C4BD2E52DD9D}"/>
              </a:ext>
            </a:extLst>
          </p:cNvPr>
          <p:cNvSpPr>
            <a:spLocks xmlns:a="http://schemas.openxmlformats.org/drawingml/2006/main" noGrp="1"/>
          </p:cNvSpPr>
          <p:nvPr/>
        </p:nvSpPr>
        <p:spPr>
          <a:xfrm xmlns:a="http://schemas.openxmlformats.org/drawingml/2006/main">
            <a:off x="1714500" y="5391150"/>
            <a:ext cx="8763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325" b="1" i="0">
                <a:solidFill>
                  <a:srgbClr val="172126"/>
                </a:solidFill>
                <a:latin typeface="Georgia"/>
                <a:ea typeface="Georgia"/>
                <a:cs typeface="Georgia"/>
              </a:defRPr>
            </a:pPr>
            <a:r>
              <a:rPr sz="2325" b="1" i="0">
                <a:solidFill>
                  <a:srgbClr val="172126"/>
                </a:solidFill>
                <a:latin typeface="Georgia"/>
                <a:ea typeface="Georgia"/>
                <a:cs typeface="Georgia"/>
              </a:rPr>
              <a:t>First compare their production possibilities.</a:t>
            </a:r>
          </a:p>
        </p:txBody>
      </p:sp>
    </p:spTree>
    <p:extLst>
      <p:ext uri="{BB962C8B-B14F-4D97-AF65-F5344CB8AC3E}">
        <p14:creationId xmlns:p14="http://schemas.microsoft.com/office/powerpoint/2010/main" val="432237446"/>
      </p:ext>
    </p:extLst>
  </p:cSld>
</p:sld>
</file>

<file path=ppt/slides/slide11.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26" name="accent-rule">
            <a:extLst xmlns:a="http://schemas.openxmlformats.org/drawingml/2006/main">
              <a:ext uri="{FF2B5EF4-FFF2-40B4-BE49-F238E27FC236}">
                <a16:creationId xmlns:a16="http://schemas.microsoft.com/office/drawing/2014/main" id="{26B5011E-0B81-4CAB-9544-C5602BA125B4}"/>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2EBB90E9-C9ED-4E1D-9F00-3A0E435C6CAF}"/>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3874F78F-4042-4E52-859E-3D70DCE13681}"/>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How long does each student need for one unit?</a:t>
            </a:r>
          </a:p>
        </p:txBody>
      </p:sp>
      <p:sp>
        <p:nvSpPr>
          <p:cNvPr id="4" name="footer-rule">
            <a:extLst xmlns:a="http://schemas.openxmlformats.org/drawingml/2006/main">
              <a:ext uri="{FF2B5EF4-FFF2-40B4-BE49-F238E27FC236}">
                <a16:creationId xmlns:a16="http://schemas.microsoft.com/office/drawing/2014/main" id="{8D356CFA-E106-4B96-B506-9A5BA770B6F2}"/>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93CA4E36-3850-482E-8C36-E23F53D557DA}"/>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56D7CEA1-322F-4EFF-8681-BF3D23D2B20F}"/>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11</a:t>
            </a:r>
          </a:p>
        </p:txBody>
      </p:sp>
      <p:sp>
        <p:nvSpPr>
          <p:cNvPr id="7" name="time-per-unit-header-cell-1">
            <a:extLst xmlns:a="http://schemas.openxmlformats.org/drawingml/2006/main">
              <a:ext uri="{FF2B5EF4-FFF2-40B4-BE49-F238E27FC236}">
                <a16:creationId xmlns:a16="http://schemas.microsoft.com/office/drawing/2014/main" id="{5E4B1410-2A96-4372-84BF-94DBF0DAD6F3}"/>
              </a:ext>
            </a:extLst>
          </p:cNvPr>
          <p:cNvSpPr>
            <a:spLocks xmlns:a="http://schemas.openxmlformats.org/drawingml/2006/main" noGrp="1"/>
          </p:cNvSpPr>
          <p:nvPr/>
        </p:nvSpPr>
        <p:spPr>
          <a:xfrm xmlns:a="http://schemas.openxmlformats.org/drawingml/2006/main">
            <a:off x="1333500" y="1943100"/>
            <a:ext cx="2476500" cy="60960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8" name="time-per-unit-header-1">
            <a:extLst xmlns:a="http://schemas.openxmlformats.org/drawingml/2006/main">
              <a:ext uri="{FF2B5EF4-FFF2-40B4-BE49-F238E27FC236}">
                <a16:creationId xmlns:a16="http://schemas.microsoft.com/office/drawing/2014/main" id="{196398A5-C1C1-4113-B611-4ACBEE9A073D}"/>
              </a:ext>
            </a:extLst>
          </p:cNvPr>
          <p:cNvSpPr>
            <a:spLocks xmlns:a="http://schemas.openxmlformats.org/drawingml/2006/main" noGrp="1"/>
          </p:cNvSpPr>
          <p:nvPr/>
        </p:nvSpPr>
        <p:spPr>
          <a:xfrm xmlns:a="http://schemas.openxmlformats.org/drawingml/2006/main">
            <a:off x="1428750" y="2019300"/>
            <a:ext cx="2286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2100" b="1" i="0">
                <a:solidFill>
                  <a:srgbClr val="FFFFFF"/>
                </a:solidFill>
                <a:latin typeface="Aptos"/>
                <a:ea typeface="Aptos"/>
                <a:cs typeface="Aptos"/>
              </a:defRPr>
            </a:pPr>
            <a:r>
              <a:rPr sz="2100" b="1" i="0">
                <a:solidFill>
                  <a:srgbClr val="FFFFFF"/>
                </a:solidFill>
                <a:latin typeface="Aptos"/>
                <a:ea typeface="Aptos"/>
                <a:cs typeface="Aptos"/>
              </a:rPr>
              <a:t>Student</a:t>
            </a:r>
          </a:p>
        </p:txBody>
      </p:sp>
      <p:sp>
        <p:nvSpPr>
          <p:cNvPr id="9" name="time-per-unit-header-cell-2">
            <a:extLst xmlns:a="http://schemas.openxmlformats.org/drawingml/2006/main">
              <a:ext uri="{FF2B5EF4-FFF2-40B4-BE49-F238E27FC236}">
                <a16:creationId xmlns:a16="http://schemas.microsoft.com/office/drawing/2014/main" id="{18C00008-62AF-41E2-8634-4B2FE2807657}"/>
              </a:ext>
            </a:extLst>
          </p:cNvPr>
          <p:cNvSpPr>
            <a:spLocks xmlns:a="http://schemas.openxmlformats.org/drawingml/2006/main" noGrp="1"/>
          </p:cNvSpPr>
          <p:nvPr/>
        </p:nvSpPr>
        <p:spPr>
          <a:xfrm xmlns:a="http://schemas.openxmlformats.org/drawingml/2006/main">
            <a:off x="3810000" y="1943100"/>
            <a:ext cx="3524250" cy="60960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10" name="time-per-unit-header-2">
            <a:extLst xmlns:a="http://schemas.openxmlformats.org/drawingml/2006/main">
              <a:ext uri="{FF2B5EF4-FFF2-40B4-BE49-F238E27FC236}">
                <a16:creationId xmlns:a16="http://schemas.microsoft.com/office/drawing/2014/main" id="{3E2FA5EC-5704-4179-97F9-37BC9E394599}"/>
              </a:ext>
            </a:extLst>
          </p:cNvPr>
          <p:cNvSpPr>
            <a:spLocks xmlns:a="http://schemas.openxmlformats.org/drawingml/2006/main" noGrp="1"/>
          </p:cNvSpPr>
          <p:nvPr/>
        </p:nvSpPr>
        <p:spPr>
          <a:xfrm xmlns:a="http://schemas.openxmlformats.org/drawingml/2006/main">
            <a:off x="3905250" y="2019300"/>
            <a:ext cx="3333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100" b="1" i="0">
                <a:solidFill>
                  <a:srgbClr val="FFFFFF"/>
                </a:solidFill>
                <a:latin typeface="Aptos"/>
                <a:ea typeface="Aptos"/>
                <a:cs typeface="Aptos"/>
              </a:defRPr>
            </a:pPr>
            <a:r>
              <a:rPr sz="2100" b="1" i="0">
                <a:solidFill>
                  <a:srgbClr val="FFFFFF"/>
                </a:solidFill>
                <a:latin typeface="Aptos"/>
                <a:ea typeface="Aptos"/>
                <a:cs typeface="Aptos"/>
              </a:rPr>
              <a:t>1 cookie</a:t>
            </a:r>
          </a:p>
        </p:txBody>
      </p:sp>
      <p:sp>
        <p:nvSpPr>
          <p:cNvPr id="11" name="time-per-unit-header-cell-3">
            <a:extLst xmlns:a="http://schemas.openxmlformats.org/drawingml/2006/main">
              <a:ext uri="{FF2B5EF4-FFF2-40B4-BE49-F238E27FC236}">
                <a16:creationId xmlns:a16="http://schemas.microsoft.com/office/drawing/2014/main" id="{4793CB70-7A64-40EB-898C-A6465BEE928A}"/>
              </a:ext>
            </a:extLst>
          </p:cNvPr>
          <p:cNvSpPr>
            <a:spLocks xmlns:a="http://schemas.openxmlformats.org/drawingml/2006/main" noGrp="1"/>
          </p:cNvSpPr>
          <p:nvPr/>
        </p:nvSpPr>
        <p:spPr>
          <a:xfrm xmlns:a="http://schemas.openxmlformats.org/drawingml/2006/main">
            <a:off x="7334250" y="1943100"/>
            <a:ext cx="3524250" cy="60960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12" name="time-per-unit-header-3">
            <a:extLst xmlns:a="http://schemas.openxmlformats.org/drawingml/2006/main">
              <a:ext uri="{FF2B5EF4-FFF2-40B4-BE49-F238E27FC236}">
                <a16:creationId xmlns:a16="http://schemas.microsoft.com/office/drawing/2014/main" id="{BDC5D91C-0CD4-4BEF-AD79-CC9E181C24C6}"/>
              </a:ext>
            </a:extLst>
          </p:cNvPr>
          <p:cNvSpPr>
            <a:spLocks xmlns:a="http://schemas.openxmlformats.org/drawingml/2006/main" noGrp="1"/>
          </p:cNvSpPr>
          <p:nvPr/>
        </p:nvSpPr>
        <p:spPr>
          <a:xfrm xmlns:a="http://schemas.openxmlformats.org/drawingml/2006/main">
            <a:off x="7429500" y="2019300"/>
            <a:ext cx="3333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100" b="1" i="0">
                <a:solidFill>
                  <a:srgbClr val="FFFFFF"/>
                </a:solidFill>
                <a:latin typeface="Aptos"/>
                <a:ea typeface="Aptos"/>
                <a:cs typeface="Aptos"/>
              </a:defRPr>
            </a:pPr>
            <a:r>
              <a:rPr sz="2100" b="1" i="0">
                <a:solidFill>
                  <a:srgbClr val="FFFFFF"/>
                </a:solidFill>
                <a:latin typeface="Aptos"/>
                <a:ea typeface="Aptos"/>
                <a:cs typeface="Aptos"/>
              </a:rPr>
              <a:t>1 flyer</a:t>
            </a:r>
          </a:p>
        </p:txBody>
      </p:sp>
      <p:sp>
        <p:nvSpPr>
          <p:cNvPr id="13" name="time-per-unit-cell-1-1">
            <a:extLst xmlns:a="http://schemas.openxmlformats.org/drawingml/2006/main">
              <a:ext uri="{FF2B5EF4-FFF2-40B4-BE49-F238E27FC236}">
                <a16:creationId xmlns:a16="http://schemas.microsoft.com/office/drawing/2014/main" id="{480FEFD2-C2AD-4532-ABD2-CF6AB97F8F05}"/>
              </a:ext>
            </a:extLst>
          </p:cNvPr>
          <p:cNvSpPr>
            <a:spLocks xmlns:a="http://schemas.openxmlformats.org/drawingml/2006/main" noGrp="1"/>
          </p:cNvSpPr>
          <p:nvPr/>
        </p:nvSpPr>
        <p:spPr>
          <a:xfrm xmlns:a="http://schemas.openxmlformats.org/drawingml/2006/main">
            <a:off x="1333500" y="2552700"/>
            <a:ext cx="2476500" cy="8382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4" name="time-per-unit-text-1-1">
            <a:extLst xmlns:a="http://schemas.openxmlformats.org/drawingml/2006/main">
              <a:ext uri="{FF2B5EF4-FFF2-40B4-BE49-F238E27FC236}">
                <a16:creationId xmlns:a16="http://schemas.microsoft.com/office/drawing/2014/main" id="{4BD47B8E-FE8B-486A-89BB-F580DB394A09}"/>
              </a:ext>
            </a:extLst>
          </p:cNvPr>
          <p:cNvSpPr>
            <a:spLocks xmlns:a="http://schemas.openxmlformats.org/drawingml/2006/main" noGrp="1"/>
          </p:cNvSpPr>
          <p:nvPr/>
        </p:nvSpPr>
        <p:spPr>
          <a:xfrm xmlns:a="http://schemas.openxmlformats.org/drawingml/2006/main">
            <a:off x="1428750" y="2628900"/>
            <a:ext cx="22860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2250" b="1" i="0">
                <a:solidFill>
                  <a:srgbClr val="172126"/>
                </a:solidFill>
                <a:latin typeface="Aptos"/>
                <a:ea typeface="Aptos"/>
                <a:cs typeface="Aptos"/>
              </a:defRPr>
            </a:pPr>
            <a:r>
              <a:rPr sz="2250" b="1" i="0">
                <a:solidFill>
                  <a:srgbClr val="172126"/>
                </a:solidFill>
                <a:latin typeface="Aptos"/>
                <a:ea typeface="Aptos"/>
                <a:cs typeface="Aptos"/>
              </a:rPr>
              <a:t>Ava</a:t>
            </a:r>
          </a:p>
        </p:txBody>
      </p:sp>
      <p:sp>
        <p:nvSpPr>
          <p:cNvPr id="15" name="time-per-unit-cell-1-2">
            <a:extLst xmlns:a="http://schemas.openxmlformats.org/drawingml/2006/main">
              <a:ext uri="{FF2B5EF4-FFF2-40B4-BE49-F238E27FC236}">
                <a16:creationId xmlns:a16="http://schemas.microsoft.com/office/drawing/2014/main" id="{EFC08162-718F-4ABC-8C76-3322333DC378}"/>
              </a:ext>
            </a:extLst>
          </p:cNvPr>
          <p:cNvSpPr>
            <a:spLocks xmlns:a="http://schemas.openxmlformats.org/drawingml/2006/main" noGrp="1"/>
          </p:cNvSpPr>
          <p:nvPr/>
        </p:nvSpPr>
        <p:spPr>
          <a:xfrm xmlns:a="http://schemas.openxmlformats.org/drawingml/2006/main">
            <a:off x="3810000" y="2552700"/>
            <a:ext cx="3524250" cy="8382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6" name="time-per-unit-text-1-2">
            <a:extLst xmlns:a="http://schemas.openxmlformats.org/drawingml/2006/main">
              <a:ext uri="{FF2B5EF4-FFF2-40B4-BE49-F238E27FC236}">
                <a16:creationId xmlns:a16="http://schemas.microsoft.com/office/drawing/2014/main" id="{175E8CFF-68F3-45A6-9051-25E361894112}"/>
              </a:ext>
            </a:extLst>
          </p:cNvPr>
          <p:cNvSpPr>
            <a:spLocks xmlns:a="http://schemas.openxmlformats.org/drawingml/2006/main" noGrp="1"/>
          </p:cNvSpPr>
          <p:nvPr/>
        </p:nvSpPr>
        <p:spPr>
          <a:xfrm xmlns:a="http://schemas.openxmlformats.org/drawingml/2006/main">
            <a:off x="3905250" y="2628900"/>
            <a:ext cx="33337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250" b="0" i="0">
                <a:solidFill>
                  <a:srgbClr val="172126"/>
                </a:solidFill>
                <a:latin typeface="Aptos"/>
                <a:ea typeface="Aptos"/>
                <a:cs typeface="Aptos"/>
              </a:defRPr>
            </a:pPr>
            <a:r>
              <a:rPr sz="2250" b="0" i="0">
                <a:solidFill>
                  <a:srgbClr val="172126"/>
                </a:solidFill>
                <a:latin typeface="Aptos"/>
                <a:ea typeface="Aptos"/>
                <a:cs typeface="Aptos"/>
              </a:rPr>
              <a:t>10 minutes</a:t>
            </a:r>
          </a:p>
        </p:txBody>
      </p:sp>
      <p:sp>
        <p:nvSpPr>
          <p:cNvPr id="17" name="time-per-unit-cell-1-3">
            <a:extLst xmlns:a="http://schemas.openxmlformats.org/drawingml/2006/main">
              <a:ext uri="{FF2B5EF4-FFF2-40B4-BE49-F238E27FC236}">
                <a16:creationId xmlns:a16="http://schemas.microsoft.com/office/drawing/2014/main" id="{0EA52C33-9A7E-4AE2-90CE-C5BF1E4F48B2}"/>
              </a:ext>
            </a:extLst>
          </p:cNvPr>
          <p:cNvSpPr>
            <a:spLocks xmlns:a="http://schemas.openxmlformats.org/drawingml/2006/main" noGrp="1"/>
          </p:cNvSpPr>
          <p:nvPr/>
        </p:nvSpPr>
        <p:spPr>
          <a:xfrm xmlns:a="http://schemas.openxmlformats.org/drawingml/2006/main">
            <a:off x="7334250" y="2552700"/>
            <a:ext cx="3524250" cy="8382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8" name="time-per-unit-text-1-3">
            <a:extLst xmlns:a="http://schemas.openxmlformats.org/drawingml/2006/main">
              <a:ext uri="{FF2B5EF4-FFF2-40B4-BE49-F238E27FC236}">
                <a16:creationId xmlns:a16="http://schemas.microsoft.com/office/drawing/2014/main" id="{5B2AD8D6-4AEA-4971-80DD-9A02AD09DD00}"/>
              </a:ext>
            </a:extLst>
          </p:cNvPr>
          <p:cNvSpPr>
            <a:spLocks xmlns:a="http://schemas.openxmlformats.org/drawingml/2006/main" noGrp="1"/>
          </p:cNvSpPr>
          <p:nvPr/>
        </p:nvSpPr>
        <p:spPr>
          <a:xfrm xmlns:a="http://schemas.openxmlformats.org/drawingml/2006/main">
            <a:off x="7429500" y="2628900"/>
            <a:ext cx="33337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250" b="0" i="0">
                <a:solidFill>
                  <a:srgbClr val="172126"/>
                </a:solidFill>
                <a:latin typeface="Aptos"/>
                <a:ea typeface="Aptos"/>
                <a:cs typeface="Aptos"/>
              </a:defRPr>
            </a:pPr>
            <a:r>
              <a:rPr sz="2250" b="0" i="0">
                <a:solidFill>
                  <a:srgbClr val="172126"/>
                </a:solidFill>
                <a:latin typeface="Aptos"/>
                <a:ea typeface="Aptos"/>
                <a:cs typeface="Aptos"/>
              </a:rPr>
              <a:t>20 minutes</a:t>
            </a:r>
          </a:p>
        </p:txBody>
      </p:sp>
      <p:sp>
        <p:nvSpPr>
          <p:cNvPr id="19" name="time-per-unit-cell-2-1">
            <a:extLst xmlns:a="http://schemas.openxmlformats.org/drawingml/2006/main">
              <a:ext uri="{FF2B5EF4-FFF2-40B4-BE49-F238E27FC236}">
                <a16:creationId xmlns:a16="http://schemas.microsoft.com/office/drawing/2014/main" id="{32C3FFB7-D059-4211-A2E9-DB228D01C1BC}"/>
              </a:ext>
            </a:extLst>
          </p:cNvPr>
          <p:cNvSpPr>
            <a:spLocks xmlns:a="http://schemas.openxmlformats.org/drawingml/2006/main" noGrp="1"/>
          </p:cNvSpPr>
          <p:nvPr/>
        </p:nvSpPr>
        <p:spPr>
          <a:xfrm xmlns:a="http://schemas.openxmlformats.org/drawingml/2006/main">
            <a:off x="1333500" y="3390900"/>
            <a:ext cx="2476500" cy="83820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0" name="time-per-unit-text-2-1">
            <a:extLst xmlns:a="http://schemas.openxmlformats.org/drawingml/2006/main">
              <a:ext uri="{FF2B5EF4-FFF2-40B4-BE49-F238E27FC236}">
                <a16:creationId xmlns:a16="http://schemas.microsoft.com/office/drawing/2014/main" id="{5DD6C4ED-8A3D-4582-AA7E-C863C8214EF5}"/>
              </a:ext>
            </a:extLst>
          </p:cNvPr>
          <p:cNvSpPr>
            <a:spLocks xmlns:a="http://schemas.openxmlformats.org/drawingml/2006/main" noGrp="1"/>
          </p:cNvSpPr>
          <p:nvPr/>
        </p:nvSpPr>
        <p:spPr>
          <a:xfrm xmlns:a="http://schemas.openxmlformats.org/drawingml/2006/main">
            <a:off x="1428750" y="3467100"/>
            <a:ext cx="22860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2250" b="1" i="0">
                <a:solidFill>
                  <a:srgbClr val="172126"/>
                </a:solidFill>
                <a:latin typeface="Aptos"/>
                <a:ea typeface="Aptos"/>
                <a:cs typeface="Aptos"/>
              </a:defRPr>
            </a:pPr>
            <a:r>
              <a:rPr sz="2250" b="1" i="0">
                <a:solidFill>
                  <a:srgbClr val="172126"/>
                </a:solidFill>
                <a:latin typeface="Aptos"/>
                <a:ea typeface="Aptos"/>
                <a:cs typeface="Aptos"/>
              </a:rPr>
              <a:t>Ben</a:t>
            </a:r>
          </a:p>
        </p:txBody>
      </p:sp>
      <p:sp>
        <p:nvSpPr>
          <p:cNvPr id="21" name="time-per-unit-cell-2-2">
            <a:extLst xmlns:a="http://schemas.openxmlformats.org/drawingml/2006/main">
              <a:ext uri="{FF2B5EF4-FFF2-40B4-BE49-F238E27FC236}">
                <a16:creationId xmlns:a16="http://schemas.microsoft.com/office/drawing/2014/main" id="{03B441CB-AACA-413A-A751-3342CF23A429}"/>
              </a:ext>
            </a:extLst>
          </p:cNvPr>
          <p:cNvSpPr>
            <a:spLocks xmlns:a="http://schemas.openxmlformats.org/drawingml/2006/main" noGrp="1"/>
          </p:cNvSpPr>
          <p:nvPr/>
        </p:nvSpPr>
        <p:spPr>
          <a:xfrm xmlns:a="http://schemas.openxmlformats.org/drawingml/2006/main">
            <a:off x="3810000" y="3390900"/>
            <a:ext cx="3524250" cy="83820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2" name="time-per-unit-text-2-2">
            <a:extLst xmlns:a="http://schemas.openxmlformats.org/drawingml/2006/main">
              <a:ext uri="{FF2B5EF4-FFF2-40B4-BE49-F238E27FC236}">
                <a16:creationId xmlns:a16="http://schemas.microsoft.com/office/drawing/2014/main" id="{C0136869-55C4-4B4F-A909-EEB28AC4DE90}"/>
              </a:ext>
            </a:extLst>
          </p:cNvPr>
          <p:cNvSpPr>
            <a:spLocks xmlns:a="http://schemas.openxmlformats.org/drawingml/2006/main" noGrp="1"/>
          </p:cNvSpPr>
          <p:nvPr/>
        </p:nvSpPr>
        <p:spPr>
          <a:xfrm xmlns:a="http://schemas.openxmlformats.org/drawingml/2006/main">
            <a:off x="3905250" y="3467100"/>
            <a:ext cx="33337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250" b="0" i="0">
                <a:solidFill>
                  <a:srgbClr val="172126"/>
                </a:solidFill>
                <a:latin typeface="Aptos"/>
                <a:ea typeface="Aptos"/>
                <a:cs typeface="Aptos"/>
              </a:defRPr>
            </a:pPr>
            <a:r>
              <a:rPr sz="2250" b="0" i="0">
                <a:solidFill>
                  <a:srgbClr val="172126"/>
                </a:solidFill>
                <a:latin typeface="Aptos"/>
                <a:ea typeface="Aptos"/>
                <a:cs typeface="Aptos"/>
              </a:rPr>
              <a:t>40 minutes</a:t>
            </a:r>
          </a:p>
        </p:txBody>
      </p:sp>
      <p:sp>
        <p:nvSpPr>
          <p:cNvPr id="23" name="time-per-unit-cell-2-3">
            <a:extLst xmlns:a="http://schemas.openxmlformats.org/drawingml/2006/main">
              <a:ext uri="{FF2B5EF4-FFF2-40B4-BE49-F238E27FC236}">
                <a16:creationId xmlns:a16="http://schemas.microsoft.com/office/drawing/2014/main" id="{47ACDA55-8E34-4DE1-8642-DEF11359B734}"/>
              </a:ext>
            </a:extLst>
          </p:cNvPr>
          <p:cNvSpPr>
            <a:spLocks xmlns:a="http://schemas.openxmlformats.org/drawingml/2006/main" noGrp="1"/>
          </p:cNvSpPr>
          <p:nvPr/>
        </p:nvSpPr>
        <p:spPr>
          <a:xfrm xmlns:a="http://schemas.openxmlformats.org/drawingml/2006/main">
            <a:off x="7334250" y="3390900"/>
            <a:ext cx="3524250" cy="83820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4" name="time-per-unit-text-2-3">
            <a:extLst xmlns:a="http://schemas.openxmlformats.org/drawingml/2006/main">
              <a:ext uri="{FF2B5EF4-FFF2-40B4-BE49-F238E27FC236}">
                <a16:creationId xmlns:a16="http://schemas.microsoft.com/office/drawing/2014/main" id="{2F870E97-3FDD-4680-80ED-7C3375E447E5}"/>
              </a:ext>
            </a:extLst>
          </p:cNvPr>
          <p:cNvSpPr>
            <a:spLocks xmlns:a="http://schemas.openxmlformats.org/drawingml/2006/main" noGrp="1"/>
          </p:cNvSpPr>
          <p:nvPr/>
        </p:nvSpPr>
        <p:spPr>
          <a:xfrm xmlns:a="http://schemas.openxmlformats.org/drawingml/2006/main">
            <a:off x="7429500" y="3467100"/>
            <a:ext cx="33337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250" b="0" i="0">
                <a:solidFill>
                  <a:srgbClr val="172126"/>
                </a:solidFill>
                <a:latin typeface="Aptos"/>
                <a:ea typeface="Aptos"/>
                <a:cs typeface="Aptos"/>
              </a:defRPr>
            </a:pPr>
            <a:r>
              <a:rPr sz="2250" b="0" i="0">
                <a:solidFill>
                  <a:srgbClr val="172126"/>
                </a:solidFill>
                <a:latin typeface="Aptos"/>
                <a:ea typeface="Aptos"/>
                <a:cs typeface="Aptos"/>
              </a:rPr>
              <a:t>40 minutes</a:t>
            </a:r>
          </a:p>
        </p:txBody>
      </p:sp>
      <p:sp>
        <p:nvSpPr>
          <p:cNvPr id="25" name="">
            <a:extLst xmlns:a="http://schemas.openxmlformats.org/drawingml/2006/main">
              <a:ext uri="{FF2B5EF4-FFF2-40B4-BE49-F238E27FC236}">
                <a16:creationId xmlns:a16="http://schemas.microsoft.com/office/drawing/2014/main" id="{88F2B07C-AB46-4C0A-8BF3-B027D9B2C733}"/>
              </a:ext>
            </a:extLst>
          </p:cNvPr>
          <p:cNvSpPr>
            <a:spLocks xmlns:a="http://schemas.openxmlformats.org/drawingml/2006/main" noGrp="1"/>
          </p:cNvSpPr>
          <p:nvPr/>
        </p:nvSpPr>
        <p:spPr>
          <a:xfrm xmlns:a="http://schemas.openxmlformats.org/drawingml/2006/main">
            <a:off x="1409700" y="4953000"/>
            <a:ext cx="93726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550" b="1" i="0">
                <a:solidFill>
                  <a:srgbClr val="9A3B35"/>
                </a:solidFill>
                <a:latin typeface="Georgia"/>
                <a:ea typeface="Georgia"/>
                <a:cs typeface="Georgia"/>
              </a:defRPr>
            </a:pPr>
            <a:r>
              <a:rPr sz="2550" b="1" i="0">
                <a:solidFill>
                  <a:srgbClr val="9A3B35"/>
                </a:solidFill>
                <a:latin typeface="Georgia"/>
                <a:ea typeface="Georgia"/>
                <a:cs typeface="Georgia"/>
              </a:rPr>
              <a:t>Who has the absolute advantage in cookies? In flyers?</a:t>
            </a:r>
          </a:p>
        </p:txBody>
      </p:sp>
    </p:spTree>
    <p:extLst>
      <p:ext uri="{BB962C8B-B14F-4D97-AF65-F5344CB8AC3E}">
        <p14:creationId xmlns:p14="http://schemas.microsoft.com/office/powerpoint/2010/main" val="59091457"/>
      </p:ext>
    </p:extLst>
  </p:cSld>
</p:sld>
</file>

<file path=ppt/slides/slide12.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27" name="accent-rule">
            <a:extLst xmlns:a="http://schemas.openxmlformats.org/drawingml/2006/main">
              <a:ext uri="{FF2B5EF4-FFF2-40B4-BE49-F238E27FC236}">
                <a16:creationId xmlns:a16="http://schemas.microsoft.com/office/drawing/2014/main" id="{FB80D6C0-0E72-4F13-A185-AAC5E63DCBFB}"/>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A3D9A122-70C6-4A17-BC5E-800781044B3E}"/>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E3EEF450-E781-42D7-ABD0-5BD17E992005}"/>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Ava can produce more of both goods</a:t>
            </a:r>
          </a:p>
        </p:txBody>
      </p:sp>
      <p:sp>
        <p:nvSpPr>
          <p:cNvPr id="4" name="footer-rule">
            <a:extLst xmlns:a="http://schemas.openxmlformats.org/drawingml/2006/main">
              <a:ext uri="{FF2B5EF4-FFF2-40B4-BE49-F238E27FC236}">
                <a16:creationId xmlns:a16="http://schemas.microsoft.com/office/drawing/2014/main" id="{FF4FDD63-53D2-4BAF-BC35-3A1342088DB2}"/>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7EBC879E-9676-42D2-BEE8-001E3166727F}"/>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C3D13F31-85C7-4D82-B85C-9070653BDA61}"/>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12</a:t>
            </a:r>
          </a:p>
        </p:txBody>
      </p:sp>
      <p:sp>
        <p:nvSpPr>
          <p:cNvPr id="7" name="output-eight-hours-header-cell-1">
            <a:extLst xmlns:a="http://schemas.openxmlformats.org/drawingml/2006/main">
              <a:ext uri="{FF2B5EF4-FFF2-40B4-BE49-F238E27FC236}">
                <a16:creationId xmlns:a16="http://schemas.microsoft.com/office/drawing/2014/main" id="{CB6D97B8-A792-4825-8CCF-F889FAC12B42}"/>
              </a:ext>
            </a:extLst>
          </p:cNvPr>
          <p:cNvSpPr>
            <a:spLocks xmlns:a="http://schemas.openxmlformats.org/drawingml/2006/main" noGrp="1"/>
          </p:cNvSpPr>
          <p:nvPr/>
        </p:nvSpPr>
        <p:spPr>
          <a:xfrm xmlns:a="http://schemas.openxmlformats.org/drawingml/2006/main">
            <a:off x="1333500" y="1771650"/>
            <a:ext cx="2476500" cy="60960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8" name="output-eight-hours-header-1">
            <a:extLst xmlns:a="http://schemas.openxmlformats.org/drawingml/2006/main">
              <a:ext uri="{FF2B5EF4-FFF2-40B4-BE49-F238E27FC236}">
                <a16:creationId xmlns:a16="http://schemas.microsoft.com/office/drawing/2014/main" id="{3AAB81F4-B6A7-425E-9FD4-931E050E8B9E}"/>
              </a:ext>
            </a:extLst>
          </p:cNvPr>
          <p:cNvSpPr>
            <a:spLocks xmlns:a="http://schemas.openxmlformats.org/drawingml/2006/main" noGrp="1"/>
          </p:cNvSpPr>
          <p:nvPr/>
        </p:nvSpPr>
        <p:spPr>
          <a:xfrm xmlns:a="http://schemas.openxmlformats.org/drawingml/2006/main">
            <a:off x="1428750" y="1847850"/>
            <a:ext cx="2286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2100" b="1" i="0">
                <a:solidFill>
                  <a:srgbClr val="FFFFFF"/>
                </a:solidFill>
                <a:latin typeface="Aptos"/>
                <a:ea typeface="Aptos"/>
                <a:cs typeface="Aptos"/>
              </a:defRPr>
            </a:pPr>
            <a:r>
              <a:rPr sz="2100" b="1" i="0">
                <a:solidFill>
                  <a:srgbClr val="FFFFFF"/>
                </a:solidFill>
                <a:latin typeface="Aptos"/>
                <a:ea typeface="Aptos"/>
                <a:cs typeface="Aptos"/>
              </a:rPr>
              <a:t>Student</a:t>
            </a:r>
          </a:p>
        </p:txBody>
      </p:sp>
      <p:sp>
        <p:nvSpPr>
          <p:cNvPr id="9" name="output-eight-hours-header-cell-2">
            <a:extLst xmlns:a="http://schemas.openxmlformats.org/drawingml/2006/main">
              <a:ext uri="{FF2B5EF4-FFF2-40B4-BE49-F238E27FC236}">
                <a16:creationId xmlns:a16="http://schemas.microsoft.com/office/drawing/2014/main" id="{EBA67B46-A829-4B01-8AAC-6133CB7478D3}"/>
              </a:ext>
            </a:extLst>
          </p:cNvPr>
          <p:cNvSpPr>
            <a:spLocks xmlns:a="http://schemas.openxmlformats.org/drawingml/2006/main" noGrp="1"/>
          </p:cNvSpPr>
          <p:nvPr/>
        </p:nvSpPr>
        <p:spPr>
          <a:xfrm xmlns:a="http://schemas.openxmlformats.org/drawingml/2006/main">
            <a:off x="3810000" y="1771650"/>
            <a:ext cx="3524250" cy="60960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10" name="output-eight-hours-header-2">
            <a:extLst xmlns:a="http://schemas.openxmlformats.org/drawingml/2006/main">
              <a:ext uri="{FF2B5EF4-FFF2-40B4-BE49-F238E27FC236}">
                <a16:creationId xmlns:a16="http://schemas.microsoft.com/office/drawing/2014/main" id="{BDB3B03B-69E7-4560-92D1-D1F8B9CAF2E9}"/>
              </a:ext>
            </a:extLst>
          </p:cNvPr>
          <p:cNvSpPr>
            <a:spLocks xmlns:a="http://schemas.openxmlformats.org/drawingml/2006/main" noGrp="1"/>
          </p:cNvSpPr>
          <p:nvPr/>
        </p:nvSpPr>
        <p:spPr>
          <a:xfrm xmlns:a="http://schemas.openxmlformats.org/drawingml/2006/main">
            <a:off x="3905250" y="1847850"/>
            <a:ext cx="3333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100" b="1" i="0">
                <a:solidFill>
                  <a:srgbClr val="FFFFFF"/>
                </a:solidFill>
                <a:latin typeface="Aptos"/>
                <a:ea typeface="Aptos"/>
                <a:cs typeface="Aptos"/>
              </a:defRPr>
            </a:pPr>
            <a:r>
              <a:rPr sz="2100" b="1" i="0">
                <a:solidFill>
                  <a:srgbClr val="FFFFFF"/>
                </a:solidFill>
                <a:latin typeface="Aptos"/>
                <a:ea typeface="Aptos"/>
                <a:cs typeface="Aptos"/>
              </a:rPr>
              <a:t>Cookies in 8 hours</a:t>
            </a:r>
          </a:p>
        </p:txBody>
      </p:sp>
      <p:sp>
        <p:nvSpPr>
          <p:cNvPr id="11" name="output-eight-hours-header-cell-3">
            <a:extLst xmlns:a="http://schemas.openxmlformats.org/drawingml/2006/main">
              <a:ext uri="{FF2B5EF4-FFF2-40B4-BE49-F238E27FC236}">
                <a16:creationId xmlns:a16="http://schemas.microsoft.com/office/drawing/2014/main" id="{0BCCE37E-7C30-4AAC-9338-61CC51840CE8}"/>
              </a:ext>
            </a:extLst>
          </p:cNvPr>
          <p:cNvSpPr>
            <a:spLocks xmlns:a="http://schemas.openxmlformats.org/drawingml/2006/main" noGrp="1"/>
          </p:cNvSpPr>
          <p:nvPr/>
        </p:nvSpPr>
        <p:spPr>
          <a:xfrm xmlns:a="http://schemas.openxmlformats.org/drawingml/2006/main">
            <a:off x="7334250" y="1771650"/>
            <a:ext cx="3524250" cy="60960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12" name="output-eight-hours-header-3">
            <a:extLst xmlns:a="http://schemas.openxmlformats.org/drawingml/2006/main">
              <a:ext uri="{FF2B5EF4-FFF2-40B4-BE49-F238E27FC236}">
                <a16:creationId xmlns:a16="http://schemas.microsoft.com/office/drawing/2014/main" id="{AAAA3A39-E659-46B7-841E-9A12A68E426C}"/>
              </a:ext>
            </a:extLst>
          </p:cNvPr>
          <p:cNvSpPr>
            <a:spLocks xmlns:a="http://schemas.openxmlformats.org/drawingml/2006/main" noGrp="1"/>
          </p:cNvSpPr>
          <p:nvPr/>
        </p:nvSpPr>
        <p:spPr>
          <a:xfrm xmlns:a="http://schemas.openxmlformats.org/drawingml/2006/main">
            <a:off x="7429500" y="1847850"/>
            <a:ext cx="3333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100" b="1" i="0">
                <a:solidFill>
                  <a:srgbClr val="FFFFFF"/>
                </a:solidFill>
                <a:latin typeface="Aptos"/>
                <a:ea typeface="Aptos"/>
                <a:cs typeface="Aptos"/>
              </a:defRPr>
            </a:pPr>
            <a:r>
              <a:rPr sz="2100" b="1" i="0">
                <a:solidFill>
                  <a:srgbClr val="FFFFFF"/>
                </a:solidFill>
                <a:latin typeface="Aptos"/>
                <a:ea typeface="Aptos"/>
                <a:cs typeface="Aptos"/>
              </a:rPr>
              <a:t>Flyers in 8 hours</a:t>
            </a:r>
          </a:p>
        </p:txBody>
      </p:sp>
      <p:sp>
        <p:nvSpPr>
          <p:cNvPr id="13" name="output-eight-hours-cell-1-1">
            <a:extLst xmlns:a="http://schemas.openxmlformats.org/drawingml/2006/main">
              <a:ext uri="{FF2B5EF4-FFF2-40B4-BE49-F238E27FC236}">
                <a16:creationId xmlns:a16="http://schemas.microsoft.com/office/drawing/2014/main" id="{1F794F6E-AECD-4DB4-ADA7-F743A02EFF56}"/>
              </a:ext>
            </a:extLst>
          </p:cNvPr>
          <p:cNvSpPr>
            <a:spLocks xmlns:a="http://schemas.openxmlformats.org/drawingml/2006/main" noGrp="1"/>
          </p:cNvSpPr>
          <p:nvPr/>
        </p:nvSpPr>
        <p:spPr>
          <a:xfrm xmlns:a="http://schemas.openxmlformats.org/drawingml/2006/main">
            <a:off x="1333500" y="2381250"/>
            <a:ext cx="2476500" cy="8001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4" name="output-eight-hours-text-1-1">
            <a:extLst xmlns:a="http://schemas.openxmlformats.org/drawingml/2006/main">
              <a:ext uri="{FF2B5EF4-FFF2-40B4-BE49-F238E27FC236}">
                <a16:creationId xmlns:a16="http://schemas.microsoft.com/office/drawing/2014/main" id="{F67AAFB4-C5D8-454F-80F0-AC254D869F21}"/>
              </a:ext>
            </a:extLst>
          </p:cNvPr>
          <p:cNvSpPr>
            <a:spLocks xmlns:a="http://schemas.openxmlformats.org/drawingml/2006/main" noGrp="1"/>
          </p:cNvSpPr>
          <p:nvPr/>
        </p:nvSpPr>
        <p:spPr>
          <a:xfrm xmlns:a="http://schemas.openxmlformats.org/drawingml/2006/main">
            <a:off x="1428750" y="2457450"/>
            <a:ext cx="2286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2250" b="1" i="0">
                <a:solidFill>
                  <a:srgbClr val="172126"/>
                </a:solidFill>
                <a:latin typeface="Aptos"/>
                <a:ea typeface="Aptos"/>
                <a:cs typeface="Aptos"/>
              </a:defRPr>
            </a:pPr>
            <a:r>
              <a:rPr sz="2250" b="1" i="0">
                <a:solidFill>
                  <a:srgbClr val="172126"/>
                </a:solidFill>
                <a:latin typeface="Aptos"/>
                <a:ea typeface="Aptos"/>
                <a:cs typeface="Aptos"/>
              </a:rPr>
              <a:t>Ava</a:t>
            </a:r>
          </a:p>
        </p:txBody>
      </p:sp>
      <p:sp>
        <p:nvSpPr>
          <p:cNvPr id="15" name="output-eight-hours-cell-1-2">
            <a:extLst xmlns:a="http://schemas.openxmlformats.org/drawingml/2006/main">
              <a:ext uri="{FF2B5EF4-FFF2-40B4-BE49-F238E27FC236}">
                <a16:creationId xmlns:a16="http://schemas.microsoft.com/office/drawing/2014/main" id="{A008E02F-536D-465F-9C0C-2D7F6453C962}"/>
              </a:ext>
            </a:extLst>
          </p:cNvPr>
          <p:cNvSpPr>
            <a:spLocks xmlns:a="http://schemas.openxmlformats.org/drawingml/2006/main" noGrp="1"/>
          </p:cNvSpPr>
          <p:nvPr/>
        </p:nvSpPr>
        <p:spPr>
          <a:xfrm xmlns:a="http://schemas.openxmlformats.org/drawingml/2006/main">
            <a:off x="3810000" y="2381250"/>
            <a:ext cx="3524250" cy="8001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6" name="output-eight-hours-text-1-2">
            <a:extLst xmlns:a="http://schemas.openxmlformats.org/drawingml/2006/main">
              <a:ext uri="{FF2B5EF4-FFF2-40B4-BE49-F238E27FC236}">
                <a16:creationId xmlns:a16="http://schemas.microsoft.com/office/drawing/2014/main" id="{14F927A9-9AE9-4E4A-AB6E-EDD6B223DF0F}"/>
              </a:ext>
            </a:extLst>
          </p:cNvPr>
          <p:cNvSpPr>
            <a:spLocks xmlns:a="http://schemas.openxmlformats.org/drawingml/2006/main" noGrp="1"/>
          </p:cNvSpPr>
          <p:nvPr/>
        </p:nvSpPr>
        <p:spPr>
          <a:xfrm xmlns:a="http://schemas.openxmlformats.org/drawingml/2006/main">
            <a:off x="3905250" y="2457450"/>
            <a:ext cx="33337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250" b="0" i="0">
                <a:solidFill>
                  <a:srgbClr val="172126"/>
                </a:solidFill>
                <a:latin typeface="Aptos"/>
                <a:ea typeface="Aptos"/>
                <a:cs typeface="Aptos"/>
              </a:defRPr>
            </a:pPr>
            <a:r>
              <a:rPr sz="2250" b="0" i="0">
                <a:solidFill>
                  <a:srgbClr val="172126"/>
                </a:solidFill>
                <a:latin typeface="Aptos"/>
                <a:ea typeface="Aptos"/>
                <a:cs typeface="Aptos"/>
              </a:rPr>
              <a:t>48</a:t>
            </a:r>
          </a:p>
        </p:txBody>
      </p:sp>
      <p:sp>
        <p:nvSpPr>
          <p:cNvPr id="17" name="output-eight-hours-cell-1-3">
            <a:extLst xmlns:a="http://schemas.openxmlformats.org/drawingml/2006/main">
              <a:ext uri="{FF2B5EF4-FFF2-40B4-BE49-F238E27FC236}">
                <a16:creationId xmlns:a16="http://schemas.microsoft.com/office/drawing/2014/main" id="{BBF6F061-85F5-4A14-ABB3-F58AAA33791E}"/>
              </a:ext>
            </a:extLst>
          </p:cNvPr>
          <p:cNvSpPr>
            <a:spLocks xmlns:a="http://schemas.openxmlformats.org/drawingml/2006/main" noGrp="1"/>
          </p:cNvSpPr>
          <p:nvPr/>
        </p:nvSpPr>
        <p:spPr>
          <a:xfrm xmlns:a="http://schemas.openxmlformats.org/drawingml/2006/main">
            <a:off x="7334250" y="2381250"/>
            <a:ext cx="3524250" cy="8001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8" name="output-eight-hours-text-1-3">
            <a:extLst xmlns:a="http://schemas.openxmlformats.org/drawingml/2006/main">
              <a:ext uri="{FF2B5EF4-FFF2-40B4-BE49-F238E27FC236}">
                <a16:creationId xmlns:a16="http://schemas.microsoft.com/office/drawing/2014/main" id="{9166FCFD-06ED-4756-AEB3-8A1F9C4F93DE}"/>
              </a:ext>
            </a:extLst>
          </p:cNvPr>
          <p:cNvSpPr>
            <a:spLocks xmlns:a="http://schemas.openxmlformats.org/drawingml/2006/main" noGrp="1"/>
          </p:cNvSpPr>
          <p:nvPr/>
        </p:nvSpPr>
        <p:spPr>
          <a:xfrm xmlns:a="http://schemas.openxmlformats.org/drawingml/2006/main">
            <a:off x="7429500" y="2457450"/>
            <a:ext cx="33337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250" b="0" i="0">
                <a:solidFill>
                  <a:srgbClr val="172126"/>
                </a:solidFill>
                <a:latin typeface="Aptos"/>
                <a:ea typeface="Aptos"/>
                <a:cs typeface="Aptos"/>
              </a:defRPr>
            </a:pPr>
            <a:r>
              <a:rPr sz="2250" b="0" i="0">
                <a:solidFill>
                  <a:srgbClr val="172126"/>
                </a:solidFill>
                <a:latin typeface="Aptos"/>
                <a:ea typeface="Aptos"/>
                <a:cs typeface="Aptos"/>
              </a:rPr>
              <a:t>24</a:t>
            </a:r>
          </a:p>
        </p:txBody>
      </p:sp>
      <p:sp>
        <p:nvSpPr>
          <p:cNvPr id="19" name="output-eight-hours-cell-2-1">
            <a:extLst xmlns:a="http://schemas.openxmlformats.org/drawingml/2006/main">
              <a:ext uri="{FF2B5EF4-FFF2-40B4-BE49-F238E27FC236}">
                <a16:creationId xmlns:a16="http://schemas.microsoft.com/office/drawing/2014/main" id="{216788E6-EDFE-424B-A370-1ED5FC5626D7}"/>
              </a:ext>
            </a:extLst>
          </p:cNvPr>
          <p:cNvSpPr>
            <a:spLocks xmlns:a="http://schemas.openxmlformats.org/drawingml/2006/main" noGrp="1"/>
          </p:cNvSpPr>
          <p:nvPr/>
        </p:nvSpPr>
        <p:spPr>
          <a:xfrm xmlns:a="http://schemas.openxmlformats.org/drawingml/2006/main">
            <a:off x="1333500" y="3181350"/>
            <a:ext cx="2476500" cy="80010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0" name="output-eight-hours-text-2-1">
            <a:extLst xmlns:a="http://schemas.openxmlformats.org/drawingml/2006/main">
              <a:ext uri="{FF2B5EF4-FFF2-40B4-BE49-F238E27FC236}">
                <a16:creationId xmlns:a16="http://schemas.microsoft.com/office/drawing/2014/main" id="{C71B09C3-C629-43F2-B536-84B714C6D11F}"/>
              </a:ext>
            </a:extLst>
          </p:cNvPr>
          <p:cNvSpPr>
            <a:spLocks xmlns:a="http://schemas.openxmlformats.org/drawingml/2006/main" noGrp="1"/>
          </p:cNvSpPr>
          <p:nvPr/>
        </p:nvSpPr>
        <p:spPr>
          <a:xfrm xmlns:a="http://schemas.openxmlformats.org/drawingml/2006/main">
            <a:off x="1428750" y="3257550"/>
            <a:ext cx="2286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2250" b="1" i="0">
                <a:solidFill>
                  <a:srgbClr val="172126"/>
                </a:solidFill>
                <a:latin typeface="Aptos"/>
                <a:ea typeface="Aptos"/>
                <a:cs typeface="Aptos"/>
              </a:defRPr>
            </a:pPr>
            <a:r>
              <a:rPr sz="2250" b="1" i="0">
                <a:solidFill>
                  <a:srgbClr val="172126"/>
                </a:solidFill>
                <a:latin typeface="Aptos"/>
                <a:ea typeface="Aptos"/>
                <a:cs typeface="Aptos"/>
              </a:rPr>
              <a:t>Ben</a:t>
            </a:r>
          </a:p>
        </p:txBody>
      </p:sp>
      <p:sp>
        <p:nvSpPr>
          <p:cNvPr id="21" name="output-eight-hours-cell-2-2">
            <a:extLst xmlns:a="http://schemas.openxmlformats.org/drawingml/2006/main">
              <a:ext uri="{FF2B5EF4-FFF2-40B4-BE49-F238E27FC236}">
                <a16:creationId xmlns:a16="http://schemas.microsoft.com/office/drawing/2014/main" id="{75ED55FD-659A-4791-A76D-278C71BD9936}"/>
              </a:ext>
            </a:extLst>
          </p:cNvPr>
          <p:cNvSpPr>
            <a:spLocks xmlns:a="http://schemas.openxmlformats.org/drawingml/2006/main" noGrp="1"/>
          </p:cNvSpPr>
          <p:nvPr/>
        </p:nvSpPr>
        <p:spPr>
          <a:xfrm xmlns:a="http://schemas.openxmlformats.org/drawingml/2006/main">
            <a:off x="3810000" y="3181350"/>
            <a:ext cx="3524250" cy="80010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2" name="output-eight-hours-text-2-2">
            <a:extLst xmlns:a="http://schemas.openxmlformats.org/drawingml/2006/main">
              <a:ext uri="{FF2B5EF4-FFF2-40B4-BE49-F238E27FC236}">
                <a16:creationId xmlns:a16="http://schemas.microsoft.com/office/drawing/2014/main" id="{E88381E3-97A2-46BB-9566-279D0E03C1C3}"/>
              </a:ext>
            </a:extLst>
          </p:cNvPr>
          <p:cNvSpPr>
            <a:spLocks xmlns:a="http://schemas.openxmlformats.org/drawingml/2006/main" noGrp="1"/>
          </p:cNvSpPr>
          <p:nvPr/>
        </p:nvSpPr>
        <p:spPr>
          <a:xfrm xmlns:a="http://schemas.openxmlformats.org/drawingml/2006/main">
            <a:off x="3905250" y="3257550"/>
            <a:ext cx="33337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250" b="0" i="0">
                <a:solidFill>
                  <a:srgbClr val="172126"/>
                </a:solidFill>
                <a:latin typeface="Aptos"/>
                <a:ea typeface="Aptos"/>
                <a:cs typeface="Aptos"/>
              </a:defRPr>
            </a:pPr>
            <a:r>
              <a:rPr sz="2250" b="0" i="0">
                <a:solidFill>
                  <a:srgbClr val="172126"/>
                </a:solidFill>
                <a:latin typeface="Aptos"/>
                <a:ea typeface="Aptos"/>
                <a:cs typeface="Aptos"/>
              </a:rPr>
              <a:t>12</a:t>
            </a:r>
          </a:p>
        </p:txBody>
      </p:sp>
      <p:sp>
        <p:nvSpPr>
          <p:cNvPr id="23" name="output-eight-hours-cell-2-3">
            <a:extLst xmlns:a="http://schemas.openxmlformats.org/drawingml/2006/main">
              <a:ext uri="{FF2B5EF4-FFF2-40B4-BE49-F238E27FC236}">
                <a16:creationId xmlns:a16="http://schemas.microsoft.com/office/drawing/2014/main" id="{5EAD31C1-9D0B-4096-B857-8E8E06285C82}"/>
              </a:ext>
            </a:extLst>
          </p:cNvPr>
          <p:cNvSpPr>
            <a:spLocks xmlns:a="http://schemas.openxmlformats.org/drawingml/2006/main" noGrp="1"/>
          </p:cNvSpPr>
          <p:nvPr/>
        </p:nvSpPr>
        <p:spPr>
          <a:xfrm xmlns:a="http://schemas.openxmlformats.org/drawingml/2006/main">
            <a:off x="7334250" y="3181350"/>
            <a:ext cx="3524250" cy="80010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4" name="output-eight-hours-text-2-3">
            <a:extLst xmlns:a="http://schemas.openxmlformats.org/drawingml/2006/main">
              <a:ext uri="{FF2B5EF4-FFF2-40B4-BE49-F238E27FC236}">
                <a16:creationId xmlns:a16="http://schemas.microsoft.com/office/drawing/2014/main" id="{56F8A550-0F9B-4C26-AC7E-32B69290460C}"/>
              </a:ext>
            </a:extLst>
          </p:cNvPr>
          <p:cNvSpPr>
            <a:spLocks xmlns:a="http://schemas.openxmlformats.org/drawingml/2006/main" noGrp="1"/>
          </p:cNvSpPr>
          <p:nvPr/>
        </p:nvSpPr>
        <p:spPr>
          <a:xfrm xmlns:a="http://schemas.openxmlformats.org/drawingml/2006/main">
            <a:off x="7429500" y="3257550"/>
            <a:ext cx="33337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250" b="0" i="0">
                <a:solidFill>
                  <a:srgbClr val="172126"/>
                </a:solidFill>
                <a:latin typeface="Aptos"/>
                <a:ea typeface="Aptos"/>
                <a:cs typeface="Aptos"/>
              </a:defRPr>
            </a:pPr>
            <a:r>
              <a:rPr sz="2250" b="0" i="0">
                <a:solidFill>
                  <a:srgbClr val="172126"/>
                </a:solidFill>
                <a:latin typeface="Aptos"/>
                <a:ea typeface="Aptos"/>
                <a:cs typeface="Aptos"/>
              </a:rPr>
              <a:t>12</a:t>
            </a:r>
          </a:p>
        </p:txBody>
      </p:sp>
      <p:sp>
        <p:nvSpPr>
          <p:cNvPr id="25" name="">
            <a:extLst xmlns:a="http://schemas.openxmlformats.org/drawingml/2006/main">
              <a:ext uri="{FF2B5EF4-FFF2-40B4-BE49-F238E27FC236}">
                <a16:creationId xmlns:a16="http://schemas.microsoft.com/office/drawing/2014/main" id="{1D69F925-D3BC-47DC-9C62-603427D7E2E2}"/>
              </a:ext>
            </a:extLst>
          </p:cNvPr>
          <p:cNvSpPr>
            <a:spLocks xmlns:a="http://schemas.openxmlformats.org/drawingml/2006/main" noGrp="1"/>
          </p:cNvSpPr>
          <p:nvPr/>
        </p:nvSpPr>
        <p:spPr>
          <a:xfrm xmlns:a="http://schemas.openxmlformats.org/drawingml/2006/main">
            <a:off x="4000500" y="4438650"/>
            <a:ext cx="4191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325" b="0" i="0">
                <a:solidFill>
                  <a:srgbClr val="56636A"/>
                </a:solidFill>
                <a:latin typeface="Georgia"/>
                <a:ea typeface="Georgia"/>
                <a:cs typeface="Georgia"/>
              </a:defRPr>
            </a:pPr>
            <a:r>
              <a:rPr sz="2325" b="0" i="0">
                <a:solidFill>
                  <a:srgbClr val="56636A"/>
                </a:solidFill>
                <a:latin typeface="Georgia"/>
                <a:ea typeface="Georgia"/>
                <a:cs typeface="Georgia"/>
              </a:rPr>
              <a:t>Absolute advantage</a:t>
            </a:r>
          </a:p>
        </p:txBody>
      </p:sp>
      <p:sp>
        <p:nvSpPr>
          <p:cNvPr id="26" name="">
            <a:extLst xmlns:a="http://schemas.openxmlformats.org/drawingml/2006/main">
              <a:ext uri="{FF2B5EF4-FFF2-40B4-BE49-F238E27FC236}">
                <a16:creationId xmlns:a16="http://schemas.microsoft.com/office/drawing/2014/main" id="{98B357B7-6DD3-4371-AA3D-E127B69858F7}"/>
              </a:ext>
            </a:extLst>
          </p:cNvPr>
          <p:cNvSpPr>
            <a:spLocks xmlns:a="http://schemas.openxmlformats.org/drawingml/2006/main" noGrp="1"/>
          </p:cNvSpPr>
          <p:nvPr/>
        </p:nvSpPr>
        <p:spPr>
          <a:xfrm xmlns:a="http://schemas.openxmlformats.org/drawingml/2006/main">
            <a:off x="2476500" y="5010150"/>
            <a:ext cx="7239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225" b="1" i="0">
                <a:solidFill>
                  <a:srgbClr val="1E6675"/>
                </a:solidFill>
                <a:latin typeface="Georgia"/>
                <a:ea typeface="Georgia"/>
                <a:cs typeface="Georgia"/>
              </a:defRPr>
            </a:pPr>
            <a:r>
              <a:rPr sz="3225" b="1" i="0">
                <a:solidFill>
                  <a:srgbClr val="1E6675"/>
                </a:solidFill>
                <a:latin typeface="Georgia"/>
                <a:ea typeface="Georgia"/>
                <a:cs typeface="Georgia"/>
              </a:rPr>
              <a:t>Ava in cookies and flyers</a:t>
            </a:r>
          </a:p>
        </p:txBody>
      </p:sp>
    </p:spTree>
    <p:extLst>
      <p:ext uri="{BB962C8B-B14F-4D97-AF65-F5344CB8AC3E}">
        <p14:creationId xmlns:p14="http://schemas.microsoft.com/office/powerpoint/2010/main" val="1017119565"/>
      </p:ext>
    </p:extLst>
  </p:cSld>
</p:sld>
</file>

<file path=ppt/slides/slide13.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3" name="accent-rule">
            <a:extLst xmlns:a="http://schemas.openxmlformats.org/drawingml/2006/main">
              <a:ext uri="{FF2B5EF4-FFF2-40B4-BE49-F238E27FC236}">
                <a16:creationId xmlns:a16="http://schemas.microsoft.com/office/drawing/2014/main" id="{B3C1C22C-A298-48B6-B752-EBB559926F65}"/>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8B26B772-BF4E-41A5-B670-0DBB56DEE97D}"/>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8F7DE031-71A8-45C7-87C3-07FBACA69E77}"/>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Comparative advantage requires opportunity cost</a:t>
            </a:r>
          </a:p>
        </p:txBody>
      </p:sp>
      <p:sp>
        <p:nvSpPr>
          <p:cNvPr id="4" name="footer-rule">
            <a:extLst xmlns:a="http://schemas.openxmlformats.org/drawingml/2006/main">
              <a:ext uri="{FF2B5EF4-FFF2-40B4-BE49-F238E27FC236}">
                <a16:creationId xmlns:a16="http://schemas.microsoft.com/office/drawing/2014/main" id="{D0731949-1BCA-49DA-8064-85BC46788690}"/>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E4D4F7AD-BD51-4690-B2B4-61EABA175A1A}"/>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4CEACC93-07A7-4BDE-B279-61CEC11DDD67}"/>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13</a:t>
            </a:r>
          </a:p>
        </p:txBody>
      </p:sp>
      <p:sp>
        <p:nvSpPr>
          <p:cNvPr id="7" name="">
            <a:extLst xmlns:a="http://schemas.openxmlformats.org/drawingml/2006/main">
              <a:ext uri="{FF2B5EF4-FFF2-40B4-BE49-F238E27FC236}">
                <a16:creationId xmlns:a16="http://schemas.microsoft.com/office/drawing/2014/main" id="{DF5ABB99-6272-4C58-86F3-C5BB50C2E643}"/>
              </a:ext>
            </a:extLst>
          </p:cNvPr>
          <p:cNvSpPr>
            <a:spLocks xmlns:a="http://schemas.openxmlformats.org/drawingml/2006/main" noGrp="1"/>
          </p:cNvSpPr>
          <p:nvPr/>
        </p:nvSpPr>
        <p:spPr>
          <a:xfrm xmlns:a="http://schemas.openxmlformats.org/drawingml/2006/main">
            <a:off x="2057400" y="1771650"/>
            <a:ext cx="80962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925" b="1" i="0">
                <a:solidFill>
                  <a:srgbClr val="1E6675"/>
                </a:solidFill>
                <a:latin typeface="Georgia"/>
                <a:ea typeface="Georgia"/>
                <a:cs typeface="Georgia"/>
              </a:defRPr>
            </a:pPr>
            <a:r>
              <a:rPr sz="2925" b="1" i="0">
                <a:solidFill>
                  <a:srgbClr val="1E6675"/>
                </a:solidFill>
                <a:latin typeface="Georgia"/>
                <a:ea typeface="Georgia"/>
                <a:cs typeface="Georgia"/>
              </a:rPr>
              <a:t>Opportunity cost of one unit</a:t>
            </a:r>
          </a:p>
        </p:txBody>
      </p:sp>
      <p:sp>
        <p:nvSpPr>
          <p:cNvPr id="8" name="fraction-bar">
            <a:extLst xmlns:a="http://schemas.openxmlformats.org/drawingml/2006/main">
              <a:ext uri="{FF2B5EF4-FFF2-40B4-BE49-F238E27FC236}">
                <a16:creationId xmlns:a16="http://schemas.microsoft.com/office/drawing/2014/main" id="{D58F6627-5915-4D5E-AAD2-A79AB0E91B36}"/>
              </a:ext>
            </a:extLst>
          </p:cNvPr>
          <p:cNvSpPr>
            <a:spLocks xmlns:a="http://schemas.openxmlformats.org/drawingml/2006/main" noGrp="1"/>
          </p:cNvSpPr>
          <p:nvPr/>
        </p:nvSpPr>
        <p:spPr>
          <a:xfrm xmlns:a="http://schemas.openxmlformats.org/drawingml/2006/main">
            <a:off x="2667000" y="2876550"/>
            <a:ext cx="6858000" cy="19050"/>
          </a:xfrm>
          <a:prstGeom xmlns:a="http://schemas.openxmlformats.org/drawingml/2006/main" prst="rect">
            <a:avLst/>
          </a:prstGeom>
          <a:solidFill xmlns:a="http://schemas.openxmlformats.org/drawingml/2006/main">
            <a:srgbClr val="172126"/>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EB831D28-5D4F-4035-B182-677961C302C9}"/>
              </a:ext>
            </a:extLst>
          </p:cNvPr>
          <p:cNvSpPr>
            <a:spLocks xmlns:a="http://schemas.openxmlformats.org/drawingml/2006/main" noGrp="1"/>
          </p:cNvSpPr>
          <p:nvPr/>
        </p:nvSpPr>
        <p:spPr>
          <a:xfrm xmlns:a="http://schemas.openxmlformats.org/drawingml/2006/main">
            <a:off x="2857500" y="2400300"/>
            <a:ext cx="6477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250" b="1" i="0">
                <a:solidFill>
                  <a:srgbClr val="172126"/>
                </a:solidFill>
                <a:latin typeface="Aptos"/>
                <a:ea typeface="Aptos"/>
                <a:cs typeface="Aptos"/>
              </a:defRPr>
            </a:pPr>
            <a:r>
              <a:rPr sz="2250" b="1" i="0">
                <a:solidFill>
                  <a:srgbClr val="172126"/>
                </a:solidFill>
                <a:latin typeface="Aptos"/>
                <a:ea typeface="Aptos"/>
                <a:cs typeface="Aptos"/>
              </a:rPr>
              <a:t>amount of the other good given up</a:t>
            </a:r>
          </a:p>
        </p:txBody>
      </p:sp>
      <p:sp>
        <p:nvSpPr>
          <p:cNvPr id="10" name="">
            <a:extLst xmlns:a="http://schemas.openxmlformats.org/drawingml/2006/main">
              <a:ext uri="{FF2B5EF4-FFF2-40B4-BE49-F238E27FC236}">
                <a16:creationId xmlns:a16="http://schemas.microsoft.com/office/drawing/2014/main" id="{191034C5-5BFF-4B7A-B1B6-BD8967D5D228}"/>
              </a:ext>
            </a:extLst>
          </p:cNvPr>
          <p:cNvSpPr>
            <a:spLocks xmlns:a="http://schemas.openxmlformats.org/drawingml/2006/main" noGrp="1"/>
          </p:cNvSpPr>
          <p:nvPr/>
        </p:nvSpPr>
        <p:spPr>
          <a:xfrm xmlns:a="http://schemas.openxmlformats.org/drawingml/2006/main">
            <a:off x="2857500" y="3124200"/>
            <a:ext cx="6477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250" b="1" i="0">
                <a:solidFill>
                  <a:srgbClr val="172126"/>
                </a:solidFill>
                <a:latin typeface="Aptos"/>
                <a:ea typeface="Aptos"/>
                <a:cs typeface="Aptos"/>
              </a:defRPr>
            </a:pPr>
            <a:r>
              <a:rPr sz="2250" b="1" i="0">
                <a:solidFill>
                  <a:srgbClr val="172126"/>
                </a:solidFill>
                <a:latin typeface="Aptos"/>
                <a:ea typeface="Aptos"/>
                <a:cs typeface="Aptos"/>
              </a:rPr>
              <a:t>amount of the chosen good gained</a:t>
            </a:r>
          </a:p>
        </p:txBody>
      </p:sp>
      <p:sp>
        <p:nvSpPr>
          <p:cNvPr id="11" name="">
            <a:extLst xmlns:a="http://schemas.openxmlformats.org/drawingml/2006/main">
              <a:ext uri="{FF2B5EF4-FFF2-40B4-BE49-F238E27FC236}">
                <a16:creationId xmlns:a16="http://schemas.microsoft.com/office/drawing/2014/main" id="{6DC83973-E062-444C-8616-3F3B123317BB}"/>
              </a:ext>
            </a:extLst>
          </p:cNvPr>
          <p:cNvSpPr>
            <a:spLocks xmlns:a="http://schemas.openxmlformats.org/drawingml/2006/main" noGrp="1"/>
          </p:cNvSpPr>
          <p:nvPr/>
        </p:nvSpPr>
        <p:spPr>
          <a:xfrm xmlns:a="http://schemas.openxmlformats.org/drawingml/2006/main">
            <a:off x="3314700" y="4324350"/>
            <a:ext cx="56197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700" b="1" i="0">
                <a:solidFill>
                  <a:srgbClr val="9A3B35"/>
                </a:solidFill>
                <a:latin typeface="Georgia"/>
                <a:ea typeface="Georgia"/>
                <a:cs typeface="Georgia"/>
              </a:defRPr>
            </a:pPr>
            <a:r>
              <a:rPr sz="2700" b="1" i="0">
                <a:solidFill>
                  <a:srgbClr val="9A3B35"/>
                </a:solidFill>
                <a:latin typeface="Georgia"/>
                <a:ea typeface="Georgia"/>
                <a:cs typeface="Georgia"/>
              </a:rPr>
              <a:t>Always include the units.</a:t>
            </a:r>
          </a:p>
        </p:txBody>
      </p:sp>
      <p:sp>
        <p:nvSpPr>
          <p:cNvPr id="12" name="">
            <a:extLst xmlns:a="http://schemas.openxmlformats.org/drawingml/2006/main">
              <a:ext uri="{FF2B5EF4-FFF2-40B4-BE49-F238E27FC236}">
                <a16:creationId xmlns:a16="http://schemas.microsoft.com/office/drawing/2014/main" id="{7C1F246F-F100-4A3D-8A08-7860BFF68D65}"/>
              </a:ext>
            </a:extLst>
          </p:cNvPr>
          <p:cNvSpPr>
            <a:spLocks xmlns:a="http://schemas.openxmlformats.org/drawingml/2006/main" noGrp="1"/>
          </p:cNvSpPr>
          <p:nvPr/>
        </p:nvSpPr>
        <p:spPr>
          <a:xfrm xmlns:a="http://schemas.openxmlformats.org/drawingml/2006/main">
            <a:off x="2324100" y="5219700"/>
            <a:ext cx="7620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100" b="0" i="0">
                <a:solidFill>
                  <a:srgbClr val="56636A"/>
                </a:solidFill>
                <a:latin typeface="Georgia"/>
                <a:ea typeface="Georgia"/>
                <a:cs typeface="Georgia"/>
              </a:defRPr>
            </a:pPr>
            <a:r>
              <a:rPr sz="2100" b="0" i="0">
                <a:solidFill>
                  <a:srgbClr val="56636A"/>
                </a:solidFill>
                <a:latin typeface="Georgia"/>
                <a:ea typeface="Georgia"/>
                <a:cs typeface="Georgia"/>
              </a:rPr>
              <a:t>Cookies cost flyers. Flyers cost cookies.</a:t>
            </a:r>
          </a:p>
        </p:txBody>
      </p:sp>
    </p:spTree>
    <p:extLst>
      <p:ext uri="{BB962C8B-B14F-4D97-AF65-F5344CB8AC3E}">
        <p14:creationId xmlns:p14="http://schemas.microsoft.com/office/powerpoint/2010/main" val="989182219"/>
      </p:ext>
    </p:extLst>
  </p:cSld>
</p:sld>
</file>

<file path=ppt/slides/slide14.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3" name="accent-rule">
            <a:extLst xmlns:a="http://schemas.openxmlformats.org/drawingml/2006/main">
              <a:ext uri="{FF2B5EF4-FFF2-40B4-BE49-F238E27FC236}">
                <a16:creationId xmlns:a16="http://schemas.microsoft.com/office/drawing/2014/main" id="{9A73BB54-1A87-4342-8028-4643289F9FE0}"/>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3DF20D85-F457-4D86-9CDF-E80AA82F53AF}"/>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55EAEBA0-D698-4DE6-89AF-2BB4E4131D15}"/>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What is the opportunity cost of one cookie?</a:t>
            </a:r>
          </a:p>
        </p:txBody>
      </p:sp>
      <p:sp>
        <p:nvSpPr>
          <p:cNvPr id="4" name="footer-rule">
            <a:extLst xmlns:a="http://schemas.openxmlformats.org/drawingml/2006/main">
              <a:ext uri="{FF2B5EF4-FFF2-40B4-BE49-F238E27FC236}">
                <a16:creationId xmlns:a16="http://schemas.microsoft.com/office/drawing/2014/main" id="{03577358-32FC-417E-9E7F-99306695276F}"/>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5DBEF267-06A2-4EE0-A44C-D792C5F35B0B}"/>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148BEF51-86A7-4F14-BDE6-A923E26EB8CA}"/>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14</a:t>
            </a:r>
          </a:p>
        </p:txBody>
      </p:sp>
      <p:sp>
        <p:nvSpPr>
          <p:cNvPr id="7" name="">
            <a:extLst xmlns:a="http://schemas.openxmlformats.org/drawingml/2006/main">
              <a:ext uri="{FF2B5EF4-FFF2-40B4-BE49-F238E27FC236}">
                <a16:creationId xmlns:a16="http://schemas.microsoft.com/office/drawing/2014/main" id="{0B4551D6-214F-4102-96F9-58E720E69ABA}"/>
              </a:ext>
            </a:extLst>
          </p:cNvPr>
          <p:cNvSpPr>
            <a:spLocks xmlns:a="http://schemas.openxmlformats.org/drawingml/2006/main" noGrp="1"/>
          </p:cNvSpPr>
          <p:nvPr/>
        </p:nvSpPr>
        <p:spPr>
          <a:xfrm xmlns:a="http://schemas.openxmlformats.org/drawingml/2006/main">
            <a:off x="2381250" y="1981200"/>
            <a:ext cx="1524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1E6675"/>
                </a:solidFill>
                <a:latin typeface="Aptos"/>
                <a:ea typeface="Aptos"/>
                <a:cs typeface="Aptos"/>
              </a:defRPr>
            </a:pPr>
            <a:r>
              <a:rPr sz="1050" b="1" i="0">
                <a:solidFill>
                  <a:srgbClr val="1E6675"/>
                </a:solidFill>
                <a:latin typeface="Aptos"/>
                <a:ea typeface="Aptos"/>
                <a:cs typeface="Aptos"/>
              </a:rPr>
              <a:t>AVA</a:t>
            </a:r>
          </a:p>
        </p:txBody>
      </p:sp>
      <p:sp>
        <p:nvSpPr>
          <p:cNvPr id="8" name="">
            <a:extLst xmlns:a="http://schemas.openxmlformats.org/drawingml/2006/main">
              <a:ext uri="{FF2B5EF4-FFF2-40B4-BE49-F238E27FC236}">
                <a16:creationId xmlns:a16="http://schemas.microsoft.com/office/drawing/2014/main" id="{78D21CAA-F563-4B95-917A-A4BF2A739007}"/>
              </a:ext>
            </a:extLst>
          </p:cNvPr>
          <p:cNvSpPr>
            <a:spLocks xmlns:a="http://schemas.openxmlformats.org/drawingml/2006/main" noGrp="1"/>
          </p:cNvSpPr>
          <p:nvPr/>
        </p:nvSpPr>
        <p:spPr>
          <a:xfrm xmlns:a="http://schemas.openxmlformats.org/drawingml/2006/main">
            <a:off x="1524000" y="2438400"/>
            <a:ext cx="40957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775" b="1" i="0">
                <a:solidFill>
                  <a:srgbClr val="172126"/>
                </a:solidFill>
                <a:latin typeface="Georgia"/>
                <a:ea typeface="Georgia"/>
                <a:cs typeface="Georgia"/>
              </a:defRPr>
            </a:pPr>
            <a:r>
              <a:rPr sz="2775" b="1" i="0">
                <a:solidFill>
                  <a:srgbClr val="172126"/>
                </a:solidFill>
                <a:latin typeface="Georgia"/>
                <a:ea typeface="Georgia"/>
                <a:cs typeface="Georgia"/>
              </a:rPr>
              <a:t>24 flyers / 48 cookies</a:t>
            </a:r>
          </a:p>
        </p:txBody>
      </p:sp>
      <p:sp>
        <p:nvSpPr>
          <p:cNvPr id="9" name="">
            <a:extLst xmlns:a="http://schemas.openxmlformats.org/drawingml/2006/main">
              <a:ext uri="{FF2B5EF4-FFF2-40B4-BE49-F238E27FC236}">
                <a16:creationId xmlns:a16="http://schemas.microsoft.com/office/drawing/2014/main" id="{8C253FA6-765B-4095-B52E-BC3B2139BEEF}"/>
              </a:ext>
            </a:extLst>
          </p:cNvPr>
          <p:cNvSpPr>
            <a:spLocks xmlns:a="http://schemas.openxmlformats.org/drawingml/2006/main" noGrp="1"/>
          </p:cNvSpPr>
          <p:nvPr/>
        </p:nvSpPr>
        <p:spPr>
          <a:xfrm xmlns:a="http://schemas.openxmlformats.org/drawingml/2006/main">
            <a:off x="8172450" y="1981200"/>
            <a:ext cx="1524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BEN</a:t>
            </a:r>
          </a:p>
        </p:txBody>
      </p:sp>
      <p:sp>
        <p:nvSpPr>
          <p:cNvPr id="10" name="">
            <a:extLst xmlns:a="http://schemas.openxmlformats.org/drawingml/2006/main">
              <a:ext uri="{FF2B5EF4-FFF2-40B4-BE49-F238E27FC236}">
                <a16:creationId xmlns:a16="http://schemas.microsoft.com/office/drawing/2014/main" id="{CECA1384-01B8-4DE5-A214-416319F6255E}"/>
              </a:ext>
            </a:extLst>
          </p:cNvPr>
          <p:cNvSpPr>
            <a:spLocks xmlns:a="http://schemas.openxmlformats.org/drawingml/2006/main" noGrp="1"/>
          </p:cNvSpPr>
          <p:nvPr/>
        </p:nvSpPr>
        <p:spPr>
          <a:xfrm xmlns:a="http://schemas.openxmlformats.org/drawingml/2006/main">
            <a:off x="6572250" y="2438400"/>
            <a:ext cx="40957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775" b="1" i="0">
                <a:solidFill>
                  <a:srgbClr val="172126"/>
                </a:solidFill>
                <a:latin typeface="Georgia"/>
                <a:ea typeface="Georgia"/>
                <a:cs typeface="Georgia"/>
              </a:defRPr>
            </a:pPr>
            <a:r>
              <a:rPr sz="2775" b="1" i="0">
                <a:solidFill>
                  <a:srgbClr val="172126"/>
                </a:solidFill>
                <a:latin typeface="Georgia"/>
                <a:ea typeface="Georgia"/>
                <a:cs typeface="Georgia"/>
              </a:rPr>
              <a:t>12 flyers / 12 cookies</a:t>
            </a:r>
          </a:p>
        </p:txBody>
      </p:sp>
      <p:sp>
        <p:nvSpPr>
          <p:cNvPr id="11" name="cookie-divider">
            <a:extLst xmlns:a="http://schemas.openxmlformats.org/drawingml/2006/main">
              <a:ext uri="{FF2B5EF4-FFF2-40B4-BE49-F238E27FC236}">
                <a16:creationId xmlns:a16="http://schemas.microsoft.com/office/drawing/2014/main" id="{E3059CCA-35F6-4A49-A55D-D7AA833617D5}"/>
              </a:ext>
            </a:extLst>
          </p:cNvPr>
          <p:cNvSpPr>
            <a:spLocks xmlns:a="http://schemas.openxmlformats.org/drawingml/2006/main" noGrp="1"/>
          </p:cNvSpPr>
          <p:nvPr/>
        </p:nvSpPr>
        <p:spPr>
          <a:xfrm xmlns:a="http://schemas.openxmlformats.org/drawingml/2006/main">
            <a:off x="5905500" y="1809750"/>
            <a:ext cx="19050" cy="2000250"/>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6FF6A143-B7E3-4591-8322-B47B81765D52}"/>
              </a:ext>
            </a:extLst>
          </p:cNvPr>
          <p:cNvSpPr>
            <a:spLocks xmlns:a="http://schemas.openxmlformats.org/drawingml/2006/main" noGrp="1"/>
          </p:cNvSpPr>
          <p:nvPr/>
        </p:nvSpPr>
        <p:spPr>
          <a:xfrm xmlns:a="http://schemas.openxmlformats.org/drawingml/2006/main">
            <a:off x="1524000" y="4495800"/>
            <a:ext cx="91440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0704"/>
          </a:bodyPr>
          <a:lstStyle xmlns:a="http://schemas.openxmlformats.org/drawingml/2006/main"/>
          <a:p xmlns:a="http://schemas.openxmlformats.org/drawingml/2006/main">
            <a:pPr algn="ctr">
              <a:lnSpc>
                <a:spcPct val="108000"/>
              </a:lnSpc>
              <a:buNone/>
              <a:defRPr sz="2775" b="1" i="0">
                <a:solidFill>
                  <a:srgbClr val="9A3B35"/>
                </a:solidFill>
                <a:latin typeface="Georgia"/>
                <a:ea typeface="Georgia"/>
                <a:cs typeface="Georgia"/>
              </a:defRPr>
            </a:pPr>
            <a:r>
              <a:rPr sz="2775" b="1" i="0">
                <a:solidFill>
                  <a:srgbClr val="9A3B35"/>
                </a:solidFill>
                <a:latin typeface="Georgia"/>
                <a:ea typeface="Georgia"/>
                <a:cs typeface="Georgia"/>
              </a:rPr>
              <a:t>Calculate both before assigning comparative advantage.</a:t>
            </a:r>
          </a:p>
        </p:txBody>
      </p:sp>
    </p:spTree>
    <p:extLst>
      <p:ext uri="{BB962C8B-B14F-4D97-AF65-F5344CB8AC3E}">
        <p14:creationId xmlns:p14="http://schemas.microsoft.com/office/powerpoint/2010/main" val="2142893810"/>
      </p:ext>
    </p:extLst>
  </p:cSld>
</p:sld>
</file>

<file path=ppt/slides/slide15.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8" name="accent-rule">
            <a:extLst xmlns:a="http://schemas.openxmlformats.org/drawingml/2006/main">
              <a:ext uri="{FF2B5EF4-FFF2-40B4-BE49-F238E27FC236}">
                <a16:creationId xmlns:a16="http://schemas.microsoft.com/office/drawing/2014/main" id="{00A2D72F-2D29-4ABD-B0CD-42496AA8FF34}"/>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AE124864-AE13-4EBE-838F-AFB1DD24E784}"/>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E01EB4FA-9333-46D7-B61E-909FD13929C0}"/>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Ava gives up fewer flyers to make a cookie</a:t>
            </a:r>
          </a:p>
        </p:txBody>
      </p:sp>
      <p:sp>
        <p:nvSpPr>
          <p:cNvPr id="4" name="footer-rule">
            <a:extLst xmlns:a="http://schemas.openxmlformats.org/drawingml/2006/main">
              <a:ext uri="{FF2B5EF4-FFF2-40B4-BE49-F238E27FC236}">
                <a16:creationId xmlns:a16="http://schemas.microsoft.com/office/drawing/2014/main" id="{F0B7A148-29F1-4D98-9E3E-6BFB57A984D3}"/>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45E08FF3-B84C-4AE5-AE9C-C94ACA5B83A0}"/>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F270B64C-3526-473B-9070-DD84BE83D837}"/>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15</a:t>
            </a:r>
          </a:p>
        </p:txBody>
      </p:sp>
      <p:sp>
        <p:nvSpPr>
          <p:cNvPr id="7" name="ava-cookie-panel">
            <a:extLst xmlns:a="http://schemas.openxmlformats.org/drawingml/2006/main">
              <a:ext uri="{FF2B5EF4-FFF2-40B4-BE49-F238E27FC236}">
                <a16:creationId xmlns:a16="http://schemas.microsoft.com/office/drawing/2014/main" id="{F286BE50-F7E7-4209-9378-C36042DF41F8}"/>
              </a:ext>
            </a:extLst>
          </p:cNvPr>
          <p:cNvSpPr>
            <a:spLocks xmlns:a="http://schemas.openxmlformats.org/drawingml/2006/main" noGrp="1"/>
          </p:cNvSpPr>
          <p:nvPr/>
        </p:nvSpPr>
        <p:spPr>
          <a:xfrm xmlns:a="http://schemas.openxmlformats.org/drawingml/2006/main">
            <a:off x="952500" y="1752600"/>
            <a:ext cx="4667250" cy="3048000"/>
          </a:xfrm>
          <a:prstGeom xmlns:a="http://schemas.openxmlformats.org/drawingml/2006/main" prst="rect">
            <a:avLst/>
          </a:prstGeom>
          <a:solidFill xmlns:a="http://schemas.openxmlformats.org/drawingml/2006/main">
            <a:srgbClr val="EAF5F6"/>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E0F6F843-D8C6-42BE-B566-BF80A1F10A7F}"/>
              </a:ext>
            </a:extLst>
          </p:cNvPr>
          <p:cNvSpPr>
            <a:spLocks xmlns:a="http://schemas.openxmlformats.org/drawingml/2006/main" noGrp="1"/>
          </p:cNvSpPr>
          <p:nvPr/>
        </p:nvSpPr>
        <p:spPr>
          <a:xfrm xmlns:a="http://schemas.openxmlformats.org/drawingml/2006/main">
            <a:off x="2400300" y="2076450"/>
            <a:ext cx="171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325" b="1" i="0">
                <a:solidFill>
                  <a:srgbClr val="1E6675"/>
                </a:solidFill>
                <a:latin typeface="Georgia"/>
                <a:ea typeface="Georgia"/>
                <a:cs typeface="Georgia"/>
              </a:defRPr>
            </a:pPr>
            <a:r>
              <a:rPr sz="2325" b="1" i="0">
                <a:solidFill>
                  <a:srgbClr val="1E6675"/>
                </a:solidFill>
                <a:latin typeface="Georgia"/>
                <a:ea typeface="Georgia"/>
                <a:cs typeface="Georgia"/>
              </a:rPr>
              <a:t>Ava</a:t>
            </a:r>
          </a:p>
        </p:txBody>
      </p:sp>
      <p:sp>
        <p:nvSpPr>
          <p:cNvPr id="9" name="">
            <a:extLst xmlns:a="http://schemas.openxmlformats.org/drawingml/2006/main">
              <a:ext uri="{FF2B5EF4-FFF2-40B4-BE49-F238E27FC236}">
                <a16:creationId xmlns:a16="http://schemas.microsoft.com/office/drawing/2014/main" id="{35DF6CD3-E624-4304-A0AF-3A9C87C1D87E}"/>
              </a:ext>
            </a:extLst>
          </p:cNvPr>
          <p:cNvSpPr>
            <a:spLocks xmlns:a="http://schemas.openxmlformats.org/drawingml/2006/main" noGrp="1"/>
          </p:cNvSpPr>
          <p:nvPr/>
        </p:nvSpPr>
        <p:spPr>
          <a:xfrm xmlns:a="http://schemas.openxmlformats.org/drawingml/2006/main">
            <a:off x="1638300" y="2781300"/>
            <a:ext cx="3238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775" b="1" i="0">
                <a:solidFill>
                  <a:srgbClr val="172126"/>
                </a:solidFill>
                <a:latin typeface="Georgia"/>
                <a:ea typeface="Georgia"/>
                <a:cs typeface="Georgia"/>
              </a:defRPr>
            </a:pPr>
            <a:r>
              <a:rPr sz="2775" b="1" i="0">
                <a:solidFill>
                  <a:srgbClr val="172126"/>
                </a:solidFill>
                <a:latin typeface="Georgia"/>
                <a:ea typeface="Georgia"/>
                <a:cs typeface="Georgia"/>
              </a:rPr>
              <a:t>1 cookie</a:t>
            </a:r>
          </a:p>
        </p:txBody>
      </p:sp>
      <p:sp>
        <p:nvSpPr>
          <p:cNvPr id="10" name="">
            <a:extLst xmlns:a="http://schemas.openxmlformats.org/drawingml/2006/main">
              <a:ext uri="{FF2B5EF4-FFF2-40B4-BE49-F238E27FC236}">
                <a16:creationId xmlns:a16="http://schemas.microsoft.com/office/drawing/2014/main" id="{16B56D05-3CDA-43EA-B7FD-71322F5A13A6}"/>
              </a:ext>
            </a:extLst>
          </p:cNvPr>
          <p:cNvSpPr>
            <a:spLocks xmlns:a="http://schemas.openxmlformats.org/drawingml/2006/main" noGrp="1"/>
          </p:cNvSpPr>
          <p:nvPr/>
        </p:nvSpPr>
        <p:spPr>
          <a:xfrm xmlns:a="http://schemas.openxmlformats.org/drawingml/2006/main">
            <a:off x="2686050" y="3429000"/>
            <a:ext cx="1143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1650" b="0" i="1">
                <a:solidFill>
                  <a:srgbClr val="56636A"/>
                </a:solidFill>
                <a:latin typeface="Georgia"/>
                <a:ea typeface="Georgia"/>
                <a:cs typeface="Georgia"/>
              </a:defRPr>
            </a:pPr>
            <a:r>
              <a:rPr sz="1650" b="0" i="1">
                <a:solidFill>
                  <a:srgbClr val="56636A"/>
                </a:solidFill>
                <a:latin typeface="Georgia"/>
                <a:ea typeface="Georgia"/>
                <a:cs typeface="Georgia"/>
              </a:rPr>
              <a:t>costs</a:t>
            </a:r>
          </a:p>
        </p:txBody>
      </p:sp>
      <p:sp>
        <p:nvSpPr>
          <p:cNvPr id="11" name="">
            <a:extLst xmlns:a="http://schemas.openxmlformats.org/drawingml/2006/main">
              <a:ext uri="{FF2B5EF4-FFF2-40B4-BE49-F238E27FC236}">
                <a16:creationId xmlns:a16="http://schemas.microsoft.com/office/drawing/2014/main" id="{D6A2DAE5-8663-4FB4-9DB5-CFCB89093C31}"/>
              </a:ext>
            </a:extLst>
          </p:cNvPr>
          <p:cNvSpPr>
            <a:spLocks xmlns:a="http://schemas.openxmlformats.org/drawingml/2006/main" noGrp="1"/>
          </p:cNvSpPr>
          <p:nvPr/>
        </p:nvSpPr>
        <p:spPr>
          <a:xfrm xmlns:a="http://schemas.openxmlformats.org/drawingml/2006/main">
            <a:off x="1638300" y="3905250"/>
            <a:ext cx="32385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075" b="1" i="0">
                <a:solidFill>
                  <a:srgbClr val="1E6675"/>
                </a:solidFill>
                <a:latin typeface="Georgia"/>
                <a:ea typeface="Georgia"/>
                <a:cs typeface="Georgia"/>
              </a:defRPr>
            </a:pPr>
            <a:r>
              <a:rPr sz="3075" b="1" i="0">
                <a:solidFill>
                  <a:srgbClr val="1E6675"/>
                </a:solidFill>
                <a:latin typeface="Georgia"/>
                <a:ea typeface="Georgia"/>
                <a:cs typeface="Georgia"/>
              </a:rPr>
              <a:t>1/2 flyer</a:t>
            </a:r>
          </a:p>
        </p:txBody>
      </p:sp>
      <p:sp>
        <p:nvSpPr>
          <p:cNvPr id="12" name="ben-cookie-panel">
            <a:extLst xmlns:a="http://schemas.openxmlformats.org/drawingml/2006/main">
              <a:ext uri="{FF2B5EF4-FFF2-40B4-BE49-F238E27FC236}">
                <a16:creationId xmlns:a16="http://schemas.microsoft.com/office/drawing/2014/main" id="{108AED83-C72C-4274-9DB1-5CEE2DDF2C8C}"/>
              </a:ext>
            </a:extLst>
          </p:cNvPr>
          <p:cNvSpPr>
            <a:spLocks xmlns:a="http://schemas.openxmlformats.org/drawingml/2006/main" noGrp="1"/>
          </p:cNvSpPr>
          <p:nvPr/>
        </p:nvSpPr>
        <p:spPr>
          <a:xfrm xmlns:a="http://schemas.openxmlformats.org/drawingml/2006/main">
            <a:off x="6572250" y="1752600"/>
            <a:ext cx="4667250" cy="3048000"/>
          </a:xfrm>
          <a:prstGeom xmlns:a="http://schemas.openxmlformats.org/drawingml/2006/main" prst="rect">
            <a:avLst/>
          </a:prstGeom>
          <a:solidFill xmlns:a="http://schemas.openxmlformats.org/drawingml/2006/main">
            <a:srgbClr val="F8EFEA"/>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71E56132-07F7-4CE9-B131-C63EA6122414}"/>
              </a:ext>
            </a:extLst>
          </p:cNvPr>
          <p:cNvSpPr>
            <a:spLocks xmlns:a="http://schemas.openxmlformats.org/drawingml/2006/main" noGrp="1"/>
          </p:cNvSpPr>
          <p:nvPr/>
        </p:nvSpPr>
        <p:spPr>
          <a:xfrm xmlns:a="http://schemas.openxmlformats.org/drawingml/2006/main">
            <a:off x="8020050" y="2076450"/>
            <a:ext cx="1714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325" b="1" i="0">
                <a:solidFill>
                  <a:srgbClr val="9A3B35"/>
                </a:solidFill>
                <a:latin typeface="Georgia"/>
                <a:ea typeface="Georgia"/>
                <a:cs typeface="Georgia"/>
              </a:defRPr>
            </a:pPr>
            <a:r>
              <a:rPr sz="2325" b="1" i="0">
                <a:solidFill>
                  <a:srgbClr val="9A3B35"/>
                </a:solidFill>
                <a:latin typeface="Georgia"/>
                <a:ea typeface="Georgia"/>
                <a:cs typeface="Georgia"/>
              </a:rPr>
              <a:t>Ben</a:t>
            </a:r>
          </a:p>
        </p:txBody>
      </p:sp>
      <p:sp>
        <p:nvSpPr>
          <p:cNvPr id="14" name="">
            <a:extLst xmlns:a="http://schemas.openxmlformats.org/drawingml/2006/main">
              <a:ext uri="{FF2B5EF4-FFF2-40B4-BE49-F238E27FC236}">
                <a16:creationId xmlns:a16="http://schemas.microsoft.com/office/drawing/2014/main" id="{0F5FD42B-9405-4B2F-9A3D-5C5759E76EDA}"/>
              </a:ext>
            </a:extLst>
          </p:cNvPr>
          <p:cNvSpPr>
            <a:spLocks xmlns:a="http://schemas.openxmlformats.org/drawingml/2006/main" noGrp="1"/>
          </p:cNvSpPr>
          <p:nvPr/>
        </p:nvSpPr>
        <p:spPr>
          <a:xfrm xmlns:a="http://schemas.openxmlformats.org/drawingml/2006/main">
            <a:off x="7258050" y="2781300"/>
            <a:ext cx="3238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775" b="1" i="0">
                <a:solidFill>
                  <a:srgbClr val="172126"/>
                </a:solidFill>
                <a:latin typeface="Georgia"/>
                <a:ea typeface="Georgia"/>
                <a:cs typeface="Georgia"/>
              </a:defRPr>
            </a:pPr>
            <a:r>
              <a:rPr sz="2775" b="1" i="0">
                <a:solidFill>
                  <a:srgbClr val="172126"/>
                </a:solidFill>
                <a:latin typeface="Georgia"/>
                <a:ea typeface="Georgia"/>
                <a:cs typeface="Georgia"/>
              </a:rPr>
              <a:t>1 cookie</a:t>
            </a:r>
          </a:p>
        </p:txBody>
      </p:sp>
      <p:sp>
        <p:nvSpPr>
          <p:cNvPr id="15" name="">
            <a:extLst xmlns:a="http://schemas.openxmlformats.org/drawingml/2006/main">
              <a:ext uri="{FF2B5EF4-FFF2-40B4-BE49-F238E27FC236}">
                <a16:creationId xmlns:a16="http://schemas.microsoft.com/office/drawing/2014/main" id="{B65C2210-D257-4FE0-AA9C-7C7DA8A41C0A}"/>
              </a:ext>
            </a:extLst>
          </p:cNvPr>
          <p:cNvSpPr>
            <a:spLocks xmlns:a="http://schemas.openxmlformats.org/drawingml/2006/main" noGrp="1"/>
          </p:cNvSpPr>
          <p:nvPr/>
        </p:nvSpPr>
        <p:spPr>
          <a:xfrm xmlns:a="http://schemas.openxmlformats.org/drawingml/2006/main">
            <a:off x="8305800" y="3429000"/>
            <a:ext cx="1143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1650" b="0" i="1">
                <a:solidFill>
                  <a:srgbClr val="56636A"/>
                </a:solidFill>
                <a:latin typeface="Georgia"/>
                <a:ea typeface="Georgia"/>
                <a:cs typeface="Georgia"/>
              </a:defRPr>
            </a:pPr>
            <a:r>
              <a:rPr sz="1650" b="0" i="1">
                <a:solidFill>
                  <a:srgbClr val="56636A"/>
                </a:solidFill>
                <a:latin typeface="Georgia"/>
                <a:ea typeface="Georgia"/>
                <a:cs typeface="Georgia"/>
              </a:rPr>
              <a:t>costs</a:t>
            </a:r>
          </a:p>
        </p:txBody>
      </p:sp>
      <p:sp>
        <p:nvSpPr>
          <p:cNvPr id="16" name="">
            <a:extLst xmlns:a="http://schemas.openxmlformats.org/drawingml/2006/main">
              <a:ext uri="{FF2B5EF4-FFF2-40B4-BE49-F238E27FC236}">
                <a16:creationId xmlns:a16="http://schemas.microsoft.com/office/drawing/2014/main" id="{17A49BD2-8629-4910-8233-CE46C0A388E1}"/>
              </a:ext>
            </a:extLst>
          </p:cNvPr>
          <p:cNvSpPr>
            <a:spLocks xmlns:a="http://schemas.openxmlformats.org/drawingml/2006/main" noGrp="1"/>
          </p:cNvSpPr>
          <p:nvPr/>
        </p:nvSpPr>
        <p:spPr>
          <a:xfrm xmlns:a="http://schemas.openxmlformats.org/drawingml/2006/main">
            <a:off x="7258050" y="3905250"/>
            <a:ext cx="32385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075" b="1" i="0">
                <a:solidFill>
                  <a:srgbClr val="9A3B35"/>
                </a:solidFill>
                <a:latin typeface="Georgia"/>
                <a:ea typeface="Georgia"/>
                <a:cs typeface="Georgia"/>
              </a:defRPr>
            </a:pPr>
            <a:r>
              <a:rPr sz="3075" b="1" i="0">
                <a:solidFill>
                  <a:srgbClr val="9A3B35"/>
                </a:solidFill>
                <a:latin typeface="Georgia"/>
                <a:ea typeface="Georgia"/>
                <a:cs typeface="Georgia"/>
              </a:rPr>
              <a:t>1 flyer</a:t>
            </a:r>
          </a:p>
        </p:txBody>
      </p:sp>
      <p:sp>
        <p:nvSpPr>
          <p:cNvPr id="17" name="">
            <a:extLst xmlns:a="http://schemas.openxmlformats.org/drawingml/2006/main">
              <a:ext uri="{FF2B5EF4-FFF2-40B4-BE49-F238E27FC236}">
                <a16:creationId xmlns:a16="http://schemas.microsoft.com/office/drawing/2014/main" id="{F987C447-C7A2-4EB5-98EC-1F8F84F84ACF}"/>
              </a:ext>
            </a:extLst>
          </p:cNvPr>
          <p:cNvSpPr>
            <a:spLocks xmlns:a="http://schemas.openxmlformats.org/drawingml/2006/main" noGrp="1"/>
          </p:cNvSpPr>
          <p:nvPr/>
        </p:nvSpPr>
        <p:spPr>
          <a:xfrm xmlns:a="http://schemas.openxmlformats.org/drawingml/2006/main">
            <a:off x="1695450" y="5257800"/>
            <a:ext cx="8858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625" b="1" i="0">
                <a:solidFill>
                  <a:srgbClr val="172126"/>
                </a:solidFill>
                <a:latin typeface="Georgia"/>
                <a:ea typeface="Georgia"/>
                <a:cs typeface="Georgia"/>
              </a:defRPr>
            </a:pPr>
            <a:r>
              <a:rPr sz="2625" b="1" i="0">
                <a:solidFill>
                  <a:srgbClr val="172126"/>
                </a:solidFill>
                <a:latin typeface="Georgia"/>
                <a:ea typeface="Georgia"/>
                <a:cs typeface="Georgia"/>
              </a:rPr>
              <a:t>Ava has the comparative advantage in cookies.</a:t>
            </a:r>
          </a:p>
        </p:txBody>
      </p:sp>
    </p:spTree>
    <p:extLst>
      <p:ext uri="{BB962C8B-B14F-4D97-AF65-F5344CB8AC3E}">
        <p14:creationId xmlns:p14="http://schemas.microsoft.com/office/powerpoint/2010/main" val="460800956"/>
      </p:ext>
    </p:extLst>
  </p:cSld>
</p:sld>
</file>

<file path=ppt/slides/slide16.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27" name="accent-rule">
            <a:extLst xmlns:a="http://schemas.openxmlformats.org/drawingml/2006/main">
              <a:ext uri="{FF2B5EF4-FFF2-40B4-BE49-F238E27FC236}">
                <a16:creationId xmlns:a16="http://schemas.microsoft.com/office/drawing/2014/main" id="{414E4531-ABF2-4545-8439-3D295F64B452}"/>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5060EBF8-4F30-4537-ADDA-9ECB2C798EB5}"/>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153D15CB-A6B8-4474-A007-AAB7E571B988}"/>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Ben gives up fewer cookies to make a flyer</a:t>
            </a:r>
          </a:p>
        </p:txBody>
      </p:sp>
      <p:sp>
        <p:nvSpPr>
          <p:cNvPr id="4" name="footer-rule">
            <a:extLst xmlns:a="http://schemas.openxmlformats.org/drawingml/2006/main">
              <a:ext uri="{FF2B5EF4-FFF2-40B4-BE49-F238E27FC236}">
                <a16:creationId xmlns:a16="http://schemas.microsoft.com/office/drawing/2014/main" id="{85FD7060-76D6-42F8-9A3C-F883A76600B2}"/>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F8B7EE20-606E-4D7D-804C-C90E51CBAE69}"/>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B3BE701A-0EFF-495B-B8A2-3F96CB4225D7}"/>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16</a:t>
            </a:r>
          </a:p>
        </p:txBody>
      </p:sp>
      <p:sp>
        <p:nvSpPr>
          <p:cNvPr id="7" name="opportunity-cost-summary-header-cell-1">
            <a:extLst xmlns:a="http://schemas.openxmlformats.org/drawingml/2006/main">
              <a:ext uri="{FF2B5EF4-FFF2-40B4-BE49-F238E27FC236}">
                <a16:creationId xmlns:a16="http://schemas.microsoft.com/office/drawing/2014/main" id="{ED3CCAAA-3343-4784-97EF-8C1180623675}"/>
              </a:ext>
            </a:extLst>
          </p:cNvPr>
          <p:cNvSpPr>
            <a:spLocks xmlns:a="http://schemas.openxmlformats.org/drawingml/2006/main" noGrp="1"/>
          </p:cNvSpPr>
          <p:nvPr/>
        </p:nvSpPr>
        <p:spPr>
          <a:xfrm xmlns:a="http://schemas.openxmlformats.org/drawingml/2006/main">
            <a:off x="1428750" y="1714500"/>
            <a:ext cx="2095500" cy="57150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8" name="opportunity-cost-summary-header-1">
            <a:extLst xmlns:a="http://schemas.openxmlformats.org/drawingml/2006/main">
              <a:ext uri="{FF2B5EF4-FFF2-40B4-BE49-F238E27FC236}">
                <a16:creationId xmlns:a16="http://schemas.microsoft.com/office/drawing/2014/main" id="{E5C95AA3-0689-4F6C-BF3F-226478453BB3}"/>
              </a:ext>
            </a:extLst>
          </p:cNvPr>
          <p:cNvSpPr>
            <a:spLocks xmlns:a="http://schemas.openxmlformats.org/drawingml/2006/main" noGrp="1"/>
          </p:cNvSpPr>
          <p:nvPr/>
        </p:nvSpPr>
        <p:spPr>
          <a:xfrm xmlns:a="http://schemas.openxmlformats.org/drawingml/2006/main">
            <a:off x="1524000" y="1790700"/>
            <a:ext cx="1905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950" b="1" i="0">
                <a:solidFill>
                  <a:srgbClr val="FFFFFF"/>
                </a:solidFill>
                <a:latin typeface="Aptos"/>
                <a:ea typeface="Aptos"/>
                <a:cs typeface="Aptos"/>
              </a:defRPr>
            </a:pPr>
            <a:r>
              <a:rPr sz="1950" b="1" i="0">
                <a:solidFill>
                  <a:srgbClr val="FFFFFF"/>
                </a:solidFill>
                <a:latin typeface="Aptos"/>
                <a:ea typeface="Aptos"/>
                <a:cs typeface="Aptos"/>
              </a:rPr>
              <a:t>Student</a:t>
            </a:r>
          </a:p>
        </p:txBody>
      </p:sp>
      <p:sp>
        <p:nvSpPr>
          <p:cNvPr id="9" name="opportunity-cost-summary-header-cell-2">
            <a:extLst xmlns:a="http://schemas.openxmlformats.org/drawingml/2006/main">
              <a:ext uri="{FF2B5EF4-FFF2-40B4-BE49-F238E27FC236}">
                <a16:creationId xmlns:a16="http://schemas.microsoft.com/office/drawing/2014/main" id="{B990EAA6-DD33-427B-9B8A-D23A2906D815}"/>
              </a:ext>
            </a:extLst>
          </p:cNvPr>
          <p:cNvSpPr>
            <a:spLocks xmlns:a="http://schemas.openxmlformats.org/drawingml/2006/main" noGrp="1"/>
          </p:cNvSpPr>
          <p:nvPr/>
        </p:nvSpPr>
        <p:spPr>
          <a:xfrm xmlns:a="http://schemas.openxmlformats.org/drawingml/2006/main">
            <a:off x="3524250" y="1714500"/>
            <a:ext cx="3619500" cy="57150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10" name="opportunity-cost-summary-header-2">
            <a:extLst xmlns:a="http://schemas.openxmlformats.org/drawingml/2006/main">
              <a:ext uri="{FF2B5EF4-FFF2-40B4-BE49-F238E27FC236}">
                <a16:creationId xmlns:a16="http://schemas.microsoft.com/office/drawing/2014/main" id="{E3E24DB1-BD80-4BA2-95A3-5AEDCC045516}"/>
              </a:ext>
            </a:extLst>
          </p:cNvPr>
          <p:cNvSpPr>
            <a:spLocks xmlns:a="http://schemas.openxmlformats.org/drawingml/2006/main" noGrp="1"/>
          </p:cNvSpPr>
          <p:nvPr/>
        </p:nvSpPr>
        <p:spPr>
          <a:xfrm xmlns:a="http://schemas.openxmlformats.org/drawingml/2006/main">
            <a:off x="3619500" y="1790700"/>
            <a:ext cx="3429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950" b="1" i="0">
                <a:solidFill>
                  <a:srgbClr val="FFFFFF"/>
                </a:solidFill>
                <a:latin typeface="Aptos"/>
                <a:ea typeface="Aptos"/>
                <a:cs typeface="Aptos"/>
              </a:defRPr>
            </a:pPr>
            <a:r>
              <a:rPr sz="1950" b="1" i="0">
                <a:solidFill>
                  <a:srgbClr val="FFFFFF"/>
                </a:solidFill>
                <a:latin typeface="Aptos"/>
                <a:ea typeface="Aptos"/>
                <a:cs typeface="Aptos"/>
              </a:rPr>
              <a:t>Cost of 1 cookie</a:t>
            </a:r>
          </a:p>
        </p:txBody>
      </p:sp>
      <p:sp>
        <p:nvSpPr>
          <p:cNvPr id="11" name="opportunity-cost-summary-header-cell-3">
            <a:extLst xmlns:a="http://schemas.openxmlformats.org/drawingml/2006/main">
              <a:ext uri="{FF2B5EF4-FFF2-40B4-BE49-F238E27FC236}">
                <a16:creationId xmlns:a16="http://schemas.microsoft.com/office/drawing/2014/main" id="{723226E3-679D-4F99-BD18-63E0232CF375}"/>
              </a:ext>
            </a:extLst>
          </p:cNvPr>
          <p:cNvSpPr>
            <a:spLocks xmlns:a="http://schemas.openxmlformats.org/drawingml/2006/main" noGrp="1"/>
          </p:cNvSpPr>
          <p:nvPr/>
        </p:nvSpPr>
        <p:spPr>
          <a:xfrm xmlns:a="http://schemas.openxmlformats.org/drawingml/2006/main">
            <a:off x="7143750" y="1714500"/>
            <a:ext cx="3619500" cy="57150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12" name="opportunity-cost-summary-header-3">
            <a:extLst xmlns:a="http://schemas.openxmlformats.org/drawingml/2006/main">
              <a:ext uri="{FF2B5EF4-FFF2-40B4-BE49-F238E27FC236}">
                <a16:creationId xmlns:a16="http://schemas.microsoft.com/office/drawing/2014/main" id="{F5CA30AD-FB63-4807-BF29-1031C5F2D59E}"/>
              </a:ext>
            </a:extLst>
          </p:cNvPr>
          <p:cNvSpPr>
            <a:spLocks xmlns:a="http://schemas.openxmlformats.org/drawingml/2006/main" noGrp="1"/>
          </p:cNvSpPr>
          <p:nvPr/>
        </p:nvSpPr>
        <p:spPr>
          <a:xfrm xmlns:a="http://schemas.openxmlformats.org/drawingml/2006/main">
            <a:off x="7239000" y="1790700"/>
            <a:ext cx="3429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950" b="1" i="0">
                <a:solidFill>
                  <a:srgbClr val="FFFFFF"/>
                </a:solidFill>
                <a:latin typeface="Aptos"/>
                <a:ea typeface="Aptos"/>
                <a:cs typeface="Aptos"/>
              </a:defRPr>
            </a:pPr>
            <a:r>
              <a:rPr sz="1950" b="1" i="0">
                <a:solidFill>
                  <a:srgbClr val="FFFFFF"/>
                </a:solidFill>
                <a:latin typeface="Aptos"/>
                <a:ea typeface="Aptos"/>
                <a:cs typeface="Aptos"/>
              </a:rPr>
              <a:t>Cost of 1 flyer</a:t>
            </a:r>
          </a:p>
        </p:txBody>
      </p:sp>
      <p:sp>
        <p:nvSpPr>
          <p:cNvPr id="13" name="opportunity-cost-summary-cell-1-1">
            <a:extLst xmlns:a="http://schemas.openxmlformats.org/drawingml/2006/main">
              <a:ext uri="{FF2B5EF4-FFF2-40B4-BE49-F238E27FC236}">
                <a16:creationId xmlns:a16="http://schemas.microsoft.com/office/drawing/2014/main" id="{BB015C90-A6F1-40AA-B1F2-DF9CC4791867}"/>
              </a:ext>
            </a:extLst>
          </p:cNvPr>
          <p:cNvSpPr>
            <a:spLocks xmlns:a="http://schemas.openxmlformats.org/drawingml/2006/main" noGrp="1"/>
          </p:cNvSpPr>
          <p:nvPr/>
        </p:nvSpPr>
        <p:spPr>
          <a:xfrm xmlns:a="http://schemas.openxmlformats.org/drawingml/2006/main">
            <a:off x="1428750" y="2286000"/>
            <a:ext cx="2095500" cy="7429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4" name="opportunity-cost-summary-text-1-1">
            <a:extLst xmlns:a="http://schemas.openxmlformats.org/drawingml/2006/main">
              <a:ext uri="{FF2B5EF4-FFF2-40B4-BE49-F238E27FC236}">
                <a16:creationId xmlns:a16="http://schemas.microsoft.com/office/drawing/2014/main" id="{DC949E8D-B3B9-4D76-BC16-63EC090CAA5B}"/>
              </a:ext>
            </a:extLst>
          </p:cNvPr>
          <p:cNvSpPr>
            <a:spLocks xmlns:a="http://schemas.openxmlformats.org/drawingml/2006/main" noGrp="1"/>
          </p:cNvSpPr>
          <p:nvPr/>
        </p:nvSpPr>
        <p:spPr>
          <a:xfrm xmlns:a="http://schemas.openxmlformats.org/drawingml/2006/main">
            <a:off x="1524000" y="2362200"/>
            <a:ext cx="19050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2100" b="1" i="0">
                <a:solidFill>
                  <a:srgbClr val="172126"/>
                </a:solidFill>
                <a:latin typeface="Aptos"/>
                <a:ea typeface="Aptos"/>
                <a:cs typeface="Aptos"/>
              </a:defRPr>
            </a:pPr>
            <a:r>
              <a:rPr sz="2100" b="1" i="0">
                <a:solidFill>
                  <a:srgbClr val="172126"/>
                </a:solidFill>
                <a:latin typeface="Aptos"/>
                <a:ea typeface="Aptos"/>
                <a:cs typeface="Aptos"/>
              </a:rPr>
              <a:t>Ava</a:t>
            </a:r>
          </a:p>
        </p:txBody>
      </p:sp>
      <p:sp>
        <p:nvSpPr>
          <p:cNvPr id="15" name="opportunity-cost-summary-cell-1-2">
            <a:extLst xmlns:a="http://schemas.openxmlformats.org/drawingml/2006/main">
              <a:ext uri="{FF2B5EF4-FFF2-40B4-BE49-F238E27FC236}">
                <a16:creationId xmlns:a16="http://schemas.microsoft.com/office/drawing/2014/main" id="{E43D39DD-67FF-4097-B60C-4482C13E4498}"/>
              </a:ext>
            </a:extLst>
          </p:cNvPr>
          <p:cNvSpPr>
            <a:spLocks xmlns:a="http://schemas.openxmlformats.org/drawingml/2006/main" noGrp="1"/>
          </p:cNvSpPr>
          <p:nvPr/>
        </p:nvSpPr>
        <p:spPr>
          <a:xfrm xmlns:a="http://schemas.openxmlformats.org/drawingml/2006/main">
            <a:off x="3524250" y="2286000"/>
            <a:ext cx="3619500" cy="7429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6" name="opportunity-cost-summary-text-1-2">
            <a:extLst xmlns:a="http://schemas.openxmlformats.org/drawingml/2006/main">
              <a:ext uri="{FF2B5EF4-FFF2-40B4-BE49-F238E27FC236}">
                <a16:creationId xmlns:a16="http://schemas.microsoft.com/office/drawing/2014/main" id="{023552E7-5A8F-4B02-B459-0F129261E873}"/>
              </a:ext>
            </a:extLst>
          </p:cNvPr>
          <p:cNvSpPr>
            <a:spLocks xmlns:a="http://schemas.openxmlformats.org/drawingml/2006/main" noGrp="1"/>
          </p:cNvSpPr>
          <p:nvPr/>
        </p:nvSpPr>
        <p:spPr>
          <a:xfrm xmlns:a="http://schemas.openxmlformats.org/drawingml/2006/main">
            <a:off x="3619500" y="2362200"/>
            <a:ext cx="34290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1/2 flyer</a:t>
            </a:r>
          </a:p>
        </p:txBody>
      </p:sp>
      <p:sp>
        <p:nvSpPr>
          <p:cNvPr id="17" name="opportunity-cost-summary-cell-1-3">
            <a:extLst xmlns:a="http://schemas.openxmlformats.org/drawingml/2006/main">
              <a:ext uri="{FF2B5EF4-FFF2-40B4-BE49-F238E27FC236}">
                <a16:creationId xmlns:a16="http://schemas.microsoft.com/office/drawing/2014/main" id="{515113DF-7806-4B23-8F96-86F08C1A5F07}"/>
              </a:ext>
            </a:extLst>
          </p:cNvPr>
          <p:cNvSpPr>
            <a:spLocks xmlns:a="http://schemas.openxmlformats.org/drawingml/2006/main" noGrp="1"/>
          </p:cNvSpPr>
          <p:nvPr/>
        </p:nvSpPr>
        <p:spPr>
          <a:xfrm xmlns:a="http://schemas.openxmlformats.org/drawingml/2006/main">
            <a:off x="7143750" y="2286000"/>
            <a:ext cx="3619500" cy="7429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8" name="opportunity-cost-summary-text-1-3">
            <a:extLst xmlns:a="http://schemas.openxmlformats.org/drawingml/2006/main">
              <a:ext uri="{FF2B5EF4-FFF2-40B4-BE49-F238E27FC236}">
                <a16:creationId xmlns:a16="http://schemas.microsoft.com/office/drawing/2014/main" id="{34ACCD45-3B60-4FB3-9D88-CA8479212E41}"/>
              </a:ext>
            </a:extLst>
          </p:cNvPr>
          <p:cNvSpPr>
            <a:spLocks xmlns:a="http://schemas.openxmlformats.org/drawingml/2006/main" noGrp="1"/>
          </p:cNvSpPr>
          <p:nvPr/>
        </p:nvSpPr>
        <p:spPr>
          <a:xfrm xmlns:a="http://schemas.openxmlformats.org/drawingml/2006/main">
            <a:off x="7239000" y="2362200"/>
            <a:ext cx="34290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2 cookies</a:t>
            </a:r>
          </a:p>
        </p:txBody>
      </p:sp>
      <p:sp>
        <p:nvSpPr>
          <p:cNvPr id="19" name="opportunity-cost-summary-cell-2-1">
            <a:extLst xmlns:a="http://schemas.openxmlformats.org/drawingml/2006/main">
              <a:ext uri="{FF2B5EF4-FFF2-40B4-BE49-F238E27FC236}">
                <a16:creationId xmlns:a16="http://schemas.microsoft.com/office/drawing/2014/main" id="{360DFC54-D25B-431A-924E-34F425E5B4CB}"/>
              </a:ext>
            </a:extLst>
          </p:cNvPr>
          <p:cNvSpPr>
            <a:spLocks xmlns:a="http://schemas.openxmlformats.org/drawingml/2006/main" noGrp="1"/>
          </p:cNvSpPr>
          <p:nvPr/>
        </p:nvSpPr>
        <p:spPr>
          <a:xfrm xmlns:a="http://schemas.openxmlformats.org/drawingml/2006/main">
            <a:off x="1428750" y="3028950"/>
            <a:ext cx="2095500" cy="7429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0" name="opportunity-cost-summary-text-2-1">
            <a:extLst xmlns:a="http://schemas.openxmlformats.org/drawingml/2006/main">
              <a:ext uri="{FF2B5EF4-FFF2-40B4-BE49-F238E27FC236}">
                <a16:creationId xmlns:a16="http://schemas.microsoft.com/office/drawing/2014/main" id="{10F07F03-4957-4AED-BAE2-C700616F58FB}"/>
              </a:ext>
            </a:extLst>
          </p:cNvPr>
          <p:cNvSpPr>
            <a:spLocks xmlns:a="http://schemas.openxmlformats.org/drawingml/2006/main" noGrp="1"/>
          </p:cNvSpPr>
          <p:nvPr/>
        </p:nvSpPr>
        <p:spPr>
          <a:xfrm xmlns:a="http://schemas.openxmlformats.org/drawingml/2006/main">
            <a:off x="1524000" y="3105150"/>
            <a:ext cx="19050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2100" b="1" i="0">
                <a:solidFill>
                  <a:srgbClr val="172126"/>
                </a:solidFill>
                <a:latin typeface="Aptos"/>
                <a:ea typeface="Aptos"/>
                <a:cs typeface="Aptos"/>
              </a:defRPr>
            </a:pPr>
            <a:r>
              <a:rPr sz="2100" b="1" i="0">
                <a:solidFill>
                  <a:srgbClr val="172126"/>
                </a:solidFill>
                <a:latin typeface="Aptos"/>
                <a:ea typeface="Aptos"/>
                <a:cs typeface="Aptos"/>
              </a:rPr>
              <a:t>Ben</a:t>
            </a:r>
          </a:p>
        </p:txBody>
      </p:sp>
      <p:sp>
        <p:nvSpPr>
          <p:cNvPr id="21" name="opportunity-cost-summary-cell-2-2">
            <a:extLst xmlns:a="http://schemas.openxmlformats.org/drawingml/2006/main">
              <a:ext uri="{FF2B5EF4-FFF2-40B4-BE49-F238E27FC236}">
                <a16:creationId xmlns:a16="http://schemas.microsoft.com/office/drawing/2014/main" id="{773D8087-79D1-45C1-8568-FE03ED7D79FE}"/>
              </a:ext>
            </a:extLst>
          </p:cNvPr>
          <p:cNvSpPr>
            <a:spLocks xmlns:a="http://schemas.openxmlformats.org/drawingml/2006/main" noGrp="1"/>
          </p:cNvSpPr>
          <p:nvPr/>
        </p:nvSpPr>
        <p:spPr>
          <a:xfrm xmlns:a="http://schemas.openxmlformats.org/drawingml/2006/main">
            <a:off x="3524250" y="3028950"/>
            <a:ext cx="3619500" cy="7429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2" name="opportunity-cost-summary-text-2-2">
            <a:extLst xmlns:a="http://schemas.openxmlformats.org/drawingml/2006/main">
              <a:ext uri="{FF2B5EF4-FFF2-40B4-BE49-F238E27FC236}">
                <a16:creationId xmlns:a16="http://schemas.microsoft.com/office/drawing/2014/main" id="{5863B7EA-54DE-41C6-94B2-307C9864C71E}"/>
              </a:ext>
            </a:extLst>
          </p:cNvPr>
          <p:cNvSpPr>
            <a:spLocks xmlns:a="http://schemas.openxmlformats.org/drawingml/2006/main" noGrp="1"/>
          </p:cNvSpPr>
          <p:nvPr/>
        </p:nvSpPr>
        <p:spPr>
          <a:xfrm xmlns:a="http://schemas.openxmlformats.org/drawingml/2006/main">
            <a:off x="3619500" y="3105150"/>
            <a:ext cx="34290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1 flyer</a:t>
            </a:r>
          </a:p>
        </p:txBody>
      </p:sp>
      <p:sp>
        <p:nvSpPr>
          <p:cNvPr id="23" name="opportunity-cost-summary-cell-2-3">
            <a:extLst xmlns:a="http://schemas.openxmlformats.org/drawingml/2006/main">
              <a:ext uri="{FF2B5EF4-FFF2-40B4-BE49-F238E27FC236}">
                <a16:creationId xmlns:a16="http://schemas.microsoft.com/office/drawing/2014/main" id="{4780E398-5388-4720-A959-A74C44384277}"/>
              </a:ext>
            </a:extLst>
          </p:cNvPr>
          <p:cNvSpPr>
            <a:spLocks xmlns:a="http://schemas.openxmlformats.org/drawingml/2006/main" noGrp="1"/>
          </p:cNvSpPr>
          <p:nvPr/>
        </p:nvSpPr>
        <p:spPr>
          <a:xfrm xmlns:a="http://schemas.openxmlformats.org/drawingml/2006/main">
            <a:off x="7143750" y="3028950"/>
            <a:ext cx="3619500" cy="7429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4" name="opportunity-cost-summary-text-2-3">
            <a:extLst xmlns:a="http://schemas.openxmlformats.org/drawingml/2006/main">
              <a:ext uri="{FF2B5EF4-FFF2-40B4-BE49-F238E27FC236}">
                <a16:creationId xmlns:a16="http://schemas.microsoft.com/office/drawing/2014/main" id="{D9665435-8638-42D8-9E7F-DD2AD6AE6BB0}"/>
              </a:ext>
            </a:extLst>
          </p:cNvPr>
          <p:cNvSpPr>
            <a:spLocks xmlns:a="http://schemas.openxmlformats.org/drawingml/2006/main" noGrp="1"/>
          </p:cNvSpPr>
          <p:nvPr/>
        </p:nvSpPr>
        <p:spPr>
          <a:xfrm xmlns:a="http://schemas.openxmlformats.org/drawingml/2006/main">
            <a:off x="7239000" y="3105150"/>
            <a:ext cx="34290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1 cookie</a:t>
            </a:r>
          </a:p>
        </p:txBody>
      </p:sp>
      <p:sp>
        <p:nvSpPr>
          <p:cNvPr id="25" name="">
            <a:extLst xmlns:a="http://schemas.openxmlformats.org/drawingml/2006/main">
              <a:ext uri="{FF2B5EF4-FFF2-40B4-BE49-F238E27FC236}">
                <a16:creationId xmlns:a16="http://schemas.microsoft.com/office/drawing/2014/main" id="{CDEE8273-8B62-40E0-B3E3-2349E07C68B8}"/>
              </a:ext>
            </a:extLst>
          </p:cNvPr>
          <p:cNvSpPr>
            <a:spLocks xmlns:a="http://schemas.openxmlformats.org/drawingml/2006/main" noGrp="1"/>
          </p:cNvSpPr>
          <p:nvPr/>
        </p:nvSpPr>
        <p:spPr>
          <a:xfrm xmlns:a="http://schemas.openxmlformats.org/drawingml/2006/main">
            <a:off x="4362450" y="4343400"/>
            <a:ext cx="35242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025" b="0" i="0">
                <a:solidFill>
                  <a:srgbClr val="56636A"/>
                </a:solidFill>
                <a:latin typeface="Georgia"/>
                <a:ea typeface="Georgia"/>
                <a:cs typeface="Georgia"/>
              </a:defRPr>
            </a:pPr>
            <a:r>
              <a:rPr sz="2025" b="0" i="0">
                <a:solidFill>
                  <a:srgbClr val="56636A"/>
                </a:solidFill>
                <a:latin typeface="Georgia"/>
                <a:ea typeface="Georgia"/>
                <a:cs typeface="Georgia"/>
              </a:rPr>
              <a:t>Comparative advantage</a:t>
            </a:r>
          </a:p>
        </p:txBody>
      </p:sp>
      <p:sp>
        <p:nvSpPr>
          <p:cNvPr id="26" name="">
            <a:extLst xmlns:a="http://schemas.openxmlformats.org/drawingml/2006/main">
              <a:ext uri="{FF2B5EF4-FFF2-40B4-BE49-F238E27FC236}">
                <a16:creationId xmlns:a16="http://schemas.microsoft.com/office/drawing/2014/main" id="{C48DE98B-6696-4EE7-9059-06DC82405BD7}"/>
              </a:ext>
            </a:extLst>
          </p:cNvPr>
          <p:cNvSpPr>
            <a:spLocks xmlns:a="http://schemas.openxmlformats.org/drawingml/2006/main" noGrp="1"/>
          </p:cNvSpPr>
          <p:nvPr/>
        </p:nvSpPr>
        <p:spPr>
          <a:xfrm xmlns:a="http://schemas.openxmlformats.org/drawingml/2006/main">
            <a:off x="2419350" y="4895850"/>
            <a:ext cx="74295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225" b="1" i="0">
                <a:solidFill>
                  <a:srgbClr val="9A3B35"/>
                </a:solidFill>
                <a:latin typeface="Georgia"/>
                <a:ea typeface="Georgia"/>
                <a:cs typeface="Georgia"/>
              </a:defRPr>
            </a:pPr>
            <a:r>
              <a:rPr sz="3225" b="1" i="0">
                <a:solidFill>
                  <a:srgbClr val="9A3B35"/>
                </a:solidFill>
                <a:latin typeface="Georgia"/>
                <a:ea typeface="Georgia"/>
                <a:cs typeface="Georgia"/>
              </a:rPr>
              <a:t>Ava: cookies     Ben: flyers</a:t>
            </a:r>
          </a:p>
        </p:txBody>
      </p:sp>
    </p:spTree>
    <p:extLst>
      <p:ext uri="{BB962C8B-B14F-4D97-AF65-F5344CB8AC3E}">
        <p14:creationId xmlns:p14="http://schemas.microsoft.com/office/powerpoint/2010/main" val="953483708"/>
      </p:ext>
    </p:extLst>
  </p:cSld>
</p:sld>
</file>

<file path=ppt/slides/slide17.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33" name="accent-rule">
            <a:extLst xmlns:a="http://schemas.openxmlformats.org/drawingml/2006/main">
              <a:ext uri="{FF2B5EF4-FFF2-40B4-BE49-F238E27FC236}">
                <a16:creationId xmlns:a16="http://schemas.microsoft.com/office/drawing/2014/main" id="{C653B762-706F-4948-8829-4F82708BCCED}"/>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C40D97D6-94C0-4C24-989C-30499355BB93}"/>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8CC9CE65-37E8-46E6-BAD1-ABBA1F185027}"/>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Before specialization</a:t>
            </a:r>
          </a:p>
        </p:txBody>
      </p:sp>
      <p:sp>
        <p:nvSpPr>
          <p:cNvPr id="4" name="footer-rule">
            <a:extLst xmlns:a="http://schemas.openxmlformats.org/drawingml/2006/main">
              <a:ext uri="{FF2B5EF4-FFF2-40B4-BE49-F238E27FC236}">
                <a16:creationId xmlns:a16="http://schemas.microsoft.com/office/drawing/2014/main" id="{A8F97794-05D8-4AA3-BDEE-C0446448ABC9}"/>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8F6A0CDD-11AB-41B4-9F43-586F61AED42F}"/>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6DF673F8-B0B9-4967-8569-732C53BB1B95}"/>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17</a:t>
            </a:r>
          </a:p>
        </p:txBody>
      </p:sp>
      <p:sp>
        <p:nvSpPr>
          <p:cNvPr id="7" name="">
            <a:extLst xmlns:a="http://schemas.openxmlformats.org/drawingml/2006/main">
              <a:ext uri="{FF2B5EF4-FFF2-40B4-BE49-F238E27FC236}">
                <a16:creationId xmlns:a16="http://schemas.microsoft.com/office/drawing/2014/main" id="{E762EAE0-2F25-4630-B4C4-6ED2ED71336F}"/>
              </a:ext>
            </a:extLst>
          </p:cNvPr>
          <p:cNvSpPr>
            <a:spLocks xmlns:a="http://schemas.openxmlformats.org/drawingml/2006/main" noGrp="1"/>
          </p:cNvSpPr>
          <p:nvPr/>
        </p:nvSpPr>
        <p:spPr>
          <a:xfrm xmlns:a="http://schemas.openxmlformats.org/drawingml/2006/main">
            <a:off x="2286000" y="1619250"/>
            <a:ext cx="7620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325" b="1" i="0">
                <a:solidFill>
                  <a:srgbClr val="56636A"/>
                </a:solidFill>
                <a:latin typeface="Georgia"/>
                <a:ea typeface="Georgia"/>
                <a:cs typeface="Georgia"/>
              </a:defRPr>
            </a:pPr>
            <a:r>
              <a:rPr sz="2325" b="1" i="0">
                <a:solidFill>
                  <a:srgbClr val="56636A"/>
                </a:solidFill>
                <a:latin typeface="Georgia"/>
                <a:ea typeface="Georgia"/>
                <a:cs typeface="Georgia"/>
              </a:rPr>
              <a:t>6 hours on cookies + 2 hours on flyers</a:t>
            </a:r>
          </a:p>
        </p:txBody>
      </p:sp>
      <p:sp>
        <p:nvSpPr>
          <p:cNvPr id="8" name="before-specialization-header-cell-1">
            <a:extLst xmlns:a="http://schemas.openxmlformats.org/drawingml/2006/main">
              <a:ext uri="{FF2B5EF4-FFF2-40B4-BE49-F238E27FC236}">
                <a16:creationId xmlns:a16="http://schemas.microsoft.com/office/drawing/2014/main" id="{688E7F65-EF8F-4FC7-B096-3CB3AB82476B}"/>
              </a:ext>
            </a:extLst>
          </p:cNvPr>
          <p:cNvSpPr>
            <a:spLocks xmlns:a="http://schemas.openxmlformats.org/drawingml/2006/main" noGrp="1"/>
          </p:cNvSpPr>
          <p:nvPr/>
        </p:nvSpPr>
        <p:spPr>
          <a:xfrm xmlns:a="http://schemas.openxmlformats.org/drawingml/2006/main">
            <a:off x="1714500" y="2457450"/>
            <a:ext cx="2476500" cy="55245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9" name="before-specialization-header-1">
            <a:extLst xmlns:a="http://schemas.openxmlformats.org/drawingml/2006/main">
              <a:ext uri="{FF2B5EF4-FFF2-40B4-BE49-F238E27FC236}">
                <a16:creationId xmlns:a16="http://schemas.microsoft.com/office/drawing/2014/main" id="{39B5ED7B-47A5-44F9-B429-198CA8557E1B}"/>
              </a:ext>
            </a:extLst>
          </p:cNvPr>
          <p:cNvSpPr>
            <a:spLocks xmlns:a="http://schemas.openxmlformats.org/drawingml/2006/main" noGrp="1"/>
          </p:cNvSpPr>
          <p:nvPr/>
        </p:nvSpPr>
        <p:spPr>
          <a:xfrm xmlns:a="http://schemas.openxmlformats.org/drawingml/2006/main">
            <a:off x="1809750" y="2533650"/>
            <a:ext cx="2286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950" b="1" i="0">
                <a:solidFill>
                  <a:srgbClr val="FFFFFF"/>
                </a:solidFill>
                <a:latin typeface="Aptos"/>
                <a:ea typeface="Aptos"/>
                <a:cs typeface="Aptos"/>
              </a:defRPr>
            </a:pPr>
            <a:r>
              <a:rPr sz="1950" b="1" i="0">
                <a:solidFill>
                  <a:srgbClr val="FFFFFF"/>
                </a:solidFill>
                <a:latin typeface="Aptos"/>
                <a:ea typeface="Aptos"/>
                <a:cs typeface="Aptos"/>
              </a:rPr>
              <a:t>Student</a:t>
            </a:r>
          </a:p>
        </p:txBody>
      </p:sp>
      <p:sp>
        <p:nvSpPr>
          <p:cNvPr id="10" name="before-specialization-header-cell-2">
            <a:extLst xmlns:a="http://schemas.openxmlformats.org/drawingml/2006/main">
              <a:ext uri="{FF2B5EF4-FFF2-40B4-BE49-F238E27FC236}">
                <a16:creationId xmlns:a16="http://schemas.microsoft.com/office/drawing/2014/main" id="{C0AEFA4E-AC63-44CE-A951-8851B8BED9CD}"/>
              </a:ext>
            </a:extLst>
          </p:cNvPr>
          <p:cNvSpPr>
            <a:spLocks xmlns:a="http://schemas.openxmlformats.org/drawingml/2006/main" noGrp="1"/>
          </p:cNvSpPr>
          <p:nvPr/>
        </p:nvSpPr>
        <p:spPr>
          <a:xfrm xmlns:a="http://schemas.openxmlformats.org/drawingml/2006/main">
            <a:off x="4191000" y="2457450"/>
            <a:ext cx="3143250" cy="55245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11" name="before-specialization-header-2">
            <a:extLst xmlns:a="http://schemas.openxmlformats.org/drawingml/2006/main">
              <a:ext uri="{FF2B5EF4-FFF2-40B4-BE49-F238E27FC236}">
                <a16:creationId xmlns:a16="http://schemas.microsoft.com/office/drawing/2014/main" id="{2B114645-1CBA-41BE-AF24-08E999820F7F}"/>
              </a:ext>
            </a:extLst>
          </p:cNvPr>
          <p:cNvSpPr>
            <a:spLocks xmlns:a="http://schemas.openxmlformats.org/drawingml/2006/main" noGrp="1"/>
          </p:cNvSpPr>
          <p:nvPr/>
        </p:nvSpPr>
        <p:spPr>
          <a:xfrm xmlns:a="http://schemas.openxmlformats.org/drawingml/2006/main">
            <a:off x="4286250" y="2533650"/>
            <a:ext cx="2952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950" b="1" i="0">
                <a:solidFill>
                  <a:srgbClr val="FFFFFF"/>
                </a:solidFill>
                <a:latin typeface="Aptos"/>
                <a:ea typeface="Aptos"/>
                <a:cs typeface="Aptos"/>
              </a:defRPr>
            </a:pPr>
            <a:r>
              <a:rPr sz="1950" b="1" i="0">
                <a:solidFill>
                  <a:srgbClr val="FFFFFF"/>
                </a:solidFill>
                <a:latin typeface="Aptos"/>
                <a:ea typeface="Aptos"/>
                <a:cs typeface="Aptos"/>
              </a:rPr>
              <a:t>Cookies</a:t>
            </a:r>
          </a:p>
        </p:txBody>
      </p:sp>
      <p:sp>
        <p:nvSpPr>
          <p:cNvPr id="12" name="before-specialization-header-cell-3">
            <a:extLst xmlns:a="http://schemas.openxmlformats.org/drawingml/2006/main">
              <a:ext uri="{FF2B5EF4-FFF2-40B4-BE49-F238E27FC236}">
                <a16:creationId xmlns:a16="http://schemas.microsoft.com/office/drawing/2014/main" id="{E9CC9657-D10F-4C6D-B43D-797D2CA689C1}"/>
              </a:ext>
            </a:extLst>
          </p:cNvPr>
          <p:cNvSpPr>
            <a:spLocks xmlns:a="http://schemas.openxmlformats.org/drawingml/2006/main" noGrp="1"/>
          </p:cNvSpPr>
          <p:nvPr/>
        </p:nvSpPr>
        <p:spPr>
          <a:xfrm xmlns:a="http://schemas.openxmlformats.org/drawingml/2006/main">
            <a:off x="7334250" y="2457450"/>
            <a:ext cx="3143250" cy="55245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13" name="before-specialization-header-3">
            <a:extLst xmlns:a="http://schemas.openxmlformats.org/drawingml/2006/main">
              <a:ext uri="{FF2B5EF4-FFF2-40B4-BE49-F238E27FC236}">
                <a16:creationId xmlns:a16="http://schemas.microsoft.com/office/drawing/2014/main" id="{8E4FADD6-FE83-4225-8A5E-121EE08B1445}"/>
              </a:ext>
            </a:extLst>
          </p:cNvPr>
          <p:cNvSpPr>
            <a:spLocks xmlns:a="http://schemas.openxmlformats.org/drawingml/2006/main" noGrp="1"/>
          </p:cNvSpPr>
          <p:nvPr/>
        </p:nvSpPr>
        <p:spPr>
          <a:xfrm xmlns:a="http://schemas.openxmlformats.org/drawingml/2006/main">
            <a:off x="7429500" y="2533650"/>
            <a:ext cx="2952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950" b="1" i="0">
                <a:solidFill>
                  <a:srgbClr val="FFFFFF"/>
                </a:solidFill>
                <a:latin typeface="Aptos"/>
                <a:ea typeface="Aptos"/>
                <a:cs typeface="Aptos"/>
              </a:defRPr>
            </a:pPr>
            <a:r>
              <a:rPr sz="1950" b="1" i="0">
                <a:solidFill>
                  <a:srgbClr val="FFFFFF"/>
                </a:solidFill>
                <a:latin typeface="Aptos"/>
                <a:ea typeface="Aptos"/>
                <a:cs typeface="Aptos"/>
              </a:rPr>
              <a:t>Flyers</a:t>
            </a:r>
          </a:p>
        </p:txBody>
      </p:sp>
      <p:sp>
        <p:nvSpPr>
          <p:cNvPr id="14" name="before-specialization-cell-1-1">
            <a:extLst xmlns:a="http://schemas.openxmlformats.org/drawingml/2006/main">
              <a:ext uri="{FF2B5EF4-FFF2-40B4-BE49-F238E27FC236}">
                <a16:creationId xmlns:a16="http://schemas.microsoft.com/office/drawing/2014/main" id="{EE04837E-4A36-4E66-A998-58B28B07F67D}"/>
              </a:ext>
            </a:extLst>
          </p:cNvPr>
          <p:cNvSpPr>
            <a:spLocks xmlns:a="http://schemas.openxmlformats.org/drawingml/2006/main" noGrp="1"/>
          </p:cNvSpPr>
          <p:nvPr/>
        </p:nvSpPr>
        <p:spPr>
          <a:xfrm xmlns:a="http://schemas.openxmlformats.org/drawingml/2006/main">
            <a:off x="1714500" y="3009900"/>
            <a:ext cx="2476500" cy="6286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5" name="before-specialization-text-1-1">
            <a:extLst xmlns:a="http://schemas.openxmlformats.org/drawingml/2006/main">
              <a:ext uri="{FF2B5EF4-FFF2-40B4-BE49-F238E27FC236}">
                <a16:creationId xmlns:a16="http://schemas.microsoft.com/office/drawing/2014/main" id="{31EB560C-1D81-4944-B826-09342D6D1F2E}"/>
              </a:ext>
            </a:extLst>
          </p:cNvPr>
          <p:cNvSpPr>
            <a:spLocks xmlns:a="http://schemas.openxmlformats.org/drawingml/2006/main" noGrp="1"/>
          </p:cNvSpPr>
          <p:nvPr/>
        </p:nvSpPr>
        <p:spPr>
          <a:xfrm xmlns:a="http://schemas.openxmlformats.org/drawingml/2006/main">
            <a:off x="1809750" y="3086100"/>
            <a:ext cx="228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2100" b="1" i="0">
                <a:solidFill>
                  <a:srgbClr val="172126"/>
                </a:solidFill>
                <a:latin typeface="Aptos"/>
                <a:ea typeface="Aptos"/>
                <a:cs typeface="Aptos"/>
              </a:defRPr>
            </a:pPr>
            <a:r>
              <a:rPr sz="2100" b="1" i="0">
                <a:solidFill>
                  <a:srgbClr val="172126"/>
                </a:solidFill>
                <a:latin typeface="Aptos"/>
                <a:ea typeface="Aptos"/>
                <a:cs typeface="Aptos"/>
              </a:rPr>
              <a:t>Ava</a:t>
            </a:r>
          </a:p>
        </p:txBody>
      </p:sp>
      <p:sp>
        <p:nvSpPr>
          <p:cNvPr id="16" name="before-specialization-cell-1-2">
            <a:extLst xmlns:a="http://schemas.openxmlformats.org/drawingml/2006/main">
              <a:ext uri="{FF2B5EF4-FFF2-40B4-BE49-F238E27FC236}">
                <a16:creationId xmlns:a16="http://schemas.microsoft.com/office/drawing/2014/main" id="{337FB55E-2813-4733-87E7-DA48F4412A61}"/>
              </a:ext>
            </a:extLst>
          </p:cNvPr>
          <p:cNvSpPr>
            <a:spLocks xmlns:a="http://schemas.openxmlformats.org/drawingml/2006/main" noGrp="1"/>
          </p:cNvSpPr>
          <p:nvPr/>
        </p:nvSpPr>
        <p:spPr>
          <a:xfrm xmlns:a="http://schemas.openxmlformats.org/drawingml/2006/main">
            <a:off x="4191000" y="3009900"/>
            <a:ext cx="3143250" cy="6286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7" name="before-specialization-text-1-2">
            <a:extLst xmlns:a="http://schemas.openxmlformats.org/drawingml/2006/main">
              <a:ext uri="{FF2B5EF4-FFF2-40B4-BE49-F238E27FC236}">
                <a16:creationId xmlns:a16="http://schemas.microsoft.com/office/drawing/2014/main" id="{F936081A-372A-490D-BF43-2C3385E78172}"/>
              </a:ext>
            </a:extLst>
          </p:cNvPr>
          <p:cNvSpPr>
            <a:spLocks xmlns:a="http://schemas.openxmlformats.org/drawingml/2006/main" noGrp="1"/>
          </p:cNvSpPr>
          <p:nvPr/>
        </p:nvSpPr>
        <p:spPr>
          <a:xfrm xmlns:a="http://schemas.openxmlformats.org/drawingml/2006/main">
            <a:off x="4286250" y="3086100"/>
            <a:ext cx="29527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36</a:t>
            </a:r>
          </a:p>
        </p:txBody>
      </p:sp>
      <p:sp>
        <p:nvSpPr>
          <p:cNvPr id="18" name="before-specialization-cell-1-3">
            <a:extLst xmlns:a="http://schemas.openxmlformats.org/drawingml/2006/main">
              <a:ext uri="{FF2B5EF4-FFF2-40B4-BE49-F238E27FC236}">
                <a16:creationId xmlns:a16="http://schemas.microsoft.com/office/drawing/2014/main" id="{7AD6CAC1-DB2F-43B4-9C26-B751E3EC44AB}"/>
              </a:ext>
            </a:extLst>
          </p:cNvPr>
          <p:cNvSpPr>
            <a:spLocks xmlns:a="http://schemas.openxmlformats.org/drawingml/2006/main" noGrp="1"/>
          </p:cNvSpPr>
          <p:nvPr/>
        </p:nvSpPr>
        <p:spPr>
          <a:xfrm xmlns:a="http://schemas.openxmlformats.org/drawingml/2006/main">
            <a:off x="7334250" y="3009900"/>
            <a:ext cx="3143250" cy="6286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9" name="before-specialization-text-1-3">
            <a:extLst xmlns:a="http://schemas.openxmlformats.org/drawingml/2006/main">
              <a:ext uri="{FF2B5EF4-FFF2-40B4-BE49-F238E27FC236}">
                <a16:creationId xmlns:a16="http://schemas.microsoft.com/office/drawing/2014/main" id="{1C442104-4EBA-4BB3-8307-540FCBD958BF}"/>
              </a:ext>
            </a:extLst>
          </p:cNvPr>
          <p:cNvSpPr>
            <a:spLocks xmlns:a="http://schemas.openxmlformats.org/drawingml/2006/main" noGrp="1"/>
          </p:cNvSpPr>
          <p:nvPr/>
        </p:nvSpPr>
        <p:spPr>
          <a:xfrm xmlns:a="http://schemas.openxmlformats.org/drawingml/2006/main">
            <a:off x="7429500" y="3086100"/>
            <a:ext cx="29527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6</a:t>
            </a:r>
          </a:p>
        </p:txBody>
      </p:sp>
      <p:sp>
        <p:nvSpPr>
          <p:cNvPr id="20" name="before-specialization-cell-2-1">
            <a:extLst xmlns:a="http://schemas.openxmlformats.org/drawingml/2006/main">
              <a:ext uri="{FF2B5EF4-FFF2-40B4-BE49-F238E27FC236}">
                <a16:creationId xmlns:a16="http://schemas.microsoft.com/office/drawing/2014/main" id="{26C01F8B-2B60-46B4-808D-50988D6E1A9D}"/>
              </a:ext>
            </a:extLst>
          </p:cNvPr>
          <p:cNvSpPr>
            <a:spLocks xmlns:a="http://schemas.openxmlformats.org/drawingml/2006/main" noGrp="1"/>
          </p:cNvSpPr>
          <p:nvPr/>
        </p:nvSpPr>
        <p:spPr>
          <a:xfrm xmlns:a="http://schemas.openxmlformats.org/drawingml/2006/main">
            <a:off x="1714500" y="3638550"/>
            <a:ext cx="2476500" cy="6286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1" name="before-specialization-text-2-1">
            <a:extLst xmlns:a="http://schemas.openxmlformats.org/drawingml/2006/main">
              <a:ext uri="{FF2B5EF4-FFF2-40B4-BE49-F238E27FC236}">
                <a16:creationId xmlns:a16="http://schemas.microsoft.com/office/drawing/2014/main" id="{C82BE4C3-33D8-4407-B537-5EFF68BB4199}"/>
              </a:ext>
            </a:extLst>
          </p:cNvPr>
          <p:cNvSpPr>
            <a:spLocks xmlns:a="http://schemas.openxmlformats.org/drawingml/2006/main" noGrp="1"/>
          </p:cNvSpPr>
          <p:nvPr/>
        </p:nvSpPr>
        <p:spPr>
          <a:xfrm xmlns:a="http://schemas.openxmlformats.org/drawingml/2006/main">
            <a:off x="1809750" y="3714750"/>
            <a:ext cx="228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2100" b="1" i="0">
                <a:solidFill>
                  <a:srgbClr val="172126"/>
                </a:solidFill>
                <a:latin typeface="Aptos"/>
                <a:ea typeface="Aptos"/>
                <a:cs typeface="Aptos"/>
              </a:defRPr>
            </a:pPr>
            <a:r>
              <a:rPr sz="2100" b="1" i="0">
                <a:solidFill>
                  <a:srgbClr val="172126"/>
                </a:solidFill>
                <a:latin typeface="Aptos"/>
                <a:ea typeface="Aptos"/>
                <a:cs typeface="Aptos"/>
              </a:rPr>
              <a:t>Ben</a:t>
            </a:r>
          </a:p>
        </p:txBody>
      </p:sp>
      <p:sp>
        <p:nvSpPr>
          <p:cNvPr id="22" name="before-specialization-cell-2-2">
            <a:extLst xmlns:a="http://schemas.openxmlformats.org/drawingml/2006/main">
              <a:ext uri="{FF2B5EF4-FFF2-40B4-BE49-F238E27FC236}">
                <a16:creationId xmlns:a16="http://schemas.microsoft.com/office/drawing/2014/main" id="{01036207-077E-453F-BA5D-E0059199DC04}"/>
              </a:ext>
            </a:extLst>
          </p:cNvPr>
          <p:cNvSpPr>
            <a:spLocks xmlns:a="http://schemas.openxmlformats.org/drawingml/2006/main" noGrp="1"/>
          </p:cNvSpPr>
          <p:nvPr/>
        </p:nvSpPr>
        <p:spPr>
          <a:xfrm xmlns:a="http://schemas.openxmlformats.org/drawingml/2006/main">
            <a:off x="4191000" y="3638550"/>
            <a:ext cx="3143250" cy="6286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3" name="before-specialization-text-2-2">
            <a:extLst xmlns:a="http://schemas.openxmlformats.org/drawingml/2006/main">
              <a:ext uri="{FF2B5EF4-FFF2-40B4-BE49-F238E27FC236}">
                <a16:creationId xmlns:a16="http://schemas.microsoft.com/office/drawing/2014/main" id="{FB2628F7-BA2E-41F4-9CBD-A4C1841C29DA}"/>
              </a:ext>
            </a:extLst>
          </p:cNvPr>
          <p:cNvSpPr>
            <a:spLocks xmlns:a="http://schemas.openxmlformats.org/drawingml/2006/main" noGrp="1"/>
          </p:cNvSpPr>
          <p:nvPr/>
        </p:nvSpPr>
        <p:spPr>
          <a:xfrm xmlns:a="http://schemas.openxmlformats.org/drawingml/2006/main">
            <a:off x="4286250" y="3714750"/>
            <a:ext cx="29527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9</a:t>
            </a:r>
          </a:p>
        </p:txBody>
      </p:sp>
      <p:sp>
        <p:nvSpPr>
          <p:cNvPr id="24" name="before-specialization-cell-2-3">
            <a:extLst xmlns:a="http://schemas.openxmlformats.org/drawingml/2006/main">
              <a:ext uri="{FF2B5EF4-FFF2-40B4-BE49-F238E27FC236}">
                <a16:creationId xmlns:a16="http://schemas.microsoft.com/office/drawing/2014/main" id="{593566C0-5A0A-4EB0-88F7-F4F6D59C0FFE}"/>
              </a:ext>
            </a:extLst>
          </p:cNvPr>
          <p:cNvSpPr>
            <a:spLocks xmlns:a="http://schemas.openxmlformats.org/drawingml/2006/main" noGrp="1"/>
          </p:cNvSpPr>
          <p:nvPr/>
        </p:nvSpPr>
        <p:spPr>
          <a:xfrm xmlns:a="http://schemas.openxmlformats.org/drawingml/2006/main">
            <a:off x="7334250" y="3638550"/>
            <a:ext cx="3143250" cy="6286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5" name="before-specialization-text-2-3">
            <a:extLst xmlns:a="http://schemas.openxmlformats.org/drawingml/2006/main">
              <a:ext uri="{FF2B5EF4-FFF2-40B4-BE49-F238E27FC236}">
                <a16:creationId xmlns:a16="http://schemas.microsoft.com/office/drawing/2014/main" id="{5C11656B-3429-4A17-8D2F-2873B208A6C8}"/>
              </a:ext>
            </a:extLst>
          </p:cNvPr>
          <p:cNvSpPr>
            <a:spLocks xmlns:a="http://schemas.openxmlformats.org/drawingml/2006/main" noGrp="1"/>
          </p:cNvSpPr>
          <p:nvPr/>
        </p:nvSpPr>
        <p:spPr>
          <a:xfrm xmlns:a="http://schemas.openxmlformats.org/drawingml/2006/main">
            <a:off x="7429500" y="3714750"/>
            <a:ext cx="29527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3</a:t>
            </a:r>
          </a:p>
        </p:txBody>
      </p:sp>
      <p:sp>
        <p:nvSpPr>
          <p:cNvPr id="26" name="before-specialization-cell-3-1">
            <a:extLst xmlns:a="http://schemas.openxmlformats.org/drawingml/2006/main">
              <a:ext uri="{FF2B5EF4-FFF2-40B4-BE49-F238E27FC236}">
                <a16:creationId xmlns:a16="http://schemas.microsoft.com/office/drawing/2014/main" id="{1589FA51-7B0B-46F1-9602-55599AB01379}"/>
              </a:ext>
            </a:extLst>
          </p:cNvPr>
          <p:cNvSpPr>
            <a:spLocks xmlns:a="http://schemas.openxmlformats.org/drawingml/2006/main" noGrp="1"/>
          </p:cNvSpPr>
          <p:nvPr/>
        </p:nvSpPr>
        <p:spPr>
          <a:xfrm xmlns:a="http://schemas.openxmlformats.org/drawingml/2006/main">
            <a:off x="1714500" y="4267200"/>
            <a:ext cx="2476500" cy="6286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27" name="before-specialization-text-3-1">
            <a:extLst xmlns:a="http://schemas.openxmlformats.org/drawingml/2006/main">
              <a:ext uri="{FF2B5EF4-FFF2-40B4-BE49-F238E27FC236}">
                <a16:creationId xmlns:a16="http://schemas.microsoft.com/office/drawing/2014/main" id="{05A13462-8415-4852-9064-00BD7D0090DB}"/>
              </a:ext>
            </a:extLst>
          </p:cNvPr>
          <p:cNvSpPr>
            <a:spLocks xmlns:a="http://schemas.openxmlformats.org/drawingml/2006/main" noGrp="1"/>
          </p:cNvSpPr>
          <p:nvPr/>
        </p:nvSpPr>
        <p:spPr>
          <a:xfrm xmlns:a="http://schemas.openxmlformats.org/drawingml/2006/main">
            <a:off x="1809750" y="4343400"/>
            <a:ext cx="228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2100" b="1" i="0">
                <a:solidFill>
                  <a:srgbClr val="172126"/>
                </a:solidFill>
                <a:latin typeface="Aptos"/>
                <a:ea typeface="Aptos"/>
                <a:cs typeface="Aptos"/>
              </a:defRPr>
            </a:pPr>
            <a:r>
              <a:rPr sz="2100" b="1" i="0">
                <a:solidFill>
                  <a:srgbClr val="172126"/>
                </a:solidFill>
                <a:latin typeface="Aptos"/>
                <a:ea typeface="Aptos"/>
                <a:cs typeface="Aptos"/>
              </a:rPr>
              <a:t>Total</a:t>
            </a:r>
          </a:p>
        </p:txBody>
      </p:sp>
      <p:sp>
        <p:nvSpPr>
          <p:cNvPr id="28" name="before-specialization-cell-3-2">
            <a:extLst xmlns:a="http://schemas.openxmlformats.org/drawingml/2006/main">
              <a:ext uri="{FF2B5EF4-FFF2-40B4-BE49-F238E27FC236}">
                <a16:creationId xmlns:a16="http://schemas.microsoft.com/office/drawing/2014/main" id="{9FC99BA0-00FB-410E-837C-EC20AE1A951C}"/>
              </a:ext>
            </a:extLst>
          </p:cNvPr>
          <p:cNvSpPr>
            <a:spLocks xmlns:a="http://schemas.openxmlformats.org/drawingml/2006/main" noGrp="1"/>
          </p:cNvSpPr>
          <p:nvPr/>
        </p:nvSpPr>
        <p:spPr>
          <a:xfrm xmlns:a="http://schemas.openxmlformats.org/drawingml/2006/main">
            <a:off x="4191000" y="4267200"/>
            <a:ext cx="3143250" cy="6286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29" name="before-specialization-text-3-2">
            <a:extLst xmlns:a="http://schemas.openxmlformats.org/drawingml/2006/main">
              <a:ext uri="{FF2B5EF4-FFF2-40B4-BE49-F238E27FC236}">
                <a16:creationId xmlns:a16="http://schemas.microsoft.com/office/drawing/2014/main" id="{767F4528-5290-4C5B-A611-45F6810D175C}"/>
              </a:ext>
            </a:extLst>
          </p:cNvPr>
          <p:cNvSpPr>
            <a:spLocks xmlns:a="http://schemas.openxmlformats.org/drawingml/2006/main" noGrp="1"/>
          </p:cNvSpPr>
          <p:nvPr/>
        </p:nvSpPr>
        <p:spPr>
          <a:xfrm xmlns:a="http://schemas.openxmlformats.org/drawingml/2006/main">
            <a:off x="4286250" y="4343400"/>
            <a:ext cx="29527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45</a:t>
            </a:r>
          </a:p>
        </p:txBody>
      </p:sp>
      <p:sp>
        <p:nvSpPr>
          <p:cNvPr id="30" name="before-specialization-cell-3-3">
            <a:extLst xmlns:a="http://schemas.openxmlformats.org/drawingml/2006/main">
              <a:ext uri="{FF2B5EF4-FFF2-40B4-BE49-F238E27FC236}">
                <a16:creationId xmlns:a16="http://schemas.microsoft.com/office/drawing/2014/main" id="{067CF573-6FB7-4566-84BE-12C88E4214BA}"/>
              </a:ext>
            </a:extLst>
          </p:cNvPr>
          <p:cNvSpPr>
            <a:spLocks xmlns:a="http://schemas.openxmlformats.org/drawingml/2006/main" noGrp="1"/>
          </p:cNvSpPr>
          <p:nvPr/>
        </p:nvSpPr>
        <p:spPr>
          <a:xfrm xmlns:a="http://schemas.openxmlformats.org/drawingml/2006/main">
            <a:off x="7334250" y="4267200"/>
            <a:ext cx="3143250" cy="6286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31" name="before-specialization-text-3-3">
            <a:extLst xmlns:a="http://schemas.openxmlformats.org/drawingml/2006/main">
              <a:ext uri="{FF2B5EF4-FFF2-40B4-BE49-F238E27FC236}">
                <a16:creationId xmlns:a16="http://schemas.microsoft.com/office/drawing/2014/main" id="{4E19D8FF-3CBB-46C2-BE5F-64620BB2384B}"/>
              </a:ext>
            </a:extLst>
          </p:cNvPr>
          <p:cNvSpPr>
            <a:spLocks xmlns:a="http://schemas.openxmlformats.org/drawingml/2006/main" noGrp="1"/>
          </p:cNvSpPr>
          <p:nvPr/>
        </p:nvSpPr>
        <p:spPr>
          <a:xfrm xmlns:a="http://schemas.openxmlformats.org/drawingml/2006/main">
            <a:off x="7429500" y="4343400"/>
            <a:ext cx="29527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9</a:t>
            </a:r>
          </a:p>
        </p:txBody>
      </p:sp>
      <p:sp>
        <p:nvSpPr>
          <p:cNvPr id="32" name="">
            <a:extLst xmlns:a="http://schemas.openxmlformats.org/drawingml/2006/main">
              <a:ext uri="{FF2B5EF4-FFF2-40B4-BE49-F238E27FC236}">
                <a16:creationId xmlns:a16="http://schemas.microsoft.com/office/drawing/2014/main" id="{46E86569-19F2-46C8-977C-F08EA29655BC}"/>
              </a:ext>
            </a:extLst>
          </p:cNvPr>
          <p:cNvSpPr>
            <a:spLocks xmlns:a="http://schemas.openxmlformats.org/drawingml/2006/main" noGrp="1"/>
          </p:cNvSpPr>
          <p:nvPr/>
        </p:nvSpPr>
        <p:spPr>
          <a:xfrm xmlns:a="http://schemas.openxmlformats.org/drawingml/2006/main">
            <a:off x="3143250" y="5219700"/>
            <a:ext cx="5905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325" b="1" i="0">
                <a:solidFill>
                  <a:srgbClr val="9A3B35"/>
                </a:solidFill>
                <a:latin typeface="Georgia"/>
                <a:ea typeface="Georgia"/>
                <a:cs typeface="Georgia"/>
              </a:defRPr>
            </a:pPr>
            <a:r>
              <a:rPr sz="2325" b="1" i="0">
                <a:solidFill>
                  <a:srgbClr val="9A3B35"/>
                </a:solidFill>
                <a:latin typeface="Georgia"/>
                <a:ea typeface="Georgia"/>
                <a:cs typeface="Georgia"/>
              </a:rPr>
              <a:t>No trade. No shared plan.</a:t>
            </a:r>
          </a:p>
        </p:txBody>
      </p:sp>
    </p:spTree>
    <p:extLst>
      <p:ext uri="{BB962C8B-B14F-4D97-AF65-F5344CB8AC3E}">
        <p14:creationId xmlns:p14="http://schemas.microsoft.com/office/powerpoint/2010/main" val="1580439022"/>
      </p:ext>
    </p:extLst>
  </p:cSld>
</p:sld>
</file>

<file path=ppt/slides/slide18.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32" name="accent-rule">
            <a:extLst xmlns:a="http://schemas.openxmlformats.org/drawingml/2006/main">
              <a:ext uri="{FF2B5EF4-FFF2-40B4-BE49-F238E27FC236}">
                <a16:creationId xmlns:a16="http://schemas.microsoft.com/office/drawing/2014/main" id="{C6914BF4-3379-4A49-BD6B-30E4CF54C04F}"/>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45100F2D-B924-413C-9A49-E7F5E9D7AF14}"/>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F7B29762-7FEB-46F5-91A6-89ECA001E7D8}"/>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Specialize according to comparative advantage</a:t>
            </a:r>
          </a:p>
        </p:txBody>
      </p:sp>
      <p:sp>
        <p:nvSpPr>
          <p:cNvPr id="4" name="footer-rule">
            <a:extLst xmlns:a="http://schemas.openxmlformats.org/drawingml/2006/main">
              <a:ext uri="{FF2B5EF4-FFF2-40B4-BE49-F238E27FC236}">
                <a16:creationId xmlns:a16="http://schemas.microsoft.com/office/drawing/2014/main" id="{E03A49D9-03DD-479D-B29E-9A7C11ABD619}"/>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CC00316C-F9EE-4B92-9F8B-1B58D763AA8A}"/>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AF54A477-EF15-41DA-BB89-0F42D1CB23DC}"/>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18</a:t>
            </a:r>
          </a:p>
        </p:txBody>
      </p:sp>
      <p:sp>
        <p:nvSpPr>
          <p:cNvPr id="7" name="full-specialization-header-cell-1">
            <a:extLst xmlns:a="http://schemas.openxmlformats.org/drawingml/2006/main">
              <a:ext uri="{FF2B5EF4-FFF2-40B4-BE49-F238E27FC236}">
                <a16:creationId xmlns:a16="http://schemas.microsoft.com/office/drawing/2014/main" id="{E19670E2-5C80-4363-8BF6-DDAA09846AEC}"/>
              </a:ext>
            </a:extLst>
          </p:cNvPr>
          <p:cNvSpPr>
            <a:spLocks xmlns:a="http://schemas.openxmlformats.org/drawingml/2006/main" noGrp="1"/>
          </p:cNvSpPr>
          <p:nvPr/>
        </p:nvSpPr>
        <p:spPr>
          <a:xfrm xmlns:a="http://schemas.openxmlformats.org/drawingml/2006/main">
            <a:off x="1714500" y="1866900"/>
            <a:ext cx="2476500" cy="55245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8" name="full-specialization-header-1">
            <a:extLst xmlns:a="http://schemas.openxmlformats.org/drawingml/2006/main">
              <a:ext uri="{FF2B5EF4-FFF2-40B4-BE49-F238E27FC236}">
                <a16:creationId xmlns:a16="http://schemas.microsoft.com/office/drawing/2014/main" id="{8D35D832-3B36-4EAB-A3FA-E44A3CDE4AF7}"/>
              </a:ext>
            </a:extLst>
          </p:cNvPr>
          <p:cNvSpPr>
            <a:spLocks xmlns:a="http://schemas.openxmlformats.org/drawingml/2006/main" noGrp="1"/>
          </p:cNvSpPr>
          <p:nvPr/>
        </p:nvSpPr>
        <p:spPr>
          <a:xfrm xmlns:a="http://schemas.openxmlformats.org/drawingml/2006/main">
            <a:off x="1809750" y="1943100"/>
            <a:ext cx="2286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2025" b="1" i="0">
                <a:solidFill>
                  <a:srgbClr val="FFFFFF"/>
                </a:solidFill>
                <a:latin typeface="Aptos"/>
                <a:ea typeface="Aptos"/>
                <a:cs typeface="Aptos"/>
              </a:defRPr>
            </a:pPr>
            <a:r>
              <a:rPr sz="2025" b="1" i="0">
                <a:solidFill>
                  <a:srgbClr val="FFFFFF"/>
                </a:solidFill>
                <a:latin typeface="Aptos"/>
                <a:ea typeface="Aptos"/>
                <a:cs typeface="Aptos"/>
              </a:rPr>
              <a:t>Student</a:t>
            </a:r>
          </a:p>
        </p:txBody>
      </p:sp>
      <p:sp>
        <p:nvSpPr>
          <p:cNvPr id="9" name="full-specialization-header-cell-2">
            <a:extLst xmlns:a="http://schemas.openxmlformats.org/drawingml/2006/main">
              <a:ext uri="{FF2B5EF4-FFF2-40B4-BE49-F238E27FC236}">
                <a16:creationId xmlns:a16="http://schemas.microsoft.com/office/drawing/2014/main" id="{60413EA5-F1A0-40CE-A9C0-571B26635272}"/>
              </a:ext>
            </a:extLst>
          </p:cNvPr>
          <p:cNvSpPr>
            <a:spLocks xmlns:a="http://schemas.openxmlformats.org/drawingml/2006/main" noGrp="1"/>
          </p:cNvSpPr>
          <p:nvPr/>
        </p:nvSpPr>
        <p:spPr>
          <a:xfrm xmlns:a="http://schemas.openxmlformats.org/drawingml/2006/main">
            <a:off x="4191000" y="1866900"/>
            <a:ext cx="3143250" cy="55245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10" name="full-specialization-header-2">
            <a:extLst xmlns:a="http://schemas.openxmlformats.org/drawingml/2006/main">
              <a:ext uri="{FF2B5EF4-FFF2-40B4-BE49-F238E27FC236}">
                <a16:creationId xmlns:a16="http://schemas.microsoft.com/office/drawing/2014/main" id="{3DC176F8-DFD0-42FE-A7FC-21B9F7EB753F}"/>
              </a:ext>
            </a:extLst>
          </p:cNvPr>
          <p:cNvSpPr>
            <a:spLocks xmlns:a="http://schemas.openxmlformats.org/drawingml/2006/main" noGrp="1"/>
          </p:cNvSpPr>
          <p:nvPr/>
        </p:nvSpPr>
        <p:spPr>
          <a:xfrm xmlns:a="http://schemas.openxmlformats.org/drawingml/2006/main">
            <a:off x="4286250" y="1943100"/>
            <a:ext cx="2952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025" b="1" i="0">
                <a:solidFill>
                  <a:srgbClr val="FFFFFF"/>
                </a:solidFill>
                <a:latin typeface="Aptos"/>
                <a:ea typeface="Aptos"/>
                <a:cs typeface="Aptos"/>
              </a:defRPr>
            </a:pPr>
            <a:r>
              <a:rPr sz="2025" b="1" i="0">
                <a:solidFill>
                  <a:srgbClr val="FFFFFF"/>
                </a:solidFill>
                <a:latin typeface="Aptos"/>
                <a:ea typeface="Aptos"/>
                <a:cs typeface="Aptos"/>
              </a:rPr>
              <a:t>Cookies</a:t>
            </a:r>
          </a:p>
        </p:txBody>
      </p:sp>
      <p:sp>
        <p:nvSpPr>
          <p:cNvPr id="11" name="full-specialization-header-cell-3">
            <a:extLst xmlns:a="http://schemas.openxmlformats.org/drawingml/2006/main">
              <a:ext uri="{FF2B5EF4-FFF2-40B4-BE49-F238E27FC236}">
                <a16:creationId xmlns:a16="http://schemas.microsoft.com/office/drawing/2014/main" id="{8349D23A-F12F-4C48-ACC4-37E3718C435C}"/>
              </a:ext>
            </a:extLst>
          </p:cNvPr>
          <p:cNvSpPr>
            <a:spLocks xmlns:a="http://schemas.openxmlformats.org/drawingml/2006/main" noGrp="1"/>
          </p:cNvSpPr>
          <p:nvPr/>
        </p:nvSpPr>
        <p:spPr>
          <a:xfrm xmlns:a="http://schemas.openxmlformats.org/drawingml/2006/main">
            <a:off x="7334250" y="1866900"/>
            <a:ext cx="3143250" cy="55245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12" name="full-specialization-header-3">
            <a:extLst xmlns:a="http://schemas.openxmlformats.org/drawingml/2006/main">
              <a:ext uri="{FF2B5EF4-FFF2-40B4-BE49-F238E27FC236}">
                <a16:creationId xmlns:a16="http://schemas.microsoft.com/office/drawing/2014/main" id="{8A4CA817-D204-473E-8470-179865675B56}"/>
              </a:ext>
            </a:extLst>
          </p:cNvPr>
          <p:cNvSpPr>
            <a:spLocks xmlns:a="http://schemas.openxmlformats.org/drawingml/2006/main" noGrp="1"/>
          </p:cNvSpPr>
          <p:nvPr/>
        </p:nvSpPr>
        <p:spPr>
          <a:xfrm xmlns:a="http://schemas.openxmlformats.org/drawingml/2006/main">
            <a:off x="7429500" y="1943100"/>
            <a:ext cx="2952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025" b="1" i="0">
                <a:solidFill>
                  <a:srgbClr val="FFFFFF"/>
                </a:solidFill>
                <a:latin typeface="Aptos"/>
                <a:ea typeface="Aptos"/>
                <a:cs typeface="Aptos"/>
              </a:defRPr>
            </a:pPr>
            <a:r>
              <a:rPr sz="2025" b="1" i="0">
                <a:solidFill>
                  <a:srgbClr val="FFFFFF"/>
                </a:solidFill>
                <a:latin typeface="Aptos"/>
                <a:ea typeface="Aptos"/>
                <a:cs typeface="Aptos"/>
              </a:rPr>
              <a:t>Flyers</a:t>
            </a:r>
          </a:p>
        </p:txBody>
      </p:sp>
      <p:sp>
        <p:nvSpPr>
          <p:cNvPr id="13" name="full-specialization-cell-1-1">
            <a:extLst xmlns:a="http://schemas.openxmlformats.org/drawingml/2006/main">
              <a:ext uri="{FF2B5EF4-FFF2-40B4-BE49-F238E27FC236}">
                <a16:creationId xmlns:a16="http://schemas.microsoft.com/office/drawing/2014/main" id="{B0E9E8D7-EFD3-450E-B311-B73D170CFA4E}"/>
              </a:ext>
            </a:extLst>
          </p:cNvPr>
          <p:cNvSpPr>
            <a:spLocks xmlns:a="http://schemas.openxmlformats.org/drawingml/2006/main" noGrp="1"/>
          </p:cNvSpPr>
          <p:nvPr/>
        </p:nvSpPr>
        <p:spPr>
          <a:xfrm xmlns:a="http://schemas.openxmlformats.org/drawingml/2006/main">
            <a:off x="1714500" y="2419350"/>
            <a:ext cx="2476500"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4" name="full-specialization-text-1-1">
            <a:extLst xmlns:a="http://schemas.openxmlformats.org/drawingml/2006/main">
              <a:ext uri="{FF2B5EF4-FFF2-40B4-BE49-F238E27FC236}">
                <a16:creationId xmlns:a16="http://schemas.microsoft.com/office/drawing/2014/main" id="{45D927D7-2527-4589-836B-EF3F8774413D}"/>
              </a:ext>
            </a:extLst>
          </p:cNvPr>
          <p:cNvSpPr>
            <a:spLocks xmlns:a="http://schemas.openxmlformats.org/drawingml/2006/main" noGrp="1"/>
          </p:cNvSpPr>
          <p:nvPr/>
        </p:nvSpPr>
        <p:spPr>
          <a:xfrm xmlns:a="http://schemas.openxmlformats.org/drawingml/2006/main">
            <a:off x="1809750" y="2495550"/>
            <a:ext cx="2286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2175" b="1" i="0">
                <a:solidFill>
                  <a:srgbClr val="172126"/>
                </a:solidFill>
                <a:latin typeface="Aptos"/>
                <a:ea typeface="Aptos"/>
                <a:cs typeface="Aptos"/>
              </a:defRPr>
            </a:pPr>
            <a:r>
              <a:rPr sz="2175" b="1" i="0">
                <a:solidFill>
                  <a:srgbClr val="172126"/>
                </a:solidFill>
                <a:latin typeface="Aptos"/>
                <a:ea typeface="Aptos"/>
                <a:cs typeface="Aptos"/>
              </a:rPr>
              <a:t>Ava</a:t>
            </a:r>
          </a:p>
        </p:txBody>
      </p:sp>
      <p:sp>
        <p:nvSpPr>
          <p:cNvPr id="15" name="full-specialization-cell-1-2">
            <a:extLst xmlns:a="http://schemas.openxmlformats.org/drawingml/2006/main">
              <a:ext uri="{FF2B5EF4-FFF2-40B4-BE49-F238E27FC236}">
                <a16:creationId xmlns:a16="http://schemas.microsoft.com/office/drawing/2014/main" id="{154396C2-62F4-48AB-BE5E-E61C5313B43F}"/>
              </a:ext>
            </a:extLst>
          </p:cNvPr>
          <p:cNvSpPr>
            <a:spLocks xmlns:a="http://schemas.openxmlformats.org/drawingml/2006/main" noGrp="1"/>
          </p:cNvSpPr>
          <p:nvPr/>
        </p:nvSpPr>
        <p:spPr>
          <a:xfrm xmlns:a="http://schemas.openxmlformats.org/drawingml/2006/main">
            <a:off x="4191000" y="2419350"/>
            <a:ext cx="3143250"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6" name="full-specialization-text-1-2">
            <a:extLst xmlns:a="http://schemas.openxmlformats.org/drawingml/2006/main">
              <a:ext uri="{FF2B5EF4-FFF2-40B4-BE49-F238E27FC236}">
                <a16:creationId xmlns:a16="http://schemas.microsoft.com/office/drawing/2014/main" id="{9A81F6C1-D1B8-4265-8CED-419910378BE0}"/>
              </a:ext>
            </a:extLst>
          </p:cNvPr>
          <p:cNvSpPr>
            <a:spLocks xmlns:a="http://schemas.openxmlformats.org/drawingml/2006/main" noGrp="1"/>
          </p:cNvSpPr>
          <p:nvPr/>
        </p:nvSpPr>
        <p:spPr>
          <a:xfrm xmlns:a="http://schemas.openxmlformats.org/drawingml/2006/main">
            <a:off x="4286250" y="2495550"/>
            <a:ext cx="29527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175" b="0" i="0">
                <a:solidFill>
                  <a:srgbClr val="172126"/>
                </a:solidFill>
                <a:latin typeface="Aptos"/>
                <a:ea typeface="Aptos"/>
                <a:cs typeface="Aptos"/>
              </a:defRPr>
            </a:pPr>
            <a:r>
              <a:rPr sz="2175" b="0" i="0">
                <a:solidFill>
                  <a:srgbClr val="172126"/>
                </a:solidFill>
                <a:latin typeface="Aptos"/>
                <a:ea typeface="Aptos"/>
                <a:cs typeface="Aptos"/>
              </a:rPr>
              <a:t>48</a:t>
            </a:r>
          </a:p>
        </p:txBody>
      </p:sp>
      <p:sp>
        <p:nvSpPr>
          <p:cNvPr id="17" name="full-specialization-cell-1-3">
            <a:extLst xmlns:a="http://schemas.openxmlformats.org/drawingml/2006/main">
              <a:ext uri="{FF2B5EF4-FFF2-40B4-BE49-F238E27FC236}">
                <a16:creationId xmlns:a16="http://schemas.microsoft.com/office/drawing/2014/main" id="{B65DBFE7-F27B-4A16-9AEA-5983AC6EE9BD}"/>
              </a:ext>
            </a:extLst>
          </p:cNvPr>
          <p:cNvSpPr>
            <a:spLocks xmlns:a="http://schemas.openxmlformats.org/drawingml/2006/main" noGrp="1"/>
          </p:cNvSpPr>
          <p:nvPr/>
        </p:nvSpPr>
        <p:spPr>
          <a:xfrm xmlns:a="http://schemas.openxmlformats.org/drawingml/2006/main">
            <a:off x="7334250" y="2419350"/>
            <a:ext cx="3143250"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8" name="full-specialization-text-1-3">
            <a:extLst xmlns:a="http://schemas.openxmlformats.org/drawingml/2006/main">
              <a:ext uri="{FF2B5EF4-FFF2-40B4-BE49-F238E27FC236}">
                <a16:creationId xmlns:a16="http://schemas.microsoft.com/office/drawing/2014/main" id="{A9A3C7BD-A21B-41D6-BC5A-1DC7B35D2AE8}"/>
              </a:ext>
            </a:extLst>
          </p:cNvPr>
          <p:cNvSpPr>
            <a:spLocks xmlns:a="http://schemas.openxmlformats.org/drawingml/2006/main" noGrp="1"/>
          </p:cNvSpPr>
          <p:nvPr/>
        </p:nvSpPr>
        <p:spPr>
          <a:xfrm xmlns:a="http://schemas.openxmlformats.org/drawingml/2006/main">
            <a:off x="7429500" y="2495550"/>
            <a:ext cx="29527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175" b="0" i="0">
                <a:solidFill>
                  <a:srgbClr val="172126"/>
                </a:solidFill>
                <a:latin typeface="Aptos"/>
                <a:ea typeface="Aptos"/>
                <a:cs typeface="Aptos"/>
              </a:defRPr>
            </a:pPr>
            <a:r>
              <a:rPr sz="2175" b="0" i="0">
                <a:solidFill>
                  <a:srgbClr val="172126"/>
                </a:solidFill>
                <a:latin typeface="Aptos"/>
                <a:ea typeface="Aptos"/>
                <a:cs typeface="Aptos"/>
              </a:rPr>
              <a:t>0</a:t>
            </a:r>
          </a:p>
        </p:txBody>
      </p:sp>
      <p:sp>
        <p:nvSpPr>
          <p:cNvPr id="19" name="full-specialization-cell-2-1">
            <a:extLst xmlns:a="http://schemas.openxmlformats.org/drawingml/2006/main">
              <a:ext uri="{FF2B5EF4-FFF2-40B4-BE49-F238E27FC236}">
                <a16:creationId xmlns:a16="http://schemas.microsoft.com/office/drawing/2014/main" id="{DDA80254-C0A3-45B0-A984-630807CC58EF}"/>
              </a:ext>
            </a:extLst>
          </p:cNvPr>
          <p:cNvSpPr>
            <a:spLocks xmlns:a="http://schemas.openxmlformats.org/drawingml/2006/main" noGrp="1"/>
          </p:cNvSpPr>
          <p:nvPr/>
        </p:nvSpPr>
        <p:spPr>
          <a:xfrm xmlns:a="http://schemas.openxmlformats.org/drawingml/2006/main">
            <a:off x="1714500" y="3067050"/>
            <a:ext cx="2476500" cy="64770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0" name="full-specialization-text-2-1">
            <a:extLst xmlns:a="http://schemas.openxmlformats.org/drawingml/2006/main">
              <a:ext uri="{FF2B5EF4-FFF2-40B4-BE49-F238E27FC236}">
                <a16:creationId xmlns:a16="http://schemas.microsoft.com/office/drawing/2014/main" id="{F6ACC0E9-5767-4D57-B995-5BAEEC8EF8E5}"/>
              </a:ext>
            </a:extLst>
          </p:cNvPr>
          <p:cNvSpPr>
            <a:spLocks xmlns:a="http://schemas.openxmlformats.org/drawingml/2006/main" noGrp="1"/>
          </p:cNvSpPr>
          <p:nvPr/>
        </p:nvSpPr>
        <p:spPr>
          <a:xfrm xmlns:a="http://schemas.openxmlformats.org/drawingml/2006/main">
            <a:off x="1809750" y="3143250"/>
            <a:ext cx="2286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2175" b="1" i="0">
                <a:solidFill>
                  <a:srgbClr val="172126"/>
                </a:solidFill>
                <a:latin typeface="Aptos"/>
                <a:ea typeface="Aptos"/>
                <a:cs typeface="Aptos"/>
              </a:defRPr>
            </a:pPr>
            <a:r>
              <a:rPr sz="2175" b="1" i="0">
                <a:solidFill>
                  <a:srgbClr val="172126"/>
                </a:solidFill>
                <a:latin typeface="Aptos"/>
                <a:ea typeface="Aptos"/>
                <a:cs typeface="Aptos"/>
              </a:rPr>
              <a:t>Ben</a:t>
            </a:r>
          </a:p>
        </p:txBody>
      </p:sp>
      <p:sp>
        <p:nvSpPr>
          <p:cNvPr id="21" name="full-specialization-cell-2-2">
            <a:extLst xmlns:a="http://schemas.openxmlformats.org/drawingml/2006/main">
              <a:ext uri="{FF2B5EF4-FFF2-40B4-BE49-F238E27FC236}">
                <a16:creationId xmlns:a16="http://schemas.microsoft.com/office/drawing/2014/main" id="{0FBFE74F-B7C2-4C81-89BB-5AFDE7634ADB}"/>
              </a:ext>
            </a:extLst>
          </p:cNvPr>
          <p:cNvSpPr>
            <a:spLocks xmlns:a="http://schemas.openxmlformats.org/drawingml/2006/main" noGrp="1"/>
          </p:cNvSpPr>
          <p:nvPr/>
        </p:nvSpPr>
        <p:spPr>
          <a:xfrm xmlns:a="http://schemas.openxmlformats.org/drawingml/2006/main">
            <a:off x="4191000" y="3067050"/>
            <a:ext cx="3143250" cy="64770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2" name="full-specialization-text-2-2">
            <a:extLst xmlns:a="http://schemas.openxmlformats.org/drawingml/2006/main">
              <a:ext uri="{FF2B5EF4-FFF2-40B4-BE49-F238E27FC236}">
                <a16:creationId xmlns:a16="http://schemas.microsoft.com/office/drawing/2014/main" id="{ADB030B3-59FA-47D1-8488-4180368FF8A2}"/>
              </a:ext>
            </a:extLst>
          </p:cNvPr>
          <p:cNvSpPr>
            <a:spLocks xmlns:a="http://schemas.openxmlformats.org/drawingml/2006/main" noGrp="1"/>
          </p:cNvSpPr>
          <p:nvPr/>
        </p:nvSpPr>
        <p:spPr>
          <a:xfrm xmlns:a="http://schemas.openxmlformats.org/drawingml/2006/main">
            <a:off x="4286250" y="3143250"/>
            <a:ext cx="29527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175" b="0" i="0">
                <a:solidFill>
                  <a:srgbClr val="172126"/>
                </a:solidFill>
                <a:latin typeface="Aptos"/>
                <a:ea typeface="Aptos"/>
                <a:cs typeface="Aptos"/>
              </a:defRPr>
            </a:pPr>
            <a:r>
              <a:rPr sz="2175" b="0" i="0">
                <a:solidFill>
                  <a:srgbClr val="172126"/>
                </a:solidFill>
                <a:latin typeface="Aptos"/>
                <a:ea typeface="Aptos"/>
                <a:cs typeface="Aptos"/>
              </a:rPr>
              <a:t>0</a:t>
            </a:r>
          </a:p>
        </p:txBody>
      </p:sp>
      <p:sp>
        <p:nvSpPr>
          <p:cNvPr id="23" name="full-specialization-cell-2-3">
            <a:extLst xmlns:a="http://schemas.openxmlformats.org/drawingml/2006/main">
              <a:ext uri="{FF2B5EF4-FFF2-40B4-BE49-F238E27FC236}">
                <a16:creationId xmlns:a16="http://schemas.microsoft.com/office/drawing/2014/main" id="{B39820A7-1451-4DD2-A54D-85B368FA4FE5}"/>
              </a:ext>
            </a:extLst>
          </p:cNvPr>
          <p:cNvSpPr>
            <a:spLocks xmlns:a="http://schemas.openxmlformats.org/drawingml/2006/main" noGrp="1"/>
          </p:cNvSpPr>
          <p:nvPr/>
        </p:nvSpPr>
        <p:spPr>
          <a:xfrm xmlns:a="http://schemas.openxmlformats.org/drawingml/2006/main">
            <a:off x="7334250" y="3067050"/>
            <a:ext cx="3143250" cy="64770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4" name="full-specialization-text-2-3">
            <a:extLst xmlns:a="http://schemas.openxmlformats.org/drawingml/2006/main">
              <a:ext uri="{FF2B5EF4-FFF2-40B4-BE49-F238E27FC236}">
                <a16:creationId xmlns:a16="http://schemas.microsoft.com/office/drawing/2014/main" id="{007B5C76-C376-4581-AD00-9FEE97CFCA78}"/>
              </a:ext>
            </a:extLst>
          </p:cNvPr>
          <p:cNvSpPr>
            <a:spLocks xmlns:a="http://schemas.openxmlformats.org/drawingml/2006/main" noGrp="1"/>
          </p:cNvSpPr>
          <p:nvPr/>
        </p:nvSpPr>
        <p:spPr>
          <a:xfrm xmlns:a="http://schemas.openxmlformats.org/drawingml/2006/main">
            <a:off x="7429500" y="3143250"/>
            <a:ext cx="29527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175" b="0" i="0">
                <a:solidFill>
                  <a:srgbClr val="172126"/>
                </a:solidFill>
                <a:latin typeface="Aptos"/>
                <a:ea typeface="Aptos"/>
                <a:cs typeface="Aptos"/>
              </a:defRPr>
            </a:pPr>
            <a:r>
              <a:rPr sz="2175" b="0" i="0">
                <a:solidFill>
                  <a:srgbClr val="172126"/>
                </a:solidFill>
                <a:latin typeface="Aptos"/>
                <a:ea typeface="Aptos"/>
                <a:cs typeface="Aptos"/>
              </a:rPr>
              <a:t>12</a:t>
            </a:r>
          </a:p>
        </p:txBody>
      </p:sp>
      <p:sp>
        <p:nvSpPr>
          <p:cNvPr id="25" name="full-specialization-cell-3-1">
            <a:extLst xmlns:a="http://schemas.openxmlformats.org/drawingml/2006/main">
              <a:ext uri="{FF2B5EF4-FFF2-40B4-BE49-F238E27FC236}">
                <a16:creationId xmlns:a16="http://schemas.microsoft.com/office/drawing/2014/main" id="{6F7E74F8-F6A5-44B4-9CF8-15AFD068C823}"/>
              </a:ext>
            </a:extLst>
          </p:cNvPr>
          <p:cNvSpPr>
            <a:spLocks xmlns:a="http://schemas.openxmlformats.org/drawingml/2006/main" noGrp="1"/>
          </p:cNvSpPr>
          <p:nvPr/>
        </p:nvSpPr>
        <p:spPr>
          <a:xfrm xmlns:a="http://schemas.openxmlformats.org/drawingml/2006/main">
            <a:off x="1714500" y="3714750"/>
            <a:ext cx="2476500"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26" name="full-specialization-text-3-1">
            <a:extLst xmlns:a="http://schemas.openxmlformats.org/drawingml/2006/main">
              <a:ext uri="{FF2B5EF4-FFF2-40B4-BE49-F238E27FC236}">
                <a16:creationId xmlns:a16="http://schemas.microsoft.com/office/drawing/2014/main" id="{272E56E9-0E7D-4ECB-9F27-C122ACFA31C9}"/>
              </a:ext>
            </a:extLst>
          </p:cNvPr>
          <p:cNvSpPr>
            <a:spLocks xmlns:a="http://schemas.openxmlformats.org/drawingml/2006/main" noGrp="1"/>
          </p:cNvSpPr>
          <p:nvPr/>
        </p:nvSpPr>
        <p:spPr>
          <a:xfrm xmlns:a="http://schemas.openxmlformats.org/drawingml/2006/main">
            <a:off x="1809750" y="3790950"/>
            <a:ext cx="2286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2175" b="1" i="0">
                <a:solidFill>
                  <a:srgbClr val="172126"/>
                </a:solidFill>
                <a:latin typeface="Aptos"/>
                <a:ea typeface="Aptos"/>
                <a:cs typeface="Aptos"/>
              </a:defRPr>
            </a:pPr>
            <a:r>
              <a:rPr sz="2175" b="1" i="0">
                <a:solidFill>
                  <a:srgbClr val="172126"/>
                </a:solidFill>
                <a:latin typeface="Aptos"/>
                <a:ea typeface="Aptos"/>
                <a:cs typeface="Aptos"/>
              </a:rPr>
              <a:t>Total</a:t>
            </a:r>
          </a:p>
        </p:txBody>
      </p:sp>
      <p:sp>
        <p:nvSpPr>
          <p:cNvPr id="27" name="full-specialization-cell-3-2">
            <a:extLst xmlns:a="http://schemas.openxmlformats.org/drawingml/2006/main">
              <a:ext uri="{FF2B5EF4-FFF2-40B4-BE49-F238E27FC236}">
                <a16:creationId xmlns:a16="http://schemas.microsoft.com/office/drawing/2014/main" id="{444FDD91-69CB-4138-A5D7-2ECEDEB68650}"/>
              </a:ext>
            </a:extLst>
          </p:cNvPr>
          <p:cNvSpPr>
            <a:spLocks xmlns:a="http://schemas.openxmlformats.org/drawingml/2006/main" noGrp="1"/>
          </p:cNvSpPr>
          <p:nvPr/>
        </p:nvSpPr>
        <p:spPr>
          <a:xfrm xmlns:a="http://schemas.openxmlformats.org/drawingml/2006/main">
            <a:off x="4191000" y="3714750"/>
            <a:ext cx="3143250"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28" name="full-specialization-text-3-2">
            <a:extLst xmlns:a="http://schemas.openxmlformats.org/drawingml/2006/main">
              <a:ext uri="{FF2B5EF4-FFF2-40B4-BE49-F238E27FC236}">
                <a16:creationId xmlns:a16="http://schemas.microsoft.com/office/drawing/2014/main" id="{BADEF930-F354-4799-A6B2-F3CACD9A5755}"/>
              </a:ext>
            </a:extLst>
          </p:cNvPr>
          <p:cNvSpPr>
            <a:spLocks xmlns:a="http://schemas.openxmlformats.org/drawingml/2006/main" noGrp="1"/>
          </p:cNvSpPr>
          <p:nvPr/>
        </p:nvSpPr>
        <p:spPr>
          <a:xfrm xmlns:a="http://schemas.openxmlformats.org/drawingml/2006/main">
            <a:off x="4286250" y="3790950"/>
            <a:ext cx="29527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175" b="0" i="0">
                <a:solidFill>
                  <a:srgbClr val="172126"/>
                </a:solidFill>
                <a:latin typeface="Aptos"/>
                <a:ea typeface="Aptos"/>
                <a:cs typeface="Aptos"/>
              </a:defRPr>
            </a:pPr>
            <a:r>
              <a:rPr sz="2175" b="0" i="0">
                <a:solidFill>
                  <a:srgbClr val="172126"/>
                </a:solidFill>
                <a:latin typeface="Aptos"/>
                <a:ea typeface="Aptos"/>
                <a:cs typeface="Aptos"/>
              </a:rPr>
              <a:t>48</a:t>
            </a:r>
          </a:p>
        </p:txBody>
      </p:sp>
      <p:sp>
        <p:nvSpPr>
          <p:cNvPr id="29" name="full-specialization-cell-3-3">
            <a:extLst xmlns:a="http://schemas.openxmlformats.org/drawingml/2006/main">
              <a:ext uri="{FF2B5EF4-FFF2-40B4-BE49-F238E27FC236}">
                <a16:creationId xmlns:a16="http://schemas.microsoft.com/office/drawing/2014/main" id="{17BC74C8-1F07-44D4-BEF8-8D15C590F615}"/>
              </a:ext>
            </a:extLst>
          </p:cNvPr>
          <p:cNvSpPr>
            <a:spLocks xmlns:a="http://schemas.openxmlformats.org/drawingml/2006/main" noGrp="1"/>
          </p:cNvSpPr>
          <p:nvPr/>
        </p:nvSpPr>
        <p:spPr>
          <a:xfrm xmlns:a="http://schemas.openxmlformats.org/drawingml/2006/main">
            <a:off x="7334250" y="3714750"/>
            <a:ext cx="3143250"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30" name="full-specialization-text-3-3">
            <a:extLst xmlns:a="http://schemas.openxmlformats.org/drawingml/2006/main">
              <a:ext uri="{FF2B5EF4-FFF2-40B4-BE49-F238E27FC236}">
                <a16:creationId xmlns:a16="http://schemas.microsoft.com/office/drawing/2014/main" id="{58C37A97-4020-4209-84E6-7BE15F8130CB}"/>
              </a:ext>
            </a:extLst>
          </p:cNvPr>
          <p:cNvSpPr>
            <a:spLocks xmlns:a="http://schemas.openxmlformats.org/drawingml/2006/main" noGrp="1"/>
          </p:cNvSpPr>
          <p:nvPr/>
        </p:nvSpPr>
        <p:spPr>
          <a:xfrm xmlns:a="http://schemas.openxmlformats.org/drawingml/2006/main">
            <a:off x="7429500" y="3790950"/>
            <a:ext cx="29527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175" b="0" i="0">
                <a:solidFill>
                  <a:srgbClr val="172126"/>
                </a:solidFill>
                <a:latin typeface="Aptos"/>
                <a:ea typeface="Aptos"/>
                <a:cs typeface="Aptos"/>
              </a:defRPr>
            </a:pPr>
            <a:r>
              <a:rPr sz="2175" b="0" i="0">
                <a:solidFill>
                  <a:srgbClr val="172126"/>
                </a:solidFill>
                <a:latin typeface="Aptos"/>
                <a:ea typeface="Aptos"/>
                <a:cs typeface="Aptos"/>
              </a:rPr>
              <a:t>12</a:t>
            </a:r>
          </a:p>
        </p:txBody>
      </p:sp>
      <p:sp>
        <p:nvSpPr>
          <p:cNvPr id="31" name="">
            <a:extLst xmlns:a="http://schemas.openxmlformats.org/drawingml/2006/main">
              <a:ext uri="{FF2B5EF4-FFF2-40B4-BE49-F238E27FC236}">
                <a16:creationId xmlns:a16="http://schemas.microsoft.com/office/drawing/2014/main" id="{656CBBCC-5644-43B0-ADF6-A8D94E97F292}"/>
              </a:ext>
            </a:extLst>
          </p:cNvPr>
          <p:cNvSpPr>
            <a:spLocks xmlns:a="http://schemas.openxmlformats.org/drawingml/2006/main" noGrp="1"/>
          </p:cNvSpPr>
          <p:nvPr/>
        </p:nvSpPr>
        <p:spPr>
          <a:xfrm xmlns:a="http://schemas.openxmlformats.org/drawingml/2006/main">
            <a:off x="1524000" y="5067300"/>
            <a:ext cx="91440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550" b="1" i="0">
                <a:solidFill>
                  <a:srgbClr val="9A3B35"/>
                </a:solidFill>
                <a:latin typeface="Georgia"/>
                <a:ea typeface="Georgia"/>
                <a:cs typeface="Georgia"/>
              </a:defRPr>
            </a:pPr>
            <a:r>
              <a:rPr sz="2550" b="1" i="0">
                <a:solidFill>
                  <a:srgbClr val="9A3B35"/>
                </a:solidFill>
                <a:latin typeface="Georgia"/>
                <a:ea typeface="Georgia"/>
                <a:cs typeface="Georgia"/>
              </a:rPr>
              <a:t>Ava specializes in cookies. Ben specializes in flyers.</a:t>
            </a:r>
          </a:p>
        </p:txBody>
      </p:sp>
    </p:spTree>
    <p:extLst>
      <p:ext uri="{BB962C8B-B14F-4D97-AF65-F5344CB8AC3E}">
        <p14:creationId xmlns:p14="http://schemas.microsoft.com/office/powerpoint/2010/main" val="839331497"/>
      </p:ext>
    </p:extLst>
  </p:cSld>
</p:sld>
</file>

<file path=ppt/slides/slide19.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6" name="accent-rule">
            <a:extLst xmlns:a="http://schemas.openxmlformats.org/drawingml/2006/main">
              <a:ext uri="{FF2B5EF4-FFF2-40B4-BE49-F238E27FC236}">
                <a16:creationId xmlns:a16="http://schemas.microsoft.com/office/drawing/2014/main" id="{7CC23FB4-6370-48EA-A209-88D383444A70}"/>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471957AD-43DC-4FF6-AD1A-E66FAD76BF6A}"/>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45994A32-5ED6-4689-BDF0-D52AFD2E6CA5}"/>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Total output rises</a:t>
            </a:r>
          </a:p>
        </p:txBody>
      </p:sp>
      <p:sp>
        <p:nvSpPr>
          <p:cNvPr id="4" name="footer-rule">
            <a:extLst xmlns:a="http://schemas.openxmlformats.org/drawingml/2006/main">
              <a:ext uri="{FF2B5EF4-FFF2-40B4-BE49-F238E27FC236}">
                <a16:creationId xmlns:a16="http://schemas.microsoft.com/office/drawing/2014/main" id="{2F0413D4-6DA4-4314-94E1-70108EB5C33E}"/>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7BEE25D3-9B8D-4222-979C-20D4E5A635BD}"/>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888DA2B5-7514-460B-8BB1-40C660E341A1}"/>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19</a:t>
            </a:r>
          </a:p>
        </p:txBody>
      </p:sp>
      <p:sp>
        <p:nvSpPr>
          <p:cNvPr id="7" name="">
            <a:extLst xmlns:a="http://schemas.openxmlformats.org/drawingml/2006/main">
              <a:ext uri="{FF2B5EF4-FFF2-40B4-BE49-F238E27FC236}">
                <a16:creationId xmlns:a16="http://schemas.microsoft.com/office/drawing/2014/main" id="{F5D834D0-60A3-4A3D-8203-B92DAA7C1F7B}"/>
              </a:ext>
            </a:extLst>
          </p:cNvPr>
          <p:cNvSpPr>
            <a:spLocks xmlns:a="http://schemas.openxmlformats.org/drawingml/2006/main" noGrp="1"/>
          </p:cNvSpPr>
          <p:nvPr/>
        </p:nvSpPr>
        <p:spPr>
          <a:xfrm xmlns:a="http://schemas.openxmlformats.org/drawingml/2006/main">
            <a:off x="1828800" y="1866900"/>
            <a:ext cx="1524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56636A"/>
                </a:solidFill>
                <a:latin typeface="Aptos"/>
                <a:ea typeface="Aptos"/>
                <a:cs typeface="Aptos"/>
              </a:defRPr>
            </a:pPr>
            <a:r>
              <a:rPr sz="1050" b="1" i="0">
                <a:solidFill>
                  <a:srgbClr val="56636A"/>
                </a:solidFill>
                <a:latin typeface="Aptos"/>
                <a:ea typeface="Aptos"/>
                <a:cs typeface="Aptos"/>
              </a:rPr>
              <a:t>BEFORE</a:t>
            </a:r>
          </a:p>
        </p:txBody>
      </p:sp>
      <p:sp>
        <p:nvSpPr>
          <p:cNvPr id="8" name="">
            <a:extLst xmlns:a="http://schemas.openxmlformats.org/drawingml/2006/main">
              <a:ext uri="{FF2B5EF4-FFF2-40B4-BE49-F238E27FC236}">
                <a16:creationId xmlns:a16="http://schemas.microsoft.com/office/drawing/2014/main" id="{389DC0F9-DF6F-4618-93E3-0C2CD34D2D32}"/>
              </a:ext>
            </a:extLst>
          </p:cNvPr>
          <p:cNvSpPr>
            <a:spLocks xmlns:a="http://schemas.openxmlformats.org/drawingml/2006/main" noGrp="1"/>
          </p:cNvSpPr>
          <p:nvPr/>
        </p:nvSpPr>
        <p:spPr>
          <a:xfrm xmlns:a="http://schemas.openxmlformats.org/drawingml/2006/main">
            <a:off x="1352550" y="2305050"/>
            <a:ext cx="3048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850" b="1" i="0">
                <a:solidFill>
                  <a:srgbClr val="172126"/>
                </a:solidFill>
                <a:latin typeface="Georgia"/>
                <a:ea typeface="Georgia"/>
                <a:cs typeface="Georgia"/>
              </a:defRPr>
            </a:pPr>
            <a:r>
              <a:rPr sz="2850" b="1" i="0">
                <a:solidFill>
                  <a:srgbClr val="172126"/>
                </a:solidFill>
                <a:latin typeface="Georgia"/>
                <a:ea typeface="Georgia"/>
                <a:cs typeface="Georgia"/>
              </a:rPr>
              <a:t>45 cookies</a:t>
            </a:r>
          </a:p>
        </p:txBody>
      </p:sp>
      <p:sp>
        <p:nvSpPr>
          <p:cNvPr id="9" name="">
            <a:extLst xmlns:a="http://schemas.openxmlformats.org/drawingml/2006/main">
              <a:ext uri="{FF2B5EF4-FFF2-40B4-BE49-F238E27FC236}">
                <a16:creationId xmlns:a16="http://schemas.microsoft.com/office/drawing/2014/main" id="{713FC7F9-DA6D-4C45-9756-E5EE41DBE091}"/>
              </a:ext>
            </a:extLst>
          </p:cNvPr>
          <p:cNvSpPr>
            <a:spLocks xmlns:a="http://schemas.openxmlformats.org/drawingml/2006/main" noGrp="1"/>
          </p:cNvSpPr>
          <p:nvPr/>
        </p:nvSpPr>
        <p:spPr>
          <a:xfrm xmlns:a="http://schemas.openxmlformats.org/drawingml/2006/main">
            <a:off x="1352550" y="3086100"/>
            <a:ext cx="3048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850" b="1" i="0">
                <a:solidFill>
                  <a:srgbClr val="172126"/>
                </a:solidFill>
                <a:latin typeface="Georgia"/>
                <a:ea typeface="Georgia"/>
                <a:cs typeface="Georgia"/>
              </a:defRPr>
            </a:pPr>
            <a:r>
              <a:rPr sz="2850" b="1" i="0">
                <a:solidFill>
                  <a:srgbClr val="172126"/>
                </a:solidFill>
                <a:latin typeface="Georgia"/>
                <a:ea typeface="Georgia"/>
                <a:cs typeface="Georgia"/>
              </a:rPr>
              <a:t>9 flyers</a:t>
            </a:r>
          </a:p>
        </p:txBody>
      </p:sp>
      <p:sp>
        <p:nvSpPr>
          <p:cNvPr id="10" name="">
            <a:extLst xmlns:a="http://schemas.openxmlformats.org/drawingml/2006/main">
              <a:ext uri="{FF2B5EF4-FFF2-40B4-BE49-F238E27FC236}">
                <a16:creationId xmlns:a16="http://schemas.microsoft.com/office/drawing/2014/main" id="{6BC53F10-EDD5-408C-98C0-830569DFE756}"/>
              </a:ext>
            </a:extLst>
          </p:cNvPr>
          <p:cNvSpPr>
            <a:spLocks xmlns:a="http://schemas.openxmlformats.org/drawingml/2006/main" noGrp="1"/>
          </p:cNvSpPr>
          <p:nvPr/>
        </p:nvSpPr>
        <p:spPr>
          <a:xfrm xmlns:a="http://schemas.openxmlformats.org/drawingml/2006/main">
            <a:off x="5143500" y="2724150"/>
            <a:ext cx="190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025" b="0" i="1">
                <a:solidFill>
                  <a:srgbClr val="56636A"/>
                </a:solidFill>
                <a:latin typeface="Georgia"/>
                <a:ea typeface="Georgia"/>
                <a:cs typeface="Georgia"/>
              </a:defRPr>
            </a:pPr>
            <a:r>
              <a:rPr sz="2025" b="0" i="1">
                <a:solidFill>
                  <a:srgbClr val="56636A"/>
                </a:solidFill>
                <a:latin typeface="Georgia"/>
                <a:ea typeface="Georgia"/>
                <a:cs typeface="Georgia"/>
              </a:rPr>
              <a:t>becomes</a:t>
            </a:r>
          </a:p>
        </p:txBody>
      </p:sp>
      <p:sp>
        <p:nvSpPr>
          <p:cNvPr id="11" name="">
            <a:extLst xmlns:a="http://schemas.openxmlformats.org/drawingml/2006/main">
              <a:ext uri="{FF2B5EF4-FFF2-40B4-BE49-F238E27FC236}">
                <a16:creationId xmlns:a16="http://schemas.microsoft.com/office/drawing/2014/main" id="{3F5992C8-E284-445C-9268-42EA2B4D4548}"/>
              </a:ext>
            </a:extLst>
          </p:cNvPr>
          <p:cNvSpPr>
            <a:spLocks xmlns:a="http://schemas.openxmlformats.org/drawingml/2006/main" noGrp="1"/>
          </p:cNvSpPr>
          <p:nvPr/>
        </p:nvSpPr>
        <p:spPr>
          <a:xfrm xmlns:a="http://schemas.openxmlformats.org/drawingml/2006/main">
            <a:off x="8172450" y="1866900"/>
            <a:ext cx="238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1E6675"/>
                </a:solidFill>
                <a:latin typeface="Aptos"/>
                <a:ea typeface="Aptos"/>
                <a:cs typeface="Aptos"/>
              </a:defRPr>
            </a:pPr>
            <a:r>
              <a:rPr sz="1050" b="1" i="0">
                <a:solidFill>
                  <a:srgbClr val="1E6675"/>
                </a:solidFill>
                <a:latin typeface="Aptos"/>
                <a:ea typeface="Aptos"/>
                <a:cs typeface="Aptos"/>
              </a:rPr>
              <a:t>AFTER SPECIALIZATION</a:t>
            </a:r>
          </a:p>
        </p:txBody>
      </p:sp>
      <p:sp>
        <p:nvSpPr>
          <p:cNvPr id="12" name="">
            <a:extLst xmlns:a="http://schemas.openxmlformats.org/drawingml/2006/main">
              <a:ext uri="{FF2B5EF4-FFF2-40B4-BE49-F238E27FC236}">
                <a16:creationId xmlns:a16="http://schemas.microsoft.com/office/drawing/2014/main" id="{2EB0FAE3-264E-44E6-97FD-1E620BE4330A}"/>
              </a:ext>
            </a:extLst>
          </p:cNvPr>
          <p:cNvSpPr>
            <a:spLocks xmlns:a="http://schemas.openxmlformats.org/drawingml/2006/main" noGrp="1"/>
          </p:cNvSpPr>
          <p:nvPr/>
        </p:nvSpPr>
        <p:spPr>
          <a:xfrm xmlns:a="http://schemas.openxmlformats.org/drawingml/2006/main">
            <a:off x="7696200" y="2305050"/>
            <a:ext cx="3048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850" b="1" i="0">
                <a:solidFill>
                  <a:srgbClr val="1E6675"/>
                </a:solidFill>
                <a:latin typeface="Georgia"/>
                <a:ea typeface="Georgia"/>
                <a:cs typeface="Georgia"/>
              </a:defRPr>
            </a:pPr>
            <a:r>
              <a:rPr sz="2850" b="1" i="0">
                <a:solidFill>
                  <a:srgbClr val="1E6675"/>
                </a:solidFill>
                <a:latin typeface="Georgia"/>
                <a:ea typeface="Georgia"/>
                <a:cs typeface="Georgia"/>
              </a:rPr>
              <a:t>48 cookies</a:t>
            </a:r>
          </a:p>
        </p:txBody>
      </p:sp>
      <p:sp>
        <p:nvSpPr>
          <p:cNvPr id="13" name="">
            <a:extLst xmlns:a="http://schemas.openxmlformats.org/drawingml/2006/main">
              <a:ext uri="{FF2B5EF4-FFF2-40B4-BE49-F238E27FC236}">
                <a16:creationId xmlns:a16="http://schemas.microsoft.com/office/drawing/2014/main" id="{F1300C45-BDAC-46D6-85D5-FE9CCA56AD1B}"/>
              </a:ext>
            </a:extLst>
          </p:cNvPr>
          <p:cNvSpPr>
            <a:spLocks xmlns:a="http://schemas.openxmlformats.org/drawingml/2006/main" noGrp="1"/>
          </p:cNvSpPr>
          <p:nvPr/>
        </p:nvSpPr>
        <p:spPr>
          <a:xfrm xmlns:a="http://schemas.openxmlformats.org/drawingml/2006/main">
            <a:off x="7696200" y="3086100"/>
            <a:ext cx="3048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850" b="1" i="0">
                <a:solidFill>
                  <a:srgbClr val="9A3B35"/>
                </a:solidFill>
                <a:latin typeface="Georgia"/>
                <a:ea typeface="Georgia"/>
                <a:cs typeface="Georgia"/>
              </a:defRPr>
            </a:pPr>
            <a:r>
              <a:rPr sz="2850" b="1" i="0">
                <a:solidFill>
                  <a:srgbClr val="9A3B35"/>
                </a:solidFill>
                <a:latin typeface="Georgia"/>
                <a:ea typeface="Georgia"/>
                <a:cs typeface="Georgia"/>
              </a:rPr>
              <a:t>12 flyers</a:t>
            </a:r>
          </a:p>
        </p:txBody>
      </p:sp>
      <p:sp>
        <p:nvSpPr>
          <p:cNvPr id="14" name="output-gain-rule">
            <a:extLst xmlns:a="http://schemas.openxmlformats.org/drawingml/2006/main">
              <a:ext uri="{FF2B5EF4-FFF2-40B4-BE49-F238E27FC236}">
                <a16:creationId xmlns:a16="http://schemas.microsoft.com/office/drawing/2014/main" id="{2B2F0543-3991-4BE0-869A-0137C6F2F6E5}"/>
              </a:ext>
            </a:extLst>
          </p:cNvPr>
          <p:cNvSpPr>
            <a:spLocks xmlns:a="http://schemas.openxmlformats.org/drawingml/2006/main" noGrp="1"/>
          </p:cNvSpPr>
          <p:nvPr/>
        </p:nvSpPr>
        <p:spPr>
          <a:xfrm xmlns:a="http://schemas.openxmlformats.org/drawingml/2006/main">
            <a:off x="1714500" y="4095750"/>
            <a:ext cx="8763000" cy="19050"/>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CCC1CDFE-004F-4422-ACB2-66C9D253D1EB}"/>
              </a:ext>
            </a:extLst>
          </p:cNvPr>
          <p:cNvSpPr>
            <a:spLocks xmlns:a="http://schemas.openxmlformats.org/drawingml/2006/main" noGrp="1"/>
          </p:cNvSpPr>
          <p:nvPr/>
        </p:nvSpPr>
        <p:spPr>
          <a:xfrm xmlns:a="http://schemas.openxmlformats.org/drawingml/2006/main">
            <a:off x="2305050" y="4629150"/>
            <a:ext cx="7620000" cy="742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600" b="1" i="0">
                <a:solidFill>
                  <a:srgbClr val="124854"/>
                </a:solidFill>
                <a:latin typeface="Georgia"/>
                <a:ea typeface="Georgia"/>
                <a:cs typeface="Georgia"/>
              </a:defRPr>
            </a:pPr>
            <a:r>
              <a:rPr sz="3600" b="1" i="0">
                <a:solidFill>
                  <a:srgbClr val="124854"/>
                </a:solidFill>
                <a:latin typeface="Georgia"/>
                <a:ea typeface="Georgia"/>
                <a:cs typeface="Georgia"/>
              </a:rPr>
              <a:t>+3 cookies and +3 flyers</a:t>
            </a:r>
          </a:p>
        </p:txBody>
      </p:sp>
    </p:spTree>
    <p:extLst>
      <p:ext uri="{BB962C8B-B14F-4D97-AF65-F5344CB8AC3E}">
        <p14:creationId xmlns:p14="http://schemas.microsoft.com/office/powerpoint/2010/main" val="1787400460"/>
      </p:ext>
    </p:extLst>
  </p:cSld>
</p:sld>
</file>

<file path=ppt/slides/slide2.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5" name="accent-rule">
            <a:extLst xmlns:a="http://schemas.openxmlformats.org/drawingml/2006/main">
              <a:ext uri="{FF2B5EF4-FFF2-40B4-BE49-F238E27FC236}">
                <a16:creationId xmlns:a16="http://schemas.microsoft.com/office/drawing/2014/main" id="{EC9462A7-4081-45EC-8AA9-8159DD72376F}"/>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B5DDD383-9556-4B4B-8D1A-28AC5E284929}"/>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B4237D76-5593-4796-80C9-A4EBC9477161}"/>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Can two separate producers both gain by trading?</a:t>
            </a:r>
          </a:p>
        </p:txBody>
      </p:sp>
      <p:sp>
        <p:nvSpPr>
          <p:cNvPr id="4" name="footer-rule">
            <a:extLst xmlns:a="http://schemas.openxmlformats.org/drawingml/2006/main">
              <a:ext uri="{FF2B5EF4-FFF2-40B4-BE49-F238E27FC236}">
                <a16:creationId xmlns:a16="http://schemas.microsoft.com/office/drawing/2014/main" id="{2EFD2F26-766E-42D4-B218-1D7538E5AF55}"/>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830AEAD5-44EE-4AA9-B7D4-915E7DE62C54}"/>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6C251918-A50D-4428-8BB1-41927F3AE2C0}"/>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2</a:t>
            </a:r>
          </a:p>
        </p:txBody>
      </p:sp>
      <p:sp>
        <p:nvSpPr>
          <p:cNvPr id="7" name="">
            <a:extLst xmlns:a="http://schemas.openxmlformats.org/drawingml/2006/main">
              <a:ext uri="{FF2B5EF4-FFF2-40B4-BE49-F238E27FC236}">
                <a16:creationId xmlns:a16="http://schemas.microsoft.com/office/drawing/2014/main" id="{5AA724CD-6892-491E-AB6A-A7A06C8550D0}"/>
              </a:ext>
            </a:extLst>
          </p:cNvPr>
          <p:cNvSpPr>
            <a:spLocks xmlns:a="http://schemas.openxmlformats.org/drawingml/2006/main" noGrp="1"/>
          </p:cNvSpPr>
          <p:nvPr/>
        </p:nvSpPr>
        <p:spPr>
          <a:xfrm xmlns:a="http://schemas.openxmlformats.org/drawingml/2006/main">
            <a:off x="1200150" y="1847850"/>
            <a:ext cx="1524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1E6675"/>
                </a:solidFill>
                <a:latin typeface="Aptos"/>
                <a:ea typeface="Aptos"/>
                <a:cs typeface="Aptos"/>
              </a:defRPr>
            </a:pPr>
            <a:r>
              <a:rPr sz="1050" b="1" i="0">
                <a:solidFill>
                  <a:srgbClr val="1E6675"/>
                </a:solidFill>
                <a:latin typeface="Aptos"/>
                <a:ea typeface="Aptos"/>
                <a:cs typeface="Aptos"/>
              </a:rPr>
              <a:t>AVA</a:t>
            </a:r>
          </a:p>
        </p:txBody>
      </p:sp>
      <p:sp>
        <p:nvSpPr>
          <p:cNvPr id="8" name="">
            <a:extLst xmlns:a="http://schemas.openxmlformats.org/drawingml/2006/main">
              <a:ext uri="{FF2B5EF4-FFF2-40B4-BE49-F238E27FC236}">
                <a16:creationId xmlns:a16="http://schemas.microsoft.com/office/drawing/2014/main" id="{2A1C6F75-8A5B-496F-9690-940B420F1C23}"/>
              </a:ext>
            </a:extLst>
          </p:cNvPr>
          <p:cNvSpPr>
            <a:spLocks xmlns:a="http://schemas.openxmlformats.org/drawingml/2006/main" noGrp="1"/>
          </p:cNvSpPr>
          <p:nvPr/>
        </p:nvSpPr>
        <p:spPr>
          <a:xfrm xmlns:a="http://schemas.openxmlformats.org/drawingml/2006/main">
            <a:off x="1143000" y="2305050"/>
            <a:ext cx="3429000" cy="1123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550" b="1" i="0">
                <a:solidFill>
                  <a:srgbClr val="172126"/>
                </a:solidFill>
                <a:latin typeface="Georgia"/>
                <a:ea typeface="Georgia"/>
                <a:cs typeface="Georgia"/>
              </a:defRPr>
            </a:pPr>
            <a:r>
              <a:rPr sz="2550" b="1" i="0">
                <a:solidFill>
                  <a:srgbClr val="172126"/>
                </a:solidFill>
                <a:latin typeface="Georgia"/>
                <a:ea typeface="Georgia"/>
                <a:cs typeface="Georgia"/>
              </a:rPr>
              <a:t>Preparing one</a:t>
            </a:r>
          </a:p>
          <a:p xmlns:a="http://schemas.openxmlformats.org/drawingml/2006/main">
            <a:pPr algn="ctr">
              <a:lnSpc>
                <a:spcPct val="108000"/>
              </a:lnSpc>
              <a:buNone/>
              <a:defRPr sz="2550" b="1" i="0">
                <a:solidFill>
                  <a:srgbClr val="172126"/>
                </a:solidFill>
                <a:latin typeface="Georgia"/>
                <a:ea typeface="Georgia"/>
                <a:cs typeface="Georgia"/>
              </a:defRPr>
            </a:pPr>
            <a:r>
              <a:rPr sz="2550" b="1" i="0">
                <a:solidFill>
                  <a:srgbClr val="172126"/>
                </a:solidFill>
                <a:latin typeface="Georgia"/>
                <a:ea typeface="Georgia"/>
                <a:cs typeface="Georgia"/>
              </a:rPr>
              <a:t>club fundraiser</a:t>
            </a:r>
          </a:p>
        </p:txBody>
      </p:sp>
      <p:sp>
        <p:nvSpPr>
          <p:cNvPr id="9" name="">
            <a:extLst xmlns:a="http://schemas.openxmlformats.org/drawingml/2006/main">
              <a:ext uri="{FF2B5EF4-FFF2-40B4-BE49-F238E27FC236}">
                <a16:creationId xmlns:a16="http://schemas.microsoft.com/office/drawing/2014/main" id="{AB7A1A3A-C64C-4F04-8235-3E5923CA86E7}"/>
              </a:ext>
            </a:extLst>
          </p:cNvPr>
          <p:cNvSpPr>
            <a:spLocks xmlns:a="http://schemas.openxmlformats.org/drawingml/2006/main" noGrp="1"/>
          </p:cNvSpPr>
          <p:nvPr/>
        </p:nvSpPr>
        <p:spPr>
          <a:xfrm xmlns:a="http://schemas.openxmlformats.org/drawingml/2006/main">
            <a:off x="1428750" y="3790950"/>
            <a:ext cx="2857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025" b="1" i="0">
                <a:solidFill>
                  <a:srgbClr val="1E6675"/>
                </a:solidFill>
                <a:latin typeface="Aptos"/>
                <a:ea typeface="Aptos"/>
                <a:cs typeface="Aptos"/>
              </a:defRPr>
            </a:pPr>
            <a:r>
              <a:rPr sz="2025" b="1" i="0">
                <a:solidFill>
                  <a:srgbClr val="1E6675"/>
                </a:solidFill>
                <a:latin typeface="Aptos"/>
                <a:ea typeface="Aptos"/>
                <a:cs typeface="Aptos"/>
              </a:rPr>
              <a:t>Cookies + flyers</a:t>
            </a:r>
          </a:p>
        </p:txBody>
      </p:sp>
      <p:sp>
        <p:nvSpPr>
          <p:cNvPr id="10" name="opening-divider">
            <a:extLst xmlns:a="http://schemas.openxmlformats.org/drawingml/2006/main">
              <a:ext uri="{FF2B5EF4-FFF2-40B4-BE49-F238E27FC236}">
                <a16:creationId xmlns:a16="http://schemas.microsoft.com/office/drawing/2014/main" id="{9D7B1D31-9536-40B8-A1A0-223CD3313DC3}"/>
              </a:ext>
            </a:extLst>
          </p:cNvPr>
          <p:cNvSpPr>
            <a:spLocks xmlns:a="http://schemas.openxmlformats.org/drawingml/2006/main" noGrp="1"/>
          </p:cNvSpPr>
          <p:nvPr/>
        </p:nvSpPr>
        <p:spPr>
          <a:xfrm xmlns:a="http://schemas.openxmlformats.org/drawingml/2006/main">
            <a:off x="5753100" y="1657350"/>
            <a:ext cx="19050" cy="3143250"/>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B3EA80DB-9394-48BA-B782-FEF020824867}"/>
              </a:ext>
            </a:extLst>
          </p:cNvPr>
          <p:cNvSpPr>
            <a:spLocks xmlns:a="http://schemas.openxmlformats.org/drawingml/2006/main" noGrp="1"/>
          </p:cNvSpPr>
          <p:nvPr/>
        </p:nvSpPr>
        <p:spPr>
          <a:xfrm xmlns:a="http://schemas.openxmlformats.org/drawingml/2006/main">
            <a:off x="7239000" y="1847850"/>
            <a:ext cx="1524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BEN</a:t>
            </a:r>
          </a:p>
        </p:txBody>
      </p:sp>
      <p:sp>
        <p:nvSpPr>
          <p:cNvPr id="12" name="">
            <a:extLst xmlns:a="http://schemas.openxmlformats.org/drawingml/2006/main">
              <a:ext uri="{FF2B5EF4-FFF2-40B4-BE49-F238E27FC236}">
                <a16:creationId xmlns:a16="http://schemas.microsoft.com/office/drawing/2014/main" id="{D16A8370-E788-4CD8-94A1-8C64BF163039}"/>
              </a:ext>
            </a:extLst>
          </p:cNvPr>
          <p:cNvSpPr>
            <a:spLocks xmlns:a="http://schemas.openxmlformats.org/drawingml/2006/main" noGrp="1"/>
          </p:cNvSpPr>
          <p:nvPr/>
        </p:nvSpPr>
        <p:spPr>
          <a:xfrm xmlns:a="http://schemas.openxmlformats.org/drawingml/2006/main">
            <a:off x="6705600" y="2305050"/>
            <a:ext cx="3429000" cy="1123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550" b="1" i="0">
                <a:solidFill>
                  <a:srgbClr val="172126"/>
                </a:solidFill>
                <a:latin typeface="Georgia"/>
                <a:ea typeface="Georgia"/>
                <a:cs typeface="Georgia"/>
              </a:defRPr>
            </a:pPr>
            <a:r>
              <a:rPr sz="2550" b="1" i="0">
                <a:solidFill>
                  <a:srgbClr val="172126"/>
                </a:solidFill>
                <a:latin typeface="Georgia"/>
                <a:ea typeface="Georgia"/>
                <a:cs typeface="Georgia"/>
              </a:rPr>
              <a:t>Preparing another</a:t>
            </a:r>
          </a:p>
          <a:p xmlns:a="http://schemas.openxmlformats.org/drawingml/2006/main">
            <a:pPr algn="ctr">
              <a:lnSpc>
                <a:spcPct val="108000"/>
              </a:lnSpc>
              <a:buNone/>
              <a:defRPr sz="2550" b="1" i="0">
                <a:solidFill>
                  <a:srgbClr val="172126"/>
                </a:solidFill>
                <a:latin typeface="Georgia"/>
                <a:ea typeface="Georgia"/>
                <a:cs typeface="Georgia"/>
              </a:defRPr>
            </a:pPr>
            <a:r>
              <a:rPr sz="2550" b="1" i="0">
                <a:solidFill>
                  <a:srgbClr val="172126"/>
                </a:solidFill>
                <a:latin typeface="Georgia"/>
                <a:ea typeface="Georgia"/>
                <a:cs typeface="Georgia"/>
              </a:rPr>
              <a:t>club fundraiser</a:t>
            </a:r>
          </a:p>
        </p:txBody>
      </p:sp>
      <p:sp>
        <p:nvSpPr>
          <p:cNvPr id="13" name="">
            <a:extLst xmlns:a="http://schemas.openxmlformats.org/drawingml/2006/main">
              <a:ext uri="{FF2B5EF4-FFF2-40B4-BE49-F238E27FC236}">
                <a16:creationId xmlns:a16="http://schemas.microsoft.com/office/drawing/2014/main" id="{8CD3F86D-3E6E-4B5F-9352-04D7517556DD}"/>
              </a:ext>
            </a:extLst>
          </p:cNvPr>
          <p:cNvSpPr>
            <a:spLocks xmlns:a="http://schemas.openxmlformats.org/drawingml/2006/main" noGrp="1"/>
          </p:cNvSpPr>
          <p:nvPr/>
        </p:nvSpPr>
        <p:spPr>
          <a:xfrm xmlns:a="http://schemas.openxmlformats.org/drawingml/2006/main">
            <a:off x="6991350" y="3790950"/>
            <a:ext cx="2857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025" b="1" i="0">
                <a:solidFill>
                  <a:srgbClr val="9A3B35"/>
                </a:solidFill>
                <a:latin typeface="Aptos"/>
                <a:ea typeface="Aptos"/>
                <a:cs typeface="Aptos"/>
              </a:defRPr>
            </a:pPr>
            <a:r>
              <a:rPr sz="2025" b="1" i="0">
                <a:solidFill>
                  <a:srgbClr val="9A3B35"/>
                </a:solidFill>
                <a:latin typeface="Aptos"/>
                <a:ea typeface="Aptos"/>
                <a:cs typeface="Aptos"/>
              </a:rPr>
              <a:t>Cookies + flyers</a:t>
            </a:r>
          </a:p>
        </p:txBody>
      </p:sp>
      <p:sp>
        <p:nvSpPr>
          <p:cNvPr id="14" name="">
            <a:extLst xmlns:a="http://schemas.openxmlformats.org/drawingml/2006/main">
              <a:ext uri="{FF2B5EF4-FFF2-40B4-BE49-F238E27FC236}">
                <a16:creationId xmlns:a16="http://schemas.microsoft.com/office/drawing/2014/main" id="{71844C9D-7038-4C1A-9761-40DA22328D75}"/>
              </a:ext>
            </a:extLst>
          </p:cNvPr>
          <p:cNvSpPr>
            <a:spLocks xmlns:a="http://schemas.openxmlformats.org/drawingml/2006/main" noGrp="1"/>
          </p:cNvSpPr>
          <p:nvPr/>
        </p:nvSpPr>
        <p:spPr>
          <a:xfrm xmlns:a="http://schemas.openxmlformats.org/drawingml/2006/main">
            <a:off x="1295400" y="5219700"/>
            <a:ext cx="962025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1276"/>
          </a:bodyPr>
          <a:lstStyle xmlns:a="http://schemas.openxmlformats.org/drawingml/2006/main"/>
          <a:p xmlns:a="http://schemas.openxmlformats.org/drawingml/2006/main">
            <a:pPr algn="ctr">
              <a:lnSpc>
                <a:spcPct val="108000"/>
              </a:lnSpc>
              <a:buNone/>
              <a:defRPr sz="2325" b="1" i="0">
                <a:solidFill>
                  <a:srgbClr val="9A3B35"/>
                </a:solidFill>
                <a:latin typeface="Georgia"/>
                <a:ea typeface="Georgia"/>
                <a:cs typeface="Georgia"/>
              </a:defRPr>
            </a:pPr>
            <a:r>
              <a:rPr sz="2325" b="1" i="0">
                <a:solidFill>
                  <a:srgbClr val="9A3B35"/>
                </a:solidFill>
                <a:latin typeface="Georgia"/>
                <a:ea typeface="Georgia"/>
                <a:cs typeface="Georgia"/>
              </a:rPr>
              <a:t>They do not begin as teammates. They discover a reason to cooperate.</a:t>
            </a:r>
          </a:p>
        </p:txBody>
      </p:sp>
    </p:spTree>
    <p:extLst>
      <p:ext uri="{BB962C8B-B14F-4D97-AF65-F5344CB8AC3E}">
        <p14:creationId xmlns:p14="http://schemas.microsoft.com/office/powerpoint/2010/main" val="978734473"/>
      </p:ext>
    </p:extLst>
  </p:cSld>
</p:sld>
</file>

<file path=ppt/slides/slide20.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7" name="accent-rule">
            <a:extLst xmlns:a="http://schemas.openxmlformats.org/drawingml/2006/main">
              <a:ext uri="{FF2B5EF4-FFF2-40B4-BE49-F238E27FC236}">
                <a16:creationId xmlns:a16="http://schemas.microsoft.com/office/drawing/2014/main" id="{574D698E-EFF4-40C9-82ED-F6D8E0E41830}"/>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CEAB1304-F7E1-46E4-91F9-AE5AFA0B3846}"/>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D344CB5C-8FB0-4B99-B9A6-390C7E1960EB}"/>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A trade must improve on both opportunity costs</a:t>
            </a:r>
          </a:p>
        </p:txBody>
      </p:sp>
      <p:sp>
        <p:nvSpPr>
          <p:cNvPr id="4" name="footer-rule">
            <a:extLst xmlns:a="http://schemas.openxmlformats.org/drawingml/2006/main">
              <a:ext uri="{FF2B5EF4-FFF2-40B4-BE49-F238E27FC236}">
                <a16:creationId xmlns:a16="http://schemas.microsoft.com/office/drawing/2014/main" id="{98FAF107-415E-4EC2-A086-5B6C0A5E83DE}"/>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EE87DA0B-23A0-466E-BD66-A397EA2DE478}"/>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965BDCA0-5786-4B05-8C7F-BE625E875194}"/>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20</a:t>
            </a:r>
          </a:p>
        </p:txBody>
      </p:sp>
      <p:sp>
        <p:nvSpPr>
          <p:cNvPr id="7" name="">
            <a:extLst xmlns:a="http://schemas.openxmlformats.org/drawingml/2006/main">
              <a:ext uri="{FF2B5EF4-FFF2-40B4-BE49-F238E27FC236}">
                <a16:creationId xmlns:a16="http://schemas.microsoft.com/office/drawing/2014/main" id="{26DC16DA-943B-470E-B4F8-225ADF957337}"/>
              </a:ext>
            </a:extLst>
          </p:cNvPr>
          <p:cNvSpPr>
            <a:spLocks xmlns:a="http://schemas.openxmlformats.org/drawingml/2006/main" noGrp="1"/>
          </p:cNvSpPr>
          <p:nvPr/>
        </p:nvSpPr>
        <p:spPr>
          <a:xfrm xmlns:a="http://schemas.openxmlformats.org/drawingml/2006/main">
            <a:off x="1066800" y="1790700"/>
            <a:ext cx="2857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1875" b="0" i="0">
                <a:solidFill>
                  <a:srgbClr val="56636A"/>
                </a:solidFill>
                <a:latin typeface="Georgia"/>
                <a:ea typeface="Georgia"/>
                <a:cs typeface="Georgia"/>
              </a:defRPr>
            </a:pPr>
            <a:r>
              <a:rPr sz="1875" b="0" i="0">
                <a:solidFill>
                  <a:srgbClr val="56636A"/>
                </a:solidFill>
                <a:latin typeface="Georgia"/>
                <a:ea typeface="Georgia"/>
                <a:cs typeface="Georgia"/>
              </a:rPr>
              <a:t>Ava's cost</a:t>
            </a:r>
          </a:p>
        </p:txBody>
      </p:sp>
      <p:sp>
        <p:nvSpPr>
          <p:cNvPr id="8" name="">
            <a:extLst xmlns:a="http://schemas.openxmlformats.org/drawingml/2006/main">
              <a:ext uri="{FF2B5EF4-FFF2-40B4-BE49-F238E27FC236}">
                <a16:creationId xmlns:a16="http://schemas.microsoft.com/office/drawing/2014/main" id="{E1B60B24-4640-4DFA-999A-BA9D0E397233}"/>
              </a:ext>
            </a:extLst>
          </p:cNvPr>
          <p:cNvSpPr>
            <a:spLocks xmlns:a="http://schemas.openxmlformats.org/drawingml/2006/main" noGrp="1"/>
          </p:cNvSpPr>
          <p:nvPr/>
        </p:nvSpPr>
        <p:spPr>
          <a:xfrm xmlns:a="http://schemas.openxmlformats.org/drawingml/2006/main">
            <a:off x="1066800" y="2305050"/>
            <a:ext cx="28575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150" b="1" i="0">
                <a:solidFill>
                  <a:srgbClr val="1E6675"/>
                </a:solidFill>
                <a:latin typeface="Georgia"/>
                <a:ea typeface="Georgia"/>
                <a:cs typeface="Georgia"/>
              </a:defRPr>
            </a:pPr>
            <a:r>
              <a:rPr sz="3150" b="1" i="0">
                <a:solidFill>
                  <a:srgbClr val="1E6675"/>
                </a:solidFill>
                <a:latin typeface="Georgia"/>
                <a:ea typeface="Georgia"/>
                <a:cs typeface="Georgia"/>
              </a:rPr>
              <a:t>0.5 flyer</a:t>
            </a:r>
          </a:p>
        </p:txBody>
      </p:sp>
      <p:sp>
        <p:nvSpPr>
          <p:cNvPr id="9" name="">
            <a:extLst xmlns:a="http://schemas.openxmlformats.org/drawingml/2006/main">
              <a:ext uri="{FF2B5EF4-FFF2-40B4-BE49-F238E27FC236}">
                <a16:creationId xmlns:a16="http://schemas.microsoft.com/office/drawing/2014/main" id="{980DDC4A-81C6-4426-A70C-E139561D83CB}"/>
              </a:ext>
            </a:extLst>
          </p:cNvPr>
          <p:cNvSpPr>
            <a:spLocks xmlns:a="http://schemas.openxmlformats.org/drawingml/2006/main" noGrp="1"/>
          </p:cNvSpPr>
          <p:nvPr/>
        </p:nvSpPr>
        <p:spPr>
          <a:xfrm xmlns:a="http://schemas.openxmlformats.org/drawingml/2006/main">
            <a:off x="4210050" y="2305050"/>
            <a:ext cx="7620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300" b="1" i="0">
                <a:solidFill>
                  <a:srgbClr val="172126"/>
                </a:solidFill>
                <a:latin typeface="Aptos"/>
                <a:ea typeface="Aptos"/>
                <a:cs typeface="Aptos"/>
              </a:defRPr>
            </a:pPr>
            <a:r>
              <a:rPr sz="3300" b="1" i="0">
                <a:solidFill>
                  <a:srgbClr val="172126"/>
                </a:solidFill>
                <a:latin typeface="Aptos"/>
                <a:ea typeface="Aptos"/>
                <a:cs typeface="Aptos"/>
              </a:rPr>
              <a:t>&lt;</a:t>
            </a:r>
          </a:p>
        </p:txBody>
      </p:sp>
      <p:sp>
        <p:nvSpPr>
          <p:cNvPr id="10" name="">
            <a:extLst xmlns:a="http://schemas.openxmlformats.org/drawingml/2006/main">
              <a:ext uri="{FF2B5EF4-FFF2-40B4-BE49-F238E27FC236}">
                <a16:creationId xmlns:a16="http://schemas.microsoft.com/office/drawing/2014/main" id="{97C07F58-CA16-4142-994E-D67A48EC4957}"/>
              </a:ext>
            </a:extLst>
          </p:cNvPr>
          <p:cNvSpPr>
            <a:spLocks xmlns:a="http://schemas.openxmlformats.org/drawingml/2006/main" noGrp="1"/>
          </p:cNvSpPr>
          <p:nvPr/>
        </p:nvSpPr>
        <p:spPr>
          <a:xfrm xmlns:a="http://schemas.openxmlformats.org/drawingml/2006/main">
            <a:off x="5010150" y="2038350"/>
            <a:ext cx="219075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3781"/>
          </a:bodyPr>
          <a:lstStyle xmlns:a="http://schemas.openxmlformats.org/drawingml/2006/main"/>
          <a:p xmlns:a="http://schemas.openxmlformats.org/drawingml/2006/main">
            <a:pPr algn="ctr">
              <a:lnSpc>
                <a:spcPct val="108000"/>
              </a:lnSpc>
              <a:buNone/>
              <a:defRPr sz="2550" b="1" i="0">
                <a:solidFill>
                  <a:srgbClr val="9A3B35"/>
                </a:solidFill>
                <a:latin typeface="Georgia"/>
                <a:ea typeface="Georgia"/>
                <a:cs typeface="Georgia"/>
              </a:defRPr>
            </a:pPr>
            <a:r>
              <a:rPr sz="2550" b="1" i="0">
                <a:solidFill>
                  <a:srgbClr val="9A3B35"/>
                </a:solidFill>
                <a:latin typeface="Georgia"/>
                <a:ea typeface="Georgia"/>
                <a:cs typeface="Georgia"/>
              </a:rPr>
              <a:t>Trade price of</a:t>
            </a:r>
          </a:p>
          <a:p xmlns:a="http://schemas.openxmlformats.org/drawingml/2006/main">
            <a:pPr algn="ctr">
              <a:lnSpc>
                <a:spcPct val="108000"/>
              </a:lnSpc>
              <a:buNone/>
              <a:defRPr sz="2550" b="1" i="0">
                <a:solidFill>
                  <a:srgbClr val="9A3B35"/>
                </a:solidFill>
                <a:latin typeface="Georgia"/>
                <a:ea typeface="Georgia"/>
                <a:cs typeface="Georgia"/>
              </a:defRPr>
            </a:pPr>
            <a:r>
              <a:rPr sz="2550" b="1" i="0">
                <a:solidFill>
                  <a:srgbClr val="9A3B35"/>
                </a:solidFill>
                <a:latin typeface="Georgia"/>
                <a:ea typeface="Georgia"/>
                <a:cs typeface="Georgia"/>
              </a:rPr>
              <a:t>1 cookie</a:t>
            </a:r>
          </a:p>
        </p:txBody>
      </p:sp>
      <p:sp>
        <p:nvSpPr>
          <p:cNvPr id="11" name="">
            <a:extLst xmlns:a="http://schemas.openxmlformats.org/drawingml/2006/main">
              <a:ext uri="{FF2B5EF4-FFF2-40B4-BE49-F238E27FC236}">
                <a16:creationId xmlns:a16="http://schemas.microsoft.com/office/drawing/2014/main" id="{ED9B5BA4-9387-4472-BD43-FC6801CBDCCA}"/>
              </a:ext>
            </a:extLst>
          </p:cNvPr>
          <p:cNvSpPr>
            <a:spLocks xmlns:a="http://schemas.openxmlformats.org/drawingml/2006/main" noGrp="1"/>
          </p:cNvSpPr>
          <p:nvPr/>
        </p:nvSpPr>
        <p:spPr>
          <a:xfrm xmlns:a="http://schemas.openxmlformats.org/drawingml/2006/main">
            <a:off x="7410450" y="2305050"/>
            <a:ext cx="7620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300" b="1" i="0">
                <a:solidFill>
                  <a:srgbClr val="172126"/>
                </a:solidFill>
                <a:latin typeface="Aptos"/>
                <a:ea typeface="Aptos"/>
                <a:cs typeface="Aptos"/>
              </a:defRPr>
            </a:pPr>
            <a:r>
              <a:rPr sz="3300" b="1" i="0">
                <a:solidFill>
                  <a:srgbClr val="172126"/>
                </a:solidFill>
                <a:latin typeface="Aptos"/>
                <a:ea typeface="Aptos"/>
                <a:cs typeface="Aptos"/>
              </a:rPr>
              <a:t>&lt;</a:t>
            </a:r>
          </a:p>
        </p:txBody>
      </p:sp>
      <p:sp>
        <p:nvSpPr>
          <p:cNvPr id="12" name="">
            <a:extLst xmlns:a="http://schemas.openxmlformats.org/drawingml/2006/main">
              <a:ext uri="{FF2B5EF4-FFF2-40B4-BE49-F238E27FC236}">
                <a16:creationId xmlns:a16="http://schemas.microsoft.com/office/drawing/2014/main" id="{B7D86058-CE4A-4C35-9CA9-B750B09FC7EA}"/>
              </a:ext>
            </a:extLst>
          </p:cNvPr>
          <p:cNvSpPr>
            <a:spLocks xmlns:a="http://schemas.openxmlformats.org/drawingml/2006/main" noGrp="1"/>
          </p:cNvSpPr>
          <p:nvPr/>
        </p:nvSpPr>
        <p:spPr>
          <a:xfrm xmlns:a="http://schemas.openxmlformats.org/drawingml/2006/main">
            <a:off x="8362950" y="1790700"/>
            <a:ext cx="2857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1875" b="0" i="0">
                <a:solidFill>
                  <a:srgbClr val="56636A"/>
                </a:solidFill>
                <a:latin typeface="Georgia"/>
                <a:ea typeface="Georgia"/>
                <a:cs typeface="Georgia"/>
              </a:defRPr>
            </a:pPr>
            <a:r>
              <a:rPr sz="1875" b="0" i="0">
                <a:solidFill>
                  <a:srgbClr val="56636A"/>
                </a:solidFill>
                <a:latin typeface="Georgia"/>
                <a:ea typeface="Georgia"/>
                <a:cs typeface="Georgia"/>
              </a:rPr>
              <a:t>Ben's cost</a:t>
            </a:r>
          </a:p>
        </p:txBody>
      </p:sp>
      <p:sp>
        <p:nvSpPr>
          <p:cNvPr id="13" name="">
            <a:extLst xmlns:a="http://schemas.openxmlformats.org/drawingml/2006/main">
              <a:ext uri="{FF2B5EF4-FFF2-40B4-BE49-F238E27FC236}">
                <a16:creationId xmlns:a16="http://schemas.microsoft.com/office/drawing/2014/main" id="{0119D1B0-C5F3-41A2-B91F-1CB044CBA9D7}"/>
              </a:ext>
            </a:extLst>
          </p:cNvPr>
          <p:cNvSpPr>
            <a:spLocks xmlns:a="http://schemas.openxmlformats.org/drawingml/2006/main" noGrp="1"/>
          </p:cNvSpPr>
          <p:nvPr/>
        </p:nvSpPr>
        <p:spPr>
          <a:xfrm xmlns:a="http://schemas.openxmlformats.org/drawingml/2006/main">
            <a:off x="8362950" y="2305050"/>
            <a:ext cx="28575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150" b="1" i="0">
                <a:solidFill>
                  <a:srgbClr val="9A3B35"/>
                </a:solidFill>
                <a:latin typeface="Georgia"/>
                <a:ea typeface="Georgia"/>
                <a:cs typeface="Georgia"/>
              </a:defRPr>
            </a:pPr>
            <a:r>
              <a:rPr sz="3150" b="1" i="0">
                <a:solidFill>
                  <a:srgbClr val="9A3B35"/>
                </a:solidFill>
                <a:latin typeface="Georgia"/>
                <a:ea typeface="Georgia"/>
                <a:cs typeface="Georgia"/>
              </a:rPr>
              <a:t>1 flyer</a:t>
            </a:r>
          </a:p>
        </p:txBody>
      </p:sp>
      <p:sp>
        <p:nvSpPr>
          <p:cNvPr id="14" name="terms-rule">
            <a:extLst xmlns:a="http://schemas.openxmlformats.org/drawingml/2006/main">
              <a:ext uri="{FF2B5EF4-FFF2-40B4-BE49-F238E27FC236}">
                <a16:creationId xmlns:a16="http://schemas.microsoft.com/office/drawing/2014/main" id="{6F6B2A36-F0ED-4333-A992-9432BA27894D}"/>
              </a:ext>
            </a:extLst>
          </p:cNvPr>
          <p:cNvSpPr>
            <a:spLocks xmlns:a="http://schemas.openxmlformats.org/drawingml/2006/main" noGrp="1"/>
          </p:cNvSpPr>
          <p:nvPr/>
        </p:nvSpPr>
        <p:spPr>
          <a:xfrm xmlns:a="http://schemas.openxmlformats.org/drawingml/2006/main">
            <a:off x="1714500" y="3562350"/>
            <a:ext cx="8763000" cy="19050"/>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B3B42218-E21D-4749-8961-D966206BA600}"/>
              </a:ext>
            </a:extLst>
          </p:cNvPr>
          <p:cNvSpPr>
            <a:spLocks xmlns:a="http://schemas.openxmlformats.org/drawingml/2006/main" noGrp="1"/>
          </p:cNvSpPr>
          <p:nvPr/>
        </p:nvSpPr>
        <p:spPr>
          <a:xfrm xmlns:a="http://schemas.openxmlformats.org/drawingml/2006/main">
            <a:off x="2038350" y="4076700"/>
            <a:ext cx="80962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225" b="1" i="0">
                <a:solidFill>
                  <a:srgbClr val="172126"/>
                </a:solidFill>
                <a:latin typeface="Georgia"/>
                <a:ea typeface="Georgia"/>
                <a:cs typeface="Georgia"/>
              </a:defRPr>
            </a:pPr>
            <a:r>
              <a:rPr sz="3225" b="1" i="0">
                <a:solidFill>
                  <a:srgbClr val="172126"/>
                </a:solidFill>
                <a:latin typeface="Georgia"/>
                <a:ea typeface="Georgia"/>
                <a:cs typeface="Georgia"/>
              </a:rPr>
              <a:t>Example: 10 cookies for 8 flyers</a:t>
            </a:r>
          </a:p>
        </p:txBody>
      </p:sp>
      <p:sp>
        <p:nvSpPr>
          <p:cNvPr id="16" name="">
            <a:extLst xmlns:a="http://schemas.openxmlformats.org/drawingml/2006/main">
              <a:ext uri="{FF2B5EF4-FFF2-40B4-BE49-F238E27FC236}">
                <a16:creationId xmlns:a16="http://schemas.microsoft.com/office/drawing/2014/main" id="{87A77671-5E21-4722-8027-B97492A04602}"/>
              </a:ext>
            </a:extLst>
          </p:cNvPr>
          <p:cNvSpPr>
            <a:spLocks xmlns:a="http://schemas.openxmlformats.org/drawingml/2006/main" noGrp="1"/>
          </p:cNvSpPr>
          <p:nvPr/>
        </p:nvSpPr>
        <p:spPr>
          <a:xfrm xmlns:a="http://schemas.openxmlformats.org/drawingml/2006/main">
            <a:off x="3086100" y="5048250"/>
            <a:ext cx="609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175" b="1" i="0">
                <a:solidFill>
                  <a:srgbClr val="124854"/>
                </a:solidFill>
                <a:latin typeface="Georgia"/>
                <a:ea typeface="Georgia"/>
                <a:cs typeface="Georgia"/>
              </a:defRPr>
            </a:pPr>
            <a:r>
              <a:rPr sz="2175" b="1" i="0">
                <a:solidFill>
                  <a:srgbClr val="124854"/>
                </a:solidFill>
                <a:latin typeface="Georgia"/>
                <a:ea typeface="Georgia"/>
                <a:cs typeface="Georgia"/>
              </a:rPr>
              <a:t>That is 1 cookie for 0.8 flyer.</a:t>
            </a:r>
          </a:p>
        </p:txBody>
      </p:sp>
    </p:spTree>
    <p:extLst>
      <p:ext uri="{BB962C8B-B14F-4D97-AF65-F5344CB8AC3E}">
        <p14:creationId xmlns:p14="http://schemas.microsoft.com/office/powerpoint/2010/main" val="2136287822"/>
      </p:ext>
    </p:extLst>
  </p:cSld>
</p:sld>
</file>

<file path=ppt/slides/slide21.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26" name="accent-rule">
            <a:extLst xmlns:a="http://schemas.openxmlformats.org/drawingml/2006/main">
              <a:ext uri="{FF2B5EF4-FFF2-40B4-BE49-F238E27FC236}">
                <a16:creationId xmlns:a16="http://schemas.microsoft.com/office/drawing/2014/main" id="{AFBAF359-5520-4271-AE77-AE6A45FAAC68}"/>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33FBCD02-E65B-492C-800B-942989FC9DB3}"/>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13F0DFF1-4009-4C7E-AFDF-119AF44100B8}"/>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After trade, both students gain</a:t>
            </a:r>
          </a:p>
        </p:txBody>
      </p:sp>
      <p:sp>
        <p:nvSpPr>
          <p:cNvPr id="4" name="footer-rule">
            <a:extLst xmlns:a="http://schemas.openxmlformats.org/drawingml/2006/main">
              <a:ext uri="{FF2B5EF4-FFF2-40B4-BE49-F238E27FC236}">
                <a16:creationId xmlns:a16="http://schemas.microsoft.com/office/drawing/2014/main" id="{AAC57FE4-EFEB-4826-8386-8530418302D2}"/>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598B0140-38FB-497E-941A-A8203299C2C5}"/>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B2A3DE46-8EB5-403E-A800-72746649FE2D}"/>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21</a:t>
            </a:r>
          </a:p>
        </p:txBody>
      </p:sp>
      <p:sp>
        <p:nvSpPr>
          <p:cNvPr id="7" name="after-trade-header-cell-1">
            <a:extLst xmlns:a="http://schemas.openxmlformats.org/drawingml/2006/main">
              <a:ext uri="{FF2B5EF4-FFF2-40B4-BE49-F238E27FC236}">
                <a16:creationId xmlns:a16="http://schemas.microsoft.com/office/drawing/2014/main" id="{7B5DC94E-AD4E-497A-A658-9E521F620D85}"/>
              </a:ext>
            </a:extLst>
          </p:cNvPr>
          <p:cNvSpPr>
            <a:spLocks xmlns:a="http://schemas.openxmlformats.org/drawingml/2006/main" noGrp="1"/>
          </p:cNvSpPr>
          <p:nvPr/>
        </p:nvSpPr>
        <p:spPr>
          <a:xfrm xmlns:a="http://schemas.openxmlformats.org/drawingml/2006/main">
            <a:off x="857250" y="1714500"/>
            <a:ext cx="2000250" cy="59055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8" name="after-trade-header-1">
            <a:extLst xmlns:a="http://schemas.openxmlformats.org/drawingml/2006/main">
              <a:ext uri="{FF2B5EF4-FFF2-40B4-BE49-F238E27FC236}">
                <a16:creationId xmlns:a16="http://schemas.microsoft.com/office/drawing/2014/main" id="{80D6C85D-F717-4E1B-A59E-C9B3273FCC3E}"/>
              </a:ext>
            </a:extLst>
          </p:cNvPr>
          <p:cNvSpPr>
            <a:spLocks xmlns:a="http://schemas.openxmlformats.org/drawingml/2006/main" noGrp="1"/>
          </p:cNvSpPr>
          <p:nvPr/>
        </p:nvSpPr>
        <p:spPr>
          <a:xfrm xmlns:a="http://schemas.openxmlformats.org/drawingml/2006/main">
            <a:off x="952500" y="1790700"/>
            <a:ext cx="1809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875" b="1" i="0">
                <a:solidFill>
                  <a:srgbClr val="FFFFFF"/>
                </a:solidFill>
                <a:latin typeface="Aptos"/>
                <a:ea typeface="Aptos"/>
                <a:cs typeface="Aptos"/>
              </a:defRPr>
            </a:pPr>
            <a:r>
              <a:rPr sz="1875" b="1" i="0">
                <a:solidFill>
                  <a:srgbClr val="FFFFFF"/>
                </a:solidFill>
                <a:latin typeface="Aptos"/>
                <a:ea typeface="Aptos"/>
                <a:cs typeface="Aptos"/>
              </a:rPr>
              <a:t>Student</a:t>
            </a:r>
          </a:p>
        </p:txBody>
      </p:sp>
      <p:sp>
        <p:nvSpPr>
          <p:cNvPr id="9" name="after-trade-header-cell-2">
            <a:extLst xmlns:a="http://schemas.openxmlformats.org/drawingml/2006/main">
              <a:ext uri="{FF2B5EF4-FFF2-40B4-BE49-F238E27FC236}">
                <a16:creationId xmlns:a16="http://schemas.microsoft.com/office/drawing/2014/main" id="{66494EE6-715A-4229-82E5-BF7AAE05698D}"/>
              </a:ext>
            </a:extLst>
          </p:cNvPr>
          <p:cNvSpPr>
            <a:spLocks xmlns:a="http://schemas.openxmlformats.org/drawingml/2006/main" noGrp="1"/>
          </p:cNvSpPr>
          <p:nvPr/>
        </p:nvSpPr>
        <p:spPr>
          <a:xfrm xmlns:a="http://schemas.openxmlformats.org/drawingml/2006/main">
            <a:off x="2857500" y="1714500"/>
            <a:ext cx="4238625" cy="59055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10" name="after-trade-header-2">
            <a:extLst xmlns:a="http://schemas.openxmlformats.org/drawingml/2006/main">
              <a:ext uri="{FF2B5EF4-FFF2-40B4-BE49-F238E27FC236}">
                <a16:creationId xmlns:a16="http://schemas.microsoft.com/office/drawing/2014/main" id="{D728D5B6-D0A0-410B-9D90-FC53C291A8D4}"/>
              </a:ext>
            </a:extLst>
          </p:cNvPr>
          <p:cNvSpPr>
            <a:spLocks xmlns:a="http://schemas.openxmlformats.org/drawingml/2006/main" noGrp="1"/>
          </p:cNvSpPr>
          <p:nvPr/>
        </p:nvSpPr>
        <p:spPr>
          <a:xfrm xmlns:a="http://schemas.openxmlformats.org/drawingml/2006/main">
            <a:off x="2952750" y="1790700"/>
            <a:ext cx="4048125"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875" b="1" i="0">
                <a:solidFill>
                  <a:srgbClr val="FFFFFF"/>
                </a:solidFill>
                <a:latin typeface="Aptos"/>
                <a:ea typeface="Aptos"/>
                <a:cs typeface="Aptos"/>
              </a:defRPr>
            </a:pPr>
            <a:r>
              <a:rPr sz="1875" b="1" i="0">
                <a:solidFill>
                  <a:srgbClr val="FFFFFF"/>
                </a:solidFill>
                <a:latin typeface="Aptos"/>
                <a:ea typeface="Aptos"/>
                <a:cs typeface="Aptos"/>
              </a:rPr>
              <a:t>After trade</a:t>
            </a:r>
          </a:p>
        </p:txBody>
      </p:sp>
      <p:sp>
        <p:nvSpPr>
          <p:cNvPr id="11" name="after-trade-header-cell-3">
            <a:extLst xmlns:a="http://schemas.openxmlformats.org/drawingml/2006/main">
              <a:ext uri="{FF2B5EF4-FFF2-40B4-BE49-F238E27FC236}">
                <a16:creationId xmlns:a16="http://schemas.microsoft.com/office/drawing/2014/main" id="{2F23E4B8-15BB-4DEB-9AC4-0D31BEC216E0}"/>
              </a:ext>
            </a:extLst>
          </p:cNvPr>
          <p:cNvSpPr>
            <a:spLocks xmlns:a="http://schemas.openxmlformats.org/drawingml/2006/main" noGrp="1"/>
          </p:cNvSpPr>
          <p:nvPr/>
        </p:nvSpPr>
        <p:spPr>
          <a:xfrm xmlns:a="http://schemas.openxmlformats.org/drawingml/2006/main">
            <a:off x="7096125" y="1714500"/>
            <a:ext cx="4238625" cy="59055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12" name="after-trade-header-3">
            <a:extLst xmlns:a="http://schemas.openxmlformats.org/drawingml/2006/main">
              <a:ext uri="{FF2B5EF4-FFF2-40B4-BE49-F238E27FC236}">
                <a16:creationId xmlns:a16="http://schemas.microsoft.com/office/drawing/2014/main" id="{E180DA4C-E4E2-4CE4-8529-2B41A3ACB616}"/>
              </a:ext>
            </a:extLst>
          </p:cNvPr>
          <p:cNvSpPr>
            <a:spLocks xmlns:a="http://schemas.openxmlformats.org/drawingml/2006/main" noGrp="1"/>
          </p:cNvSpPr>
          <p:nvPr/>
        </p:nvSpPr>
        <p:spPr>
          <a:xfrm xmlns:a="http://schemas.openxmlformats.org/drawingml/2006/main">
            <a:off x="7191375" y="1790700"/>
            <a:ext cx="4048125"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875" b="1" i="0">
                <a:solidFill>
                  <a:srgbClr val="FFFFFF"/>
                </a:solidFill>
                <a:latin typeface="Aptos"/>
                <a:ea typeface="Aptos"/>
                <a:cs typeface="Aptos"/>
              </a:defRPr>
            </a:pPr>
            <a:r>
              <a:rPr sz="1875" b="1" i="0">
                <a:solidFill>
                  <a:srgbClr val="FFFFFF"/>
                </a:solidFill>
                <a:latin typeface="Aptos"/>
                <a:ea typeface="Aptos"/>
                <a:cs typeface="Aptos"/>
              </a:rPr>
              <a:t>Compared with no trade</a:t>
            </a:r>
          </a:p>
        </p:txBody>
      </p:sp>
      <p:sp>
        <p:nvSpPr>
          <p:cNvPr id="13" name="after-trade-cell-1-1">
            <a:extLst xmlns:a="http://schemas.openxmlformats.org/drawingml/2006/main">
              <a:ext uri="{FF2B5EF4-FFF2-40B4-BE49-F238E27FC236}">
                <a16:creationId xmlns:a16="http://schemas.microsoft.com/office/drawing/2014/main" id="{0FD31591-A234-4272-9110-5276DAE6180D}"/>
              </a:ext>
            </a:extLst>
          </p:cNvPr>
          <p:cNvSpPr>
            <a:spLocks xmlns:a="http://schemas.openxmlformats.org/drawingml/2006/main" noGrp="1"/>
          </p:cNvSpPr>
          <p:nvPr/>
        </p:nvSpPr>
        <p:spPr>
          <a:xfrm xmlns:a="http://schemas.openxmlformats.org/drawingml/2006/main">
            <a:off x="857250" y="2305050"/>
            <a:ext cx="2000250" cy="895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4" name="after-trade-text-1-1">
            <a:extLst xmlns:a="http://schemas.openxmlformats.org/drawingml/2006/main">
              <a:ext uri="{FF2B5EF4-FFF2-40B4-BE49-F238E27FC236}">
                <a16:creationId xmlns:a16="http://schemas.microsoft.com/office/drawing/2014/main" id="{0084B810-8068-43E5-81E9-7632D4D23A1C}"/>
              </a:ext>
            </a:extLst>
          </p:cNvPr>
          <p:cNvSpPr>
            <a:spLocks xmlns:a="http://schemas.openxmlformats.org/drawingml/2006/main" noGrp="1"/>
          </p:cNvSpPr>
          <p:nvPr/>
        </p:nvSpPr>
        <p:spPr>
          <a:xfrm xmlns:a="http://schemas.openxmlformats.org/drawingml/2006/main">
            <a:off x="952500" y="2381250"/>
            <a:ext cx="1809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2025" b="1" i="0">
                <a:solidFill>
                  <a:srgbClr val="172126"/>
                </a:solidFill>
                <a:latin typeface="Aptos"/>
                <a:ea typeface="Aptos"/>
                <a:cs typeface="Aptos"/>
              </a:defRPr>
            </a:pPr>
            <a:r>
              <a:rPr sz="2025" b="1" i="0">
                <a:solidFill>
                  <a:srgbClr val="172126"/>
                </a:solidFill>
                <a:latin typeface="Aptos"/>
                <a:ea typeface="Aptos"/>
                <a:cs typeface="Aptos"/>
              </a:rPr>
              <a:t>Ava</a:t>
            </a:r>
          </a:p>
        </p:txBody>
      </p:sp>
      <p:sp>
        <p:nvSpPr>
          <p:cNvPr id="15" name="after-trade-cell-1-2">
            <a:extLst xmlns:a="http://schemas.openxmlformats.org/drawingml/2006/main">
              <a:ext uri="{FF2B5EF4-FFF2-40B4-BE49-F238E27FC236}">
                <a16:creationId xmlns:a16="http://schemas.microsoft.com/office/drawing/2014/main" id="{C2CD18F0-72DE-4EF0-917A-91F74636183D}"/>
              </a:ext>
            </a:extLst>
          </p:cNvPr>
          <p:cNvSpPr>
            <a:spLocks xmlns:a="http://schemas.openxmlformats.org/drawingml/2006/main" noGrp="1"/>
          </p:cNvSpPr>
          <p:nvPr/>
        </p:nvSpPr>
        <p:spPr>
          <a:xfrm xmlns:a="http://schemas.openxmlformats.org/drawingml/2006/main">
            <a:off x="2857500" y="2305050"/>
            <a:ext cx="4238625" cy="895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6" name="after-trade-text-1-2">
            <a:extLst xmlns:a="http://schemas.openxmlformats.org/drawingml/2006/main">
              <a:ext uri="{FF2B5EF4-FFF2-40B4-BE49-F238E27FC236}">
                <a16:creationId xmlns:a16="http://schemas.microsoft.com/office/drawing/2014/main" id="{1CE2A55F-5417-4F51-A0AD-9438A17F1B79}"/>
              </a:ext>
            </a:extLst>
          </p:cNvPr>
          <p:cNvSpPr>
            <a:spLocks xmlns:a="http://schemas.openxmlformats.org/drawingml/2006/main" noGrp="1"/>
          </p:cNvSpPr>
          <p:nvPr/>
        </p:nvSpPr>
        <p:spPr>
          <a:xfrm xmlns:a="http://schemas.openxmlformats.org/drawingml/2006/main">
            <a:off x="2952750" y="2381250"/>
            <a:ext cx="4048125"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38 cookies, 8 flyers</a:t>
            </a:r>
          </a:p>
        </p:txBody>
      </p:sp>
      <p:sp>
        <p:nvSpPr>
          <p:cNvPr id="17" name="after-trade-cell-1-3">
            <a:extLst xmlns:a="http://schemas.openxmlformats.org/drawingml/2006/main">
              <a:ext uri="{FF2B5EF4-FFF2-40B4-BE49-F238E27FC236}">
                <a16:creationId xmlns:a16="http://schemas.microsoft.com/office/drawing/2014/main" id="{5CCFB3B1-8478-4EF3-B59C-56B957A69FBD}"/>
              </a:ext>
            </a:extLst>
          </p:cNvPr>
          <p:cNvSpPr>
            <a:spLocks xmlns:a="http://schemas.openxmlformats.org/drawingml/2006/main" noGrp="1"/>
          </p:cNvSpPr>
          <p:nvPr/>
        </p:nvSpPr>
        <p:spPr>
          <a:xfrm xmlns:a="http://schemas.openxmlformats.org/drawingml/2006/main">
            <a:off x="7096125" y="2305050"/>
            <a:ext cx="4238625" cy="895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8" name="after-trade-text-1-3">
            <a:extLst xmlns:a="http://schemas.openxmlformats.org/drawingml/2006/main">
              <a:ext uri="{FF2B5EF4-FFF2-40B4-BE49-F238E27FC236}">
                <a16:creationId xmlns:a16="http://schemas.microsoft.com/office/drawing/2014/main" id="{CE03070F-C12A-4BC6-88E2-6EEC512224A1}"/>
              </a:ext>
            </a:extLst>
          </p:cNvPr>
          <p:cNvSpPr>
            <a:spLocks xmlns:a="http://schemas.openxmlformats.org/drawingml/2006/main" noGrp="1"/>
          </p:cNvSpPr>
          <p:nvPr/>
        </p:nvSpPr>
        <p:spPr>
          <a:xfrm xmlns:a="http://schemas.openxmlformats.org/drawingml/2006/main">
            <a:off x="7191375" y="2381250"/>
            <a:ext cx="4048125"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+2 cookies, +2 flyers</a:t>
            </a:r>
          </a:p>
        </p:txBody>
      </p:sp>
      <p:sp>
        <p:nvSpPr>
          <p:cNvPr id="19" name="after-trade-cell-2-1">
            <a:extLst xmlns:a="http://schemas.openxmlformats.org/drawingml/2006/main">
              <a:ext uri="{FF2B5EF4-FFF2-40B4-BE49-F238E27FC236}">
                <a16:creationId xmlns:a16="http://schemas.microsoft.com/office/drawing/2014/main" id="{E4526961-07D0-41D0-9D40-9456D03D69EA}"/>
              </a:ext>
            </a:extLst>
          </p:cNvPr>
          <p:cNvSpPr>
            <a:spLocks xmlns:a="http://schemas.openxmlformats.org/drawingml/2006/main" noGrp="1"/>
          </p:cNvSpPr>
          <p:nvPr/>
        </p:nvSpPr>
        <p:spPr>
          <a:xfrm xmlns:a="http://schemas.openxmlformats.org/drawingml/2006/main">
            <a:off x="857250" y="3200400"/>
            <a:ext cx="2000250" cy="8953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0" name="after-trade-text-2-1">
            <a:extLst xmlns:a="http://schemas.openxmlformats.org/drawingml/2006/main">
              <a:ext uri="{FF2B5EF4-FFF2-40B4-BE49-F238E27FC236}">
                <a16:creationId xmlns:a16="http://schemas.microsoft.com/office/drawing/2014/main" id="{68EF2B28-B25B-4DC6-BBF4-31B6853422C1}"/>
              </a:ext>
            </a:extLst>
          </p:cNvPr>
          <p:cNvSpPr>
            <a:spLocks xmlns:a="http://schemas.openxmlformats.org/drawingml/2006/main" noGrp="1"/>
          </p:cNvSpPr>
          <p:nvPr/>
        </p:nvSpPr>
        <p:spPr>
          <a:xfrm xmlns:a="http://schemas.openxmlformats.org/drawingml/2006/main">
            <a:off x="952500" y="3276600"/>
            <a:ext cx="1809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2025" b="1" i="0">
                <a:solidFill>
                  <a:srgbClr val="172126"/>
                </a:solidFill>
                <a:latin typeface="Aptos"/>
                <a:ea typeface="Aptos"/>
                <a:cs typeface="Aptos"/>
              </a:defRPr>
            </a:pPr>
            <a:r>
              <a:rPr sz="2025" b="1" i="0">
                <a:solidFill>
                  <a:srgbClr val="172126"/>
                </a:solidFill>
                <a:latin typeface="Aptos"/>
                <a:ea typeface="Aptos"/>
                <a:cs typeface="Aptos"/>
              </a:rPr>
              <a:t>Ben</a:t>
            </a:r>
          </a:p>
        </p:txBody>
      </p:sp>
      <p:sp>
        <p:nvSpPr>
          <p:cNvPr id="21" name="after-trade-cell-2-2">
            <a:extLst xmlns:a="http://schemas.openxmlformats.org/drawingml/2006/main">
              <a:ext uri="{FF2B5EF4-FFF2-40B4-BE49-F238E27FC236}">
                <a16:creationId xmlns:a16="http://schemas.microsoft.com/office/drawing/2014/main" id="{F550B992-A0A8-49AA-96B1-B8FE8198FB25}"/>
              </a:ext>
            </a:extLst>
          </p:cNvPr>
          <p:cNvSpPr>
            <a:spLocks xmlns:a="http://schemas.openxmlformats.org/drawingml/2006/main" noGrp="1"/>
          </p:cNvSpPr>
          <p:nvPr/>
        </p:nvSpPr>
        <p:spPr>
          <a:xfrm xmlns:a="http://schemas.openxmlformats.org/drawingml/2006/main">
            <a:off x="2857500" y="3200400"/>
            <a:ext cx="4238625" cy="8953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2" name="after-trade-text-2-2">
            <a:extLst xmlns:a="http://schemas.openxmlformats.org/drawingml/2006/main">
              <a:ext uri="{FF2B5EF4-FFF2-40B4-BE49-F238E27FC236}">
                <a16:creationId xmlns:a16="http://schemas.microsoft.com/office/drawing/2014/main" id="{8610E83A-D270-4156-ACFB-6E0636021CFA}"/>
              </a:ext>
            </a:extLst>
          </p:cNvPr>
          <p:cNvSpPr>
            <a:spLocks xmlns:a="http://schemas.openxmlformats.org/drawingml/2006/main" noGrp="1"/>
          </p:cNvSpPr>
          <p:nvPr/>
        </p:nvSpPr>
        <p:spPr>
          <a:xfrm xmlns:a="http://schemas.openxmlformats.org/drawingml/2006/main">
            <a:off x="2952750" y="3276600"/>
            <a:ext cx="4048125"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10 cookies, 4 flyers</a:t>
            </a:r>
          </a:p>
        </p:txBody>
      </p:sp>
      <p:sp>
        <p:nvSpPr>
          <p:cNvPr id="23" name="after-trade-cell-2-3">
            <a:extLst xmlns:a="http://schemas.openxmlformats.org/drawingml/2006/main">
              <a:ext uri="{FF2B5EF4-FFF2-40B4-BE49-F238E27FC236}">
                <a16:creationId xmlns:a16="http://schemas.microsoft.com/office/drawing/2014/main" id="{74A79341-7174-4411-85B0-B11D1ACD38F7}"/>
              </a:ext>
            </a:extLst>
          </p:cNvPr>
          <p:cNvSpPr>
            <a:spLocks xmlns:a="http://schemas.openxmlformats.org/drawingml/2006/main" noGrp="1"/>
          </p:cNvSpPr>
          <p:nvPr/>
        </p:nvSpPr>
        <p:spPr>
          <a:xfrm xmlns:a="http://schemas.openxmlformats.org/drawingml/2006/main">
            <a:off x="7096125" y="3200400"/>
            <a:ext cx="4238625" cy="8953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4" name="after-trade-text-2-3">
            <a:extLst xmlns:a="http://schemas.openxmlformats.org/drawingml/2006/main">
              <a:ext uri="{FF2B5EF4-FFF2-40B4-BE49-F238E27FC236}">
                <a16:creationId xmlns:a16="http://schemas.microsoft.com/office/drawing/2014/main" id="{B225052D-F493-4222-8016-F8293B99AE49}"/>
              </a:ext>
            </a:extLst>
          </p:cNvPr>
          <p:cNvSpPr>
            <a:spLocks xmlns:a="http://schemas.openxmlformats.org/drawingml/2006/main" noGrp="1"/>
          </p:cNvSpPr>
          <p:nvPr/>
        </p:nvSpPr>
        <p:spPr>
          <a:xfrm xmlns:a="http://schemas.openxmlformats.org/drawingml/2006/main">
            <a:off x="7191375" y="3276600"/>
            <a:ext cx="4048125"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+1 cookie, +1 flyer</a:t>
            </a:r>
          </a:p>
        </p:txBody>
      </p:sp>
      <p:sp>
        <p:nvSpPr>
          <p:cNvPr id="25" name="">
            <a:extLst xmlns:a="http://schemas.openxmlformats.org/drawingml/2006/main">
              <a:ext uri="{FF2B5EF4-FFF2-40B4-BE49-F238E27FC236}">
                <a16:creationId xmlns:a16="http://schemas.microsoft.com/office/drawing/2014/main" id="{58987B6D-0170-4795-AA84-4742175FFE68}"/>
              </a:ext>
            </a:extLst>
          </p:cNvPr>
          <p:cNvSpPr>
            <a:spLocks xmlns:a="http://schemas.openxmlformats.org/drawingml/2006/main" noGrp="1"/>
          </p:cNvSpPr>
          <p:nvPr/>
        </p:nvSpPr>
        <p:spPr>
          <a:xfrm xmlns:a="http://schemas.openxmlformats.org/drawingml/2006/main">
            <a:off x="1390650" y="4686300"/>
            <a:ext cx="942975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700" b="1" i="0">
                <a:solidFill>
                  <a:srgbClr val="9A3B35"/>
                </a:solidFill>
                <a:latin typeface="Georgia"/>
                <a:ea typeface="Georgia"/>
                <a:cs typeface="Georgia"/>
              </a:defRPr>
            </a:pPr>
            <a:r>
              <a:rPr sz="2700" b="1" i="0">
                <a:solidFill>
                  <a:srgbClr val="9A3B35"/>
                </a:solidFill>
                <a:latin typeface="Georgia"/>
                <a:ea typeface="Georgia"/>
                <a:cs typeface="Georgia"/>
              </a:rPr>
              <a:t>Voluntary exchange turns the larger total into gains for each person.</a:t>
            </a:r>
          </a:p>
        </p:txBody>
      </p:sp>
    </p:spTree>
    <p:extLst>
      <p:ext uri="{BB962C8B-B14F-4D97-AF65-F5344CB8AC3E}">
        <p14:creationId xmlns:p14="http://schemas.microsoft.com/office/powerpoint/2010/main" val="1968283072"/>
      </p:ext>
    </p:extLst>
  </p:cSld>
</p:sld>
</file>

<file path=ppt/slides/slide2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8" name="accent-rule">
            <a:extLst xmlns:a="http://schemas.openxmlformats.org/drawingml/2006/main">
              <a:ext uri="{FF2B5EF4-FFF2-40B4-BE49-F238E27FC236}">
                <a16:creationId xmlns:a16="http://schemas.microsoft.com/office/drawing/2014/main" id="{8CF9D4F0-C65D-4C64-9E77-4271C54F5846}"/>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D1537D88-35EB-43F4-956F-EA7AC46D8E54}"/>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EE2E6570-F45B-46ED-AED9-D90E415BB352}"/>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Ava consumes beyond her PPF</a:t>
            </a:r>
          </a:p>
        </p:txBody>
      </p:sp>
      <p:sp>
        <p:nvSpPr>
          <p:cNvPr id="4" name="footer-rule">
            <a:extLst xmlns:a="http://schemas.openxmlformats.org/drawingml/2006/main">
              <a:ext uri="{FF2B5EF4-FFF2-40B4-BE49-F238E27FC236}">
                <a16:creationId xmlns:a16="http://schemas.microsoft.com/office/drawing/2014/main" id="{B89512B0-DE40-4DBE-8EC3-F4B139BF7C47}"/>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12FD5B81-F720-4FAB-9C31-F38FF5A83518}"/>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95AC996F-4D75-4EB0-B24A-0D3CF62A8203}"/>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22</a:t>
            </a:r>
          </a:p>
        </p:txBody>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6aba152fd526489e"/>
          <a:stretch xmlns:a="http://schemas.openxmlformats.org/drawingml/2006/main"/>
        </p:blipFill>
        <p:spPr>
          <a:xfrm xmlns:a="http://schemas.openxmlformats.org/drawingml/2006/main">
            <a:off x="2190750" y="1416433"/>
            <a:ext cx="7810500" cy="4749035"/>
          </a:xfrm>
          <a:prstGeom xmlns:a="http://schemas.openxmlformats.org/drawingml/2006/main" prst="rect">
            <a:avLst/>
          </a:prstGeom>
        </p:spPr>
      </p:pic>
    </p:spTree>
    <p:extLst>
      <p:ext uri="{BB962C8B-B14F-4D97-AF65-F5344CB8AC3E}">
        <p14:creationId xmlns:p14="http://schemas.microsoft.com/office/powerpoint/2010/main" val="1218064516"/>
      </p:ext>
    </p:extLst>
  </p:cSld>
</p:sld>
</file>

<file path=ppt/slides/slide2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8" name="accent-rule">
            <a:extLst xmlns:a="http://schemas.openxmlformats.org/drawingml/2006/main">
              <a:ext uri="{FF2B5EF4-FFF2-40B4-BE49-F238E27FC236}">
                <a16:creationId xmlns:a16="http://schemas.microsoft.com/office/drawing/2014/main" id="{CAF7C0BF-F75F-4CA0-AED4-8FDBEC273C45}"/>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35D6BEE2-E980-4939-9832-6AC79EDDC1AC}"/>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779D7A67-6E57-4BDD-8F23-F0D9AB40A709}"/>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Ben consumes beyond his PPF</a:t>
            </a:r>
          </a:p>
        </p:txBody>
      </p:sp>
      <p:sp>
        <p:nvSpPr>
          <p:cNvPr id="4" name="footer-rule">
            <a:extLst xmlns:a="http://schemas.openxmlformats.org/drawingml/2006/main">
              <a:ext uri="{FF2B5EF4-FFF2-40B4-BE49-F238E27FC236}">
                <a16:creationId xmlns:a16="http://schemas.microsoft.com/office/drawing/2014/main" id="{ABE3A2B4-9025-4AA8-8D7C-E6DF5143B53A}"/>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5E3F3999-C542-4D65-A5DF-83ED5AD93075}"/>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B0C447D1-ACF2-4059-9154-F1DF96051DE8}"/>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23</a:t>
            </a:r>
          </a:p>
        </p:txBody>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477a6bec04154f5f"/>
          <a:stretch xmlns:a="http://schemas.openxmlformats.org/drawingml/2006/main"/>
        </p:blipFill>
        <p:spPr>
          <a:xfrm xmlns:a="http://schemas.openxmlformats.org/drawingml/2006/main">
            <a:off x="2190750" y="1416433"/>
            <a:ext cx="7810500" cy="4749035"/>
          </a:xfrm>
          <a:prstGeom xmlns:a="http://schemas.openxmlformats.org/drawingml/2006/main" prst="rect">
            <a:avLst/>
          </a:prstGeom>
        </p:spPr>
      </p:pic>
    </p:spTree>
    <p:extLst>
      <p:ext uri="{BB962C8B-B14F-4D97-AF65-F5344CB8AC3E}">
        <p14:creationId xmlns:p14="http://schemas.microsoft.com/office/powerpoint/2010/main" val="605460275"/>
      </p:ext>
    </p:extLst>
  </p:cSld>
</p:sld>
</file>

<file path=ppt/slides/slide24.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4" name="accent-rule">
            <a:extLst xmlns:a="http://schemas.openxmlformats.org/drawingml/2006/main">
              <a:ext uri="{FF2B5EF4-FFF2-40B4-BE49-F238E27FC236}">
                <a16:creationId xmlns:a16="http://schemas.microsoft.com/office/drawing/2014/main" id="{BE27A21B-3C7E-4640-9973-4ED5D0D1ADA1}"/>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E0C020C4-A0D4-4FAD-AF9F-2807011D6098}"/>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4DCA320C-7AF2-47A7-96D8-DC680034F5D6}"/>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9999"/>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Trade expands consumption choices, not production ability</a:t>
            </a:r>
          </a:p>
        </p:txBody>
      </p:sp>
      <p:sp>
        <p:nvSpPr>
          <p:cNvPr id="4" name="footer-rule">
            <a:extLst xmlns:a="http://schemas.openxmlformats.org/drawingml/2006/main">
              <a:ext uri="{FF2B5EF4-FFF2-40B4-BE49-F238E27FC236}">
                <a16:creationId xmlns:a16="http://schemas.microsoft.com/office/drawing/2014/main" id="{C46D007B-45DE-4960-B2F6-A9F8733FB750}"/>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A0BB9354-17AE-4DF8-8EE7-585D86A94AFB}"/>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605AFFDF-1327-463B-8B99-42DAADDE2261}"/>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24</a:t>
            </a:r>
          </a:p>
        </p:txBody>
      </p:sp>
      <p:sp>
        <p:nvSpPr>
          <p:cNvPr id="7" name="production-panel">
            <a:extLst xmlns:a="http://schemas.openxmlformats.org/drawingml/2006/main">
              <a:ext uri="{FF2B5EF4-FFF2-40B4-BE49-F238E27FC236}">
                <a16:creationId xmlns:a16="http://schemas.microsoft.com/office/drawing/2014/main" id="{DE4A69B3-B907-4C1F-957C-0A178320546F}"/>
              </a:ext>
            </a:extLst>
          </p:cNvPr>
          <p:cNvSpPr>
            <a:spLocks xmlns:a="http://schemas.openxmlformats.org/drawingml/2006/main" noGrp="1"/>
          </p:cNvSpPr>
          <p:nvPr/>
        </p:nvSpPr>
        <p:spPr>
          <a:xfrm xmlns:a="http://schemas.openxmlformats.org/drawingml/2006/main">
            <a:off x="876300" y="1733550"/>
            <a:ext cx="4762500" cy="3371850"/>
          </a:xfrm>
          <a:prstGeom xmlns:a="http://schemas.openxmlformats.org/drawingml/2006/main" prst="rect">
            <a:avLst/>
          </a:prstGeom>
          <a:solidFill xmlns:a="http://schemas.openxmlformats.org/drawingml/2006/main">
            <a:srgbClr val="EAF5F6"/>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C8E97268-1788-43B4-90BF-DFDD1614083B}"/>
              </a:ext>
            </a:extLst>
          </p:cNvPr>
          <p:cNvSpPr>
            <a:spLocks xmlns:a="http://schemas.openxmlformats.org/drawingml/2006/main" noGrp="1"/>
          </p:cNvSpPr>
          <p:nvPr/>
        </p:nvSpPr>
        <p:spPr>
          <a:xfrm xmlns:a="http://schemas.openxmlformats.org/drawingml/2006/main">
            <a:off x="1428750" y="2114550"/>
            <a:ext cx="3619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925" b="1" i="0">
                <a:solidFill>
                  <a:srgbClr val="1E6675"/>
                </a:solidFill>
                <a:latin typeface="Georgia"/>
                <a:ea typeface="Georgia"/>
                <a:cs typeface="Georgia"/>
              </a:defRPr>
            </a:pPr>
            <a:r>
              <a:rPr sz="2925" b="1" i="0">
                <a:solidFill>
                  <a:srgbClr val="1E6675"/>
                </a:solidFill>
                <a:latin typeface="Georgia"/>
                <a:ea typeface="Georgia"/>
                <a:cs typeface="Georgia"/>
              </a:rPr>
              <a:t>Production</a:t>
            </a:r>
          </a:p>
        </p:txBody>
      </p:sp>
      <p:sp>
        <p:nvSpPr>
          <p:cNvPr id="9" name="">
            <a:extLst xmlns:a="http://schemas.openxmlformats.org/drawingml/2006/main">
              <a:ext uri="{FF2B5EF4-FFF2-40B4-BE49-F238E27FC236}">
                <a16:creationId xmlns:a16="http://schemas.microsoft.com/office/drawing/2014/main" id="{4406927A-880E-4BD2-89AF-DF5E7BDD61F5}"/>
              </a:ext>
            </a:extLst>
          </p:cNvPr>
          <p:cNvSpPr>
            <a:spLocks xmlns:a="http://schemas.openxmlformats.org/drawingml/2006/main" noGrp="1"/>
          </p:cNvSpPr>
          <p:nvPr/>
        </p:nvSpPr>
        <p:spPr>
          <a:xfrm xmlns:a="http://schemas.openxmlformats.org/drawingml/2006/main">
            <a:off x="1447800" y="3105150"/>
            <a:ext cx="35814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250" b="1" i="0">
                <a:solidFill>
                  <a:srgbClr val="172126"/>
                </a:solidFill>
                <a:latin typeface="Aptos"/>
                <a:ea typeface="Aptos"/>
                <a:cs typeface="Aptos"/>
              </a:defRPr>
            </a:pPr>
            <a:r>
              <a:rPr sz="2250" b="1" i="0">
                <a:solidFill>
                  <a:srgbClr val="172126"/>
                </a:solidFill>
                <a:latin typeface="Aptos"/>
                <a:ea typeface="Aptos"/>
                <a:cs typeface="Aptos"/>
              </a:rPr>
              <a:t>Each person's PPF stays where it was.</a:t>
            </a:r>
          </a:p>
        </p:txBody>
      </p:sp>
      <p:sp>
        <p:nvSpPr>
          <p:cNvPr id="10" name="consumption-panel">
            <a:extLst xmlns:a="http://schemas.openxmlformats.org/drawingml/2006/main">
              <a:ext uri="{FF2B5EF4-FFF2-40B4-BE49-F238E27FC236}">
                <a16:creationId xmlns:a16="http://schemas.microsoft.com/office/drawing/2014/main" id="{021BD593-082F-4981-910E-3631BBF17AEF}"/>
              </a:ext>
            </a:extLst>
          </p:cNvPr>
          <p:cNvSpPr>
            <a:spLocks xmlns:a="http://schemas.openxmlformats.org/drawingml/2006/main" noGrp="1"/>
          </p:cNvSpPr>
          <p:nvPr/>
        </p:nvSpPr>
        <p:spPr>
          <a:xfrm xmlns:a="http://schemas.openxmlformats.org/drawingml/2006/main">
            <a:off x="6553200" y="1733550"/>
            <a:ext cx="4762500" cy="3371850"/>
          </a:xfrm>
          <a:prstGeom xmlns:a="http://schemas.openxmlformats.org/drawingml/2006/main" prst="rect">
            <a:avLst/>
          </a:prstGeom>
          <a:solidFill xmlns:a="http://schemas.openxmlformats.org/drawingml/2006/main">
            <a:srgbClr val="F8EFEA"/>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74D5C2D1-D763-4C5E-A1DF-2CBABB3D3AFF}"/>
              </a:ext>
            </a:extLst>
          </p:cNvPr>
          <p:cNvSpPr>
            <a:spLocks xmlns:a="http://schemas.openxmlformats.org/drawingml/2006/main" noGrp="1"/>
          </p:cNvSpPr>
          <p:nvPr/>
        </p:nvSpPr>
        <p:spPr>
          <a:xfrm xmlns:a="http://schemas.openxmlformats.org/drawingml/2006/main">
            <a:off x="7105650" y="2114550"/>
            <a:ext cx="3619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925" b="1" i="0">
                <a:solidFill>
                  <a:srgbClr val="9A3B35"/>
                </a:solidFill>
                <a:latin typeface="Georgia"/>
                <a:ea typeface="Georgia"/>
                <a:cs typeface="Georgia"/>
              </a:defRPr>
            </a:pPr>
            <a:r>
              <a:rPr sz="2925" b="1" i="0">
                <a:solidFill>
                  <a:srgbClr val="9A3B35"/>
                </a:solidFill>
                <a:latin typeface="Georgia"/>
                <a:ea typeface="Georgia"/>
                <a:cs typeface="Georgia"/>
              </a:rPr>
              <a:t>Consumption</a:t>
            </a:r>
          </a:p>
        </p:txBody>
      </p:sp>
      <p:sp>
        <p:nvSpPr>
          <p:cNvPr id="12" name="">
            <a:extLst xmlns:a="http://schemas.openxmlformats.org/drawingml/2006/main">
              <a:ext uri="{FF2B5EF4-FFF2-40B4-BE49-F238E27FC236}">
                <a16:creationId xmlns:a16="http://schemas.microsoft.com/office/drawing/2014/main" id="{C5B78D5C-0BBB-41D4-98F6-1D232C8C6C67}"/>
              </a:ext>
            </a:extLst>
          </p:cNvPr>
          <p:cNvSpPr>
            <a:spLocks xmlns:a="http://schemas.openxmlformats.org/drawingml/2006/main" noGrp="1"/>
          </p:cNvSpPr>
          <p:nvPr/>
        </p:nvSpPr>
        <p:spPr>
          <a:xfrm xmlns:a="http://schemas.openxmlformats.org/drawingml/2006/main">
            <a:off x="7124700" y="2933700"/>
            <a:ext cx="3581400" cy="1257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8602"/>
          </a:bodyPr>
          <a:lstStyle xmlns:a="http://schemas.openxmlformats.org/drawingml/2006/main"/>
          <a:p xmlns:a="http://schemas.openxmlformats.org/drawingml/2006/main">
            <a:pPr algn="ctr">
              <a:lnSpc>
                <a:spcPct val="108000"/>
              </a:lnSpc>
              <a:buNone/>
              <a:defRPr sz="2175" b="1" i="0">
                <a:solidFill>
                  <a:srgbClr val="172126"/>
                </a:solidFill>
                <a:latin typeface="Aptos"/>
                <a:ea typeface="Aptos"/>
                <a:cs typeface="Aptos"/>
              </a:defRPr>
            </a:pPr>
            <a:r>
              <a:rPr sz="2175" b="1" i="0">
                <a:solidFill>
                  <a:srgbClr val="172126"/>
                </a:solidFill>
                <a:latin typeface="Aptos"/>
                <a:ea typeface="Aptos"/>
                <a:cs typeface="Aptos"/>
              </a:rPr>
              <a:t>Trade lets each person consume some goods produced by someone else.</a:t>
            </a:r>
          </a:p>
        </p:txBody>
      </p:sp>
      <p:sp>
        <p:nvSpPr>
          <p:cNvPr id="13" name="">
            <a:extLst xmlns:a="http://schemas.openxmlformats.org/drawingml/2006/main">
              <a:ext uri="{FF2B5EF4-FFF2-40B4-BE49-F238E27FC236}">
                <a16:creationId xmlns:a16="http://schemas.microsoft.com/office/drawing/2014/main" id="{7A5874F8-7164-49FC-9770-AF592DEA5E29}"/>
              </a:ext>
            </a:extLst>
          </p:cNvPr>
          <p:cNvSpPr>
            <a:spLocks xmlns:a="http://schemas.openxmlformats.org/drawingml/2006/main" noGrp="1"/>
          </p:cNvSpPr>
          <p:nvPr/>
        </p:nvSpPr>
        <p:spPr>
          <a:xfrm xmlns:a="http://schemas.openxmlformats.org/drawingml/2006/main">
            <a:off x="2038350" y="5448300"/>
            <a:ext cx="8096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475" b="1" i="0">
                <a:solidFill>
                  <a:srgbClr val="172126"/>
                </a:solidFill>
                <a:latin typeface="Georgia"/>
                <a:ea typeface="Georgia"/>
                <a:cs typeface="Georgia"/>
              </a:defRPr>
            </a:pPr>
            <a:r>
              <a:rPr sz="2475" b="1" i="0">
                <a:solidFill>
                  <a:srgbClr val="172126"/>
                </a:solidFill>
                <a:latin typeface="Georgia"/>
                <a:ea typeface="Georgia"/>
                <a:cs typeface="Georgia"/>
              </a:rPr>
              <a:t>The gain comes from specialization and exchange.</a:t>
            </a:r>
          </a:p>
        </p:txBody>
      </p:sp>
    </p:spTree>
    <p:extLst>
      <p:ext uri="{BB962C8B-B14F-4D97-AF65-F5344CB8AC3E}">
        <p14:creationId xmlns:p14="http://schemas.microsoft.com/office/powerpoint/2010/main" val="275717113"/>
      </p:ext>
    </p:extLst>
  </p:cSld>
</p:sld>
</file>

<file path=ppt/slides/slide25.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5" name="accent-rule">
            <a:extLst xmlns:a="http://schemas.openxmlformats.org/drawingml/2006/main">
              <a:ext uri="{FF2B5EF4-FFF2-40B4-BE49-F238E27FC236}">
                <a16:creationId xmlns:a16="http://schemas.microsoft.com/office/drawing/2014/main" id="{93F10569-A163-45EA-99B1-2846AC76A168}"/>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B93F1504-281E-401A-BFA4-23AD0869038E}"/>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73BA3A4D-28FA-49B5-8E23-EABD172419E0}"/>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Practice with new comparative-advantage problems</a:t>
            </a:r>
          </a:p>
        </p:txBody>
      </p:sp>
      <p:sp>
        <p:nvSpPr>
          <p:cNvPr id="4" name="footer-rule">
            <a:extLst xmlns:a="http://schemas.openxmlformats.org/drawingml/2006/main">
              <a:ext uri="{FF2B5EF4-FFF2-40B4-BE49-F238E27FC236}">
                <a16:creationId xmlns:a16="http://schemas.microsoft.com/office/drawing/2014/main" id="{D03994F8-D0AF-4CA7-83EF-E66A557FEF0D}"/>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0F17FCEE-D5A4-42F2-BC10-9AD321071589}"/>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253451CA-2D60-4BDF-AE8E-B6FF9B98D135}"/>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25</a:t>
            </a:r>
          </a:p>
        </p:txBody>
      </p:sp>
      <p:pic>
        <p:nvPicPr>
          <p:cNvPr id="21" name=""/>
          <p:cNvPicPr>
            <a:picLocks xmlns:a="http://schemas.openxmlformats.org/drawingml/2006/main" noChangeAspect="1"/>
          </p:cNvPicPr>
          <p:nvPr/>
        </p:nvPicPr>
        <p:blipFill>
          <a:blip xmlns:r="http://schemas.openxmlformats.org/officeDocument/2006/relationships" xmlns:a="http://schemas.openxmlformats.org/drawingml/2006/main" r:embed="R9a74f08a1f0f41ff"/>
          <a:stretch xmlns:a="http://schemas.openxmlformats.org/drawingml/2006/main"/>
        </p:blipFill>
        <p:spPr>
          <a:xfrm xmlns:a="http://schemas.openxmlformats.org/drawingml/2006/main">
            <a:off x="5619750" y="1584325"/>
            <a:ext cx="5905500" cy="3937000"/>
          </a:xfrm>
          <a:prstGeom xmlns:a="http://schemas.openxmlformats.org/drawingml/2006/main" prst="rect">
            <a:avLst/>
          </a:prstGeom>
        </p:spPr>
      </p:pic>
      <p:sp>
        <p:nvSpPr>
          <p:cNvPr id="8" name="">
            <a:extLst xmlns:a="http://schemas.openxmlformats.org/drawingml/2006/main">
              <a:ext uri="{FF2B5EF4-FFF2-40B4-BE49-F238E27FC236}">
                <a16:creationId xmlns:a16="http://schemas.microsoft.com/office/drawing/2014/main" id="{2A67D37F-F158-49B4-9805-A59D87B31907}"/>
              </a:ext>
            </a:extLst>
          </p:cNvPr>
          <p:cNvSpPr>
            <a:spLocks xmlns:a="http://schemas.openxmlformats.org/drawingml/2006/main" noGrp="1"/>
          </p:cNvSpPr>
          <p:nvPr/>
        </p:nvSpPr>
        <p:spPr>
          <a:xfrm xmlns:a="http://schemas.openxmlformats.org/drawingml/2006/main">
            <a:off x="876300" y="1752600"/>
            <a:ext cx="495300" cy="495300"/>
          </a:xfrm>
          <a:prstGeom xmlns:a="http://schemas.openxmlformats.org/drawingml/2006/main" prst="rect">
            <a:avLst/>
          </a:prstGeom>
          <a:solidFill xmlns:a="http://schemas.openxmlformats.org/drawingml/2006/main">
            <a:srgbClr val="1E6675"/>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550" b="1" i="0">
                <a:solidFill>
                  <a:srgbClr val="FFFFFF"/>
                </a:solidFill>
                <a:latin typeface="Aptos"/>
                <a:ea typeface="Aptos"/>
                <a:cs typeface="Aptos"/>
              </a:defRPr>
            </a:pPr>
            <a:r>
              <a:rPr sz="2550" b="1" i="0">
                <a:solidFill>
                  <a:srgbClr val="FFFFFF"/>
                </a:solidFill>
                <a:latin typeface="Aptos"/>
                <a:ea typeface="Aptos"/>
                <a:cs typeface="Aptos"/>
              </a:rPr>
              <a:t>1</a:t>
            </a:r>
          </a:p>
        </p:txBody>
      </p:sp>
      <p:sp>
        <p:nvSpPr>
          <p:cNvPr id="9" name="">
            <a:extLst xmlns:a="http://schemas.openxmlformats.org/drawingml/2006/main">
              <a:ext uri="{FF2B5EF4-FFF2-40B4-BE49-F238E27FC236}">
                <a16:creationId xmlns:a16="http://schemas.microsoft.com/office/drawing/2014/main" id="{5510E09A-09A7-453D-81D7-F1E31B1503AE}"/>
              </a:ext>
            </a:extLst>
          </p:cNvPr>
          <p:cNvSpPr>
            <a:spLocks xmlns:a="http://schemas.openxmlformats.org/drawingml/2006/main" noGrp="1"/>
          </p:cNvSpPr>
          <p:nvPr/>
        </p:nvSpPr>
        <p:spPr>
          <a:xfrm xmlns:a="http://schemas.openxmlformats.org/drawingml/2006/main">
            <a:off x="1600200" y="1790700"/>
            <a:ext cx="3333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4372"/>
          </a:bodyPr>
          <a:lstStyle xmlns:a="http://schemas.openxmlformats.org/drawingml/2006/main"/>
          <a:p xmlns:a="http://schemas.openxmlformats.org/drawingml/2006/main">
            <a:pPr algn="l">
              <a:lnSpc>
                <a:spcPct val="108000"/>
              </a:lnSpc>
              <a:buNone/>
              <a:defRPr sz="2025" b="1" i="0">
                <a:solidFill>
                  <a:srgbClr val="172126"/>
                </a:solidFill>
                <a:latin typeface="Aptos"/>
                <a:ea typeface="Aptos"/>
                <a:cs typeface="Aptos"/>
              </a:defRPr>
            </a:pPr>
            <a:r>
              <a:rPr sz="2025" b="1" i="0">
                <a:solidFill>
                  <a:srgbClr val="172126"/>
                </a:solidFill>
                <a:latin typeface="Aptos"/>
                <a:ea typeface="Aptos"/>
                <a:cs typeface="Aptos"/>
              </a:rPr>
              <a:t>Work one problem on the board.</a:t>
            </a:r>
          </a:p>
        </p:txBody>
      </p:sp>
      <p:sp>
        <p:nvSpPr>
          <p:cNvPr id="10" name="">
            <a:extLst xmlns:a="http://schemas.openxmlformats.org/drawingml/2006/main">
              <a:ext uri="{FF2B5EF4-FFF2-40B4-BE49-F238E27FC236}">
                <a16:creationId xmlns:a16="http://schemas.microsoft.com/office/drawing/2014/main" id="{DFD310DB-05A5-45AD-ACAB-0996DFF7AA47}"/>
              </a:ext>
            </a:extLst>
          </p:cNvPr>
          <p:cNvSpPr>
            <a:spLocks xmlns:a="http://schemas.openxmlformats.org/drawingml/2006/main" noGrp="1"/>
          </p:cNvSpPr>
          <p:nvPr/>
        </p:nvSpPr>
        <p:spPr>
          <a:xfrm xmlns:a="http://schemas.openxmlformats.org/drawingml/2006/main">
            <a:off x="876300" y="2724150"/>
            <a:ext cx="495300" cy="49530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550" b="1" i="0">
                <a:solidFill>
                  <a:srgbClr val="FFFFFF"/>
                </a:solidFill>
                <a:latin typeface="Aptos"/>
                <a:ea typeface="Aptos"/>
                <a:cs typeface="Aptos"/>
              </a:defRPr>
            </a:pPr>
            <a:r>
              <a:rPr sz="2550" b="1" i="0">
                <a:solidFill>
                  <a:srgbClr val="FFFFFF"/>
                </a:solidFill>
                <a:latin typeface="Aptos"/>
                <a:ea typeface="Aptos"/>
                <a:cs typeface="Aptos"/>
              </a:rPr>
              <a:t>2</a:t>
            </a:r>
          </a:p>
        </p:txBody>
      </p:sp>
      <p:sp>
        <p:nvSpPr>
          <p:cNvPr id="11" name="">
            <a:extLst xmlns:a="http://schemas.openxmlformats.org/drawingml/2006/main">
              <a:ext uri="{FF2B5EF4-FFF2-40B4-BE49-F238E27FC236}">
                <a16:creationId xmlns:a16="http://schemas.microsoft.com/office/drawing/2014/main" id="{EE71CE2D-93E1-44A5-A617-8D448947C1FE}"/>
              </a:ext>
            </a:extLst>
          </p:cNvPr>
          <p:cNvSpPr>
            <a:spLocks xmlns:a="http://schemas.openxmlformats.org/drawingml/2006/main" noGrp="1"/>
          </p:cNvSpPr>
          <p:nvPr/>
        </p:nvSpPr>
        <p:spPr>
          <a:xfrm xmlns:a="http://schemas.openxmlformats.org/drawingml/2006/main">
            <a:off x="1600200" y="2762250"/>
            <a:ext cx="3333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3154"/>
          </a:bodyPr>
          <a:lstStyle xmlns:a="http://schemas.openxmlformats.org/drawingml/2006/main"/>
          <a:p xmlns:a="http://schemas.openxmlformats.org/drawingml/2006/main">
            <a:pPr algn="l">
              <a:lnSpc>
                <a:spcPct val="108000"/>
              </a:lnSpc>
              <a:buNone/>
              <a:defRPr sz="2025" b="1" i="0">
                <a:solidFill>
                  <a:srgbClr val="172126"/>
                </a:solidFill>
                <a:latin typeface="Aptos"/>
                <a:ea typeface="Aptos"/>
                <a:cs typeface="Aptos"/>
              </a:defRPr>
            </a:pPr>
            <a:r>
              <a:rPr sz="2025" b="1" i="0">
                <a:solidFill>
                  <a:srgbClr val="172126"/>
                </a:solidFill>
                <a:latin typeface="Aptos"/>
                <a:ea typeface="Aptos"/>
                <a:cs typeface="Aptos"/>
              </a:rPr>
              <a:t>Check the answer in the app.</a:t>
            </a:r>
          </a:p>
        </p:txBody>
      </p:sp>
      <p:sp>
        <p:nvSpPr>
          <p:cNvPr id="12" name="">
            <a:extLst xmlns:a="http://schemas.openxmlformats.org/drawingml/2006/main">
              <a:ext uri="{FF2B5EF4-FFF2-40B4-BE49-F238E27FC236}">
                <a16:creationId xmlns:a16="http://schemas.microsoft.com/office/drawing/2014/main" id="{92F7C574-B10D-44F3-A4AF-34E3077334AE}"/>
              </a:ext>
            </a:extLst>
          </p:cNvPr>
          <p:cNvSpPr>
            <a:spLocks xmlns:a="http://schemas.openxmlformats.org/drawingml/2006/main" noGrp="1"/>
          </p:cNvSpPr>
          <p:nvPr/>
        </p:nvSpPr>
        <p:spPr>
          <a:xfrm xmlns:a="http://schemas.openxmlformats.org/drawingml/2006/main">
            <a:off x="876300" y="3695700"/>
            <a:ext cx="495300" cy="495300"/>
          </a:xfrm>
          <a:prstGeom xmlns:a="http://schemas.openxmlformats.org/drawingml/2006/main" prst="rect">
            <a:avLst/>
          </a:prstGeom>
          <a:solidFill xmlns:a="http://schemas.openxmlformats.org/drawingml/2006/main">
            <a:srgbClr val="D8A62F"/>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550" b="1" i="0">
                <a:solidFill>
                  <a:srgbClr val="FFFFFF"/>
                </a:solidFill>
                <a:latin typeface="Aptos"/>
                <a:ea typeface="Aptos"/>
                <a:cs typeface="Aptos"/>
              </a:defRPr>
            </a:pPr>
            <a:r>
              <a:rPr sz="2550" b="1" i="0">
                <a:solidFill>
                  <a:srgbClr val="FFFFFF"/>
                </a:solidFill>
                <a:latin typeface="Aptos"/>
                <a:ea typeface="Aptos"/>
                <a:cs typeface="Aptos"/>
              </a:rPr>
              <a:t>3</a:t>
            </a:r>
          </a:p>
        </p:txBody>
      </p:sp>
      <p:sp>
        <p:nvSpPr>
          <p:cNvPr id="13" name="">
            <a:extLst xmlns:a="http://schemas.openxmlformats.org/drawingml/2006/main">
              <a:ext uri="{FF2B5EF4-FFF2-40B4-BE49-F238E27FC236}">
                <a16:creationId xmlns:a16="http://schemas.microsoft.com/office/drawing/2014/main" id="{3FB69909-3022-4AFD-8FD9-2B9A439DB16B}"/>
              </a:ext>
            </a:extLst>
          </p:cNvPr>
          <p:cNvSpPr>
            <a:spLocks xmlns:a="http://schemas.openxmlformats.org/drawingml/2006/main" noGrp="1"/>
          </p:cNvSpPr>
          <p:nvPr/>
        </p:nvSpPr>
        <p:spPr>
          <a:xfrm xmlns:a="http://schemas.openxmlformats.org/drawingml/2006/main">
            <a:off x="1600200" y="3733800"/>
            <a:ext cx="33337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172126"/>
                </a:solidFill>
                <a:latin typeface="Aptos"/>
                <a:ea typeface="Aptos"/>
                <a:cs typeface="Aptos"/>
              </a:defRPr>
            </a:pPr>
            <a:r>
              <a:rPr sz="2025" b="1" i="0">
                <a:solidFill>
                  <a:srgbClr val="172126"/>
                </a:solidFill>
                <a:latin typeface="Aptos"/>
                <a:ea typeface="Aptos"/>
                <a:cs typeface="Aptos"/>
              </a:rPr>
              <a:t>Generate more examples for practice.</a:t>
            </a:r>
          </a:p>
        </p:txBody>
      </p:sp>
      <p:sp>
        <p:nvSpPr>
          <p:cNvPr id="14" name="app-link">
            <a:extLst xmlns:a="http://schemas.openxmlformats.org/drawingml/2006/main">
              <a:ext uri="{FF2B5EF4-FFF2-40B4-BE49-F238E27FC236}">
                <a16:creationId xmlns:a16="http://schemas.microsoft.com/office/drawing/2014/main" id="{0461149E-10E0-459B-B12E-D35946135CA3}"/>
              </a:ext>
            </a:extLst>
          </p:cNvPr>
          <p:cNvSpPr>
            <a:spLocks xmlns:a="http://schemas.openxmlformats.org/drawingml/2006/main" noGrp="1"/>
          </p:cNvSpPr>
          <p:nvPr/>
        </p:nvSpPr>
        <p:spPr>
          <a:xfrm xmlns:a="http://schemas.openxmlformats.org/drawingml/2006/main">
            <a:off x="704850" y="5124450"/>
            <a:ext cx="4762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1800" b="1" i="0">
                <a:solidFill>
                  <a:srgbClr val="124854"/>
                </a:solidFill>
                <a:latin typeface="Aptos"/>
                <a:ea typeface="Aptos"/>
                <a:cs typeface="Aptos"/>
              </a:defRPr>
            </a:pPr>
            <a:r>
              <a:rPr sz="1800" b="1" i="0">
                <a:solidFill>
                  <a:srgbClr val="124854"/>
                </a:solidFill>
                <a:latin typeface="Aptos"/>
                <a:ea typeface="Aptos"/>
                <a:cs typeface="Aptos"/>
                <a:hlinkClick xmlns:r="http://schemas.openxmlformats.org/officeDocument/2006/relationships" r:id="Rb597f2de8d7740ee"/>
              </a:rPr>
              <a:t>sbu-econ.org/comparative-advantage/</a:t>
            </a:r>
          </a:p>
        </p:txBody>
      </p:sp>
    </p:spTree>
    <p:extLst>
      <p:ext uri="{BB962C8B-B14F-4D97-AF65-F5344CB8AC3E}">
        <p14:creationId xmlns:p14="http://schemas.microsoft.com/office/powerpoint/2010/main" val="1731782565"/>
      </p:ext>
    </p:extLst>
  </p:cSld>
</p:sld>
</file>

<file path=ppt/slides/slide26.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2" name="accent-rule">
            <a:extLst xmlns:a="http://schemas.openxmlformats.org/drawingml/2006/main">
              <a:ext uri="{FF2B5EF4-FFF2-40B4-BE49-F238E27FC236}">
                <a16:creationId xmlns:a16="http://schemas.microsoft.com/office/drawing/2014/main" id="{F038DDC9-3F6E-4054-A9D0-870EE6D1F52C}"/>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3ADC25A7-B03B-4015-AFBB-6744B686414F}"/>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844F9650-9D8C-4161-9A0C-BA91291B183C}"/>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5963"/>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Most cooperation occurs among people who never meet</a:t>
            </a:r>
          </a:p>
        </p:txBody>
      </p:sp>
      <p:sp>
        <p:nvSpPr>
          <p:cNvPr id="4" name="footer-rule">
            <a:extLst xmlns:a="http://schemas.openxmlformats.org/drawingml/2006/main">
              <a:ext uri="{FF2B5EF4-FFF2-40B4-BE49-F238E27FC236}">
                <a16:creationId xmlns:a16="http://schemas.microsoft.com/office/drawing/2014/main" id="{A9062CA2-981D-4E1E-9D11-48B004150FC4}"/>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701D0DEA-9F53-40E1-82D2-51B1E84251DF}"/>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53F2BA43-C904-4722-82DD-64E0995FD6E1}"/>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26</a:t>
            </a:r>
          </a:p>
        </p:txBody>
      </p:sp>
      <p:sp>
        <p:nvSpPr>
          <p:cNvPr id="7" name="">
            <a:extLst xmlns:a="http://schemas.openxmlformats.org/drawingml/2006/main">
              <a:ext uri="{FF2B5EF4-FFF2-40B4-BE49-F238E27FC236}">
                <a16:creationId xmlns:a16="http://schemas.microsoft.com/office/drawing/2014/main" id="{9910C20E-9443-4BD7-92BA-7B33EAD629EE}"/>
              </a:ext>
            </a:extLst>
          </p:cNvPr>
          <p:cNvSpPr>
            <a:spLocks xmlns:a="http://schemas.openxmlformats.org/drawingml/2006/main" noGrp="1"/>
          </p:cNvSpPr>
          <p:nvPr/>
        </p:nvSpPr>
        <p:spPr>
          <a:xfrm xmlns:a="http://schemas.openxmlformats.org/drawingml/2006/main">
            <a:off x="1104900" y="1676400"/>
            <a:ext cx="99822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7873"/>
          </a:bodyPr>
          <a:lstStyle xmlns:a="http://schemas.openxmlformats.org/drawingml/2006/main"/>
          <a:p xmlns:a="http://schemas.openxmlformats.org/drawingml/2006/main">
            <a:pPr algn="ctr">
              <a:lnSpc>
                <a:spcPct val="108000"/>
              </a:lnSpc>
              <a:buNone/>
              <a:defRPr sz="3150" b="1" i="0">
                <a:solidFill>
                  <a:srgbClr val="1E6675"/>
                </a:solidFill>
                <a:latin typeface="Georgia"/>
                <a:ea typeface="Georgia"/>
                <a:cs typeface="Georgia"/>
              </a:defRPr>
            </a:pPr>
            <a:r>
              <a:rPr sz="3150" b="1" i="0">
                <a:solidFill>
                  <a:srgbClr val="1E6675"/>
                </a:solidFill>
                <a:latin typeface="Georgia"/>
                <a:ea typeface="Georgia"/>
                <a:cs typeface="Georgia"/>
              </a:rPr>
              <a:t>What in this room could you make entirely by yourself?</a:t>
            </a:r>
          </a:p>
        </p:txBody>
      </p:sp>
      <p:sp>
        <p:nvSpPr>
          <p:cNvPr id="8" name="">
            <a:extLst xmlns:a="http://schemas.openxmlformats.org/drawingml/2006/main">
              <a:ext uri="{FF2B5EF4-FFF2-40B4-BE49-F238E27FC236}">
                <a16:creationId xmlns:a16="http://schemas.microsoft.com/office/drawing/2014/main" id="{DB615FC0-4752-4A5E-A1DF-7D671CC42A00}"/>
              </a:ext>
            </a:extLst>
          </p:cNvPr>
          <p:cNvSpPr>
            <a:spLocks xmlns:a="http://schemas.openxmlformats.org/drawingml/2006/main" noGrp="1"/>
          </p:cNvSpPr>
          <p:nvPr/>
        </p:nvSpPr>
        <p:spPr>
          <a:xfrm xmlns:a="http://schemas.openxmlformats.org/drawingml/2006/main">
            <a:off x="1809750" y="2876550"/>
            <a:ext cx="85725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325" b="0" i="0">
                <a:solidFill>
                  <a:srgbClr val="172126"/>
                </a:solidFill>
                <a:latin typeface="Aptos"/>
                <a:ea typeface="Aptos"/>
                <a:cs typeface="Aptos"/>
              </a:defRPr>
            </a:pPr>
            <a:r>
              <a:rPr sz="2325" b="0" i="0">
                <a:solidFill>
                  <a:srgbClr val="172126"/>
                </a:solidFill>
                <a:latin typeface="Aptos"/>
                <a:ea typeface="Aptos"/>
                <a:cs typeface="Aptos"/>
              </a:rPr>
              <a:t>A laptop is obviously out of reach. So is something as simple as a pencil.</a:t>
            </a:r>
          </a:p>
        </p:txBody>
      </p:sp>
      <p:sp>
        <p:nvSpPr>
          <p:cNvPr id="9" name="smith-rule">
            <a:extLst xmlns:a="http://schemas.openxmlformats.org/drawingml/2006/main">
              <a:ext uri="{FF2B5EF4-FFF2-40B4-BE49-F238E27FC236}">
                <a16:creationId xmlns:a16="http://schemas.microsoft.com/office/drawing/2014/main" id="{1C7AC5BD-43E4-484D-AC10-BFA9C4B0B69F}"/>
              </a:ext>
            </a:extLst>
          </p:cNvPr>
          <p:cNvSpPr>
            <a:spLocks xmlns:a="http://schemas.openxmlformats.org/drawingml/2006/main" noGrp="1"/>
          </p:cNvSpPr>
          <p:nvPr/>
        </p:nvSpPr>
        <p:spPr>
          <a:xfrm xmlns:a="http://schemas.openxmlformats.org/drawingml/2006/main">
            <a:off x="2266950" y="4095750"/>
            <a:ext cx="7658100" cy="19050"/>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C87B3EDF-44AA-4260-AEC0-C4D1189B7FDE}"/>
              </a:ext>
            </a:extLst>
          </p:cNvPr>
          <p:cNvSpPr>
            <a:spLocks xmlns:a="http://schemas.openxmlformats.org/drawingml/2006/main" noGrp="1"/>
          </p:cNvSpPr>
          <p:nvPr/>
        </p:nvSpPr>
        <p:spPr>
          <a:xfrm xmlns:a="http://schemas.openxmlformats.org/drawingml/2006/main">
            <a:off x="3829050" y="4438650"/>
            <a:ext cx="4572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025" b="0" i="0">
                <a:solidFill>
                  <a:srgbClr val="56636A"/>
                </a:solidFill>
                <a:latin typeface="Georgia"/>
                <a:ea typeface="Georgia"/>
                <a:cs typeface="Georgia"/>
              </a:defRPr>
            </a:pPr>
            <a:r>
              <a:rPr sz="2025" b="0" i="0">
                <a:solidFill>
                  <a:srgbClr val="56636A"/>
                </a:solidFill>
                <a:latin typeface="Georgia"/>
                <a:ea typeface="Georgia"/>
                <a:cs typeface="Georgia"/>
              </a:rPr>
              <a:t>Adam Smith's insight</a:t>
            </a:r>
          </a:p>
        </p:txBody>
      </p:sp>
      <p:sp>
        <p:nvSpPr>
          <p:cNvPr id="11" name="">
            <a:extLst xmlns:a="http://schemas.openxmlformats.org/drawingml/2006/main">
              <a:ext uri="{FF2B5EF4-FFF2-40B4-BE49-F238E27FC236}">
                <a16:creationId xmlns:a16="http://schemas.microsoft.com/office/drawing/2014/main" id="{6D9C1A48-0943-453D-835B-16D7049DE36C}"/>
              </a:ext>
            </a:extLst>
          </p:cNvPr>
          <p:cNvSpPr>
            <a:spLocks xmlns:a="http://schemas.openxmlformats.org/drawingml/2006/main" noGrp="1"/>
          </p:cNvSpPr>
          <p:nvPr/>
        </p:nvSpPr>
        <p:spPr>
          <a:xfrm xmlns:a="http://schemas.openxmlformats.org/drawingml/2006/main">
            <a:off x="1847850" y="5010150"/>
            <a:ext cx="85725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700" b="1" i="0">
                <a:solidFill>
                  <a:srgbClr val="9A3B35"/>
                </a:solidFill>
                <a:latin typeface="Georgia"/>
                <a:ea typeface="Georgia"/>
                <a:cs typeface="Georgia"/>
              </a:defRPr>
            </a:pPr>
            <a:r>
              <a:rPr sz="2700" b="1" i="0">
                <a:solidFill>
                  <a:srgbClr val="9A3B35"/>
                </a:solidFill>
                <a:latin typeface="Georgia"/>
                <a:ea typeface="Georgia"/>
                <a:cs typeface="Georgia"/>
              </a:rPr>
              <a:t>Specialization expands as the market expands.</a:t>
            </a:r>
          </a:p>
        </p:txBody>
      </p:sp>
    </p:spTree>
    <p:extLst>
      <p:ext uri="{BB962C8B-B14F-4D97-AF65-F5344CB8AC3E}">
        <p14:creationId xmlns:p14="http://schemas.microsoft.com/office/powerpoint/2010/main" val="2090720022"/>
      </p:ext>
    </p:extLst>
  </p:cSld>
</p:sld>
</file>

<file path=ppt/slides/slide27.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5" name="accent-rule">
            <a:extLst xmlns:a="http://schemas.openxmlformats.org/drawingml/2006/main">
              <a:ext uri="{FF2B5EF4-FFF2-40B4-BE49-F238E27FC236}">
                <a16:creationId xmlns:a16="http://schemas.microsoft.com/office/drawing/2014/main" id="{BDD9CD4A-CF15-43B6-9889-ACB7421FFE04}"/>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6064FCE6-F684-41F1-BEB7-809BE3AE53A9}"/>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5315DE9F-B17E-41E6-BEAD-DEB43FD17DB9}"/>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Gains from trade require workable exchange</a:t>
            </a:r>
          </a:p>
        </p:txBody>
      </p:sp>
      <p:sp>
        <p:nvSpPr>
          <p:cNvPr id="4" name="footer-rule">
            <a:extLst xmlns:a="http://schemas.openxmlformats.org/drawingml/2006/main">
              <a:ext uri="{FF2B5EF4-FFF2-40B4-BE49-F238E27FC236}">
                <a16:creationId xmlns:a16="http://schemas.microsoft.com/office/drawing/2014/main" id="{925C7E7C-BFB5-4C9F-AC8B-EBD951700EA8}"/>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2033070E-785B-4C7B-B9F3-FD7FC35CB372}"/>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2EB18E3F-7794-4CD2-9E5D-26E1B4FE3D17}"/>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27</a:t>
            </a:r>
          </a:p>
        </p:txBody>
      </p:sp>
      <p:sp>
        <p:nvSpPr>
          <p:cNvPr id="7" name="">
            <a:extLst xmlns:a="http://schemas.openxmlformats.org/drawingml/2006/main">
              <a:ext uri="{FF2B5EF4-FFF2-40B4-BE49-F238E27FC236}">
                <a16:creationId xmlns:a16="http://schemas.microsoft.com/office/drawing/2014/main" id="{40362297-4661-4630-A067-5D2FDC6637C9}"/>
              </a:ext>
            </a:extLst>
          </p:cNvPr>
          <p:cNvSpPr>
            <a:spLocks xmlns:a="http://schemas.openxmlformats.org/drawingml/2006/main" noGrp="1"/>
          </p:cNvSpPr>
          <p:nvPr/>
        </p:nvSpPr>
        <p:spPr>
          <a:xfrm xmlns:a="http://schemas.openxmlformats.org/drawingml/2006/main">
            <a:off x="1066800" y="1790700"/>
            <a:ext cx="1714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1E6675"/>
                </a:solidFill>
                <a:latin typeface="Aptos"/>
                <a:ea typeface="Aptos"/>
                <a:cs typeface="Aptos"/>
              </a:defRPr>
            </a:pPr>
            <a:r>
              <a:rPr sz="1050" b="1" i="0">
                <a:solidFill>
                  <a:srgbClr val="1E6675"/>
                </a:solidFill>
                <a:latin typeface="Aptos"/>
                <a:ea typeface="Aptos"/>
                <a:cs typeface="Aptos"/>
              </a:rPr>
              <a:t>MONEY</a:t>
            </a:r>
          </a:p>
        </p:txBody>
      </p:sp>
      <p:sp>
        <p:nvSpPr>
          <p:cNvPr id="8" name="">
            <a:extLst xmlns:a="http://schemas.openxmlformats.org/drawingml/2006/main">
              <a:ext uri="{FF2B5EF4-FFF2-40B4-BE49-F238E27FC236}">
                <a16:creationId xmlns:a16="http://schemas.microsoft.com/office/drawing/2014/main" id="{518C1BEA-1B3F-49B9-9351-C486408C0A93}"/>
              </a:ext>
            </a:extLst>
          </p:cNvPr>
          <p:cNvSpPr>
            <a:spLocks xmlns:a="http://schemas.openxmlformats.org/drawingml/2006/main" noGrp="1"/>
          </p:cNvSpPr>
          <p:nvPr/>
        </p:nvSpPr>
        <p:spPr>
          <a:xfrm xmlns:a="http://schemas.openxmlformats.org/drawingml/2006/main">
            <a:off x="1028700" y="2209800"/>
            <a:ext cx="2990850" cy="1352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Lets selling and buying occur at different times and with different people.</a:t>
            </a:r>
          </a:p>
        </p:txBody>
      </p:sp>
      <p:sp>
        <p:nvSpPr>
          <p:cNvPr id="9" name="">
            <a:extLst xmlns:a="http://schemas.openxmlformats.org/drawingml/2006/main">
              <a:ext uri="{FF2B5EF4-FFF2-40B4-BE49-F238E27FC236}">
                <a16:creationId xmlns:a16="http://schemas.microsoft.com/office/drawing/2014/main" id="{518AA741-4A27-4A29-9617-23BA39E6742B}"/>
              </a:ext>
            </a:extLst>
          </p:cNvPr>
          <p:cNvSpPr>
            <a:spLocks xmlns:a="http://schemas.openxmlformats.org/drawingml/2006/main" noGrp="1"/>
          </p:cNvSpPr>
          <p:nvPr/>
        </p:nvSpPr>
        <p:spPr>
          <a:xfrm xmlns:a="http://schemas.openxmlformats.org/drawingml/2006/main">
            <a:off x="4629150" y="1790700"/>
            <a:ext cx="2000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RULES AND TRUST</a:t>
            </a:r>
          </a:p>
        </p:txBody>
      </p:sp>
      <p:sp>
        <p:nvSpPr>
          <p:cNvPr id="10" name="">
            <a:extLst xmlns:a="http://schemas.openxmlformats.org/drawingml/2006/main">
              <a:ext uri="{FF2B5EF4-FFF2-40B4-BE49-F238E27FC236}">
                <a16:creationId xmlns:a16="http://schemas.microsoft.com/office/drawing/2014/main" id="{B4536203-E9F7-4931-8246-1424020CF251}"/>
              </a:ext>
            </a:extLst>
          </p:cNvPr>
          <p:cNvSpPr>
            <a:spLocks xmlns:a="http://schemas.openxmlformats.org/drawingml/2006/main" noGrp="1"/>
          </p:cNvSpPr>
          <p:nvPr/>
        </p:nvSpPr>
        <p:spPr>
          <a:xfrm xmlns:a="http://schemas.openxmlformats.org/drawingml/2006/main">
            <a:off x="4591050" y="2209800"/>
            <a:ext cx="2990850" cy="1352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Make payment, delivery, quality, and promises more dependable.</a:t>
            </a:r>
          </a:p>
        </p:txBody>
      </p:sp>
      <p:sp>
        <p:nvSpPr>
          <p:cNvPr id="11" name="">
            <a:extLst xmlns:a="http://schemas.openxmlformats.org/drawingml/2006/main">
              <a:ext uri="{FF2B5EF4-FFF2-40B4-BE49-F238E27FC236}">
                <a16:creationId xmlns:a16="http://schemas.microsoft.com/office/drawing/2014/main" id="{AD7B4D5D-3997-4BEA-B188-74CFC0CFBE29}"/>
              </a:ext>
            </a:extLst>
          </p:cNvPr>
          <p:cNvSpPr>
            <a:spLocks xmlns:a="http://schemas.openxmlformats.org/drawingml/2006/main" noGrp="1"/>
          </p:cNvSpPr>
          <p:nvPr/>
        </p:nvSpPr>
        <p:spPr>
          <a:xfrm xmlns:a="http://schemas.openxmlformats.org/drawingml/2006/main">
            <a:off x="8210550" y="1790700"/>
            <a:ext cx="1714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D8A62F"/>
                </a:solidFill>
                <a:latin typeface="Aptos"/>
                <a:ea typeface="Aptos"/>
                <a:cs typeface="Aptos"/>
              </a:defRPr>
            </a:pPr>
            <a:r>
              <a:rPr sz="1050" b="1" i="0">
                <a:solidFill>
                  <a:srgbClr val="D8A62F"/>
                </a:solidFill>
                <a:latin typeface="Aptos"/>
                <a:ea typeface="Aptos"/>
                <a:cs typeface="Aptos"/>
              </a:rPr>
              <a:t>PRICES</a:t>
            </a:r>
          </a:p>
        </p:txBody>
      </p:sp>
      <p:sp>
        <p:nvSpPr>
          <p:cNvPr id="12" name="">
            <a:extLst xmlns:a="http://schemas.openxmlformats.org/drawingml/2006/main">
              <a:ext uri="{FF2B5EF4-FFF2-40B4-BE49-F238E27FC236}">
                <a16:creationId xmlns:a16="http://schemas.microsoft.com/office/drawing/2014/main" id="{829C6533-ECA9-4F0A-8622-7237BE56761A}"/>
              </a:ext>
            </a:extLst>
          </p:cNvPr>
          <p:cNvSpPr>
            <a:spLocks xmlns:a="http://schemas.openxmlformats.org/drawingml/2006/main" noGrp="1"/>
          </p:cNvSpPr>
          <p:nvPr/>
        </p:nvSpPr>
        <p:spPr>
          <a:xfrm xmlns:a="http://schemas.openxmlformats.org/drawingml/2006/main">
            <a:off x="8172450" y="2209800"/>
            <a:ext cx="2990850" cy="1352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Help separate buyers and sellers adjust their plans without one common manager.</a:t>
            </a:r>
          </a:p>
        </p:txBody>
      </p:sp>
      <p:sp>
        <p:nvSpPr>
          <p:cNvPr id="13" name="institutions-rule">
            <a:extLst xmlns:a="http://schemas.openxmlformats.org/drawingml/2006/main">
              <a:ext uri="{FF2B5EF4-FFF2-40B4-BE49-F238E27FC236}">
                <a16:creationId xmlns:a16="http://schemas.microsoft.com/office/drawing/2014/main" id="{4466EFBB-C1B2-422A-BE08-6B084769F886}"/>
              </a:ext>
            </a:extLst>
          </p:cNvPr>
          <p:cNvSpPr>
            <a:spLocks xmlns:a="http://schemas.openxmlformats.org/drawingml/2006/main" noGrp="1"/>
          </p:cNvSpPr>
          <p:nvPr/>
        </p:nvSpPr>
        <p:spPr>
          <a:xfrm xmlns:a="http://schemas.openxmlformats.org/drawingml/2006/main">
            <a:off x="1143000" y="4095750"/>
            <a:ext cx="9906000" cy="19050"/>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EAA0A2E3-1B18-4E61-AB7B-DF999AC92B36}"/>
              </a:ext>
            </a:extLst>
          </p:cNvPr>
          <p:cNvSpPr>
            <a:spLocks xmlns:a="http://schemas.openxmlformats.org/drawingml/2006/main" noGrp="1"/>
          </p:cNvSpPr>
          <p:nvPr/>
        </p:nvSpPr>
        <p:spPr>
          <a:xfrm xmlns:a="http://schemas.openxmlformats.org/drawingml/2006/main">
            <a:off x="1485900" y="4591050"/>
            <a:ext cx="923925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475" b="1" i="0">
                <a:solidFill>
                  <a:srgbClr val="9A3B35"/>
                </a:solidFill>
                <a:latin typeface="Georgia"/>
                <a:ea typeface="Georgia"/>
                <a:cs typeface="Georgia"/>
              </a:defRPr>
            </a:pPr>
            <a:r>
              <a:rPr sz="2475" b="1" i="0">
                <a:solidFill>
                  <a:srgbClr val="9A3B35"/>
                </a:solidFill>
                <a:latin typeface="Georgia"/>
                <a:ea typeface="Georgia"/>
                <a:cs typeface="Georgia"/>
              </a:rPr>
              <a:t>Potential gains are not enough. People must be able to find one another and carry out the trade.</a:t>
            </a:r>
          </a:p>
        </p:txBody>
      </p:sp>
    </p:spTree>
    <p:extLst>
      <p:ext uri="{BB962C8B-B14F-4D97-AF65-F5344CB8AC3E}">
        <p14:creationId xmlns:p14="http://schemas.microsoft.com/office/powerpoint/2010/main" val="1455626394"/>
      </p:ext>
    </p:extLst>
  </p:cSld>
</p:sld>
</file>

<file path=ppt/slides/slide28.xml><?xml version="1.0" encoding="utf-8"?>
<p:sld xmlns:p="http://schemas.openxmlformats.org/presentationml/2006/main">
  <p:cSld>
    <p:bg>
      <p:bgPr>
        <a:solidFill xmlns:a="http://schemas.openxmlformats.org/drawingml/2006/main">
          <a:srgbClr val="124854"/>
        </a:solidFill>
      </p:bgPr>
    </p:bg>
    <p:spTree>
      <p:nvGrpSpPr>
        <p:cNvPr id="1" name=""/>
        <p:cNvGrpSpPr/>
        <p:nvPr/>
      </p:nvGrpSpPr>
      <p:grpSpPr>
        <a:xfrm xmlns:a="http://schemas.openxmlformats.org/drawingml/2006/main"/>
      </p:grpSpPr>
      <p:sp>
        <p:nvSpPr>
          <p:cNvPr id="22" name="accent-rule">
            <a:extLst xmlns:a="http://schemas.openxmlformats.org/drawingml/2006/main">
              <a:ext uri="{FF2B5EF4-FFF2-40B4-BE49-F238E27FC236}">
                <a16:creationId xmlns:a16="http://schemas.microsoft.com/office/drawing/2014/main" id="{7FC5E834-0734-4DE8-B057-B258AE79875E}"/>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6B2BDFA1-5E50-4F3F-82E4-E1594D9CCEDA}"/>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C5F095CB-D7F9-4768-A17C-5993601EEFA7}"/>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7238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Trade lets different people turn lower opportunity costs into mutual gains</a:t>
            </a:r>
          </a:p>
        </p:txBody>
      </p:sp>
      <p:sp>
        <p:nvSpPr>
          <p:cNvPr id="4" name="footer-rule">
            <a:extLst xmlns:a="http://schemas.openxmlformats.org/drawingml/2006/main">
              <a:ext uri="{FF2B5EF4-FFF2-40B4-BE49-F238E27FC236}">
                <a16:creationId xmlns:a16="http://schemas.microsoft.com/office/drawing/2014/main" id="{F058F332-03C6-4ECF-84E2-279FAC619A52}"/>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115C5BE5-8032-415E-8E0E-2B9346CF8FFE}"/>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A34DA41A-9C01-4D90-83F2-F4E3DA215E68}"/>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28</a:t>
            </a:r>
          </a:p>
        </p:txBody>
      </p:sp>
      <p:sp>
        <p:nvSpPr>
          <p:cNvPr id="7" name="close-rule">
            <a:extLst xmlns:a="http://schemas.openxmlformats.org/drawingml/2006/main">
              <a:ext uri="{FF2B5EF4-FFF2-40B4-BE49-F238E27FC236}">
                <a16:creationId xmlns:a16="http://schemas.microsoft.com/office/drawing/2014/main" id="{98A969E3-29DE-49CB-81CB-B53C5A653B90}"/>
              </a:ext>
            </a:extLst>
          </p:cNvPr>
          <p:cNvSpPr>
            <a:spLocks xmlns:a="http://schemas.openxmlformats.org/drawingml/2006/main" noGrp="1"/>
          </p:cNvSpPr>
          <p:nvPr/>
        </p:nvSpPr>
        <p:spPr>
          <a:xfrm xmlns:a="http://schemas.openxmlformats.org/drawingml/2006/main">
            <a:off x="609600" y="1428750"/>
            <a:ext cx="10972800" cy="9525"/>
          </a:xfrm>
          <a:prstGeom xmlns:a="http://schemas.openxmlformats.org/drawingml/2006/main" prst="rect">
            <a:avLst/>
          </a:prstGeom>
          <a:solidFill xmlns:a="http://schemas.openxmlformats.org/drawingml/2006/main">
            <a:srgbClr val="5D8990"/>
          </a:solidFill>
          <a:ln xmlns:a="http://schemas.openxmlformats.org/drawingml/2006/main" w="0">
            <a:noFill/>
            <a:prstDash val="solid"/>
          </a:ln>
        </p:spPr>
      </p:sp>
      <p:sp>
        <p:nvSpPr>
          <p:cNvPr id="8" name="chapter-close-mark-1">
            <a:extLst xmlns:a="http://schemas.openxmlformats.org/drawingml/2006/main">
              <a:ext uri="{FF2B5EF4-FFF2-40B4-BE49-F238E27FC236}">
                <a16:creationId xmlns:a16="http://schemas.microsoft.com/office/drawing/2014/main" id="{F00DB9B3-5490-471A-8952-318743EEAD17}"/>
              </a:ext>
            </a:extLst>
          </p:cNvPr>
          <p:cNvSpPr>
            <a:spLocks xmlns:a="http://schemas.openxmlformats.org/drawingml/2006/main" noGrp="1"/>
          </p:cNvSpPr>
          <p:nvPr/>
        </p:nvSpPr>
        <p:spPr>
          <a:xfrm xmlns:a="http://schemas.openxmlformats.org/drawingml/2006/main">
            <a:off x="1428750" y="18383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D8A62F"/>
                </a:solidFill>
                <a:latin typeface="Aptos"/>
                <a:ea typeface="Aptos"/>
                <a:cs typeface="Aptos"/>
              </a:defRPr>
            </a:pPr>
            <a:r>
              <a:rPr sz="2025" b="1" i="0">
                <a:solidFill>
                  <a:srgbClr val="D8A62F"/>
                </a:solidFill>
                <a:latin typeface="Aptos"/>
                <a:ea typeface="Aptos"/>
                <a:cs typeface="Aptos"/>
              </a:rPr>
              <a:t>•</a:t>
            </a:r>
          </a:p>
        </p:txBody>
      </p:sp>
      <p:sp>
        <p:nvSpPr>
          <p:cNvPr id="9" name="chapter-close-1">
            <a:extLst xmlns:a="http://schemas.openxmlformats.org/drawingml/2006/main">
              <a:ext uri="{FF2B5EF4-FFF2-40B4-BE49-F238E27FC236}">
                <a16:creationId xmlns:a16="http://schemas.microsoft.com/office/drawing/2014/main" id="{B44AA87C-87E9-4456-9ACF-2709BEB9ADF0}"/>
              </a:ext>
            </a:extLst>
          </p:cNvPr>
          <p:cNvSpPr>
            <a:spLocks xmlns:a="http://schemas.openxmlformats.org/drawingml/2006/main" noGrp="1"/>
          </p:cNvSpPr>
          <p:nvPr/>
        </p:nvSpPr>
        <p:spPr>
          <a:xfrm xmlns:a="http://schemas.openxmlformats.org/drawingml/2006/main">
            <a:off x="1752600" y="1847850"/>
            <a:ext cx="8534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FFFFFF"/>
                </a:solidFill>
                <a:latin typeface="Aptos"/>
                <a:ea typeface="Aptos"/>
                <a:cs typeface="Aptos"/>
              </a:defRPr>
            </a:pPr>
            <a:r>
              <a:rPr sz="2025" b="0" i="0">
                <a:solidFill>
                  <a:srgbClr val="FFFFFF"/>
                </a:solidFill>
                <a:latin typeface="Aptos"/>
                <a:ea typeface="Aptos"/>
                <a:cs typeface="Aptos"/>
              </a:rPr>
              <a:t>A PPF makes production trade-offs visible.</a:t>
            </a:r>
          </a:p>
        </p:txBody>
      </p:sp>
      <p:sp>
        <p:nvSpPr>
          <p:cNvPr id="10" name="chapter-close-mark-2">
            <a:extLst xmlns:a="http://schemas.openxmlformats.org/drawingml/2006/main">
              <a:ext uri="{FF2B5EF4-FFF2-40B4-BE49-F238E27FC236}">
                <a16:creationId xmlns:a16="http://schemas.microsoft.com/office/drawing/2014/main" id="{D6C2D9EE-C0C4-43B8-A69E-F04BF83D1CF9}"/>
              </a:ext>
            </a:extLst>
          </p:cNvPr>
          <p:cNvSpPr>
            <a:spLocks xmlns:a="http://schemas.openxmlformats.org/drawingml/2006/main" noGrp="1"/>
          </p:cNvSpPr>
          <p:nvPr/>
        </p:nvSpPr>
        <p:spPr>
          <a:xfrm xmlns:a="http://schemas.openxmlformats.org/drawingml/2006/main">
            <a:off x="1428750" y="2381250"/>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D8A62F"/>
                </a:solidFill>
                <a:latin typeface="Aptos"/>
                <a:ea typeface="Aptos"/>
                <a:cs typeface="Aptos"/>
              </a:defRPr>
            </a:pPr>
            <a:r>
              <a:rPr sz="2025" b="1" i="0">
                <a:solidFill>
                  <a:srgbClr val="D8A62F"/>
                </a:solidFill>
                <a:latin typeface="Aptos"/>
                <a:ea typeface="Aptos"/>
                <a:cs typeface="Aptos"/>
              </a:rPr>
              <a:t>•</a:t>
            </a:r>
          </a:p>
        </p:txBody>
      </p:sp>
      <p:sp>
        <p:nvSpPr>
          <p:cNvPr id="11" name="chapter-close-2">
            <a:extLst xmlns:a="http://schemas.openxmlformats.org/drawingml/2006/main">
              <a:ext uri="{FF2B5EF4-FFF2-40B4-BE49-F238E27FC236}">
                <a16:creationId xmlns:a16="http://schemas.microsoft.com/office/drawing/2014/main" id="{19A86736-44F1-48E2-A89E-6CF02EBB3A85}"/>
              </a:ext>
            </a:extLst>
          </p:cNvPr>
          <p:cNvSpPr>
            <a:spLocks xmlns:a="http://schemas.openxmlformats.org/drawingml/2006/main" noGrp="1"/>
          </p:cNvSpPr>
          <p:nvPr/>
        </p:nvSpPr>
        <p:spPr>
          <a:xfrm xmlns:a="http://schemas.openxmlformats.org/drawingml/2006/main">
            <a:off x="1752600" y="2390775"/>
            <a:ext cx="8534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FFFFFF"/>
                </a:solidFill>
                <a:latin typeface="Aptos"/>
                <a:ea typeface="Aptos"/>
                <a:cs typeface="Aptos"/>
              </a:defRPr>
            </a:pPr>
            <a:r>
              <a:rPr sz="2025" b="0" i="0">
                <a:solidFill>
                  <a:srgbClr val="FFFFFF"/>
                </a:solidFill>
                <a:latin typeface="Aptos"/>
                <a:ea typeface="Aptos"/>
                <a:cs typeface="Aptos"/>
              </a:rPr>
              <a:t>Comparative advantage depends on opportunity cost.</a:t>
            </a:r>
          </a:p>
        </p:txBody>
      </p:sp>
      <p:sp>
        <p:nvSpPr>
          <p:cNvPr id="12" name="chapter-close-mark-3">
            <a:extLst xmlns:a="http://schemas.openxmlformats.org/drawingml/2006/main">
              <a:ext uri="{FF2B5EF4-FFF2-40B4-BE49-F238E27FC236}">
                <a16:creationId xmlns:a16="http://schemas.microsoft.com/office/drawing/2014/main" id="{AF4D69A2-436C-4A50-AEB0-D6AA47A9E7BC}"/>
              </a:ext>
            </a:extLst>
          </p:cNvPr>
          <p:cNvSpPr>
            <a:spLocks xmlns:a="http://schemas.openxmlformats.org/drawingml/2006/main" noGrp="1"/>
          </p:cNvSpPr>
          <p:nvPr/>
        </p:nvSpPr>
        <p:spPr>
          <a:xfrm xmlns:a="http://schemas.openxmlformats.org/drawingml/2006/main">
            <a:off x="1428750" y="292417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D8A62F"/>
                </a:solidFill>
                <a:latin typeface="Aptos"/>
                <a:ea typeface="Aptos"/>
                <a:cs typeface="Aptos"/>
              </a:defRPr>
            </a:pPr>
            <a:r>
              <a:rPr sz="2025" b="1" i="0">
                <a:solidFill>
                  <a:srgbClr val="D8A62F"/>
                </a:solidFill>
                <a:latin typeface="Aptos"/>
                <a:ea typeface="Aptos"/>
                <a:cs typeface="Aptos"/>
              </a:rPr>
              <a:t>•</a:t>
            </a:r>
          </a:p>
        </p:txBody>
      </p:sp>
      <p:sp>
        <p:nvSpPr>
          <p:cNvPr id="13" name="chapter-close-3">
            <a:extLst xmlns:a="http://schemas.openxmlformats.org/drawingml/2006/main">
              <a:ext uri="{FF2B5EF4-FFF2-40B4-BE49-F238E27FC236}">
                <a16:creationId xmlns:a16="http://schemas.microsoft.com/office/drawing/2014/main" id="{A0840B13-1FD9-4511-9AED-09950B778F36}"/>
              </a:ext>
            </a:extLst>
          </p:cNvPr>
          <p:cNvSpPr>
            <a:spLocks xmlns:a="http://schemas.openxmlformats.org/drawingml/2006/main" noGrp="1"/>
          </p:cNvSpPr>
          <p:nvPr/>
        </p:nvSpPr>
        <p:spPr>
          <a:xfrm xmlns:a="http://schemas.openxmlformats.org/drawingml/2006/main">
            <a:off x="1752600" y="2933700"/>
            <a:ext cx="8534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FFFFFF"/>
                </a:solidFill>
                <a:latin typeface="Aptos"/>
                <a:ea typeface="Aptos"/>
                <a:cs typeface="Aptos"/>
              </a:defRPr>
            </a:pPr>
            <a:r>
              <a:rPr sz="2025" b="0" i="0">
                <a:solidFill>
                  <a:srgbClr val="FFFFFF"/>
                </a:solidFill>
                <a:latin typeface="Aptos"/>
                <a:ea typeface="Aptos"/>
                <a:cs typeface="Aptos"/>
              </a:rPr>
              <a:t>Specialization can increase total output.</a:t>
            </a:r>
          </a:p>
        </p:txBody>
      </p:sp>
      <p:sp>
        <p:nvSpPr>
          <p:cNvPr id="14" name="chapter-close-mark-4">
            <a:extLst xmlns:a="http://schemas.openxmlformats.org/drawingml/2006/main">
              <a:ext uri="{FF2B5EF4-FFF2-40B4-BE49-F238E27FC236}">
                <a16:creationId xmlns:a16="http://schemas.microsoft.com/office/drawing/2014/main" id="{B5FB443E-DE29-438B-9FE0-4F02EE646978}"/>
              </a:ext>
            </a:extLst>
          </p:cNvPr>
          <p:cNvSpPr>
            <a:spLocks xmlns:a="http://schemas.openxmlformats.org/drawingml/2006/main" noGrp="1"/>
          </p:cNvSpPr>
          <p:nvPr/>
        </p:nvSpPr>
        <p:spPr>
          <a:xfrm xmlns:a="http://schemas.openxmlformats.org/drawingml/2006/main">
            <a:off x="1428750" y="3467100"/>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D8A62F"/>
                </a:solidFill>
                <a:latin typeface="Aptos"/>
                <a:ea typeface="Aptos"/>
                <a:cs typeface="Aptos"/>
              </a:defRPr>
            </a:pPr>
            <a:r>
              <a:rPr sz="2025" b="1" i="0">
                <a:solidFill>
                  <a:srgbClr val="D8A62F"/>
                </a:solidFill>
                <a:latin typeface="Aptos"/>
                <a:ea typeface="Aptos"/>
                <a:cs typeface="Aptos"/>
              </a:rPr>
              <a:t>•</a:t>
            </a:r>
          </a:p>
        </p:txBody>
      </p:sp>
      <p:sp>
        <p:nvSpPr>
          <p:cNvPr id="15" name="chapter-close-4">
            <a:extLst xmlns:a="http://schemas.openxmlformats.org/drawingml/2006/main">
              <a:ext uri="{FF2B5EF4-FFF2-40B4-BE49-F238E27FC236}">
                <a16:creationId xmlns:a16="http://schemas.microsoft.com/office/drawing/2014/main" id="{618CF8CF-7634-4045-8737-E355AF522E72}"/>
              </a:ext>
            </a:extLst>
          </p:cNvPr>
          <p:cNvSpPr>
            <a:spLocks xmlns:a="http://schemas.openxmlformats.org/drawingml/2006/main" noGrp="1"/>
          </p:cNvSpPr>
          <p:nvPr/>
        </p:nvSpPr>
        <p:spPr>
          <a:xfrm xmlns:a="http://schemas.openxmlformats.org/drawingml/2006/main">
            <a:off x="1752600" y="3476625"/>
            <a:ext cx="8534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FFFFFF"/>
                </a:solidFill>
                <a:latin typeface="Aptos"/>
                <a:ea typeface="Aptos"/>
                <a:cs typeface="Aptos"/>
              </a:defRPr>
            </a:pPr>
            <a:r>
              <a:rPr sz="2025" b="0" i="0">
                <a:solidFill>
                  <a:srgbClr val="FFFFFF"/>
                </a:solidFill>
                <a:latin typeface="Aptos"/>
                <a:ea typeface="Aptos"/>
                <a:cs typeface="Aptos"/>
              </a:rPr>
              <a:t>Mutually acceptable terms of trade can make both sides better off.</a:t>
            </a:r>
          </a:p>
        </p:txBody>
      </p:sp>
      <p:sp>
        <p:nvSpPr>
          <p:cNvPr id="16" name="chapter-close-mark-5">
            <a:extLst xmlns:a="http://schemas.openxmlformats.org/drawingml/2006/main">
              <a:ext uri="{FF2B5EF4-FFF2-40B4-BE49-F238E27FC236}">
                <a16:creationId xmlns:a16="http://schemas.microsoft.com/office/drawing/2014/main" id="{339C7D2C-81C9-43A1-B707-63458B91BBBE}"/>
              </a:ext>
            </a:extLst>
          </p:cNvPr>
          <p:cNvSpPr>
            <a:spLocks xmlns:a="http://schemas.openxmlformats.org/drawingml/2006/main" noGrp="1"/>
          </p:cNvSpPr>
          <p:nvPr/>
        </p:nvSpPr>
        <p:spPr>
          <a:xfrm xmlns:a="http://schemas.openxmlformats.org/drawingml/2006/main">
            <a:off x="1428750" y="40100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D8A62F"/>
                </a:solidFill>
                <a:latin typeface="Aptos"/>
                <a:ea typeface="Aptos"/>
                <a:cs typeface="Aptos"/>
              </a:defRPr>
            </a:pPr>
            <a:r>
              <a:rPr sz="2025" b="1" i="0">
                <a:solidFill>
                  <a:srgbClr val="D8A62F"/>
                </a:solidFill>
                <a:latin typeface="Aptos"/>
                <a:ea typeface="Aptos"/>
                <a:cs typeface="Aptos"/>
              </a:rPr>
              <a:t>•</a:t>
            </a:r>
          </a:p>
        </p:txBody>
      </p:sp>
      <p:sp>
        <p:nvSpPr>
          <p:cNvPr id="17" name="chapter-close-5">
            <a:extLst xmlns:a="http://schemas.openxmlformats.org/drawingml/2006/main">
              <a:ext uri="{FF2B5EF4-FFF2-40B4-BE49-F238E27FC236}">
                <a16:creationId xmlns:a16="http://schemas.microsoft.com/office/drawing/2014/main" id="{70C910DD-F9A4-4465-8173-5459DEEAE02B}"/>
              </a:ext>
            </a:extLst>
          </p:cNvPr>
          <p:cNvSpPr>
            <a:spLocks xmlns:a="http://schemas.openxmlformats.org/drawingml/2006/main" noGrp="1"/>
          </p:cNvSpPr>
          <p:nvPr/>
        </p:nvSpPr>
        <p:spPr>
          <a:xfrm xmlns:a="http://schemas.openxmlformats.org/drawingml/2006/main">
            <a:off x="1752600" y="4019550"/>
            <a:ext cx="8534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FFFFFF"/>
                </a:solidFill>
                <a:latin typeface="Aptos"/>
                <a:ea typeface="Aptos"/>
                <a:cs typeface="Aptos"/>
              </a:defRPr>
            </a:pPr>
            <a:r>
              <a:rPr sz="2025" b="0" i="0">
                <a:solidFill>
                  <a:srgbClr val="FFFFFF"/>
                </a:solidFill>
                <a:latin typeface="Aptos"/>
                <a:ea typeface="Aptos"/>
                <a:cs typeface="Aptos"/>
              </a:rPr>
              <a:t>Money, prices, rules, and trust help the exchange happen.</a:t>
            </a:r>
          </a:p>
        </p:txBody>
      </p:sp>
      <p:sp>
        <p:nvSpPr>
          <p:cNvPr id="18" name="next-chapter">
            <a:extLst xmlns:a="http://schemas.openxmlformats.org/drawingml/2006/main">
              <a:ext uri="{FF2B5EF4-FFF2-40B4-BE49-F238E27FC236}">
                <a16:creationId xmlns:a16="http://schemas.microsoft.com/office/drawing/2014/main" id="{F4F0EEF5-DB32-4D72-AF3A-AFED2B30CBB7}"/>
              </a:ext>
            </a:extLst>
          </p:cNvPr>
          <p:cNvSpPr>
            <a:spLocks xmlns:a="http://schemas.openxmlformats.org/drawingml/2006/main" noGrp="1"/>
          </p:cNvSpPr>
          <p:nvPr/>
        </p:nvSpPr>
        <p:spPr>
          <a:xfrm xmlns:a="http://schemas.openxmlformats.org/drawingml/2006/main">
            <a:off x="1047750" y="5562600"/>
            <a:ext cx="10096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175" b="1" i="0">
                <a:solidFill>
                  <a:srgbClr val="DBEAEC"/>
                </a:solidFill>
                <a:latin typeface="Georgia"/>
                <a:ea typeface="Georgia"/>
                <a:cs typeface="Georgia"/>
              </a:defRPr>
            </a:pPr>
            <a:r>
              <a:rPr sz="2175" b="1" i="0">
                <a:solidFill>
                  <a:srgbClr val="DBEAEC"/>
                </a:solidFill>
                <a:latin typeface="Georgia"/>
                <a:ea typeface="Georgia"/>
                <a:cs typeface="Georgia"/>
              </a:rPr>
              <a:t>Next: where demand and supply come from.</a:t>
            </a:r>
          </a:p>
        </p:txBody>
      </p:sp>
      <p:sp>
        <p:nvSpPr>
          <p:cNvPr id="19" name="close-title">
            <a:extLst xmlns:a="http://schemas.openxmlformats.org/drawingml/2006/main">
              <a:ext uri="{FF2B5EF4-FFF2-40B4-BE49-F238E27FC236}">
                <a16:creationId xmlns:a16="http://schemas.microsoft.com/office/drawing/2014/main" id="{2DA0E077-1B5A-4276-972E-E849FA435C65}"/>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72380"/>
          </a:bodyPr>
          <a:lstStyle xmlns:a="http://schemas.openxmlformats.org/drawingml/2006/main"/>
          <a:p xmlns:a="http://schemas.openxmlformats.org/drawingml/2006/main">
            <a:pPr algn="l">
              <a:lnSpc>
                <a:spcPct val="108000"/>
              </a:lnSpc>
              <a:buNone/>
              <a:defRPr sz="3150" b="1" i="0">
                <a:solidFill>
                  <a:srgbClr val="FFFFFF"/>
                </a:solidFill>
                <a:latin typeface="Georgia"/>
                <a:ea typeface="Georgia"/>
                <a:cs typeface="Georgia"/>
              </a:defRPr>
            </a:pPr>
            <a:r>
              <a:rPr sz="3150" b="1" i="0">
                <a:solidFill>
                  <a:srgbClr val="FFFFFF"/>
                </a:solidFill>
                <a:latin typeface="Georgia"/>
                <a:ea typeface="Georgia"/>
                <a:cs typeface="Georgia"/>
              </a:rPr>
              <a:t>Trade lets different people turn lower opportunity costs into mutual gains</a:t>
            </a:r>
          </a:p>
        </p:txBody>
      </p:sp>
      <p:sp>
        <p:nvSpPr>
          <p:cNvPr id="20" name="close-footer">
            <a:extLst xmlns:a="http://schemas.openxmlformats.org/drawingml/2006/main">
              <a:ext uri="{FF2B5EF4-FFF2-40B4-BE49-F238E27FC236}">
                <a16:creationId xmlns:a16="http://schemas.microsoft.com/office/drawing/2014/main" id="{07906DC1-BEC5-4689-836E-4BA6D940C932}"/>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B7CDD0"/>
                </a:solidFill>
                <a:latin typeface="Aptos"/>
                <a:ea typeface="Aptos"/>
                <a:cs typeface="Aptos"/>
              </a:defRPr>
            </a:pPr>
            <a:r>
              <a:rPr sz="900" b="1" i="0">
                <a:solidFill>
                  <a:srgbClr val="B7CDD0"/>
                </a:solidFill>
                <a:latin typeface="Aptos"/>
                <a:ea typeface="Aptos"/>
                <a:cs typeface="Aptos"/>
              </a:rPr>
              <a:t>PRINCIPLES OF MICRO</a:t>
            </a:r>
          </a:p>
        </p:txBody>
      </p:sp>
      <p:sp>
        <p:nvSpPr>
          <p:cNvPr id="21" name="close-number">
            <a:extLst xmlns:a="http://schemas.openxmlformats.org/drawingml/2006/main">
              <a:ext uri="{FF2B5EF4-FFF2-40B4-BE49-F238E27FC236}">
                <a16:creationId xmlns:a16="http://schemas.microsoft.com/office/drawing/2014/main" id="{8672B5BD-980F-40A6-B951-DF323FB0AEC1}"/>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B7CDD0"/>
                </a:solidFill>
                <a:latin typeface="Aptos"/>
                <a:ea typeface="Aptos"/>
                <a:cs typeface="Aptos"/>
              </a:defRPr>
            </a:pPr>
            <a:r>
              <a:rPr sz="900" b="0" i="0">
                <a:solidFill>
                  <a:srgbClr val="B7CDD0"/>
                </a:solidFill>
                <a:latin typeface="Aptos"/>
                <a:ea typeface="Aptos"/>
                <a:cs typeface="Aptos"/>
              </a:rPr>
              <a:t>28</a:t>
            </a:r>
          </a:p>
        </p:txBody>
      </p:sp>
    </p:spTree>
    <p:extLst>
      <p:ext uri="{BB962C8B-B14F-4D97-AF65-F5344CB8AC3E}">
        <p14:creationId xmlns:p14="http://schemas.microsoft.com/office/powerpoint/2010/main" val="100773208"/>
      </p:ext>
    </p:extLst>
  </p:cSld>
</p:sld>
</file>

<file path=ppt/slides/slide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1" name="accent-rule">
            <a:extLst xmlns:a="http://schemas.openxmlformats.org/drawingml/2006/main">
              <a:ext uri="{FF2B5EF4-FFF2-40B4-BE49-F238E27FC236}">
                <a16:creationId xmlns:a16="http://schemas.microsoft.com/office/drawing/2014/main" id="{2A5FB504-A3B3-4AD8-BF9D-316B21C0D48F}"/>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54704CFD-13D8-48FB-97DC-6317EC15BBDE}"/>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E6528E66-703D-4953-B740-781E55A4CD79}"/>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A PPF shows the production choices that are possible</a:t>
            </a:r>
          </a:p>
        </p:txBody>
      </p:sp>
      <p:sp>
        <p:nvSpPr>
          <p:cNvPr id="4" name="footer-rule">
            <a:extLst xmlns:a="http://schemas.openxmlformats.org/drawingml/2006/main">
              <a:ext uri="{FF2B5EF4-FFF2-40B4-BE49-F238E27FC236}">
                <a16:creationId xmlns:a16="http://schemas.microsoft.com/office/drawing/2014/main" id="{EDF29E1D-8FAF-4D3D-8ADB-F8F4F3FB6186}"/>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E592FC53-9F89-479D-8300-085D01189608}"/>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5D7E59AD-19DB-4582-B2BC-3CFC235360AA}"/>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3</a:t>
            </a:r>
          </a:p>
        </p:txBody>
      </p:sp>
      <p:sp>
        <p:nvSpPr>
          <p:cNvPr id="7" name="">
            <a:extLst xmlns:a="http://schemas.openxmlformats.org/drawingml/2006/main">
              <a:ext uri="{FF2B5EF4-FFF2-40B4-BE49-F238E27FC236}">
                <a16:creationId xmlns:a16="http://schemas.microsoft.com/office/drawing/2014/main" id="{AB34BB6C-DF18-41B4-B6CD-B6E239A6B851}"/>
              </a:ext>
            </a:extLst>
          </p:cNvPr>
          <p:cNvSpPr>
            <a:spLocks xmlns:a="http://schemas.openxmlformats.org/drawingml/2006/main" noGrp="1"/>
          </p:cNvSpPr>
          <p:nvPr/>
        </p:nvSpPr>
        <p:spPr>
          <a:xfrm xmlns:a="http://schemas.openxmlformats.org/drawingml/2006/main">
            <a:off x="723900" y="1752600"/>
            <a:ext cx="409575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1447"/>
          </a:bodyPr>
          <a:lstStyle xmlns:a="http://schemas.openxmlformats.org/drawingml/2006/main"/>
          <a:p xmlns:a="http://schemas.openxmlformats.org/drawingml/2006/main">
            <a:pPr algn="l">
              <a:lnSpc>
                <a:spcPct val="108000"/>
              </a:lnSpc>
              <a:buNone/>
              <a:defRPr sz="2700" b="1" i="0">
                <a:solidFill>
                  <a:srgbClr val="1E6675"/>
                </a:solidFill>
                <a:latin typeface="Georgia"/>
                <a:ea typeface="Georgia"/>
                <a:cs typeface="Georgia"/>
              </a:defRPr>
            </a:pPr>
            <a:r>
              <a:rPr sz="2700" b="1" i="0">
                <a:solidFill>
                  <a:srgbClr val="1E6675"/>
                </a:solidFill>
                <a:latin typeface="Georgia"/>
                <a:ea typeface="Georgia"/>
                <a:cs typeface="Georgia"/>
              </a:rPr>
              <a:t>Production possibilities frontier</a:t>
            </a:r>
          </a:p>
        </p:txBody>
      </p:sp>
      <p:sp>
        <p:nvSpPr>
          <p:cNvPr id="8" name="">
            <a:extLst xmlns:a="http://schemas.openxmlformats.org/drawingml/2006/main">
              <a:ext uri="{FF2B5EF4-FFF2-40B4-BE49-F238E27FC236}">
                <a16:creationId xmlns:a16="http://schemas.microsoft.com/office/drawing/2014/main" id="{C0086129-C0BE-4512-9D80-9D2C4546F95F}"/>
              </a:ext>
            </a:extLst>
          </p:cNvPr>
          <p:cNvSpPr>
            <a:spLocks xmlns:a="http://schemas.openxmlformats.org/drawingml/2006/main" noGrp="1"/>
          </p:cNvSpPr>
          <p:nvPr/>
        </p:nvSpPr>
        <p:spPr>
          <a:xfrm xmlns:a="http://schemas.openxmlformats.org/drawingml/2006/main">
            <a:off x="742950" y="2724150"/>
            <a:ext cx="39052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The combinations of two goods that can be produced with current resources and technology.</a:t>
            </a:r>
          </a:p>
        </p:txBody>
      </p:sp>
      <p:sp>
        <p:nvSpPr>
          <p:cNvPr id="9" name="">
            <a:extLst xmlns:a="http://schemas.openxmlformats.org/drawingml/2006/main">
              <a:ext uri="{FF2B5EF4-FFF2-40B4-BE49-F238E27FC236}">
                <a16:creationId xmlns:a16="http://schemas.microsoft.com/office/drawing/2014/main" id="{2328B410-1222-4A2E-B4DC-7F59999114E2}"/>
              </a:ext>
            </a:extLst>
          </p:cNvPr>
          <p:cNvSpPr>
            <a:spLocks xmlns:a="http://schemas.openxmlformats.org/drawingml/2006/main" noGrp="1"/>
          </p:cNvSpPr>
          <p:nvPr/>
        </p:nvSpPr>
        <p:spPr>
          <a:xfrm xmlns:a="http://schemas.openxmlformats.org/drawingml/2006/main">
            <a:off x="742950" y="4552950"/>
            <a:ext cx="400050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1" i="0">
                <a:solidFill>
                  <a:srgbClr val="9A3B35"/>
                </a:solidFill>
                <a:latin typeface="Georgia"/>
                <a:ea typeface="Georgia"/>
                <a:cs typeface="Georgia"/>
              </a:defRPr>
            </a:pPr>
            <a:r>
              <a:rPr sz="1950" b="1" i="0">
                <a:solidFill>
                  <a:srgbClr val="9A3B35"/>
                </a:solidFill>
                <a:latin typeface="Georgia"/>
                <a:ea typeface="Georgia"/>
                <a:cs typeface="Georgia"/>
              </a:rPr>
              <a:t>Moving along the frontier means producing more of one good and less of the other.</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60431cb39b1349b4"/>
          <a:stretch xmlns:a="http://schemas.openxmlformats.org/drawingml/2006/main"/>
        </p:blipFill>
        <p:spPr>
          <a:xfrm xmlns:a="http://schemas.openxmlformats.org/drawingml/2006/main">
            <a:off x="5332461" y="1466850"/>
            <a:ext cx="5660927" cy="4514850"/>
          </a:xfrm>
          <a:prstGeom xmlns:a="http://schemas.openxmlformats.org/drawingml/2006/main" prst="rect">
            <a:avLst/>
          </a:prstGeom>
        </p:spPr>
      </p:pic>
    </p:spTree>
    <p:extLst>
      <p:ext uri="{BB962C8B-B14F-4D97-AF65-F5344CB8AC3E}">
        <p14:creationId xmlns:p14="http://schemas.microsoft.com/office/powerpoint/2010/main" val="1553970931"/>
      </p:ext>
    </p:extLst>
  </p:cSld>
</p:sld>
</file>

<file path=ppt/slides/slide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4" name="accent-rule">
            <a:extLst xmlns:a="http://schemas.openxmlformats.org/drawingml/2006/main">
              <a:ext uri="{FF2B5EF4-FFF2-40B4-BE49-F238E27FC236}">
                <a16:creationId xmlns:a16="http://schemas.microsoft.com/office/drawing/2014/main" id="{84F6B8A1-2A3B-415A-B2AB-7A5E2084C9B0}"/>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C9E1BF6B-3ACF-4BA7-B174-2234691D1C04}"/>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043F9F37-4004-4FBC-A668-565D8DEC47F3}"/>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Not every point means the same thing</a:t>
            </a:r>
          </a:p>
        </p:txBody>
      </p:sp>
      <p:sp>
        <p:nvSpPr>
          <p:cNvPr id="4" name="footer-rule">
            <a:extLst xmlns:a="http://schemas.openxmlformats.org/drawingml/2006/main">
              <a:ext uri="{FF2B5EF4-FFF2-40B4-BE49-F238E27FC236}">
                <a16:creationId xmlns:a16="http://schemas.microsoft.com/office/drawing/2014/main" id="{D14B5897-0961-4790-B6C0-0DC54602F141}"/>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C1E471E3-3F9D-40C6-93FF-C505E8B3B5BB}"/>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AC9C3B80-F8B6-4154-96B6-7F7606811316}"/>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4</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b44bac4ccc734b25"/>
          <a:stretch xmlns:a="http://schemas.openxmlformats.org/drawingml/2006/main"/>
        </p:blipFill>
        <p:spPr>
          <a:xfrm xmlns:a="http://schemas.openxmlformats.org/drawingml/2006/main">
            <a:off x="1069804" y="1409700"/>
            <a:ext cx="5804242" cy="4629150"/>
          </a:xfrm>
          <a:prstGeom xmlns:a="http://schemas.openxmlformats.org/drawingml/2006/main" prst="rect">
            <a:avLst/>
          </a:prstGeom>
        </p:spPr>
      </p:pic>
      <p:sp>
        <p:nvSpPr>
          <p:cNvPr id="8" name="">
            <a:extLst xmlns:a="http://schemas.openxmlformats.org/drawingml/2006/main">
              <a:ext uri="{FF2B5EF4-FFF2-40B4-BE49-F238E27FC236}">
                <a16:creationId xmlns:a16="http://schemas.microsoft.com/office/drawing/2014/main" id="{23D8B103-54B0-496E-BC59-FAAEBF6EE65E}"/>
              </a:ext>
            </a:extLst>
          </p:cNvPr>
          <p:cNvSpPr>
            <a:spLocks xmlns:a="http://schemas.openxmlformats.org/drawingml/2006/main" noGrp="1"/>
          </p:cNvSpPr>
          <p:nvPr/>
        </p:nvSpPr>
        <p:spPr>
          <a:xfrm xmlns:a="http://schemas.openxmlformats.org/drawingml/2006/main">
            <a:off x="7448550" y="1714500"/>
            <a:ext cx="238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1E6675"/>
                </a:solidFill>
                <a:latin typeface="Aptos"/>
                <a:ea typeface="Aptos"/>
                <a:cs typeface="Aptos"/>
              </a:defRPr>
            </a:pPr>
            <a:r>
              <a:rPr sz="1050" b="1" i="0">
                <a:solidFill>
                  <a:srgbClr val="1E6675"/>
                </a:solidFill>
                <a:latin typeface="Aptos"/>
                <a:ea typeface="Aptos"/>
                <a:cs typeface="Aptos"/>
              </a:rPr>
              <a:t>ON THE FRONTIER</a:t>
            </a:r>
          </a:p>
        </p:txBody>
      </p:sp>
      <p:sp>
        <p:nvSpPr>
          <p:cNvPr id="9" name="">
            <a:extLst xmlns:a="http://schemas.openxmlformats.org/drawingml/2006/main">
              <a:ext uri="{FF2B5EF4-FFF2-40B4-BE49-F238E27FC236}">
                <a16:creationId xmlns:a16="http://schemas.microsoft.com/office/drawing/2014/main" id="{AAC38CB7-7506-470D-A15D-DE4B4B5E76F3}"/>
              </a:ext>
            </a:extLst>
          </p:cNvPr>
          <p:cNvSpPr>
            <a:spLocks xmlns:a="http://schemas.openxmlformats.org/drawingml/2006/main" noGrp="1"/>
          </p:cNvSpPr>
          <p:nvPr/>
        </p:nvSpPr>
        <p:spPr>
          <a:xfrm xmlns:a="http://schemas.openxmlformats.org/drawingml/2006/main">
            <a:off x="7448550" y="2095500"/>
            <a:ext cx="3429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Resources are fully used.</a:t>
            </a:r>
          </a:p>
        </p:txBody>
      </p:sp>
      <p:sp>
        <p:nvSpPr>
          <p:cNvPr id="10" name="">
            <a:extLst xmlns:a="http://schemas.openxmlformats.org/drawingml/2006/main">
              <a:ext uri="{FF2B5EF4-FFF2-40B4-BE49-F238E27FC236}">
                <a16:creationId xmlns:a16="http://schemas.microsoft.com/office/drawing/2014/main" id="{8F4D97ED-CBC5-43D0-94DE-2F42EF626056}"/>
              </a:ext>
            </a:extLst>
          </p:cNvPr>
          <p:cNvSpPr>
            <a:spLocks xmlns:a="http://schemas.openxmlformats.org/drawingml/2006/main" noGrp="1"/>
          </p:cNvSpPr>
          <p:nvPr/>
        </p:nvSpPr>
        <p:spPr>
          <a:xfrm xmlns:a="http://schemas.openxmlformats.org/drawingml/2006/main">
            <a:off x="7448550" y="3009900"/>
            <a:ext cx="238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INSIDE</a:t>
            </a:r>
          </a:p>
        </p:txBody>
      </p:sp>
      <p:sp>
        <p:nvSpPr>
          <p:cNvPr id="11" name="">
            <a:extLst xmlns:a="http://schemas.openxmlformats.org/drawingml/2006/main">
              <a:ext uri="{FF2B5EF4-FFF2-40B4-BE49-F238E27FC236}">
                <a16:creationId xmlns:a16="http://schemas.microsoft.com/office/drawing/2014/main" id="{2CA5A0FD-BC14-4632-AD57-5087A1371D36}"/>
              </a:ext>
            </a:extLst>
          </p:cNvPr>
          <p:cNvSpPr>
            <a:spLocks xmlns:a="http://schemas.openxmlformats.org/drawingml/2006/main" noGrp="1"/>
          </p:cNvSpPr>
          <p:nvPr/>
        </p:nvSpPr>
        <p:spPr>
          <a:xfrm xmlns:a="http://schemas.openxmlformats.org/drawingml/2006/main">
            <a:off x="7448550" y="3390900"/>
            <a:ext cx="352425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Possible, but some resources are idle or used poorly.</a:t>
            </a:r>
          </a:p>
        </p:txBody>
      </p:sp>
      <p:sp>
        <p:nvSpPr>
          <p:cNvPr id="12" name="">
            <a:extLst xmlns:a="http://schemas.openxmlformats.org/drawingml/2006/main">
              <a:ext uri="{FF2B5EF4-FFF2-40B4-BE49-F238E27FC236}">
                <a16:creationId xmlns:a16="http://schemas.microsoft.com/office/drawing/2014/main" id="{F3A7C0A8-0051-40FA-B7D2-A14182A79C8B}"/>
              </a:ext>
            </a:extLst>
          </p:cNvPr>
          <p:cNvSpPr>
            <a:spLocks xmlns:a="http://schemas.openxmlformats.org/drawingml/2006/main" noGrp="1"/>
          </p:cNvSpPr>
          <p:nvPr/>
        </p:nvSpPr>
        <p:spPr>
          <a:xfrm xmlns:a="http://schemas.openxmlformats.org/drawingml/2006/main">
            <a:off x="7448550" y="4629150"/>
            <a:ext cx="238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D8A62F"/>
                </a:solidFill>
                <a:latin typeface="Aptos"/>
                <a:ea typeface="Aptos"/>
                <a:cs typeface="Aptos"/>
              </a:defRPr>
            </a:pPr>
            <a:r>
              <a:rPr sz="1050" b="1" i="0">
                <a:solidFill>
                  <a:srgbClr val="D8A62F"/>
                </a:solidFill>
                <a:latin typeface="Aptos"/>
                <a:ea typeface="Aptos"/>
                <a:cs typeface="Aptos"/>
              </a:rPr>
              <a:t>OUTSIDE</a:t>
            </a:r>
          </a:p>
        </p:txBody>
      </p:sp>
      <p:sp>
        <p:nvSpPr>
          <p:cNvPr id="13" name="">
            <a:extLst xmlns:a="http://schemas.openxmlformats.org/drawingml/2006/main">
              <a:ext uri="{FF2B5EF4-FFF2-40B4-BE49-F238E27FC236}">
                <a16:creationId xmlns:a16="http://schemas.microsoft.com/office/drawing/2014/main" id="{E3649ED3-048D-45D6-90C3-D89BBEFDAEDD}"/>
              </a:ext>
            </a:extLst>
          </p:cNvPr>
          <p:cNvSpPr>
            <a:spLocks xmlns:a="http://schemas.openxmlformats.org/drawingml/2006/main" noGrp="1"/>
          </p:cNvSpPr>
          <p:nvPr/>
        </p:nvSpPr>
        <p:spPr>
          <a:xfrm xmlns:a="http://schemas.openxmlformats.org/drawingml/2006/main">
            <a:off x="7448550" y="5010150"/>
            <a:ext cx="352425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Not possible with current resources and technology.</a:t>
            </a:r>
          </a:p>
        </p:txBody>
      </p:sp>
    </p:spTree>
    <p:extLst>
      <p:ext uri="{BB962C8B-B14F-4D97-AF65-F5344CB8AC3E}">
        <p14:creationId xmlns:p14="http://schemas.microsoft.com/office/powerpoint/2010/main" val="852305831"/>
      </p:ext>
    </p:extLst>
  </p:cSld>
</p:sld>
</file>

<file path=ppt/slides/slide5.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29" name="accent-rule">
            <a:extLst xmlns:a="http://schemas.openxmlformats.org/drawingml/2006/main">
              <a:ext uri="{FF2B5EF4-FFF2-40B4-BE49-F238E27FC236}">
                <a16:creationId xmlns:a16="http://schemas.microsoft.com/office/drawing/2014/main" id="{188D3B50-ACD3-4C09-BE41-8EEBB00D4CC1}"/>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9A47D90D-E646-4705-AFBD-9E8D88D978CE}"/>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ABF92C3D-1388-448C-A109-5A344BC9AFCB}"/>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Moving from B to C reveals an opportunity cost</a:t>
            </a:r>
          </a:p>
        </p:txBody>
      </p:sp>
      <p:sp>
        <p:nvSpPr>
          <p:cNvPr id="4" name="footer-rule">
            <a:extLst xmlns:a="http://schemas.openxmlformats.org/drawingml/2006/main">
              <a:ext uri="{FF2B5EF4-FFF2-40B4-BE49-F238E27FC236}">
                <a16:creationId xmlns:a16="http://schemas.microsoft.com/office/drawing/2014/main" id="{69F6374F-A1C9-4C4A-90A2-5EAA65011729}"/>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C2F79A24-DEF9-49CA-BE38-FF40A06905E1}"/>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65CCBF1C-E87E-4700-94A9-B5FAA15D63AA}"/>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5</a:t>
            </a:r>
          </a:p>
        </p:txBody>
      </p:sp>
      <p:sp>
        <p:nvSpPr>
          <p:cNvPr id="7" name="ppf-bc-header-cell-1">
            <a:extLst xmlns:a="http://schemas.openxmlformats.org/drawingml/2006/main">
              <a:ext uri="{FF2B5EF4-FFF2-40B4-BE49-F238E27FC236}">
                <a16:creationId xmlns:a16="http://schemas.microsoft.com/office/drawing/2014/main" id="{6C2E5BF9-C958-4C97-974B-F3159BC078C0}"/>
              </a:ext>
            </a:extLst>
          </p:cNvPr>
          <p:cNvSpPr>
            <a:spLocks xmlns:a="http://schemas.openxmlformats.org/drawingml/2006/main" noGrp="1"/>
          </p:cNvSpPr>
          <p:nvPr/>
        </p:nvSpPr>
        <p:spPr>
          <a:xfrm xmlns:a="http://schemas.openxmlformats.org/drawingml/2006/main">
            <a:off x="1047750" y="1771650"/>
            <a:ext cx="1428750" cy="53340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8" name="ppf-bc-header-1">
            <a:extLst xmlns:a="http://schemas.openxmlformats.org/drawingml/2006/main">
              <a:ext uri="{FF2B5EF4-FFF2-40B4-BE49-F238E27FC236}">
                <a16:creationId xmlns:a16="http://schemas.microsoft.com/office/drawing/2014/main" id="{E8232BEB-8BE1-4BE1-BCD1-B3717FFA9B4E}"/>
              </a:ext>
            </a:extLst>
          </p:cNvPr>
          <p:cNvSpPr>
            <a:spLocks xmlns:a="http://schemas.openxmlformats.org/drawingml/2006/main" noGrp="1"/>
          </p:cNvSpPr>
          <p:nvPr/>
        </p:nvSpPr>
        <p:spPr>
          <a:xfrm xmlns:a="http://schemas.openxmlformats.org/drawingml/2006/main">
            <a:off x="1143000" y="1847850"/>
            <a:ext cx="12382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800" b="1" i="0">
                <a:solidFill>
                  <a:srgbClr val="FFFFFF"/>
                </a:solidFill>
                <a:latin typeface="Aptos"/>
                <a:ea typeface="Aptos"/>
                <a:cs typeface="Aptos"/>
              </a:defRPr>
            </a:pPr>
            <a:r>
              <a:rPr sz="1800" b="1" i="0">
                <a:solidFill>
                  <a:srgbClr val="FFFFFF"/>
                </a:solidFill>
                <a:latin typeface="Aptos"/>
                <a:ea typeface="Aptos"/>
                <a:cs typeface="Aptos"/>
              </a:rPr>
              <a:t>Point</a:t>
            </a:r>
          </a:p>
        </p:txBody>
      </p:sp>
      <p:sp>
        <p:nvSpPr>
          <p:cNvPr id="9" name="ppf-bc-header-cell-2">
            <a:extLst xmlns:a="http://schemas.openxmlformats.org/drawingml/2006/main">
              <a:ext uri="{FF2B5EF4-FFF2-40B4-BE49-F238E27FC236}">
                <a16:creationId xmlns:a16="http://schemas.microsoft.com/office/drawing/2014/main" id="{65DE1524-9141-4661-AF5F-BA35547FD181}"/>
              </a:ext>
            </a:extLst>
          </p:cNvPr>
          <p:cNvSpPr>
            <a:spLocks xmlns:a="http://schemas.openxmlformats.org/drawingml/2006/main" noGrp="1"/>
          </p:cNvSpPr>
          <p:nvPr/>
        </p:nvSpPr>
        <p:spPr>
          <a:xfrm xmlns:a="http://schemas.openxmlformats.org/drawingml/2006/main">
            <a:off x="2476500" y="1771650"/>
            <a:ext cx="1762125" cy="53340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10" name="ppf-bc-header-2">
            <a:extLst xmlns:a="http://schemas.openxmlformats.org/drawingml/2006/main">
              <a:ext uri="{FF2B5EF4-FFF2-40B4-BE49-F238E27FC236}">
                <a16:creationId xmlns:a16="http://schemas.microsoft.com/office/drawing/2014/main" id="{4DB69268-3149-4893-BE6E-229315AC3382}"/>
              </a:ext>
            </a:extLst>
          </p:cNvPr>
          <p:cNvSpPr>
            <a:spLocks xmlns:a="http://schemas.openxmlformats.org/drawingml/2006/main" noGrp="1"/>
          </p:cNvSpPr>
          <p:nvPr/>
        </p:nvSpPr>
        <p:spPr>
          <a:xfrm xmlns:a="http://schemas.openxmlformats.org/drawingml/2006/main">
            <a:off x="2571750" y="1847850"/>
            <a:ext cx="157162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800" b="1" i="0">
                <a:solidFill>
                  <a:srgbClr val="FFFFFF"/>
                </a:solidFill>
                <a:latin typeface="Aptos"/>
                <a:ea typeface="Aptos"/>
                <a:cs typeface="Aptos"/>
              </a:defRPr>
            </a:pPr>
            <a:r>
              <a:rPr sz="1800" b="1" i="0">
                <a:solidFill>
                  <a:srgbClr val="FFFFFF"/>
                </a:solidFill>
                <a:latin typeface="Aptos"/>
                <a:ea typeface="Aptos"/>
                <a:cs typeface="Aptos"/>
              </a:rPr>
              <a:t>Lattes</a:t>
            </a:r>
          </a:p>
        </p:txBody>
      </p:sp>
      <p:sp>
        <p:nvSpPr>
          <p:cNvPr id="11" name="ppf-bc-header-cell-3">
            <a:extLst xmlns:a="http://schemas.openxmlformats.org/drawingml/2006/main">
              <a:ext uri="{FF2B5EF4-FFF2-40B4-BE49-F238E27FC236}">
                <a16:creationId xmlns:a16="http://schemas.microsoft.com/office/drawing/2014/main" id="{33983C5F-6339-4E9D-BA55-1DD9F102EE85}"/>
              </a:ext>
            </a:extLst>
          </p:cNvPr>
          <p:cNvSpPr>
            <a:spLocks xmlns:a="http://schemas.openxmlformats.org/drawingml/2006/main" noGrp="1"/>
          </p:cNvSpPr>
          <p:nvPr/>
        </p:nvSpPr>
        <p:spPr>
          <a:xfrm xmlns:a="http://schemas.openxmlformats.org/drawingml/2006/main">
            <a:off x="4238625" y="1771650"/>
            <a:ext cx="1762125" cy="53340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12" name="ppf-bc-header-3">
            <a:extLst xmlns:a="http://schemas.openxmlformats.org/drawingml/2006/main">
              <a:ext uri="{FF2B5EF4-FFF2-40B4-BE49-F238E27FC236}">
                <a16:creationId xmlns:a16="http://schemas.microsoft.com/office/drawing/2014/main" id="{36CD0630-BE6F-46C7-8E70-21653894AC21}"/>
              </a:ext>
            </a:extLst>
          </p:cNvPr>
          <p:cNvSpPr>
            <a:spLocks xmlns:a="http://schemas.openxmlformats.org/drawingml/2006/main" noGrp="1"/>
          </p:cNvSpPr>
          <p:nvPr/>
        </p:nvSpPr>
        <p:spPr>
          <a:xfrm xmlns:a="http://schemas.openxmlformats.org/drawingml/2006/main">
            <a:off x="4333875" y="1847850"/>
            <a:ext cx="157162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800" b="1" i="0">
                <a:solidFill>
                  <a:srgbClr val="FFFFFF"/>
                </a:solidFill>
                <a:latin typeface="Aptos"/>
                <a:ea typeface="Aptos"/>
                <a:cs typeface="Aptos"/>
              </a:defRPr>
            </a:pPr>
            <a:r>
              <a:rPr sz="1800" b="1" i="0">
                <a:solidFill>
                  <a:srgbClr val="FFFFFF"/>
                </a:solidFill>
                <a:latin typeface="Aptos"/>
                <a:ea typeface="Aptos"/>
                <a:cs typeface="Aptos"/>
              </a:rPr>
              <a:t>Muffins</a:t>
            </a:r>
          </a:p>
        </p:txBody>
      </p:sp>
      <p:sp>
        <p:nvSpPr>
          <p:cNvPr id="13" name="ppf-bc-cell-1-1">
            <a:extLst xmlns:a="http://schemas.openxmlformats.org/drawingml/2006/main">
              <a:ext uri="{FF2B5EF4-FFF2-40B4-BE49-F238E27FC236}">
                <a16:creationId xmlns:a16="http://schemas.microsoft.com/office/drawing/2014/main" id="{1B950DEF-8CC8-4291-8EA4-3451EED1D6A5}"/>
              </a:ext>
            </a:extLst>
          </p:cNvPr>
          <p:cNvSpPr>
            <a:spLocks xmlns:a="http://schemas.openxmlformats.org/drawingml/2006/main" noGrp="1"/>
          </p:cNvSpPr>
          <p:nvPr/>
        </p:nvSpPr>
        <p:spPr>
          <a:xfrm xmlns:a="http://schemas.openxmlformats.org/drawingml/2006/main">
            <a:off x="1047750" y="2305050"/>
            <a:ext cx="1428750"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4" name="ppf-bc-text-1-1">
            <a:extLst xmlns:a="http://schemas.openxmlformats.org/drawingml/2006/main">
              <a:ext uri="{FF2B5EF4-FFF2-40B4-BE49-F238E27FC236}">
                <a16:creationId xmlns:a16="http://schemas.microsoft.com/office/drawing/2014/main" id="{A9319D47-B7D0-4E71-911F-96BEE1691675}"/>
              </a:ext>
            </a:extLst>
          </p:cNvPr>
          <p:cNvSpPr>
            <a:spLocks xmlns:a="http://schemas.openxmlformats.org/drawingml/2006/main" noGrp="1"/>
          </p:cNvSpPr>
          <p:nvPr/>
        </p:nvSpPr>
        <p:spPr>
          <a:xfrm xmlns:a="http://schemas.openxmlformats.org/drawingml/2006/main">
            <a:off x="1143000" y="2381250"/>
            <a:ext cx="12382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950" b="1" i="0">
                <a:solidFill>
                  <a:srgbClr val="172126"/>
                </a:solidFill>
                <a:latin typeface="Aptos"/>
                <a:ea typeface="Aptos"/>
                <a:cs typeface="Aptos"/>
              </a:defRPr>
            </a:pPr>
            <a:r>
              <a:rPr sz="1950" b="1" i="0">
                <a:solidFill>
                  <a:srgbClr val="172126"/>
                </a:solidFill>
                <a:latin typeface="Aptos"/>
                <a:ea typeface="Aptos"/>
                <a:cs typeface="Aptos"/>
              </a:rPr>
              <a:t>B</a:t>
            </a:r>
          </a:p>
        </p:txBody>
      </p:sp>
      <p:sp>
        <p:nvSpPr>
          <p:cNvPr id="15" name="ppf-bc-cell-1-2">
            <a:extLst xmlns:a="http://schemas.openxmlformats.org/drawingml/2006/main">
              <a:ext uri="{FF2B5EF4-FFF2-40B4-BE49-F238E27FC236}">
                <a16:creationId xmlns:a16="http://schemas.microsoft.com/office/drawing/2014/main" id="{19714457-A139-41D8-A6AC-0667311E7588}"/>
              </a:ext>
            </a:extLst>
          </p:cNvPr>
          <p:cNvSpPr>
            <a:spLocks xmlns:a="http://schemas.openxmlformats.org/drawingml/2006/main" noGrp="1"/>
          </p:cNvSpPr>
          <p:nvPr/>
        </p:nvSpPr>
        <p:spPr>
          <a:xfrm xmlns:a="http://schemas.openxmlformats.org/drawingml/2006/main">
            <a:off x="2476500" y="2305050"/>
            <a:ext cx="1762125"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6" name="ppf-bc-text-1-2">
            <a:extLst xmlns:a="http://schemas.openxmlformats.org/drawingml/2006/main">
              <a:ext uri="{FF2B5EF4-FFF2-40B4-BE49-F238E27FC236}">
                <a16:creationId xmlns:a16="http://schemas.microsoft.com/office/drawing/2014/main" id="{174FBB24-4F79-49BA-922D-A1F8690ADDB6}"/>
              </a:ext>
            </a:extLst>
          </p:cNvPr>
          <p:cNvSpPr>
            <a:spLocks xmlns:a="http://schemas.openxmlformats.org/drawingml/2006/main" noGrp="1"/>
          </p:cNvSpPr>
          <p:nvPr/>
        </p:nvSpPr>
        <p:spPr>
          <a:xfrm xmlns:a="http://schemas.openxmlformats.org/drawingml/2006/main">
            <a:off x="2571750" y="2381250"/>
            <a:ext cx="15716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10</a:t>
            </a:r>
          </a:p>
        </p:txBody>
      </p:sp>
      <p:sp>
        <p:nvSpPr>
          <p:cNvPr id="17" name="ppf-bc-cell-1-3">
            <a:extLst xmlns:a="http://schemas.openxmlformats.org/drawingml/2006/main">
              <a:ext uri="{FF2B5EF4-FFF2-40B4-BE49-F238E27FC236}">
                <a16:creationId xmlns:a16="http://schemas.microsoft.com/office/drawing/2014/main" id="{8B66CB48-AF41-4A69-8FF1-0C12F36F733C}"/>
              </a:ext>
            </a:extLst>
          </p:cNvPr>
          <p:cNvSpPr>
            <a:spLocks xmlns:a="http://schemas.openxmlformats.org/drawingml/2006/main" noGrp="1"/>
          </p:cNvSpPr>
          <p:nvPr/>
        </p:nvSpPr>
        <p:spPr>
          <a:xfrm xmlns:a="http://schemas.openxmlformats.org/drawingml/2006/main">
            <a:off x="4238625" y="2305050"/>
            <a:ext cx="1762125"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8" name="ppf-bc-text-1-3">
            <a:extLst xmlns:a="http://schemas.openxmlformats.org/drawingml/2006/main">
              <a:ext uri="{FF2B5EF4-FFF2-40B4-BE49-F238E27FC236}">
                <a16:creationId xmlns:a16="http://schemas.microsoft.com/office/drawing/2014/main" id="{7AABF4C1-E6A7-438A-8B5C-3728659FCFB5}"/>
              </a:ext>
            </a:extLst>
          </p:cNvPr>
          <p:cNvSpPr>
            <a:spLocks xmlns:a="http://schemas.openxmlformats.org/drawingml/2006/main" noGrp="1"/>
          </p:cNvSpPr>
          <p:nvPr/>
        </p:nvSpPr>
        <p:spPr>
          <a:xfrm xmlns:a="http://schemas.openxmlformats.org/drawingml/2006/main">
            <a:off x="4333875" y="2381250"/>
            <a:ext cx="15716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45</a:t>
            </a:r>
          </a:p>
        </p:txBody>
      </p:sp>
      <p:sp>
        <p:nvSpPr>
          <p:cNvPr id="19" name="ppf-bc-cell-2-1">
            <a:extLst xmlns:a="http://schemas.openxmlformats.org/drawingml/2006/main">
              <a:ext uri="{FF2B5EF4-FFF2-40B4-BE49-F238E27FC236}">
                <a16:creationId xmlns:a16="http://schemas.microsoft.com/office/drawing/2014/main" id="{6D189C2A-5622-4884-BC7E-712ED87E6B54}"/>
              </a:ext>
            </a:extLst>
          </p:cNvPr>
          <p:cNvSpPr>
            <a:spLocks xmlns:a="http://schemas.openxmlformats.org/drawingml/2006/main" noGrp="1"/>
          </p:cNvSpPr>
          <p:nvPr/>
        </p:nvSpPr>
        <p:spPr>
          <a:xfrm xmlns:a="http://schemas.openxmlformats.org/drawingml/2006/main">
            <a:off x="1047750" y="2952750"/>
            <a:ext cx="1428750" cy="64770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0" name="ppf-bc-text-2-1">
            <a:extLst xmlns:a="http://schemas.openxmlformats.org/drawingml/2006/main">
              <a:ext uri="{FF2B5EF4-FFF2-40B4-BE49-F238E27FC236}">
                <a16:creationId xmlns:a16="http://schemas.microsoft.com/office/drawing/2014/main" id="{029AEAD0-F9F7-42E0-B51A-F6B8231FB012}"/>
              </a:ext>
            </a:extLst>
          </p:cNvPr>
          <p:cNvSpPr>
            <a:spLocks xmlns:a="http://schemas.openxmlformats.org/drawingml/2006/main" noGrp="1"/>
          </p:cNvSpPr>
          <p:nvPr/>
        </p:nvSpPr>
        <p:spPr>
          <a:xfrm xmlns:a="http://schemas.openxmlformats.org/drawingml/2006/main">
            <a:off x="1143000" y="3028950"/>
            <a:ext cx="12382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950" b="1" i="0">
                <a:solidFill>
                  <a:srgbClr val="172126"/>
                </a:solidFill>
                <a:latin typeface="Aptos"/>
                <a:ea typeface="Aptos"/>
                <a:cs typeface="Aptos"/>
              </a:defRPr>
            </a:pPr>
            <a:r>
              <a:rPr sz="1950" b="1" i="0">
                <a:solidFill>
                  <a:srgbClr val="172126"/>
                </a:solidFill>
                <a:latin typeface="Aptos"/>
                <a:ea typeface="Aptos"/>
                <a:cs typeface="Aptos"/>
              </a:rPr>
              <a:t>C</a:t>
            </a:r>
          </a:p>
        </p:txBody>
      </p:sp>
      <p:sp>
        <p:nvSpPr>
          <p:cNvPr id="21" name="ppf-bc-cell-2-2">
            <a:extLst xmlns:a="http://schemas.openxmlformats.org/drawingml/2006/main">
              <a:ext uri="{FF2B5EF4-FFF2-40B4-BE49-F238E27FC236}">
                <a16:creationId xmlns:a16="http://schemas.microsoft.com/office/drawing/2014/main" id="{C7034F15-E76A-4874-8D3C-92BC191D1CFB}"/>
              </a:ext>
            </a:extLst>
          </p:cNvPr>
          <p:cNvSpPr>
            <a:spLocks xmlns:a="http://schemas.openxmlformats.org/drawingml/2006/main" noGrp="1"/>
          </p:cNvSpPr>
          <p:nvPr/>
        </p:nvSpPr>
        <p:spPr>
          <a:xfrm xmlns:a="http://schemas.openxmlformats.org/drawingml/2006/main">
            <a:off x="2476500" y="2952750"/>
            <a:ext cx="1762125" cy="64770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2" name="ppf-bc-text-2-2">
            <a:extLst xmlns:a="http://schemas.openxmlformats.org/drawingml/2006/main">
              <a:ext uri="{FF2B5EF4-FFF2-40B4-BE49-F238E27FC236}">
                <a16:creationId xmlns:a16="http://schemas.microsoft.com/office/drawing/2014/main" id="{0DD2CFC7-1F68-447E-AEF1-5E506A6B3957}"/>
              </a:ext>
            </a:extLst>
          </p:cNvPr>
          <p:cNvSpPr>
            <a:spLocks xmlns:a="http://schemas.openxmlformats.org/drawingml/2006/main" noGrp="1"/>
          </p:cNvSpPr>
          <p:nvPr/>
        </p:nvSpPr>
        <p:spPr>
          <a:xfrm xmlns:a="http://schemas.openxmlformats.org/drawingml/2006/main">
            <a:off x="2571750" y="3028950"/>
            <a:ext cx="15716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20</a:t>
            </a:r>
          </a:p>
        </p:txBody>
      </p:sp>
      <p:sp>
        <p:nvSpPr>
          <p:cNvPr id="23" name="ppf-bc-cell-2-3">
            <a:extLst xmlns:a="http://schemas.openxmlformats.org/drawingml/2006/main">
              <a:ext uri="{FF2B5EF4-FFF2-40B4-BE49-F238E27FC236}">
                <a16:creationId xmlns:a16="http://schemas.microsoft.com/office/drawing/2014/main" id="{A2198541-419C-49EE-BD7A-4C1273CB5DA7}"/>
              </a:ext>
            </a:extLst>
          </p:cNvPr>
          <p:cNvSpPr>
            <a:spLocks xmlns:a="http://schemas.openxmlformats.org/drawingml/2006/main" noGrp="1"/>
          </p:cNvSpPr>
          <p:nvPr/>
        </p:nvSpPr>
        <p:spPr>
          <a:xfrm xmlns:a="http://schemas.openxmlformats.org/drawingml/2006/main">
            <a:off x="4238625" y="2952750"/>
            <a:ext cx="1762125" cy="64770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4" name="ppf-bc-text-2-3">
            <a:extLst xmlns:a="http://schemas.openxmlformats.org/drawingml/2006/main">
              <a:ext uri="{FF2B5EF4-FFF2-40B4-BE49-F238E27FC236}">
                <a16:creationId xmlns:a16="http://schemas.microsoft.com/office/drawing/2014/main" id="{E0BA5ED0-EB66-46DE-B8B3-13C31E80BE00}"/>
              </a:ext>
            </a:extLst>
          </p:cNvPr>
          <p:cNvSpPr>
            <a:spLocks xmlns:a="http://schemas.openxmlformats.org/drawingml/2006/main" noGrp="1"/>
          </p:cNvSpPr>
          <p:nvPr/>
        </p:nvSpPr>
        <p:spPr>
          <a:xfrm xmlns:a="http://schemas.openxmlformats.org/drawingml/2006/main">
            <a:off x="4333875" y="3028950"/>
            <a:ext cx="15716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30</a:t>
            </a:r>
          </a:p>
        </p:txBody>
      </p:sp>
      <p:sp>
        <p:nvSpPr>
          <p:cNvPr id="25" name="">
            <a:extLst xmlns:a="http://schemas.openxmlformats.org/drawingml/2006/main">
              <a:ext uri="{FF2B5EF4-FFF2-40B4-BE49-F238E27FC236}">
                <a16:creationId xmlns:a16="http://schemas.microsoft.com/office/drawing/2014/main" id="{B10DEB89-6553-4AEF-8123-5FAAF0D1EC29}"/>
              </a:ext>
            </a:extLst>
          </p:cNvPr>
          <p:cNvSpPr>
            <a:spLocks xmlns:a="http://schemas.openxmlformats.org/drawingml/2006/main" noGrp="1"/>
          </p:cNvSpPr>
          <p:nvPr/>
        </p:nvSpPr>
        <p:spPr>
          <a:xfrm xmlns:a="http://schemas.openxmlformats.org/drawingml/2006/main">
            <a:off x="6800850" y="2038350"/>
            <a:ext cx="3429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000" b="1" i="0">
                <a:solidFill>
                  <a:srgbClr val="1E6675"/>
                </a:solidFill>
                <a:latin typeface="Georgia"/>
                <a:ea typeface="Georgia"/>
                <a:cs typeface="Georgia"/>
              </a:defRPr>
            </a:pPr>
            <a:r>
              <a:rPr sz="3000" b="1" i="0">
                <a:solidFill>
                  <a:srgbClr val="1E6675"/>
                </a:solidFill>
                <a:latin typeface="Georgia"/>
                <a:ea typeface="Georgia"/>
                <a:cs typeface="Georgia"/>
              </a:rPr>
              <a:t>+10 lattes</a:t>
            </a:r>
          </a:p>
        </p:txBody>
      </p:sp>
      <p:sp>
        <p:nvSpPr>
          <p:cNvPr id="26" name="">
            <a:extLst xmlns:a="http://schemas.openxmlformats.org/drawingml/2006/main">
              <a:ext uri="{FF2B5EF4-FFF2-40B4-BE49-F238E27FC236}">
                <a16:creationId xmlns:a16="http://schemas.microsoft.com/office/drawing/2014/main" id="{A5130D4A-7BA8-4E09-9B90-8B8BDA92C573}"/>
              </a:ext>
            </a:extLst>
          </p:cNvPr>
          <p:cNvSpPr>
            <a:spLocks xmlns:a="http://schemas.openxmlformats.org/drawingml/2006/main" noGrp="1"/>
          </p:cNvSpPr>
          <p:nvPr/>
        </p:nvSpPr>
        <p:spPr>
          <a:xfrm xmlns:a="http://schemas.openxmlformats.org/drawingml/2006/main">
            <a:off x="6800850" y="2857500"/>
            <a:ext cx="3429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1875" b="0" i="1">
                <a:solidFill>
                  <a:srgbClr val="56636A"/>
                </a:solidFill>
                <a:latin typeface="Georgia"/>
                <a:ea typeface="Georgia"/>
                <a:cs typeface="Georgia"/>
              </a:defRPr>
            </a:pPr>
            <a:r>
              <a:rPr sz="1875" b="0" i="1">
                <a:solidFill>
                  <a:srgbClr val="56636A"/>
                </a:solidFill>
                <a:latin typeface="Georgia"/>
                <a:ea typeface="Georgia"/>
                <a:cs typeface="Georgia"/>
              </a:rPr>
              <a:t>requires giving up</a:t>
            </a:r>
          </a:p>
        </p:txBody>
      </p:sp>
      <p:sp>
        <p:nvSpPr>
          <p:cNvPr id="27" name="">
            <a:extLst xmlns:a="http://schemas.openxmlformats.org/drawingml/2006/main">
              <a:ext uri="{FF2B5EF4-FFF2-40B4-BE49-F238E27FC236}">
                <a16:creationId xmlns:a16="http://schemas.microsoft.com/office/drawing/2014/main" id="{18C09912-EB64-43F0-AF9C-590CE2B6832F}"/>
              </a:ext>
            </a:extLst>
          </p:cNvPr>
          <p:cNvSpPr>
            <a:spLocks xmlns:a="http://schemas.openxmlformats.org/drawingml/2006/main" noGrp="1"/>
          </p:cNvSpPr>
          <p:nvPr/>
        </p:nvSpPr>
        <p:spPr>
          <a:xfrm xmlns:a="http://schemas.openxmlformats.org/drawingml/2006/main">
            <a:off x="6800850" y="3486150"/>
            <a:ext cx="3429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000" b="1" i="0">
                <a:solidFill>
                  <a:srgbClr val="9A3B35"/>
                </a:solidFill>
                <a:latin typeface="Georgia"/>
                <a:ea typeface="Georgia"/>
                <a:cs typeface="Georgia"/>
              </a:defRPr>
            </a:pPr>
            <a:r>
              <a:rPr sz="3000" b="1" i="0">
                <a:solidFill>
                  <a:srgbClr val="9A3B35"/>
                </a:solidFill>
                <a:latin typeface="Georgia"/>
                <a:ea typeface="Georgia"/>
                <a:cs typeface="Georgia"/>
              </a:rPr>
              <a:t>15 muffins</a:t>
            </a:r>
          </a:p>
        </p:txBody>
      </p:sp>
      <p:sp>
        <p:nvSpPr>
          <p:cNvPr id="28" name="">
            <a:extLst xmlns:a="http://schemas.openxmlformats.org/drawingml/2006/main">
              <a:ext uri="{FF2B5EF4-FFF2-40B4-BE49-F238E27FC236}">
                <a16:creationId xmlns:a16="http://schemas.microsoft.com/office/drawing/2014/main" id="{A3DDBFC9-E84E-4F39-B3D8-C795F92634B1}"/>
              </a:ext>
            </a:extLst>
          </p:cNvPr>
          <p:cNvSpPr>
            <a:spLocks xmlns:a="http://schemas.openxmlformats.org/drawingml/2006/main" noGrp="1"/>
          </p:cNvSpPr>
          <p:nvPr/>
        </p:nvSpPr>
        <p:spPr>
          <a:xfrm xmlns:a="http://schemas.openxmlformats.org/drawingml/2006/main">
            <a:off x="1504950" y="5162550"/>
            <a:ext cx="91440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550" b="1" i="0">
                <a:solidFill>
                  <a:srgbClr val="172126"/>
                </a:solidFill>
                <a:latin typeface="Georgia"/>
                <a:ea typeface="Georgia"/>
                <a:cs typeface="Georgia"/>
              </a:defRPr>
            </a:pPr>
            <a:r>
              <a:rPr sz="2550" b="1" i="0">
                <a:solidFill>
                  <a:srgbClr val="172126"/>
                </a:solidFill>
                <a:latin typeface="Georgia"/>
                <a:ea typeface="Georgia"/>
                <a:cs typeface="Georgia"/>
              </a:rPr>
              <a:t>Opportunity cost of 1 latte = 1.5 muffins</a:t>
            </a:r>
          </a:p>
        </p:txBody>
      </p:sp>
    </p:spTree>
    <p:extLst>
      <p:ext uri="{BB962C8B-B14F-4D97-AF65-F5344CB8AC3E}">
        <p14:creationId xmlns:p14="http://schemas.microsoft.com/office/powerpoint/2010/main" val="1497133166"/>
      </p:ext>
    </p:extLst>
  </p:cSld>
</p:sld>
</file>

<file path=ppt/slides/slide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1" name="accent-rule">
            <a:extLst xmlns:a="http://schemas.openxmlformats.org/drawingml/2006/main">
              <a:ext uri="{FF2B5EF4-FFF2-40B4-BE49-F238E27FC236}">
                <a16:creationId xmlns:a16="http://schemas.microsoft.com/office/drawing/2014/main" id="{BDBD613B-B21F-4FD6-B142-1DC37E06B238}"/>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6C937606-D51A-4319-B95F-C3469C975063}"/>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B8813982-14A4-4466-B9DB-537ECBE1B97D}"/>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Opportunity cost often rises as production shifts</a:t>
            </a:r>
          </a:p>
        </p:txBody>
      </p:sp>
      <p:sp>
        <p:nvSpPr>
          <p:cNvPr id="4" name="footer-rule">
            <a:extLst xmlns:a="http://schemas.openxmlformats.org/drawingml/2006/main">
              <a:ext uri="{FF2B5EF4-FFF2-40B4-BE49-F238E27FC236}">
                <a16:creationId xmlns:a16="http://schemas.microsoft.com/office/drawing/2014/main" id="{0AE9BBEB-0DB1-425F-8E2A-2B538A891590}"/>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478E3AB0-5DC8-443A-A7DD-B957172729BC}"/>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B3AC7F27-B36F-4911-A177-07B4454A2BC3}"/>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6</a:t>
            </a:r>
          </a:p>
        </p:txBody>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4d2a6565420e4cb8"/>
          <a:stretch xmlns:a="http://schemas.openxmlformats.org/drawingml/2006/main"/>
        </p:blipFill>
        <p:spPr>
          <a:xfrm xmlns:a="http://schemas.openxmlformats.org/drawingml/2006/main">
            <a:off x="1274665" y="1428750"/>
            <a:ext cx="5756470" cy="4591050"/>
          </a:xfrm>
          <a:prstGeom xmlns:a="http://schemas.openxmlformats.org/drawingml/2006/main" prst="rect">
            <a:avLst/>
          </a:prstGeom>
        </p:spPr>
      </p:pic>
      <p:sp>
        <p:nvSpPr>
          <p:cNvPr id="8" name="">
            <a:extLst xmlns:a="http://schemas.openxmlformats.org/drawingml/2006/main">
              <a:ext uri="{FF2B5EF4-FFF2-40B4-BE49-F238E27FC236}">
                <a16:creationId xmlns:a16="http://schemas.microsoft.com/office/drawing/2014/main" id="{C938254F-BCC3-42BD-AD10-81F4E9CB4663}"/>
              </a:ext>
            </a:extLst>
          </p:cNvPr>
          <p:cNvSpPr>
            <a:spLocks xmlns:a="http://schemas.openxmlformats.org/drawingml/2006/main" noGrp="1"/>
          </p:cNvSpPr>
          <p:nvPr/>
        </p:nvSpPr>
        <p:spPr>
          <a:xfrm xmlns:a="http://schemas.openxmlformats.org/drawingml/2006/main">
            <a:off x="7753350" y="1809750"/>
            <a:ext cx="32385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775" b="1" i="0">
                <a:solidFill>
                  <a:srgbClr val="1E6675"/>
                </a:solidFill>
                <a:latin typeface="Georgia"/>
                <a:ea typeface="Georgia"/>
                <a:cs typeface="Georgia"/>
              </a:defRPr>
            </a:pPr>
            <a:r>
              <a:rPr sz="2775" b="1" i="0">
                <a:solidFill>
                  <a:srgbClr val="1E6675"/>
                </a:solidFill>
                <a:latin typeface="Georgia"/>
                <a:ea typeface="Georgia"/>
                <a:cs typeface="Georgia"/>
              </a:rPr>
              <a:t>Why bowed out?</a:t>
            </a:r>
          </a:p>
        </p:txBody>
      </p:sp>
      <p:sp>
        <p:nvSpPr>
          <p:cNvPr id="9" name="">
            <a:extLst xmlns:a="http://schemas.openxmlformats.org/drawingml/2006/main">
              <a:ext uri="{FF2B5EF4-FFF2-40B4-BE49-F238E27FC236}">
                <a16:creationId xmlns:a16="http://schemas.microsoft.com/office/drawing/2014/main" id="{51118CB2-B2C5-4A15-BDCC-B87DD0745793}"/>
              </a:ext>
            </a:extLst>
          </p:cNvPr>
          <p:cNvSpPr>
            <a:spLocks xmlns:a="http://schemas.openxmlformats.org/drawingml/2006/main" noGrp="1"/>
          </p:cNvSpPr>
          <p:nvPr/>
        </p:nvSpPr>
        <p:spPr>
          <a:xfrm xmlns:a="http://schemas.openxmlformats.org/drawingml/2006/main">
            <a:off x="7753350" y="2705100"/>
            <a:ext cx="3333750" cy="2095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Workers and equipment differ. As the shop makes more lattes, it eventually pulls resources away from tasks they perform especially well.</a:t>
            </a:r>
          </a:p>
        </p:txBody>
      </p:sp>
      <p:sp>
        <p:nvSpPr>
          <p:cNvPr id="10" name="">
            <a:extLst xmlns:a="http://schemas.openxmlformats.org/drawingml/2006/main">
              <a:ext uri="{FF2B5EF4-FFF2-40B4-BE49-F238E27FC236}">
                <a16:creationId xmlns:a16="http://schemas.microsoft.com/office/drawing/2014/main" id="{1875EC55-7C59-4C48-9897-453DFB9214B3}"/>
              </a:ext>
            </a:extLst>
          </p:cNvPr>
          <p:cNvSpPr>
            <a:spLocks xmlns:a="http://schemas.openxmlformats.org/drawingml/2006/main" noGrp="1"/>
          </p:cNvSpPr>
          <p:nvPr/>
        </p:nvSpPr>
        <p:spPr>
          <a:xfrm xmlns:a="http://schemas.openxmlformats.org/drawingml/2006/main">
            <a:off x="7753350" y="5124450"/>
            <a:ext cx="33337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6694"/>
          </a:bodyPr>
          <a:lstStyle xmlns:a="http://schemas.openxmlformats.org/drawingml/2006/main"/>
          <a:p xmlns:a="http://schemas.openxmlformats.org/drawingml/2006/main">
            <a:pPr algn="l">
              <a:lnSpc>
                <a:spcPct val="108000"/>
              </a:lnSpc>
              <a:buNone/>
              <a:defRPr sz="1875" b="1" i="0">
                <a:solidFill>
                  <a:srgbClr val="9A3B35"/>
                </a:solidFill>
                <a:latin typeface="Georgia"/>
                <a:ea typeface="Georgia"/>
                <a:cs typeface="Georgia"/>
              </a:defRPr>
            </a:pPr>
            <a:r>
              <a:rPr sz="1875" b="1" i="0">
                <a:solidFill>
                  <a:srgbClr val="9A3B35"/>
                </a:solidFill>
                <a:latin typeface="Georgia"/>
                <a:ea typeface="Georgia"/>
                <a:cs typeface="Georgia"/>
              </a:rPr>
              <a:t>Specialization makes trade-offs change along the frontier.</a:t>
            </a:r>
          </a:p>
        </p:txBody>
      </p:sp>
    </p:spTree>
    <p:extLst>
      <p:ext uri="{BB962C8B-B14F-4D97-AF65-F5344CB8AC3E}">
        <p14:creationId xmlns:p14="http://schemas.microsoft.com/office/powerpoint/2010/main" val="617562014"/>
      </p:ext>
    </p:extLst>
  </p:cSld>
</p:sld>
</file>

<file path=ppt/slides/slide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1" name="accent-rule">
            <a:extLst xmlns:a="http://schemas.openxmlformats.org/drawingml/2006/main">
              <a:ext uri="{FF2B5EF4-FFF2-40B4-BE49-F238E27FC236}">
                <a16:creationId xmlns:a16="http://schemas.microsoft.com/office/drawing/2014/main" id="{803D75E3-0E5F-4C0D-B4D7-9929F2A59733}"/>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FB5C94C4-1540-4029-9DAF-F025ABF5F7F7}"/>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A0FB77AB-0E83-4A2D-B5AD-5703FA8A8938}"/>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Technology can move the production boundary</a:t>
            </a:r>
          </a:p>
        </p:txBody>
      </p:sp>
      <p:sp>
        <p:nvSpPr>
          <p:cNvPr id="4" name="footer-rule">
            <a:extLst xmlns:a="http://schemas.openxmlformats.org/drawingml/2006/main">
              <a:ext uri="{FF2B5EF4-FFF2-40B4-BE49-F238E27FC236}">
                <a16:creationId xmlns:a16="http://schemas.microsoft.com/office/drawing/2014/main" id="{BF083D71-FB96-495C-B5AC-BF03A7B0EFDA}"/>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88CC694C-A64F-4A14-8DF8-5DF48985BDD8}"/>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5DDFF175-4B04-46B9-BDF1-20F9FC44EC50}"/>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7</a:t>
            </a:r>
          </a:p>
        </p:txBody>
      </p:sp>
      <p:sp>
        <p:nvSpPr>
          <p:cNvPr id="7" name="">
            <a:extLst xmlns:a="http://schemas.openxmlformats.org/drawingml/2006/main">
              <a:ext uri="{FF2B5EF4-FFF2-40B4-BE49-F238E27FC236}">
                <a16:creationId xmlns:a16="http://schemas.microsoft.com/office/drawing/2014/main" id="{5DBB1940-47BF-446E-8957-D4213CD094EE}"/>
              </a:ext>
            </a:extLst>
          </p:cNvPr>
          <p:cNvSpPr>
            <a:spLocks xmlns:a="http://schemas.openxmlformats.org/drawingml/2006/main" noGrp="1"/>
          </p:cNvSpPr>
          <p:nvPr/>
        </p:nvSpPr>
        <p:spPr>
          <a:xfrm xmlns:a="http://schemas.openxmlformats.org/drawingml/2006/main">
            <a:off x="704850" y="1809750"/>
            <a:ext cx="37147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76426"/>
          </a:bodyPr>
          <a:lstStyle xmlns:a="http://schemas.openxmlformats.org/drawingml/2006/main"/>
          <a:p xmlns:a="http://schemas.openxmlformats.org/drawingml/2006/main">
            <a:pPr algn="l">
              <a:lnSpc>
                <a:spcPct val="108000"/>
              </a:lnSpc>
              <a:buNone/>
              <a:defRPr sz="2775" b="1" i="0">
                <a:solidFill>
                  <a:srgbClr val="1E6675"/>
                </a:solidFill>
                <a:latin typeface="Georgia"/>
                <a:ea typeface="Georgia"/>
                <a:cs typeface="Georgia"/>
              </a:defRPr>
            </a:pPr>
            <a:r>
              <a:rPr sz="2775" b="1" i="0">
                <a:solidFill>
                  <a:srgbClr val="1E6675"/>
                </a:solidFill>
                <a:latin typeface="Georgia"/>
                <a:ea typeface="Georgia"/>
                <a:cs typeface="Georgia"/>
              </a:rPr>
              <a:t>Better espresso equipment</a:t>
            </a:r>
          </a:p>
        </p:txBody>
      </p:sp>
      <p:sp>
        <p:nvSpPr>
          <p:cNvPr id="8" name="">
            <a:extLst xmlns:a="http://schemas.openxmlformats.org/drawingml/2006/main">
              <a:ext uri="{FF2B5EF4-FFF2-40B4-BE49-F238E27FC236}">
                <a16:creationId xmlns:a16="http://schemas.microsoft.com/office/drawing/2014/main" id="{DE2EE349-EE4D-4A89-A22B-8D3253779E43}"/>
              </a:ext>
            </a:extLst>
          </p:cNvPr>
          <p:cNvSpPr>
            <a:spLocks xmlns:a="http://schemas.openxmlformats.org/drawingml/2006/main" noGrp="1"/>
          </p:cNvSpPr>
          <p:nvPr/>
        </p:nvSpPr>
        <p:spPr>
          <a:xfrm xmlns:a="http://schemas.openxmlformats.org/drawingml/2006/main">
            <a:off x="723900" y="2743200"/>
            <a:ext cx="3714750" cy="1504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The shop can produce more lattes with the same resources. Its muffin capacity need not change.</a:t>
            </a:r>
          </a:p>
        </p:txBody>
      </p:sp>
      <p:sp>
        <p:nvSpPr>
          <p:cNvPr id="9" name="">
            <a:extLst xmlns:a="http://schemas.openxmlformats.org/drawingml/2006/main">
              <a:ext uri="{FF2B5EF4-FFF2-40B4-BE49-F238E27FC236}">
                <a16:creationId xmlns:a16="http://schemas.microsoft.com/office/drawing/2014/main" id="{B4B1C5C4-778F-4E1A-80AA-4473840ED8A4}"/>
              </a:ext>
            </a:extLst>
          </p:cNvPr>
          <p:cNvSpPr>
            <a:spLocks xmlns:a="http://schemas.openxmlformats.org/drawingml/2006/main" noGrp="1"/>
          </p:cNvSpPr>
          <p:nvPr/>
        </p:nvSpPr>
        <p:spPr>
          <a:xfrm xmlns:a="http://schemas.openxmlformats.org/drawingml/2006/main">
            <a:off x="723900" y="4838700"/>
            <a:ext cx="371475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8731"/>
          </a:bodyPr>
          <a:lstStyle xmlns:a="http://schemas.openxmlformats.org/drawingml/2006/main"/>
          <a:p xmlns:a="http://schemas.openxmlformats.org/drawingml/2006/main">
            <a:pPr algn="l">
              <a:lnSpc>
                <a:spcPct val="108000"/>
              </a:lnSpc>
              <a:buNone/>
              <a:defRPr sz="2025" b="1" i="0">
                <a:solidFill>
                  <a:srgbClr val="9A3B35"/>
                </a:solidFill>
                <a:latin typeface="Georgia"/>
                <a:ea typeface="Georgia"/>
                <a:cs typeface="Georgia"/>
              </a:defRPr>
            </a:pPr>
            <a:r>
              <a:rPr sz="2025" b="1" i="0">
                <a:solidFill>
                  <a:srgbClr val="9A3B35"/>
                </a:solidFill>
                <a:latin typeface="Georgia"/>
                <a:ea typeface="Georgia"/>
                <a:cs typeface="Georgia"/>
              </a:rPr>
              <a:t>The PPF is a current constraint, not a permanent law of nature.</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f645bc2f2d004a1c"/>
          <a:stretch xmlns:a="http://schemas.openxmlformats.org/drawingml/2006/main"/>
        </p:blipFill>
        <p:spPr>
          <a:xfrm xmlns:a="http://schemas.openxmlformats.org/drawingml/2006/main">
            <a:off x="5020349" y="1428750"/>
            <a:ext cx="6113702" cy="4610100"/>
          </a:xfrm>
          <a:prstGeom xmlns:a="http://schemas.openxmlformats.org/drawingml/2006/main" prst="rect">
            <a:avLst/>
          </a:prstGeom>
        </p:spPr>
      </p:pic>
    </p:spTree>
    <p:extLst>
      <p:ext uri="{BB962C8B-B14F-4D97-AF65-F5344CB8AC3E}">
        <p14:creationId xmlns:p14="http://schemas.microsoft.com/office/powerpoint/2010/main" val="1370504535"/>
      </p:ext>
    </p:extLst>
  </p:cSld>
</p:sld>
</file>

<file path=ppt/slides/slide8.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0" name="accent-rule">
            <a:extLst xmlns:a="http://schemas.openxmlformats.org/drawingml/2006/main">
              <a:ext uri="{FF2B5EF4-FFF2-40B4-BE49-F238E27FC236}">
                <a16:creationId xmlns:a16="http://schemas.microsoft.com/office/drawing/2014/main" id="{5D74628B-0BB6-4978-9BA7-A9A7942AC77F}"/>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42485BEF-D7AE-422E-836A-F07B4A62479D}"/>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2E8539D9-694B-4D2A-9248-6D6903C49BEE}"/>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Who should mow Patrick Mahomes's lawn?</a:t>
            </a:r>
          </a:p>
        </p:txBody>
      </p:sp>
      <p:sp>
        <p:nvSpPr>
          <p:cNvPr id="4" name="footer-rule">
            <a:extLst xmlns:a="http://schemas.openxmlformats.org/drawingml/2006/main">
              <a:ext uri="{FF2B5EF4-FFF2-40B4-BE49-F238E27FC236}">
                <a16:creationId xmlns:a16="http://schemas.microsoft.com/office/drawing/2014/main" id="{EA596344-2A80-45FE-9575-B019C5C8DCA0}"/>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74BE8462-61E7-41A9-B44C-EBE3FE535E08}"/>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CBF3A13A-4080-4FA8-B164-2BC92D2ED01E}"/>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8</a:t>
            </a:r>
          </a:p>
        </p:txBody>
      </p:sp>
      <p:sp>
        <p:nvSpPr>
          <p:cNvPr id="7" name="">
            <a:extLst xmlns:a="http://schemas.openxmlformats.org/drawingml/2006/main">
              <a:ext uri="{FF2B5EF4-FFF2-40B4-BE49-F238E27FC236}">
                <a16:creationId xmlns:a16="http://schemas.microsoft.com/office/drawing/2014/main" id="{5E2D228D-4483-4204-B120-DCF3A0C98ACA}"/>
              </a:ext>
            </a:extLst>
          </p:cNvPr>
          <p:cNvSpPr>
            <a:spLocks xmlns:a="http://schemas.openxmlformats.org/drawingml/2006/main" noGrp="1"/>
          </p:cNvSpPr>
          <p:nvPr/>
        </p:nvSpPr>
        <p:spPr>
          <a:xfrm xmlns:a="http://schemas.openxmlformats.org/drawingml/2006/main">
            <a:off x="1047750" y="1676400"/>
            <a:ext cx="10096500" cy="1200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3375" b="1" i="0">
                <a:solidFill>
                  <a:srgbClr val="1E6675"/>
                </a:solidFill>
                <a:latin typeface="Georgia"/>
                <a:ea typeface="Georgia"/>
                <a:cs typeface="Georgia"/>
              </a:defRPr>
            </a:pPr>
            <a:r>
              <a:rPr sz="3375" b="1" i="0">
                <a:solidFill>
                  <a:srgbClr val="1E6675"/>
                </a:solidFill>
                <a:latin typeface="Georgia"/>
                <a:ea typeface="Georgia"/>
                <a:cs typeface="Georgia"/>
              </a:rPr>
              <a:t>Suppose Mahomes can mow faster than the best lawn service.</a:t>
            </a:r>
          </a:p>
        </p:txBody>
      </p:sp>
      <p:sp>
        <p:nvSpPr>
          <p:cNvPr id="8" name="">
            <a:extLst xmlns:a="http://schemas.openxmlformats.org/drawingml/2006/main">
              <a:ext uri="{FF2B5EF4-FFF2-40B4-BE49-F238E27FC236}">
                <a16:creationId xmlns:a16="http://schemas.microsoft.com/office/drawing/2014/main" id="{0A45D07D-568A-49A3-A170-3374F32C8170}"/>
              </a:ext>
            </a:extLst>
          </p:cNvPr>
          <p:cNvSpPr>
            <a:spLocks xmlns:a="http://schemas.openxmlformats.org/drawingml/2006/main" noGrp="1"/>
          </p:cNvSpPr>
          <p:nvPr/>
        </p:nvSpPr>
        <p:spPr>
          <a:xfrm xmlns:a="http://schemas.openxmlformats.org/drawingml/2006/main">
            <a:off x="2133600" y="3314700"/>
            <a:ext cx="8001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750" b="1" i="0">
                <a:solidFill>
                  <a:srgbClr val="9A3B35"/>
                </a:solidFill>
                <a:latin typeface="Georgia"/>
                <a:ea typeface="Georgia"/>
                <a:cs typeface="Georgia"/>
              </a:defRPr>
            </a:pPr>
            <a:r>
              <a:rPr sz="3750" b="1" i="0">
                <a:solidFill>
                  <a:srgbClr val="9A3B35"/>
                </a:solidFill>
                <a:latin typeface="Georgia"/>
                <a:ea typeface="Georgia"/>
                <a:cs typeface="Georgia"/>
              </a:rPr>
              <a:t>Should he do it himself?</a:t>
            </a:r>
          </a:p>
        </p:txBody>
      </p:sp>
      <p:sp>
        <p:nvSpPr>
          <p:cNvPr id="9" name="">
            <a:extLst xmlns:a="http://schemas.openxmlformats.org/drawingml/2006/main">
              <a:ext uri="{FF2B5EF4-FFF2-40B4-BE49-F238E27FC236}">
                <a16:creationId xmlns:a16="http://schemas.microsoft.com/office/drawing/2014/main" id="{8CC179E6-3834-453A-9F2C-FABD4699E224}"/>
              </a:ext>
            </a:extLst>
          </p:cNvPr>
          <p:cNvSpPr>
            <a:spLocks xmlns:a="http://schemas.openxmlformats.org/drawingml/2006/main" noGrp="1"/>
          </p:cNvSpPr>
          <p:nvPr/>
        </p:nvSpPr>
        <p:spPr>
          <a:xfrm xmlns:a="http://schemas.openxmlformats.org/drawingml/2006/main">
            <a:off x="1657350" y="4953000"/>
            <a:ext cx="88582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250" b="1" i="0">
                <a:solidFill>
                  <a:srgbClr val="172126"/>
                </a:solidFill>
                <a:latin typeface="Georgia"/>
                <a:ea typeface="Georgia"/>
                <a:cs typeface="Georgia"/>
              </a:defRPr>
            </a:pPr>
            <a:r>
              <a:rPr sz="2250" b="1" i="0">
                <a:solidFill>
                  <a:srgbClr val="172126"/>
                </a:solidFill>
                <a:latin typeface="Georgia"/>
                <a:ea typeface="Georgia"/>
                <a:cs typeface="Georgia"/>
              </a:rPr>
              <a:t>Being better at a task does not tell us who should perform it.</a:t>
            </a:r>
          </a:p>
        </p:txBody>
      </p:sp>
    </p:spTree>
    <p:extLst>
      <p:ext uri="{BB962C8B-B14F-4D97-AF65-F5344CB8AC3E}">
        <p14:creationId xmlns:p14="http://schemas.microsoft.com/office/powerpoint/2010/main" val="1078728041"/>
      </p:ext>
    </p:extLst>
  </p:cSld>
</p:sld>
</file>

<file path=ppt/slides/slide9.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6" name="accent-rule">
            <a:extLst xmlns:a="http://schemas.openxmlformats.org/drawingml/2006/main">
              <a:ext uri="{FF2B5EF4-FFF2-40B4-BE49-F238E27FC236}">
                <a16:creationId xmlns:a16="http://schemas.microsoft.com/office/drawing/2014/main" id="{546FCAF0-446D-4741-A233-BE5FF768A903}"/>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532A7CA8-527F-4679-9894-0AFC560B942A}"/>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2</a:t>
            </a:r>
          </a:p>
        </p:txBody>
      </p:sp>
      <p:sp>
        <p:nvSpPr>
          <p:cNvPr id="3" name="slide-title">
            <a:extLst xmlns:a="http://schemas.openxmlformats.org/drawingml/2006/main">
              <a:ext uri="{FF2B5EF4-FFF2-40B4-BE49-F238E27FC236}">
                <a16:creationId xmlns:a16="http://schemas.microsoft.com/office/drawing/2014/main" id="{CF5DBD0F-0624-4DFB-839D-9F511AA5D282}"/>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Two different ideas of advantage</a:t>
            </a:r>
          </a:p>
        </p:txBody>
      </p:sp>
      <p:sp>
        <p:nvSpPr>
          <p:cNvPr id="4" name="footer-rule">
            <a:extLst xmlns:a="http://schemas.openxmlformats.org/drawingml/2006/main">
              <a:ext uri="{FF2B5EF4-FFF2-40B4-BE49-F238E27FC236}">
                <a16:creationId xmlns:a16="http://schemas.microsoft.com/office/drawing/2014/main" id="{5A83B24F-0FB3-4DD9-9638-A2F687414F2C}"/>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15EB3695-1D91-4A32-AA9C-9912138EC570}"/>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4B9ABFC7-297C-40AA-900E-B3E89CF11DB3}"/>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9</a:t>
            </a:r>
          </a:p>
        </p:txBody>
      </p:sp>
      <p:sp>
        <p:nvSpPr>
          <p:cNvPr id="7" name="absolute-panel">
            <a:extLst xmlns:a="http://schemas.openxmlformats.org/drawingml/2006/main">
              <a:ext uri="{FF2B5EF4-FFF2-40B4-BE49-F238E27FC236}">
                <a16:creationId xmlns:a16="http://schemas.microsoft.com/office/drawing/2014/main" id="{5928C171-E391-472E-BB16-BB296F373AC6}"/>
              </a:ext>
            </a:extLst>
          </p:cNvPr>
          <p:cNvSpPr>
            <a:spLocks xmlns:a="http://schemas.openxmlformats.org/drawingml/2006/main" noGrp="1"/>
          </p:cNvSpPr>
          <p:nvPr/>
        </p:nvSpPr>
        <p:spPr>
          <a:xfrm xmlns:a="http://schemas.openxmlformats.org/drawingml/2006/main">
            <a:off x="819150" y="1657350"/>
            <a:ext cx="4762500" cy="3429000"/>
          </a:xfrm>
          <a:prstGeom xmlns:a="http://schemas.openxmlformats.org/drawingml/2006/main" prst="rect">
            <a:avLst/>
          </a:prstGeom>
          <a:solidFill xmlns:a="http://schemas.openxmlformats.org/drawingml/2006/main">
            <a:srgbClr val="EAF5F6"/>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0095787E-CBE5-48A6-A12A-F87C5DCE03F7}"/>
              </a:ext>
            </a:extLst>
          </p:cNvPr>
          <p:cNvSpPr>
            <a:spLocks xmlns:a="http://schemas.openxmlformats.org/drawingml/2006/main" noGrp="1"/>
          </p:cNvSpPr>
          <p:nvPr/>
        </p:nvSpPr>
        <p:spPr>
          <a:xfrm xmlns:a="http://schemas.openxmlformats.org/drawingml/2006/main">
            <a:off x="1219200" y="2038350"/>
            <a:ext cx="40005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775" b="1" i="0">
                <a:solidFill>
                  <a:srgbClr val="1E6675"/>
                </a:solidFill>
                <a:latin typeface="Georgia"/>
                <a:ea typeface="Georgia"/>
                <a:cs typeface="Georgia"/>
              </a:defRPr>
            </a:pPr>
            <a:r>
              <a:rPr sz="2775" b="1" i="0">
                <a:solidFill>
                  <a:srgbClr val="1E6675"/>
                </a:solidFill>
                <a:latin typeface="Georgia"/>
                <a:ea typeface="Georgia"/>
                <a:cs typeface="Georgia"/>
              </a:rPr>
              <a:t>Absolute advantage</a:t>
            </a:r>
          </a:p>
        </p:txBody>
      </p:sp>
      <p:sp>
        <p:nvSpPr>
          <p:cNvPr id="9" name="">
            <a:extLst xmlns:a="http://schemas.openxmlformats.org/drawingml/2006/main">
              <a:ext uri="{FF2B5EF4-FFF2-40B4-BE49-F238E27FC236}">
                <a16:creationId xmlns:a16="http://schemas.microsoft.com/office/drawing/2014/main" id="{C737DE3F-3C57-4C9F-BF4B-AB2D249BE666}"/>
              </a:ext>
            </a:extLst>
          </p:cNvPr>
          <p:cNvSpPr>
            <a:spLocks xmlns:a="http://schemas.openxmlformats.org/drawingml/2006/main" noGrp="1"/>
          </p:cNvSpPr>
          <p:nvPr/>
        </p:nvSpPr>
        <p:spPr>
          <a:xfrm xmlns:a="http://schemas.openxmlformats.org/drawingml/2006/main">
            <a:off x="1257300" y="2933700"/>
            <a:ext cx="390525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250" b="1" i="0">
                <a:solidFill>
                  <a:srgbClr val="172126"/>
                </a:solidFill>
                <a:latin typeface="Aptos"/>
                <a:ea typeface="Aptos"/>
                <a:cs typeface="Aptos"/>
              </a:defRPr>
            </a:pPr>
            <a:r>
              <a:rPr sz="2250" b="1" i="0">
                <a:solidFill>
                  <a:srgbClr val="172126"/>
                </a:solidFill>
                <a:latin typeface="Aptos"/>
                <a:ea typeface="Aptos"/>
                <a:cs typeface="Aptos"/>
              </a:rPr>
              <a:t>Produces more with the same time and resources</a:t>
            </a:r>
          </a:p>
        </p:txBody>
      </p:sp>
      <p:sp>
        <p:nvSpPr>
          <p:cNvPr id="10" name="">
            <a:extLst xmlns:a="http://schemas.openxmlformats.org/drawingml/2006/main">
              <a:ext uri="{FF2B5EF4-FFF2-40B4-BE49-F238E27FC236}">
                <a16:creationId xmlns:a16="http://schemas.microsoft.com/office/drawing/2014/main" id="{1B2B4B15-22F4-4792-897F-906801176F21}"/>
              </a:ext>
            </a:extLst>
          </p:cNvPr>
          <p:cNvSpPr>
            <a:spLocks xmlns:a="http://schemas.openxmlformats.org/drawingml/2006/main" noGrp="1"/>
          </p:cNvSpPr>
          <p:nvPr/>
        </p:nvSpPr>
        <p:spPr>
          <a:xfrm xmlns:a="http://schemas.openxmlformats.org/drawingml/2006/main">
            <a:off x="1371600" y="4400550"/>
            <a:ext cx="36766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1725" b="0" i="1">
                <a:solidFill>
                  <a:srgbClr val="56636A"/>
                </a:solidFill>
                <a:latin typeface="Georgia"/>
                <a:ea typeface="Georgia"/>
                <a:cs typeface="Georgia"/>
              </a:defRPr>
            </a:pPr>
            <a:r>
              <a:rPr sz="1725" b="0" i="1">
                <a:solidFill>
                  <a:srgbClr val="56636A"/>
                </a:solidFill>
                <a:latin typeface="Georgia"/>
                <a:ea typeface="Georgia"/>
                <a:cs typeface="Georgia"/>
              </a:rPr>
              <a:t>A productivity comparison</a:t>
            </a:r>
          </a:p>
        </p:txBody>
      </p:sp>
      <p:sp>
        <p:nvSpPr>
          <p:cNvPr id="11" name="comparative-panel">
            <a:extLst xmlns:a="http://schemas.openxmlformats.org/drawingml/2006/main">
              <a:ext uri="{FF2B5EF4-FFF2-40B4-BE49-F238E27FC236}">
                <a16:creationId xmlns:a16="http://schemas.microsoft.com/office/drawing/2014/main" id="{00D7B7BE-7991-450B-B05F-DE7EC0B3DB00}"/>
              </a:ext>
            </a:extLst>
          </p:cNvPr>
          <p:cNvSpPr>
            <a:spLocks xmlns:a="http://schemas.openxmlformats.org/drawingml/2006/main" noGrp="1"/>
          </p:cNvSpPr>
          <p:nvPr/>
        </p:nvSpPr>
        <p:spPr>
          <a:xfrm xmlns:a="http://schemas.openxmlformats.org/drawingml/2006/main">
            <a:off x="6610350" y="1657350"/>
            <a:ext cx="4762500" cy="3429000"/>
          </a:xfrm>
          <a:prstGeom xmlns:a="http://schemas.openxmlformats.org/drawingml/2006/main" prst="rect">
            <a:avLst/>
          </a:prstGeom>
          <a:solidFill xmlns:a="http://schemas.openxmlformats.org/drawingml/2006/main">
            <a:srgbClr val="F8EFEA"/>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D08AFC36-9306-49C5-9ED0-DA141514CB77}"/>
              </a:ext>
            </a:extLst>
          </p:cNvPr>
          <p:cNvSpPr>
            <a:spLocks xmlns:a="http://schemas.openxmlformats.org/drawingml/2006/main" noGrp="1"/>
          </p:cNvSpPr>
          <p:nvPr/>
        </p:nvSpPr>
        <p:spPr>
          <a:xfrm xmlns:a="http://schemas.openxmlformats.org/drawingml/2006/main">
            <a:off x="6934200" y="2038350"/>
            <a:ext cx="40957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5720"/>
          </a:bodyPr>
          <a:lstStyle xmlns:a="http://schemas.openxmlformats.org/drawingml/2006/main"/>
          <a:p xmlns:a="http://schemas.openxmlformats.org/drawingml/2006/main">
            <a:pPr algn="ctr">
              <a:lnSpc>
                <a:spcPct val="108000"/>
              </a:lnSpc>
              <a:buNone/>
              <a:defRPr sz="2775" b="1" i="0">
                <a:solidFill>
                  <a:srgbClr val="9A3B35"/>
                </a:solidFill>
                <a:latin typeface="Georgia"/>
                <a:ea typeface="Georgia"/>
                <a:cs typeface="Georgia"/>
              </a:defRPr>
            </a:pPr>
            <a:r>
              <a:rPr sz="2775" b="1" i="0">
                <a:solidFill>
                  <a:srgbClr val="9A3B35"/>
                </a:solidFill>
                <a:latin typeface="Georgia"/>
                <a:ea typeface="Georgia"/>
                <a:cs typeface="Georgia"/>
              </a:rPr>
              <a:t>Comparative advantage</a:t>
            </a:r>
          </a:p>
        </p:txBody>
      </p:sp>
      <p:sp>
        <p:nvSpPr>
          <p:cNvPr id="13" name="">
            <a:extLst xmlns:a="http://schemas.openxmlformats.org/drawingml/2006/main">
              <a:ext uri="{FF2B5EF4-FFF2-40B4-BE49-F238E27FC236}">
                <a16:creationId xmlns:a16="http://schemas.microsoft.com/office/drawing/2014/main" id="{BB6E94C4-6AF0-46F5-AA85-C8FBCB4F2447}"/>
              </a:ext>
            </a:extLst>
          </p:cNvPr>
          <p:cNvSpPr>
            <a:spLocks xmlns:a="http://schemas.openxmlformats.org/drawingml/2006/main" noGrp="1"/>
          </p:cNvSpPr>
          <p:nvPr/>
        </p:nvSpPr>
        <p:spPr>
          <a:xfrm xmlns:a="http://schemas.openxmlformats.org/drawingml/2006/main">
            <a:off x="7029450" y="2933700"/>
            <a:ext cx="390525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250" b="1" i="0">
                <a:solidFill>
                  <a:srgbClr val="172126"/>
                </a:solidFill>
                <a:latin typeface="Aptos"/>
                <a:ea typeface="Aptos"/>
                <a:cs typeface="Aptos"/>
              </a:defRPr>
            </a:pPr>
            <a:r>
              <a:rPr sz="2250" b="1" i="0">
                <a:solidFill>
                  <a:srgbClr val="172126"/>
                </a:solidFill>
                <a:latin typeface="Aptos"/>
                <a:ea typeface="Aptos"/>
                <a:cs typeface="Aptos"/>
              </a:rPr>
              <a:t>Produces at a lower opportunity cost</a:t>
            </a:r>
          </a:p>
        </p:txBody>
      </p:sp>
      <p:sp>
        <p:nvSpPr>
          <p:cNvPr id="14" name="">
            <a:extLst xmlns:a="http://schemas.openxmlformats.org/drawingml/2006/main">
              <a:ext uri="{FF2B5EF4-FFF2-40B4-BE49-F238E27FC236}">
                <a16:creationId xmlns:a16="http://schemas.microsoft.com/office/drawing/2014/main" id="{33A7BAD3-02CE-44BE-91E5-33C7491C9CC6}"/>
              </a:ext>
            </a:extLst>
          </p:cNvPr>
          <p:cNvSpPr>
            <a:spLocks xmlns:a="http://schemas.openxmlformats.org/drawingml/2006/main" noGrp="1"/>
          </p:cNvSpPr>
          <p:nvPr/>
        </p:nvSpPr>
        <p:spPr>
          <a:xfrm xmlns:a="http://schemas.openxmlformats.org/drawingml/2006/main">
            <a:off x="7143750" y="4400550"/>
            <a:ext cx="36766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1725" b="0" i="1">
                <a:solidFill>
                  <a:srgbClr val="56636A"/>
                </a:solidFill>
                <a:latin typeface="Georgia"/>
                <a:ea typeface="Georgia"/>
                <a:cs typeface="Georgia"/>
              </a:defRPr>
            </a:pPr>
            <a:r>
              <a:rPr sz="1725" b="0" i="1">
                <a:solidFill>
                  <a:srgbClr val="56636A"/>
                </a:solidFill>
                <a:latin typeface="Georgia"/>
                <a:ea typeface="Georgia"/>
                <a:cs typeface="Georgia"/>
              </a:rPr>
              <a:t>A trade-off comparison</a:t>
            </a:r>
          </a:p>
        </p:txBody>
      </p:sp>
      <p:sp>
        <p:nvSpPr>
          <p:cNvPr id="15" name="">
            <a:extLst xmlns:a="http://schemas.openxmlformats.org/drawingml/2006/main">
              <a:ext uri="{FF2B5EF4-FFF2-40B4-BE49-F238E27FC236}">
                <a16:creationId xmlns:a16="http://schemas.microsoft.com/office/drawing/2014/main" id="{5C0140A6-7401-43ED-84CA-DE592BB47A56}"/>
              </a:ext>
            </a:extLst>
          </p:cNvPr>
          <p:cNvSpPr>
            <a:spLocks xmlns:a="http://schemas.openxmlformats.org/drawingml/2006/main" noGrp="1"/>
          </p:cNvSpPr>
          <p:nvPr/>
        </p:nvSpPr>
        <p:spPr>
          <a:xfrm xmlns:a="http://schemas.openxmlformats.org/drawingml/2006/main">
            <a:off x="1943100" y="5467350"/>
            <a:ext cx="8286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550" b="1" i="0">
                <a:solidFill>
                  <a:srgbClr val="172126"/>
                </a:solidFill>
                <a:latin typeface="Georgia"/>
                <a:ea typeface="Georgia"/>
                <a:cs typeface="Georgia"/>
              </a:defRPr>
            </a:pPr>
            <a:r>
              <a:rPr sz="2550" b="1" i="0">
                <a:solidFill>
                  <a:srgbClr val="172126"/>
                </a:solidFill>
                <a:latin typeface="Georgia"/>
                <a:ea typeface="Georgia"/>
                <a:cs typeface="Georgia"/>
              </a:rPr>
              <a:t>Trade follows comparative advantage.</a:t>
            </a:r>
          </a:p>
        </p:txBody>
      </p:sp>
    </p:spTree>
    <p:extLst>
      <p:ext uri="{BB962C8B-B14F-4D97-AF65-F5344CB8AC3E}">
        <p14:creationId xmlns:p14="http://schemas.microsoft.com/office/powerpoint/2010/main" val="448721942"/>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2026-07-31T16:54:28.3180000Z</dcterms:created>
  <dcterms:modified xsi:type="dcterms:W3CDTF">2026-07-31T16:54:28.3180000Z</dcterms:modified>
</coreProperties>
</file>