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53ddbf613564f01" /><Relationship Type="http://schemas.openxmlformats.org/officeDocument/2006/relationships/extended-properties" Target="/docProps/app.xml" Id="Rc4f7df92f1c74303" /><Relationship Type="http://schemas.openxmlformats.org/officeDocument/2006/relationships/officeDocument" Target="/ppt/presentation.xml" Id="R287ed1f55cf84689" /></Relationships>
</file>

<file path=ppt/presentation.xml><?xml version="1.0" encoding="utf-8"?>
<p:presentation xmlns:p="http://schemas.openxmlformats.org/presentationml/2006/main">
  <p:sldMasterIdLst>
    <p:sldMasterId xmlns:r="http://schemas.openxmlformats.org/officeDocument/2006/relationships" id="2147483648" r:id="R429de4e252f84aa7"/>
  </p:sldMasterIdLst>
  <p:notesMasterIdLst>
    <p:notesMasterId xmlns:r="http://schemas.openxmlformats.org/officeDocument/2006/relationships" r:id="Rd3e5cd8e032f4606"/>
  </p:notesMasterIdLst>
  <p:sldIdLst>
    <p:sldId xmlns:r="http://schemas.openxmlformats.org/officeDocument/2006/relationships" id="256" r:id="R0a99eb20950d41e5"/>
    <p:sldId xmlns:r="http://schemas.openxmlformats.org/officeDocument/2006/relationships" id="257" r:id="R20975bd15c254cbb"/>
    <p:sldId xmlns:r="http://schemas.openxmlformats.org/officeDocument/2006/relationships" id="258" r:id="Re1fc3fb32eb444b9"/>
    <p:sldId xmlns:r="http://schemas.openxmlformats.org/officeDocument/2006/relationships" id="259" r:id="R9fb576b7b20746e9"/>
    <p:sldId xmlns:r="http://schemas.openxmlformats.org/officeDocument/2006/relationships" id="260" r:id="Ra1482abfff7e44f6"/>
    <p:sldId xmlns:r="http://schemas.openxmlformats.org/officeDocument/2006/relationships" id="261" r:id="Raf9812bd5e864abc"/>
    <p:sldId xmlns:r="http://schemas.openxmlformats.org/officeDocument/2006/relationships" id="262" r:id="Re3fb1b6ba32a49d5"/>
    <p:sldId xmlns:r="http://schemas.openxmlformats.org/officeDocument/2006/relationships" id="263" r:id="Ra22d2e80627a4554"/>
    <p:sldId xmlns:r="http://schemas.openxmlformats.org/officeDocument/2006/relationships" id="264" r:id="Rbfa13526188e4b32"/>
    <p:sldId xmlns:r="http://schemas.openxmlformats.org/officeDocument/2006/relationships" id="265" r:id="R1925391a75dd4d8f"/>
    <p:sldId xmlns:r="http://schemas.openxmlformats.org/officeDocument/2006/relationships" id="266" r:id="R6ae8c491374d4c15"/>
    <p:sldId xmlns:r="http://schemas.openxmlformats.org/officeDocument/2006/relationships" id="267" r:id="Rfcd5455ae7db4a2b"/>
    <p:sldId xmlns:r="http://schemas.openxmlformats.org/officeDocument/2006/relationships" id="268" r:id="R97edd79409bb489c"/>
    <p:sldId xmlns:r="http://schemas.openxmlformats.org/officeDocument/2006/relationships" id="269" r:id="Ra23139a6fa05406d"/>
    <p:sldId xmlns:r="http://schemas.openxmlformats.org/officeDocument/2006/relationships" id="270" r:id="R678135f4d05f4c1f"/>
    <p:sldId xmlns:r="http://schemas.openxmlformats.org/officeDocument/2006/relationships" id="271" r:id="R00aff9ab0ca64fba"/>
    <p:sldId xmlns:r="http://schemas.openxmlformats.org/officeDocument/2006/relationships" id="272" r:id="Rbafd49fba1604d2d"/>
    <p:sldId xmlns:r="http://schemas.openxmlformats.org/officeDocument/2006/relationships" id="273" r:id="R89e5a047fe7e4d02"/>
    <p:sldId xmlns:r="http://schemas.openxmlformats.org/officeDocument/2006/relationships" id="274" r:id="Rb8b1856b3ee549fb"/>
    <p:sldId xmlns:r="http://schemas.openxmlformats.org/officeDocument/2006/relationships" id="275" r:id="R44a569ed7dcb4555"/>
    <p:sldId xmlns:r="http://schemas.openxmlformats.org/officeDocument/2006/relationships" id="276" r:id="R570e71a1e57241a2"/>
    <p:sldId xmlns:r="http://schemas.openxmlformats.org/officeDocument/2006/relationships" id="277" r:id="Rfba15d9a77de4334"/>
    <p:sldId xmlns:r="http://schemas.openxmlformats.org/officeDocument/2006/relationships" id="278" r:id="Rb5efab57a59e492d"/>
    <p:sldId xmlns:r="http://schemas.openxmlformats.org/officeDocument/2006/relationships" id="279" r:id="R26f04cafeeeb4d97"/>
    <p:sldId xmlns:r="http://schemas.openxmlformats.org/officeDocument/2006/relationships" id="280" r:id="Rca489f30d3f5498c"/>
    <p:sldId xmlns:r="http://schemas.openxmlformats.org/officeDocument/2006/relationships" id="281" r:id="R6e4fd2cba310427e"/>
    <p:sldId xmlns:r="http://schemas.openxmlformats.org/officeDocument/2006/relationships" id="282" r:id="R5258a7d50f604a72"/>
    <p:sldId xmlns:r="http://schemas.openxmlformats.org/officeDocument/2006/relationships" id="283" r:id="R16f0047a1c52464c"/>
    <p:sldId xmlns:r="http://schemas.openxmlformats.org/officeDocument/2006/relationships" id="284" r:id="Ra0987db139314cb2"/>
    <p:sldId xmlns:r="http://schemas.openxmlformats.org/officeDocument/2006/relationships" id="285" r:id="Rb5432d54ab564eca"/>
    <p:sldId xmlns:r="http://schemas.openxmlformats.org/officeDocument/2006/relationships" id="286" r:id="Re0a7d2083445498d"/>
    <p:sldId xmlns:r="http://schemas.openxmlformats.org/officeDocument/2006/relationships" id="287" r:id="Rb7cacc37fc4f438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fa63b2e1953649e8" /><Relationship Type="http://schemas.openxmlformats.org/officeDocument/2006/relationships/slideMaster" Target="/ppt/slideMasters/slideMaster1.xml" Id="R429de4e252f84aa7" /><Relationship Type="http://schemas.openxmlformats.org/officeDocument/2006/relationships/notesMaster" Target="/ppt/notesMasters/notesMaster1.xml" Id="Rd3e5cd8e032f4606" /><Relationship Type="http://schemas.openxmlformats.org/officeDocument/2006/relationships/presProps" Target="/ppt/presProps.xml" Id="R3aa213b761c74248" /><Relationship Type="http://schemas.openxmlformats.org/officeDocument/2006/relationships/tableStyles" Target="/ppt/tableStyles.xml" Id="Ra1e75818a19a4de6" /><Relationship Type="http://schemas.openxmlformats.org/officeDocument/2006/relationships/slide" Target="/ppt/slides/slide1.xml" Id="R0a99eb20950d41e5" /><Relationship Type="http://schemas.openxmlformats.org/officeDocument/2006/relationships/slide" Target="/ppt/slides/slide2.xml" Id="R20975bd15c254cbb" /><Relationship Type="http://schemas.openxmlformats.org/officeDocument/2006/relationships/slide" Target="/ppt/slides/slide3.xml" Id="Re1fc3fb32eb444b9" /><Relationship Type="http://schemas.openxmlformats.org/officeDocument/2006/relationships/slide" Target="/ppt/slides/slide4.xml" Id="R9fb576b7b20746e9" /><Relationship Type="http://schemas.openxmlformats.org/officeDocument/2006/relationships/slide" Target="/ppt/slides/slide5.xml" Id="Ra1482abfff7e44f6" /><Relationship Type="http://schemas.openxmlformats.org/officeDocument/2006/relationships/slide" Target="/ppt/slides/slide6.xml" Id="Raf9812bd5e864abc" /><Relationship Type="http://schemas.openxmlformats.org/officeDocument/2006/relationships/slide" Target="/ppt/slides/slide7.xml" Id="Re3fb1b6ba32a49d5" /><Relationship Type="http://schemas.openxmlformats.org/officeDocument/2006/relationships/slide" Target="/ppt/slides/slide8.xml" Id="Ra22d2e80627a4554" /><Relationship Type="http://schemas.openxmlformats.org/officeDocument/2006/relationships/slide" Target="/ppt/slides/slide9.xml" Id="Rbfa13526188e4b32" /><Relationship Type="http://schemas.openxmlformats.org/officeDocument/2006/relationships/slide" Target="/ppt/slides/slide10.xml" Id="R1925391a75dd4d8f" /><Relationship Type="http://schemas.openxmlformats.org/officeDocument/2006/relationships/slide" Target="/ppt/slides/slide11.xml" Id="R6ae8c491374d4c15" /><Relationship Type="http://schemas.openxmlformats.org/officeDocument/2006/relationships/slide" Target="/ppt/slides/slide12.xml" Id="Rfcd5455ae7db4a2b" /><Relationship Type="http://schemas.openxmlformats.org/officeDocument/2006/relationships/slide" Target="/ppt/slides/slide13.xml" Id="R97edd79409bb489c" /><Relationship Type="http://schemas.openxmlformats.org/officeDocument/2006/relationships/slide" Target="/ppt/slides/slide14.xml" Id="Ra23139a6fa05406d" /><Relationship Type="http://schemas.openxmlformats.org/officeDocument/2006/relationships/slide" Target="/ppt/slides/slide15.xml" Id="R678135f4d05f4c1f" /><Relationship Type="http://schemas.openxmlformats.org/officeDocument/2006/relationships/slide" Target="/ppt/slides/slide16.xml" Id="R00aff9ab0ca64fba" /><Relationship Type="http://schemas.openxmlformats.org/officeDocument/2006/relationships/slide" Target="/ppt/slides/slide17.xml" Id="Rbafd49fba1604d2d" /><Relationship Type="http://schemas.openxmlformats.org/officeDocument/2006/relationships/slide" Target="/ppt/slides/slide18.xml" Id="R89e5a047fe7e4d02" /><Relationship Type="http://schemas.openxmlformats.org/officeDocument/2006/relationships/slide" Target="/ppt/slides/slide19.xml" Id="Rb8b1856b3ee549fb" /><Relationship Type="http://schemas.openxmlformats.org/officeDocument/2006/relationships/slide" Target="/ppt/slides/slide20.xml" Id="R44a569ed7dcb4555" /><Relationship Type="http://schemas.openxmlformats.org/officeDocument/2006/relationships/slide" Target="/ppt/slides/slide21.xml" Id="R570e71a1e57241a2" /><Relationship Type="http://schemas.openxmlformats.org/officeDocument/2006/relationships/slide" Target="/ppt/slides/slide22.xml" Id="Rfba15d9a77de4334" /><Relationship Type="http://schemas.openxmlformats.org/officeDocument/2006/relationships/slide" Target="/ppt/slides/slide23.xml" Id="Rb5efab57a59e492d" /><Relationship Type="http://schemas.openxmlformats.org/officeDocument/2006/relationships/slide" Target="/ppt/slides/slide24.xml" Id="R26f04cafeeeb4d97" /><Relationship Type="http://schemas.openxmlformats.org/officeDocument/2006/relationships/slide" Target="/ppt/slides/slide25.xml" Id="Rca489f30d3f5498c" /><Relationship Type="http://schemas.openxmlformats.org/officeDocument/2006/relationships/slide" Target="/ppt/slides/slide26.xml" Id="R6e4fd2cba310427e" /><Relationship Type="http://schemas.openxmlformats.org/officeDocument/2006/relationships/slide" Target="/ppt/slides/slide27.xml" Id="R5258a7d50f604a72" /><Relationship Type="http://schemas.openxmlformats.org/officeDocument/2006/relationships/slide" Target="/ppt/slides/slide28.xml" Id="R16f0047a1c52464c" /><Relationship Type="http://schemas.openxmlformats.org/officeDocument/2006/relationships/slide" Target="/ppt/slides/slide29.xml" Id="Ra0987db139314cb2" /><Relationship Type="http://schemas.openxmlformats.org/officeDocument/2006/relationships/slide" Target="/ppt/slides/slide30.xml" Id="Rb5432d54ab564eca" /><Relationship Type="http://schemas.openxmlformats.org/officeDocument/2006/relationships/slide" Target="/ppt/slides/slide31.xml" Id="Re0a7d2083445498d" /><Relationship Type="http://schemas.openxmlformats.org/officeDocument/2006/relationships/slide" Target="/ppt/slides/slide32.xml" Id="Rb7cacc37fc4f438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a6e22c9e566042e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af0a80f157434d17" /><Relationship Type="http://schemas.openxmlformats.org/officeDocument/2006/relationships/notesMaster" Target="/ppt/notesMasters/notesMaster1.xml" Id="R964cbd7028764dd8"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3ce54ac43304a3e" /><Relationship Type="http://schemas.openxmlformats.org/officeDocument/2006/relationships/notesMaster" Target="/ppt/notesMasters/notesMaster1.xml" Id="R4c2b60685ba141ee"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cc96851eb1da426b" /><Relationship Type="http://schemas.openxmlformats.org/officeDocument/2006/relationships/notesMaster" Target="/ppt/notesMasters/notesMaster1.xml" Id="Re8432be78a014068"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c76b44759a124981" /><Relationship Type="http://schemas.openxmlformats.org/officeDocument/2006/relationships/notesMaster" Target="/ppt/notesMasters/notesMaster1.xml" Id="Rdfacdc9fef4c40cc"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2bda943666ef4316" /><Relationship Type="http://schemas.openxmlformats.org/officeDocument/2006/relationships/notesMaster" Target="/ppt/notesMasters/notesMaster1.xml" Id="Re05199f6b46742d0"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ac62089c3f843d7" /><Relationship Type="http://schemas.openxmlformats.org/officeDocument/2006/relationships/notesMaster" Target="/ppt/notesMasters/notesMaster1.xml" Id="R872a4abf011d484d"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f754a1a1b5f34be3" /><Relationship Type="http://schemas.openxmlformats.org/officeDocument/2006/relationships/notesMaster" Target="/ppt/notesMasters/notesMaster1.xml" Id="R09ff61e3c2ef460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8ddc153c7be84ed6" /><Relationship Type="http://schemas.openxmlformats.org/officeDocument/2006/relationships/notesMaster" Target="/ppt/notesMasters/notesMaster1.xml" Id="R82c9454537ea4018"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fa42479f09f84195" /><Relationship Type="http://schemas.openxmlformats.org/officeDocument/2006/relationships/notesMaster" Target="/ppt/notesMasters/notesMaster1.xml" Id="R00116445218a46e4"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c090e9be74db4216" /><Relationship Type="http://schemas.openxmlformats.org/officeDocument/2006/relationships/notesMaster" Target="/ppt/notesMasters/notesMaster1.xml" Id="Ra0c4b0687d70427d"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1ad691542b424c08" /><Relationship Type="http://schemas.openxmlformats.org/officeDocument/2006/relationships/notesMaster" Target="/ppt/notesMasters/notesMaster1.xml" Id="R68ae631f7dda4a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64164f4d7dfa499a" /><Relationship Type="http://schemas.openxmlformats.org/officeDocument/2006/relationships/notesMaster" Target="/ppt/notesMasters/notesMaster1.xml" Id="R71e86585ccb24904"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24b5cd1f9c54e12" /><Relationship Type="http://schemas.openxmlformats.org/officeDocument/2006/relationships/notesMaster" Target="/ppt/notesMasters/notesMaster1.xml" Id="Rc0efe74caece416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576d4b677012417a" /><Relationship Type="http://schemas.openxmlformats.org/officeDocument/2006/relationships/notesMaster" Target="/ppt/notesMasters/notesMaster1.xml" Id="Rd3d00c6fdda9426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acd1fc6537034a29" /><Relationship Type="http://schemas.openxmlformats.org/officeDocument/2006/relationships/notesMaster" Target="/ppt/notesMasters/notesMaster1.xml" Id="Re1fb6f2afc504828"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3562dc4032524972" /><Relationship Type="http://schemas.openxmlformats.org/officeDocument/2006/relationships/notesMaster" Target="/ppt/notesMasters/notesMaster1.xml" Id="Re604e5e868294b68"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7116254fc2184914" /><Relationship Type="http://schemas.openxmlformats.org/officeDocument/2006/relationships/notesMaster" Target="/ppt/notesMasters/notesMaster1.xml" Id="Rb16db23fe91940b1"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b275da6525ab412b" /><Relationship Type="http://schemas.openxmlformats.org/officeDocument/2006/relationships/notesMaster" Target="/ppt/notesMasters/notesMaster1.xml" Id="Re177450160ac4889"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d9dd086a12b487b" /><Relationship Type="http://schemas.openxmlformats.org/officeDocument/2006/relationships/notesMaster" Target="/ppt/notesMasters/notesMaster1.xml" Id="R4e79bde64ce44c9d"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42759821f089450f" /><Relationship Type="http://schemas.openxmlformats.org/officeDocument/2006/relationships/notesMaster" Target="/ppt/notesMasters/notesMaster1.xml" Id="R416578557b2f41f7"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11ecb492f4b8428f" /><Relationship Type="http://schemas.openxmlformats.org/officeDocument/2006/relationships/notesMaster" Target="/ppt/notesMasters/notesMaster1.xml" Id="Re53f77c578774b70"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0d898387a3ff4d51" /><Relationship Type="http://schemas.openxmlformats.org/officeDocument/2006/relationships/notesMaster" Target="/ppt/notesMasters/notesMaster1.xml" Id="R5cb16090479f418c" /></Relationships>
</file>

<file path=ppt/notesSlides/_rels/notesSlide3.xml.rels>&#65279;<?xml version="1.0" encoding="utf-8"?><Relationships xmlns="http://schemas.openxmlformats.org/package/2006/relationships"><Relationship Type="http://schemas.openxmlformats.org/officeDocument/2006/relationships/slide" Target="/ppt/slides/slide3.xml" Id="R50ea09888f1d4bcc" /><Relationship Type="http://schemas.openxmlformats.org/officeDocument/2006/relationships/notesMaster" Target="/ppt/notesMasters/notesMaster1.xml" Id="R074e64108031411e"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4421d00d57864c98" /><Relationship Type="http://schemas.openxmlformats.org/officeDocument/2006/relationships/notesMaster" Target="/ppt/notesMasters/notesMaster1.xml" Id="Rd5041758cdda4d64"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76f89d40238b41d0" /><Relationship Type="http://schemas.openxmlformats.org/officeDocument/2006/relationships/notesMaster" Target="/ppt/notesMasters/notesMaster1.xml" Id="Reac763c0112740d8"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58a440b099be4374" /><Relationship Type="http://schemas.openxmlformats.org/officeDocument/2006/relationships/notesMaster" Target="/ppt/notesMasters/notesMaster1.xml" Id="R101eebe8a9354f0b" /></Relationships>
</file>

<file path=ppt/notesSlides/_rels/notesSlide4.xml.rels>&#65279;<?xml version="1.0" encoding="utf-8"?><Relationships xmlns="http://schemas.openxmlformats.org/package/2006/relationships"><Relationship Type="http://schemas.openxmlformats.org/officeDocument/2006/relationships/slide" Target="/ppt/slides/slide4.xml" Id="Ra2993f6a18b140d8" /><Relationship Type="http://schemas.openxmlformats.org/officeDocument/2006/relationships/notesMaster" Target="/ppt/notesMasters/notesMaster1.xml" Id="R56f26eafea2e435a" /></Relationships>
</file>

<file path=ppt/notesSlides/_rels/notesSlide5.xml.rels>&#65279;<?xml version="1.0" encoding="utf-8"?><Relationships xmlns="http://schemas.openxmlformats.org/package/2006/relationships"><Relationship Type="http://schemas.openxmlformats.org/officeDocument/2006/relationships/slide" Target="/ppt/slides/slide5.xml" Id="Rb0cc67040d3841f4" /><Relationship Type="http://schemas.openxmlformats.org/officeDocument/2006/relationships/notesMaster" Target="/ppt/notesMasters/notesMaster1.xml" Id="R61553e112e944130" /></Relationships>
</file>

<file path=ppt/notesSlides/_rels/notesSlide6.xml.rels>&#65279;<?xml version="1.0" encoding="utf-8"?><Relationships xmlns="http://schemas.openxmlformats.org/package/2006/relationships"><Relationship Type="http://schemas.openxmlformats.org/officeDocument/2006/relationships/slide" Target="/ppt/slides/slide6.xml" Id="R83acec927ba64fc5" /><Relationship Type="http://schemas.openxmlformats.org/officeDocument/2006/relationships/notesMaster" Target="/ppt/notesMasters/notesMaster1.xml" Id="R26fddec9c8ca4a7f" /></Relationships>
</file>

<file path=ppt/notesSlides/_rels/notesSlide7.xml.rels>&#65279;<?xml version="1.0" encoding="utf-8"?><Relationships xmlns="http://schemas.openxmlformats.org/package/2006/relationships"><Relationship Type="http://schemas.openxmlformats.org/officeDocument/2006/relationships/slide" Target="/ppt/slides/slide7.xml" Id="Re033a88fd4bc404d" /><Relationship Type="http://schemas.openxmlformats.org/officeDocument/2006/relationships/notesMaster" Target="/ppt/notesMasters/notesMaster1.xml" Id="R0a7fccce69f140da" /></Relationships>
</file>

<file path=ppt/notesSlides/_rels/notesSlide8.xml.rels>&#65279;<?xml version="1.0" encoding="utf-8"?><Relationships xmlns="http://schemas.openxmlformats.org/package/2006/relationships"><Relationship Type="http://schemas.openxmlformats.org/officeDocument/2006/relationships/slide" Target="/ppt/slides/slide8.xml" Id="Rf506a5ed532f4e8d" /><Relationship Type="http://schemas.openxmlformats.org/officeDocument/2006/relationships/notesMaster" Target="/ppt/notesMasters/notesMaster1.xml" Id="R7e115e2ca939471a" /></Relationships>
</file>

<file path=ppt/notesSlides/_rels/notesSlide9.xml.rels>&#65279;<?xml version="1.0" encoding="utf-8"?><Relationships xmlns="http://schemas.openxmlformats.org/package/2006/relationships"><Relationship Type="http://schemas.openxmlformats.org/officeDocument/2006/relationships/slide" Target="/ppt/slides/slide9.xml" Id="Rd6bcfcb00f0948cb" /><Relationship Type="http://schemas.openxmlformats.org/officeDocument/2006/relationships/notesMaster" Target="/ppt/notesMasters/notesMaster1.xml" Id="R537a70f0c133429f"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with Maya's iced-coffee purchase. The chapter begins with a puzzle: one price is observed today, but a demand curve contains choices at many possible prices.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Cover artwork: design/book-cover/principles-of-micro-cover.png (project-generated asset).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$5, locate the market quantity of seven cups. No buyer chooses the market curve. It emerges when their separate quantities are added at each common price.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Project-reviewed Chapter 3 figure from figures/ch03_demand_and_supply/.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this to one minute. Economists cannot normally observe an entire demand curve at one moment. The Uber study illustrates how unusually detailed data and small price changes can reveal otherwise hidden responses.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Peter Cohen, Robert Hahn, Jonathan Hall, Steven Levitt, and Robert Metcalfe, 'Using Big Data to Estimate Consumer Surplus: The Case of Uber,' NBER Working Paper 22627 (2016). https://www.nber.org/papers/w22627</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chapter's main demand-side memory anchor. A lower price increases quantity demanded; it does not increase demand.</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shift describes a new set of what-if answers. It does not by itself determine the price or quantity actually sold; Chapter 4 adds supply and market adjustment.</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Project-reviewed Chapter 3 figure from figures/ch03_demand_and_supply/.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Teach the mechanism first: resources, alternatives, information or preferences, expectations, and participation. Then attach the standard names.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instant noodles only as a possible example for some students, not as a universal classification. The definition depends on observed behavior when income changes.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often memorize the labels but reverse the direction. Ask what buyers do after the related good's price changes.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same what-if structure used for demand. Hold Riley's input costs, equipment, and other opportunities fixed while changing the price received for iced coffee.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Translate point D: at $5, Riley supplies three cups per week. A higher own price moves Riley up the same supply curve.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Project-reviewed Chapter 3 figure from figures/ch03_demand_and_supply/.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not describe sellers as becoming greedier. The additional price makes it worthwhile to use time and resources that were previously more valuable elsewhere or too costly to employ.</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Let students answer before defining a schedule. The points come from controlled what-if questions, not seven observed weeks.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market-supply calculation mirrors market demand. At $5, Riley offers three cups and Sam offers four, so market quantity supplied is seven.</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$5 row to reconnect the table to the previous slide. A real market may add quantities across many firms, farms, workers, landlords, or other sellers.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At $5, locate market quantity supplied of seven cups. The curve slopes upward because higher prices make additional production worthwhile for existing sellers.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Project-reviewed Chapter 3 figure from figures/ch03_demand_and_supply/.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immediate movement along supply distinct from a later change in the number of sellers. This prevents entry from blurring the own-price rule.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rightward shift means sellers offer more at each possible price. A leftward shift means they offer less. Do not infer the market outcome until demand is added in Chapter 4.</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Project-reviewed Chapter 3 figure from figures/ch03_demand_and_supply/.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what changed for sellers: cost, productive ability, plans, production conditions or rules, or participation. Then determine the direction.</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Pause here. This rule should become automatic before Chapter 4. Ask students to correct the sentence 'a lower price increases demand.'</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this sequence whenever students shift the wrong curve. Step 3 catches the most common error before they draw anything.</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Answers: A demand shifts right. B supply shifts left. C buyers move down along demand and sellers move down along supply; do not say either curve shifted. D market supply shifts right because the number of sellers increased.</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the linked app. In Chapter 3, use only the curve and direction questions. The equilibrium questions become useful after Chapter 4 puts demand and supply together.</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Supply and Demand Shift Practice app: https://sbu-econ.org/supply-demand-shift-practice/</a:t>
            </a:r>
          </a:p>
          <a:p xmlns:a="http://schemas.openxmlformats.org/drawingml/2006/main">
            <a:r>
              <a:t>- Screenshot: slides/assets/ch03_shift_practice.png (companion-app asset captured 2026-07-30).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several rows aloud as what-if questions. Hold Maya's income, preferences, schedule, and other choices fixed while changing only the price of iced coffee.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the profile concept-first. Marshall's demand-schedule discussion reinforces alternative quantities at possible prices, other things held equal, and market demand built from individual demands.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Alfred Marshall, Principles of Economics, 8th ed. (1920), Book III, Chapter III and Book V. https://www.econlib.org/library/Marshall/marP.html</a:t>
            </a:r>
          </a:p>
          <a:p xmlns:a="http://schemas.openxmlformats.org/drawingml/2006/main">
            <a:r>
              <a:t>- Emery Walker, Alfred Marshall, 1921 photograph, public domain. https://commons.wikimedia.org/wiki/File:Alfred_Marshall.jpg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bridge prevents students from reading steepness or the laws themselves as a complete measure of responsiveness. Do not calculate elasticity here.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returning to the opening puzzle. A curve makes unseen possible choices visible. Chapter 4 asks how separate buyer and seller plans fit together at a market-clearing price.</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Choose one point and translate it into a sentence: at a price of $5, Maya's quantity demanded is four cups per week. Then emphasize that all seven points hold the same other conditions fixed.</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 Project-reviewed Chapter 3 figure from figures/ch03_demand_and_supply/.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Latin term improves students' economics vocabulary, but the plain-English rule is the teaching point. A curve isolates one relationship so we can understand it.</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wording carefully: if price falls from $7 to $5, quantity demanded rises from two cups to four. Demand itself has not increased.</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to marginal reasoning. A buyer purchases another cup when its perceived benefit is at least as large as its price. A lower price makes additional cups worth buying.</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Do this arithmetic before using the phrase horizontal summation. At a common price, add the quantities chosen by every buyer in the market.</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full chapter table includes every price. Three rows are enough on the slide to show the rule and prevent the common mistake of averaging the individual quantities.</a:t>
            </a:r>
          </a:p>
          <a:p xmlns:a="http://schemas.openxmlformats.org/drawingml/2006/main">
            <a:r>
              <a:t/>
            </a:r>
          </a:p>
          <a:p xmlns:a="http://schemas.openxmlformats.org/drawingml/2006/main">
            <a:r>
              <a:t>[Sources]</a:t>
            </a:r>
          </a:p>
          <a:p xmlns:a="http://schemas.openxmlformats.org/drawingml/2006/main">
            <a:r>
              <a:t>- Principles of Micro, Chapter 3: Demand and Supply (current project draft).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bce40d9dbc9472b"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e0eb15846524e83" /><Relationship Type="http://schemas.openxmlformats.org/officeDocument/2006/relationships/slideLayout" Target="/ppt/slideLayouts/slideLayout1.xml" Id="R591f95de59064127"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91f95de59064127"/>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30996de147164fc0" /><Relationship Type="http://schemas.openxmlformats.org/officeDocument/2006/relationships/image" Target="/ppt/media/image.png" Id="Rcf8d99f951a242e4" /><Relationship Type="http://schemas.openxmlformats.org/officeDocument/2006/relationships/notesSlide" Target="/ppt/notesSlides/notesSlide1.xml" Id="R9719577ed09c43a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110058e77a1e4e1c" /><Relationship Type="http://schemas.openxmlformats.org/officeDocument/2006/relationships/image" Target="/ppt/media/image3.png" Id="R6f521bedeb7847f7" /><Relationship Type="http://schemas.openxmlformats.org/officeDocument/2006/relationships/notesSlide" Target="/ppt/notesSlides/notesSlide10.xml" Id="R4e93b343dbc24a42"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332e70badd624c3d" /><Relationship Type="http://schemas.openxmlformats.org/officeDocument/2006/relationships/notesSlide" Target="/ppt/notesSlides/notesSlide11.xml" Id="Rac54b1de2a3349e7"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c6eed34240754edd" /><Relationship Type="http://schemas.openxmlformats.org/officeDocument/2006/relationships/notesSlide" Target="/ppt/notesSlides/notesSlide12.xml" Id="R5b56039d1f664167"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236e0d7994f643f2" /><Relationship Type="http://schemas.openxmlformats.org/officeDocument/2006/relationships/image" Target="/ppt/media/image4.png" Id="Rb332c37f555c439a" /><Relationship Type="http://schemas.openxmlformats.org/officeDocument/2006/relationships/image" Target="/ppt/media/image5.png" Id="R7b5b2ab5c62c4d68" /><Relationship Type="http://schemas.openxmlformats.org/officeDocument/2006/relationships/notesSlide" Target="/ppt/notesSlides/notesSlide13.xml" Id="Refe1c330eb4d42e3"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1694f3324564bbb" /><Relationship Type="http://schemas.openxmlformats.org/officeDocument/2006/relationships/notesSlide" Target="/ppt/notesSlides/notesSlide14.xml" Id="Re9dabab7e55a4ce0"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2ca2f0c0114b4225" /><Relationship Type="http://schemas.openxmlformats.org/officeDocument/2006/relationships/notesSlide" Target="/ppt/notesSlides/notesSlide15.xml" Id="Re8aee3c5ea0645aa"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03cf6c95e6314d05" /><Relationship Type="http://schemas.openxmlformats.org/officeDocument/2006/relationships/notesSlide" Target="/ppt/notesSlides/notesSlide16.xml" Id="Rf32ae400bb514724"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388ac575761f496e" /><Relationship Type="http://schemas.openxmlformats.org/officeDocument/2006/relationships/notesSlide" Target="/ppt/notesSlides/notesSlide17.xml" Id="R8076e4d6882f4b7d"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fb94462391724a15" /><Relationship Type="http://schemas.openxmlformats.org/officeDocument/2006/relationships/image" Target="/ppt/media/image6.png" Id="R5889e85b05ee4623" /><Relationship Type="http://schemas.openxmlformats.org/officeDocument/2006/relationships/notesSlide" Target="/ppt/notesSlides/notesSlide18.xml" Id="R646de08e9866452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3c9b7c6143eb46cb" /><Relationship Type="http://schemas.openxmlformats.org/officeDocument/2006/relationships/notesSlide" Target="/ppt/notesSlides/notesSlide19.xml" Id="Rcfd177ee1bf64ff2"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6a6928762274ff6" /><Relationship Type="http://schemas.openxmlformats.org/officeDocument/2006/relationships/notesSlide" Target="/ppt/notesSlides/notesSlide2.xml" Id="Raa25f23cdcf34e34"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1c418ed97ff3447f" /><Relationship Type="http://schemas.openxmlformats.org/officeDocument/2006/relationships/notesSlide" Target="/ppt/notesSlides/notesSlide20.xml" Id="R47115d0160dc4262"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67213cea54264eae" /><Relationship Type="http://schemas.openxmlformats.org/officeDocument/2006/relationships/notesSlide" Target="/ppt/notesSlides/notesSlide21.xml" Id="R62864f402b1c4c5c"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69f1e00d7bbc44b6" /><Relationship Type="http://schemas.openxmlformats.org/officeDocument/2006/relationships/image" Target="/ppt/media/image7.png" Id="R338efa0c76d84123" /><Relationship Type="http://schemas.openxmlformats.org/officeDocument/2006/relationships/notesSlide" Target="/ppt/notesSlides/notesSlide22.xml" Id="R36159f3d9e2849ca"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928bc8050b464d5d" /><Relationship Type="http://schemas.openxmlformats.org/officeDocument/2006/relationships/notesSlide" Target="/ppt/notesSlides/notesSlide23.xml" Id="R098890d7abc642f4"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2257628c70644e73" /><Relationship Type="http://schemas.openxmlformats.org/officeDocument/2006/relationships/image" Target="/ppt/media/image8.png" Id="Rde2898aaeb3046bc" /><Relationship Type="http://schemas.openxmlformats.org/officeDocument/2006/relationships/image" Target="/ppt/media/image9.png" Id="R30b2931afd2540f8" /><Relationship Type="http://schemas.openxmlformats.org/officeDocument/2006/relationships/notesSlide" Target="/ppt/notesSlides/notesSlide24.xml" Id="Rc8238f4ba6ad4af1"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444151bedc59448b" /><Relationship Type="http://schemas.openxmlformats.org/officeDocument/2006/relationships/notesSlide" Target="/ppt/notesSlides/notesSlide25.xml" Id="R20021b1b55094821"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7f8711b4117f4f34" /><Relationship Type="http://schemas.openxmlformats.org/officeDocument/2006/relationships/notesSlide" Target="/ppt/notesSlides/notesSlide26.xml" Id="Rabb8c61c1dc24bb7"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dee84841136249f1" /><Relationship Type="http://schemas.openxmlformats.org/officeDocument/2006/relationships/notesSlide" Target="/ppt/notesSlides/notesSlide27.xml" Id="R375b5d96658046e7"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c7756f0016d94da3" /><Relationship Type="http://schemas.openxmlformats.org/officeDocument/2006/relationships/notesSlide" Target="/ppt/notesSlides/notesSlide28.xml" Id="R87d4f31a0c0f462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c176d28757614423" /><Relationship Type="http://schemas.openxmlformats.org/officeDocument/2006/relationships/image" Target="/ppt/media/image10.png" Id="R8e15c357415347a8" /><Relationship Type="http://schemas.openxmlformats.org/officeDocument/2006/relationships/hyperlink" Target="https://sbu-econ.org/supply-demand-shift-practice/" TargetMode="External" Id="Rb7a08ad11338448f" /><Relationship Type="http://schemas.openxmlformats.org/officeDocument/2006/relationships/notesSlide" Target="/ppt/notesSlides/notesSlide29.xml" Id="R3d08c24db4c047bd"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4a1b4cd973bb40be" /><Relationship Type="http://schemas.openxmlformats.org/officeDocument/2006/relationships/notesSlide" Target="/ppt/notesSlides/notesSlide3.xml" Id="R79b5751a853c4dc4"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8de8babe36004102" /><Relationship Type="http://schemas.openxmlformats.org/officeDocument/2006/relationships/image" Target="/ppt/media/image.jpeg" Id="R4a28c148aa5044df" /><Relationship Type="http://schemas.openxmlformats.org/officeDocument/2006/relationships/notesSlide" Target="/ppt/notesSlides/notesSlide30.xml" Id="R3921148c6c5445f4"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51b996ab54aa4792" /><Relationship Type="http://schemas.openxmlformats.org/officeDocument/2006/relationships/notesSlide" Target="/ppt/notesSlides/notesSlide31.xml" Id="R7d9fe2af62eb47b4"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690f814d14134128" /><Relationship Type="http://schemas.openxmlformats.org/officeDocument/2006/relationships/notesSlide" Target="/ppt/notesSlides/notesSlide32.xml" Id="R5fb85128da1240f2"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ef2914183354724" /><Relationship Type="http://schemas.openxmlformats.org/officeDocument/2006/relationships/image" Target="/ppt/media/image2.png" Id="Rc8b685ee05474a73" /><Relationship Type="http://schemas.openxmlformats.org/officeDocument/2006/relationships/notesSlide" Target="/ppt/notesSlides/notesSlide4.xml" Id="R916e677fd895478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8154ec8fad848d5" /><Relationship Type="http://schemas.openxmlformats.org/officeDocument/2006/relationships/notesSlide" Target="/ppt/notesSlides/notesSlide5.xml" Id="R373fb134a83b4c5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f11b2e4d10fe451c" /><Relationship Type="http://schemas.openxmlformats.org/officeDocument/2006/relationships/notesSlide" Target="/ppt/notesSlides/notesSlide6.xml" Id="Re494f0eaed524c2a"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8af5809811714c83" /><Relationship Type="http://schemas.openxmlformats.org/officeDocument/2006/relationships/notesSlide" Target="/ppt/notesSlides/notesSlide7.xml" Id="R4a1543fe651048d5"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c9e4f6b0a86d4bc8" /><Relationship Type="http://schemas.openxmlformats.org/officeDocument/2006/relationships/notesSlide" Target="/ppt/notesSlides/notesSlide8.xml" Id="Rfeab3bdc10824b54"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97b85f5aafb24896" /><Relationship Type="http://schemas.openxmlformats.org/officeDocument/2006/relationships/notesSlide" Target="/ppt/notesSlides/notesSlide9.xml" Id="R720938620a3d4e21" /></Relationships>
</file>

<file path=ppt/slides/slide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9" name="title-field">
            <a:extLst xmlns:a="http://schemas.openxmlformats.org/drawingml/2006/main">
              <a:ext uri="{FF2B5EF4-FFF2-40B4-BE49-F238E27FC236}">
                <a16:creationId xmlns:a16="http://schemas.microsoft.com/office/drawing/2014/main" id="{6D0CFF01-5376-42B8-8F68-C321D6B0E419}"/>
              </a:ext>
            </a:extLst>
          </p:cNvPr>
          <p:cNvSpPr>
            <a:spLocks xmlns:a="http://schemas.openxmlformats.org/drawingml/2006/main" noGrp="1"/>
          </p:cNvSpPr>
          <p:nvPr/>
        </p:nvSpPr>
        <p:spPr>
          <a:xfrm xmlns:a="http://schemas.openxmlformats.org/drawingml/2006/main">
            <a:off x="0" y="0"/>
            <a:ext cx="7524750" cy="6858000"/>
          </a:xfrm>
          <a:prstGeom xmlns:a="http://schemas.openxmlformats.org/drawingml/2006/main" prst="rect">
            <a:avLst/>
          </a:prstGeom>
          <a:solidFill xmlns:a="http://schemas.openxmlformats.org/drawingml/2006/main">
            <a:srgbClr val="F7F4ED"/>
          </a:solidFill>
          <a:ln xmlns:a="http://schemas.openxmlformats.org/drawingml/2006/main" w="0">
            <a:noFill/>
            <a:prstDash val="solid"/>
          </a:ln>
        </p:spPr>
      </p:sp>
      <p:sp>
        <p:nvSpPr>
          <p:cNvPr id="2" name="title-accent">
            <a:extLst xmlns:a="http://schemas.openxmlformats.org/drawingml/2006/main">
              <a:ext uri="{FF2B5EF4-FFF2-40B4-BE49-F238E27FC236}">
                <a16:creationId xmlns:a16="http://schemas.microsoft.com/office/drawing/2014/main" id="{3D6A9E22-0816-4B02-A689-15E89CE91B21}"/>
              </a:ext>
            </a:extLst>
          </p:cNvPr>
          <p:cNvSpPr>
            <a:spLocks xmlns:a="http://schemas.openxmlformats.org/drawingml/2006/main" noGrp="1"/>
          </p:cNvSpPr>
          <p:nvPr/>
        </p:nvSpPr>
        <p:spPr>
          <a:xfrm xmlns:a="http://schemas.openxmlformats.org/drawingml/2006/main">
            <a:off x="666750" y="876300"/>
            <a:ext cx="876300" cy="7620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3" name="deck-title">
            <a:extLst xmlns:a="http://schemas.openxmlformats.org/drawingml/2006/main">
              <a:ext uri="{FF2B5EF4-FFF2-40B4-BE49-F238E27FC236}">
                <a16:creationId xmlns:a16="http://schemas.microsoft.com/office/drawing/2014/main" id="{073B98F0-A63C-4764-84E9-AF3525F3EA4C}"/>
              </a:ext>
            </a:extLst>
          </p:cNvPr>
          <p:cNvSpPr>
            <a:spLocks xmlns:a="http://schemas.openxmlformats.org/drawingml/2006/main" noGrp="1"/>
          </p:cNvSpPr>
          <p:nvPr/>
        </p:nvSpPr>
        <p:spPr>
          <a:xfrm xmlns:a="http://schemas.openxmlformats.org/drawingml/2006/main">
            <a:off x="666750" y="1485900"/>
            <a:ext cx="64770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4350" b="1" i="0">
                <a:solidFill>
                  <a:srgbClr val="172126"/>
                </a:solidFill>
                <a:latin typeface="Georgia"/>
                <a:ea typeface="Georgia"/>
                <a:cs typeface="Georgia"/>
              </a:defRPr>
            </a:pPr>
            <a:r>
              <a:rPr sz="4350" b="1" i="0">
                <a:solidFill>
                  <a:srgbClr val="172126"/>
                </a:solidFill>
                <a:latin typeface="Georgia"/>
                <a:ea typeface="Georgia"/>
                <a:cs typeface="Georgia"/>
              </a:rPr>
              <a:t>Demand and Supply</a:t>
            </a:r>
          </a:p>
        </p:txBody>
      </p:sp>
      <p:sp>
        <p:nvSpPr>
          <p:cNvPr id="4" name="deck-chapter">
            <a:extLst xmlns:a="http://schemas.openxmlformats.org/drawingml/2006/main">
              <a:ext uri="{FF2B5EF4-FFF2-40B4-BE49-F238E27FC236}">
                <a16:creationId xmlns:a16="http://schemas.microsoft.com/office/drawing/2014/main" id="{0557A231-48FD-4767-9D08-EE2FE5C22863}"/>
              </a:ext>
            </a:extLst>
          </p:cNvPr>
          <p:cNvSpPr>
            <a:spLocks xmlns:a="http://schemas.openxmlformats.org/drawingml/2006/main" noGrp="1"/>
          </p:cNvSpPr>
          <p:nvPr/>
        </p:nvSpPr>
        <p:spPr>
          <a:xfrm xmlns:a="http://schemas.openxmlformats.org/drawingml/2006/main">
            <a:off x="685800" y="31051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950" b="1" i="0">
                <a:solidFill>
                  <a:srgbClr val="1E6675"/>
                </a:solidFill>
                <a:latin typeface="Aptos"/>
                <a:ea typeface="Aptos"/>
                <a:cs typeface="Aptos"/>
              </a:defRPr>
            </a:pPr>
            <a:r>
              <a:rPr sz="1950" b="1" i="0">
                <a:solidFill>
                  <a:srgbClr val="1E6675"/>
                </a:solidFill>
                <a:latin typeface="Aptos"/>
                <a:ea typeface="Aptos"/>
                <a:cs typeface="Aptos"/>
              </a:rPr>
              <a:t>Chapter 3</a:t>
            </a:r>
          </a:p>
        </p:txBody>
      </p:sp>
      <p:sp>
        <p:nvSpPr>
          <p:cNvPr id="5" name="deck-book">
            <a:extLst xmlns:a="http://schemas.openxmlformats.org/drawingml/2006/main">
              <a:ext uri="{FF2B5EF4-FFF2-40B4-BE49-F238E27FC236}">
                <a16:creationId xmlns:a16="http://schemas.microsoft.com/office/drawing/2014/main" id="{A9D051F0-BCA8-4498-ADC7-BD04221BCB8F}"/>
              </a:ext>
            </a:extLst>
          </p:cNvPr>
          <p:cNvSpPr>
            <a:spLocks xmlns:a="http://schemas.openxmlformats.org/drawingml/2006/main" noGrp="1"/>
          </p:cNvSpPr>
          <p:nvPr/>
        </p:nvSpPr>
        <p:spPr>
          <a:xfrm xmlns:a="http://schemas.openxmlformats.org/drawingml/2006/main">
            <a:off x="685800" y="5334000"/>
            <a:ext cx="3143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00" b="0" i="0">
                <a:solidFill>
                  <a:srgbClr val="172126"/>
                </a:solidFill>
                <a:latin typeface="Georgia"/>
                <a:ea typeface="Georgia"/>
                <a:cs typeface="Georgia"/>
              </a:defRPr>
            </a:pPr>
            <a:r>
              <a:rPr sz="1800" b="0" i="0">
                <a:solidFill>
                  <a:srgbClr val="172126"/>
                </a:solidFill>
                <a:latin typeface="Georgia"/>
                <a:ea typeface="Georgia"/>
                <a:cs typeface="Georgia"/>
              </a:rPr>
              <a:t>Principles of Micro</a:t>
            </a:r>
          </a:p>
        </p:txBody>
      </p:sp>
      <p:sp>
        <p:nvSpPr>
          <p:cNvPr id="6" name="deck-author">
            <a:extLst xmlns:a="http://schemas.openxmlformats.org/drawingml/2006/main">
              <a:ext uri="{FF2B5EF4-FFF2-40B4-BE49-F238E27FC236}">
                <a16:creationId xmlns:a16="http://schemas.microsoft.com/office/drawing/2014/main" id="{121A92E8-949D-40C1-9BF6-B2412CF7B23D}"/>
              </a:ext>
            </a:extLst>
          </p:cNvPr>
          <p:cNvSpPr>
            <a:spLocks xmlns:a="http://schemas.openxmlformats.org/drawingml/2006/main" noGrp="1"/>
          </p:cNvSpPr>
          <p:nvPr/>
        </p:nvSpPr>
        <p:spPr>
          <a:xfrm xmlns:a="http://schemas.openxmlformats.org/drawingml/2006/main">
            <a:off x="685800" y="5772150"/>
            <a:ext cx="247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575" b="0" i="0">
                <a:solidFill>
                  <a:srgbClr val="56636A"/>
                </a:solidFill>
                <a:latin typeface="Aptos"/>
                <a:ea typeface="Aptos"/>
                <a:cs typeface="Aptos"/>
              </a:defRPr>
            </a:pPr>
            <a:r>
              <a:rPr sz="1575" b="0" i="0">
                <a:solidFill>
                  <a:srgbClr val="56636A"/>
                </a:solidFill>
                <a:latin typeface="Aptos"/>
                <a:ea typeface="Aptos"/>
                <a:cs typeface="Aptos"/>
              </a:rPr>
              <a:t>Mark Wilson</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cf8d99f951a242e4"/>
          <a:stretch xmlns:a="http://schemas.openxmlformats.org/drawingml/2006/main"/>
        </p:blipFill>
        <p:spPr>
          <a:xfrm xmlns:a="http://schemas.openxmlformats.org/drawingml/2006/main">
            <a:off x="8267700" y="762000"/>
            <a:ext cx="2857500" cy="4286250"/>
          </a:xfrm>
          <a:prstGeom xmlns:a="http://schemas.openxmlformats.org/drawingml/2006/main" prst="rect">
            <a:avLst/>
          </a:prstGeom>
        </p:spPr>
      </p:pic>
      <p:sp>
        <p:nvSpPr>
          <p:cNvPr id="8" name="deck-theme">
            <a:extLst xmlns:a="http://schemas.openxmlformats.org/drawingml/2006/main">
              <a:ext uri="{FF2B5EF4-FFF2-40B4-BE49-F238E27FC236}">
                <a16:creationId xmlns:a16="http://schemas.microsoft.com/office/drawing/2014/main" id="{F4B69CBB-5107-48C2-8881-DC46A226BC7C}"/>
              </a:ext>
            </a:extLst>
          </p:cNvPr>
          <p:cNvSpPr>
            <a:spLocks xmlns:a="http://schemas.openxmlformats.org/drawingml/2006/main" noGrp="1"/>
          </p:cNvSpPr>
          <p:nvPr/>
        </p:nvSpPr>
        <p:spPr>
          <a:xfrm xmlns:a="http://schemas.openxmlformats.org/drawingml/2006/main">
            <a:off x="7524750" y="5467350"/>
            <a:ext cx="4381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350" b="0" i="0">
                <a:solidFill>
                  <a:srgbClr val="124854"/>
                </a:solidFill>
                <a:latin typeface="Aptos"/>
                <a:ea typeface="Aptos"/>
                <a:cs typeface="Aptos"/>
              </a:defRPr>
            </a:pPr>
            <a:r>
              <a:rPr sz="1350" b="0" i="0">
                <a:solidFill>
                  <a:srgbClr val="124854"/>
                </a:solidFill>
                <a:latin typeface="Aptos"/>
                <a:ea typeface="Aptos"/>
                <a:cs typeface="Aptos"/>
              </a:rPr>
              <a:t>Curves summarize how buyers and sellers respond</a:t>
            </a:r>
          </a:p>
        </p:txBody>
      </p:sp>
    </p:spTree>
    <p:extLst>
      <p:ext uri="{BB962C8B-B14F-4D97-AF65-F5344CB8AC3E}">
        <p14:creationId xmlns:p14="http://schemas.microsoft.com/office/powerpoint/2010/main" val="1435807547"/>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87D55909-DC83-4F6F-BADE-FDF8D49D26F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E355C51-3C82-41F5-9731-4396F51D33F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FD7B5485-9C00-450B-B413-0EF08E750DD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Market demand combines separate buyers</a:t>
            </a:r>
          </a:p>
        </p:txBody>
      </p:sp>
      <p:sp>
        <p:nvSpPr>
          <p:cNvPr id="4" name="footer-rule">
            <a:extLst xmlns:a="http://schemas.openxmlformats.org/drawingml/2006/main">
              <a:ext uri="{FF2B5EF4-FFF2-40B4-BE49-F238E27FC236}">
                <a16:creationId xmlns:a16="http://schemas.microsoft.com/office/drawing/2014/main" id="{F956CE2F-D2F7-4594-A973-607C286D2D5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6ECBB74D-C2D5-4723-A9B3-062DEAD0CD2F}"/>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D7F07D6E-50F0-4509-AC24-3556C5EA6DB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10</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6f521bedeb7847f7"/>
          <a:stretch xmlns:a="http://schemas.openxmlformats.org/drawingml/2006/main"/>
        </p:blipFill>
        <p:spPr>
          <a:xfrm xmlns:a="http://schemas.openxmlformats.org/drawingml/2006/main">
            <a:off x="2750153" y="1371600"/>
            <a:ext cx="6691695" cy="4762500"/>
          </a:xfrm>
          <a:prstGeom xmlns:a="http://schemas.openxmlformats.org/drawingml/2006/main" prst="rect">
            <a:avLst/>
          </a:prstGeom>
        </p:spPr>
      </p:pic>
    </p:spTree>
    <p:extLst>
      <p:ext uri="{BB962C8B-B14F-4D97-AF65-F5344CB8AC3E}">
        <p14:creationId xmlns:p14="http://schemas.microsoft.com/office/powerpoint/2010/main" val="357448433"/>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52462889-1CC6-4E32-8205-D731DA7A223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06B92FBA-E76C-49D0-B91F-FC630605F28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DF62E119-9D70-4F8C-94D8-DEF46171DBE6}"/>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Economists estimate demand from evidence</a:t>
            </a:r>
          </a:p>
        </p:txBody>
      </p:sp>
      <p:sp>
        <p:nvSpPr>
          <p:cNvPr id="4" name="footer-rule">
            <a:extLst xmlns:a="http://schemas.openxmlformats.org/drawingml/2006/main">
              <a:ext uri="{FF2B5EF4-FFF2-40B4-BE49-F238E27FC236}">
                <a16:creationId xmlns:a16="http://schemas.microsoft.com/office/drawing/2014/main" id="{968F75CF-34C4-45F7-BE37-8B9C902FB3D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74B35D3E-8559-43BC-A466-993B70E5BD6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332B3C1D-052C-4701-9D50-E60D50DA1A4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11</a:t>
            </a:r>
          </a:p>
        </p:txBody>
      </p:sp>
      <p:sp>
        <p:nvSpPr>
          <p:cNvPr id="7" name="">
            <a:extLst xmlns:a="http://schemas.openxmlformats.org/drawingml/2006/main">
              <a:ext uri="{FF2B5EF4-FFF2-40B4-BE49-F238E27FC236}">
                <a16:creationId xmlns:a16="http://schemas.microsoft.com/office/drawing/2014/main" id="{1A3D776C-7D3E-433B-8A09-796533C0712E}"/>
              </a:ext>
            </a:extLst>
          </p:cNvPr>
          <p:cNvSpPr>
            <a:spLocks xmlns:a="http://schemas.openxmlformats.org/drawingml/2006/main" noGrp="1"/>
          </p:cNvSpPr>
          <p:nvPr/>
        </p:nvSpPr>
        <p:spPr>
          <a:xfrm xmlns:a="http://schemas.openxmlformats.org/drawingml/2006/main">
            <a:off x="876300" y="1695450"/>
            <a:ext cx="4000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300" b="1" i="0">
                <a:solidFill>
                  <a:srgbClr val="1E6675"/>
                </a:solidFill>
                <a:latin typeface="Georgia"/>
                <a:ea typeface="Georgia"/>
                <a:cs typeface="Georgia"/>
              </a:defRPr>
            </a:pPr>
            <a:r>
              <a:rPr sz="3300" b="1" i="0">
                <a:solidFill>
                  <a:srgbClr val="1E6675"/>
                </a:solidFill>
                <a:latin typeface="Georgia"/>
                <a:ea typeface="Georgia"/>
                <a:cs typeface="Georgia"/>
              </a:rPr>
              <a:t>Econometrics</a:t>
            </a:r>
          </a:p>
        </p:txBody>
      </p:sp>
      <p:sp>
        <p:nvSpPr>
          <p:cNvPr id="8" name="">
            <a:extLst xmlns:a="http://schemas.openxmlformats.org/drawingml/2006/main">
              <a:ext uri="{FF2B5EF4-FFF2-40B4-BE49-F238E27FC236}">
                <a16:creationId xmlns:a16="http://schemas.microsoft.com/office/drawing/2014/main" id="{F40C8957-743A-4425-A5F1-CE5AD1EA0888}"/>
              </a:ext>
            </a:extLst>
          </p:cNvPr>
          <p:cNvSpPr>
            <a:spLocks xmlns:a="http://schemas.openxmlformats.org/drawingml/2006/main" noGrp="1"/>
          </p:cNvSpPr>
          <p:nvPr/>
        </p:nvSpPr>
        <p:spPr>
          <a:xfrm xmlns:a="http://schemas.openxmlformats.org/drawingml/2006/main">
            <a:off x="895350" y="2571750"/>
            <a:ext cx="40957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Statistical methods used to measure economic relationships and test economic ideas with data.</a:t>
            </a:r>
          </a:p>
        </p:txBody>
      </p:sp>
      <p:sp>
        <p:nvSpPr>
          <p:cNvPr id="9" name="econometrics-divider">
            <a:extLst xmlns:a="http://schemas.openxmlformats.org/drawingml/2006/main">
              <a:ext uri="{FF2B5EF4-FFF2-40B4-BE49-F238E27FC236}">
                <a16:creationId xmlns:a16="http://schemas.microsoft.com/office/drawing/2014/main" id="{B6DA7220-D148-4D85-ABA1-343BEFCF71C0}"/>
              </a:ext>
            </a:extLst>
          </p:cNvPr>
          <p:cNvSpPr>
            <a:spLocks xmlns:a="http://schemas.openxmlformats.org/drawingml/2006/main" noGrp="1"/>
          </p:cNvSpPr>
          <p:nvPr/>
        </p:nvSpPr>
        <p:spPr>
          <a:xfrm xmlns:a="http://schemas.openxmlformats.org/drawingml/2006/main">
            <a:off x="5676900" y="1619250"/>
            <a:ext cx="19050" cy="36766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30548E19-AEF2-4ACE-BA08-56F41FD5E2D5}"/>
              </a:ext>
            </a:extLst>
          </p:cNvPr>
          <p:cNvSpPr>
            <a:spLocks xmlns:a="http://schemas.openxmlformats.org/drawingml/2006/main" noGrp="1"/>
          </p:cNvSpPr>
          <p:nvPr/>
        </p:nvSpPr>
        <p:spPr>
          <a:xfrm xmlns:a="http://schemas.openxmlformats.org/drawingml/2006/main">
            <a:off x="6362700" y="1714500"/>
            <a:ext cx="2667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THE UBER EXAMPLE</a:t>
            </a:r>
          </a:p>
        </p:txBody>
      </p:sp>
      <p:sp>
        <p:nvSpPr>
          <p:cNvPr id="11" name="">
            <a:extLst xmlns:a="http://schemas.openxmlformats.org/drawingml/2006/main">
              <a:ext uri="{FF2B5EF4-FFF2-40B4-BE49-F238E27FC236}">
                <a16:creationId xmlns:a16="http://schemas.microsoft.com/office/drawing/2014/main" id="{92A3C892-1522-4ABC-BF0B-5E07C373E79C}"/>
              </a:ext>
            </a:extLst>
          </p:cNvPr>
          <p:cNvSpPr>
            <a:spLocks xmlns:a="http://schemas.openxmlformats.org/drawingml/2006/main" noGrp="1"/>
          </p:cNvSpPr>
          <p:nvPr/>
        </p:nvSpPr>
        <p:spPr>
          <a:xfrm xmlns:a="http://schemas.openxmlformats.org/drawingml/2006/main">
            <a:off x="6343650" y="2209800"/>
            <a:ext cx="4762500" cy="1447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Researchers used nearly 50 million transactions and small price differences created near surge-pricing thresholds.</a:t>
            </a:r>
          </a:p>
        </p:txBody>
      </p:sp>
      <p:sp>
        <p:nvSpPr>
          <p:cNvPr id="12" name="">
            <a:extLst xmlns:a="http://schemas.openxmlformats.org/drawingml/2006/main">
              <a:ext uri="{FF2B5EF4-FFF2-40B4-BE49-F238E27FC236}">
                <a16:creationId xmlns:a16="http://schemas.microsoft.com/office/drawing/2014/main" id="{1519A710-F27D-4F68-897A-86D1A697A499}"/>
              </a:ext>
            </a:extLst>
          </p:cNvPr>
          <p:cNvSpPr>
            <a:spLocks xmlns:a="http://schemas.openxmlformats.org/drawingml/2006/main" noGrp="1"/>
          </p:cNvSpPr>
          <p:nvPr/>
        </p:nvSpPr>
        <p:spPr>
          <a:xfrm xmlns:a="http://schemas.openxmlformats.org/drawingml/2006/main">
            <a:off x="6343650" y="4000500"/>
            <a:ext cx="476250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9A3B35"/>
                </a:solidFill>
                <a:latin typeface="Georgia"/>
                <a:ea typeface="Georgia"/>
                <a:cs typeface="Georgia"/>
              </a:defRPr>
            </a:pPr>
            <a:r>
              <a:rPr sz="2100" b="1" i="0">
                <a:solidFill>
                  <a:srgbClr val="9A3B35"/>
                </a:solidFill>
                <a:latin typeface="Georgia"/>
                <a:ea typeface="Georgia"/>
                <a:cs typeface="Georgia"/>
              </a:rPr>
              <a:t>Similar riders facing slightly different prices revealed how ride choices responded to price.</a:t>
            </a:r>
          </a:p>
        </p:txBody>
      </p:sp>
      <p:sp>
        <p:nvSpPr>
          <p:cNvPr id="13" name="">
            <a:extLst xmlns:a="http://schemas.openxmlformats.org/drawingml/2006/main">
              <a:ext uri="{FF2B5EF4-FFF2-40B4-BE49-F238E27FC236}">
                <a16:creationId xmlns:a16="http://schemas.microsoft.com/office/drawing/2014/main" id="{A321C024-2D1C-4124-A2D2-A81A6279B582}"/>
              </a:ext>
            </a:extLst>
          </p:cNvPr>
          <p:cNvSpPr>
            <a:spLocks xmlns:a="http://schemas.openxmlformats.org/drawingml/2006/main" noGrp="1"/>
          </p:cNvSpPr>
          <p:nvPr/>
        </p:nvSpPr>
        <p:spPr>
          <a:xfrm xmlns:a="http://schemas.openxmlformats.org/drawingml/2006/main">
            <a:off x="1504950" y="5562600"/>
            <a:ext cx="91821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350"/>
          </a:bodyPr>
          <a:lstStyle xmlns:a="http://schemas.openxmlformats.org/drawingml/2006/main"/>
          <a:p xmlns:a="http://schemas.openxmlformats.org/drawingml/2006/main">
            <a:pPr algn="ctr">
              <a:lnSpc>
                <a:spcPct val="108000"/>
              </a:lnSpc>
              <a:buNone/>
              <a:defRPr sz="2025" b="1" i="0">
                <a:solidFill>
                  <a:srgbClr val="124854"/>
                </a:solidFill>
                <a:latin typeface="Aptos"/>
                <a:ea typeface="Aptos"/>
                <a:cs typeface="Aptos"/>
              </a:defRPr>
            </a:pPr>
            <a:r>
              <a:rPr sz="2025" b="1" i="0">
                <a:solidFill>
                  <a:srgbClr val="124854"/>
                </a:solidFill>
                <a:latin typeface="Aptos"/>
                <a:ea typeface="Aptos"/>
                <a:cs typeface="Aptos"/>
              </a:rPr>
              <a:t>One observed price and quantity are a market outcome, not a demand curve.</a:t>
            </a:r>
          </a:p>
        </p:txBody>
      </p:sp>
    </p:spTree>
    <p:extLst>
      <p:ext uri="{BB962C8B-B14F-4D97-AF65-F5344CB8AC3E}">
        <p14:creationId xmlns:p14="http://schemas.microsoft.com/office/powerpoint/2010/main" val="146060578"/>
      </p:ext>
    </p:extLst>
  </p:cSld>
</p:sld>
</file>

<file path=ppt/slides/slide12.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DB6E0928-0BB1-4860-8A2E-B36FDAA8898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545459D-6E12-4C67-ABA4-13E87987998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152CAEDD-A773-4883-84C9-37BA2243FC7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First ask whether iced coffee's own price changed</a:t>
            </a:r>
          </a:p>
        </p:txBody>
      </p:sp>
      <p:sp>
        <p:nvSpPr>
          <p:cNvPr id="4" name="footer-rule">
            <a:extLst xmlns:a="http://schemas.openxmlformats.org/drawingml/2006/main">
              <a:ext uri="{FF2B5EF4-FFF2-40B4-BE49-F238E27FC236}">
                <a16:creationId xmlns:a16="http://schemas.microsoft.com/office/drawing/2014/main" id="{EFE582D3-D93E-431A-AFC1-3C002CFC4F3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24639AFA-9070-4E3D-808F-DEA9C8A6C377}"/>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135EAC02-EA2B-46F4-BA26-599632B42B4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12</a:t>
            </a:r>
          </a:p>
        </p:txBody>
      </p:sp>
      <p:sp>
        <p:nvSpPr>
          <p:cNvPr id="7" name="demand-movement-field">
            <a:extLst xmlns:a="http://schemas.openxmlformats.org/drawingml/2006/main">
              <a:ext uri="{FF2B5EF4-FFF2-40B4-BE49-F238E27FC236}">
                <a16:creationId xmlns:a16="http://schemas.microsoft.com/office/drawing/2014/main" id="{44730760-1F41-4F7C-B06F-4F21DB9624A5}"/>
              </a:ext>
            </a:extLst>
          </p:cNvPr>
          <p:cNvSpPr>
            <a:spLocks xmlns:a="http://schemas.openxmlformats.org/drawingml/2006/main" noGrp="1"/>
          </p:cNvSpPr>
          <p:nvPr/>
        </p:nvSpPr>
        <p:spPr>
          <a:xfrm xmlns:a="http://schemas.openxmlformats.org/drawingml/2006/main">
            <a:off x="819150" y="1733550"/>
            <a:ext cx="4953000" cy="33718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8" name="">
            <a:extLst xmlns:a="http://schemas.openxmlformats.org/drawingml/2006/main">
              <a:ext uri="{FF2B5EF4-FFF2-40B4-BE49-F238E27FC236}">
                <a16:creationId xmlns:a16="http://schemas.microsoft.com/office/drawing/2014/main" id="{518B3B50-993A-4148-B681-B02FF4DC968B}"/>
              </a:ext>
            </a:extLst>
          </p:cNvPr>
          <p:cNvSpPr>
            <a:spLocks xmlns:a="http://schemas.openxmlformats.org/drawingml/2006/main" noGrp="1"/>
          </p:cNvSpPr>
          <p:nvPr/>
        </p:nvSpPr>
        <p:spPr>
          <a:xfrm xmlns:a="http://schemas.openxmlformats.org/drawingml/2006/main">
            <a:off x="10858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OWN PRICE CHANGED</a:t>
            </a:r>
          </a:p>
        </p:txBody>
      </p:sp>
      <p:sp>
        <p:nvSpPr>
          <p:cNvPr id="9" name="demand-movement-heading">
            <a:extLst xmlns:a="http://schemas.openxmlformats.org/drawingml/2006/main">
              <a:ext uri="{FF2B5EF4-FFF2-40B4-BE49-F238E27FC236}">
                <a16:creationId xmlns:a16="http://schemas.microsoft.com/office/drawing/2014/main" id="{C2F95310-CC94-45EF-A847-4A760CEDE5E1}"/>
              </a:ext>
            </a:extLst>
          </p:cNvPr>
          <p:cNvSpPr>
            <a:spLocks xmlns:a="http://schemas.openxmlformats.org/drawingml/2006/main" noGrp="1"/>
          </p:cNvSpPr>
          <p:nvPr/>
        </p:nvSpPr>
        <p:spPr>
          <a:xfrm xmlns:a="http://schemas.openxmlformats.org/drawingml/2006/main">
            <a:off x="10858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1E6675"/>
                </a:solidFill>
                <a:latin typeface="Georgia"/>
                <a:ea typeface="Georgia"/>
                <a:cs typeface="Georgia"/>
              </a:defRPr>
            </a:pPr>
            <a:r>
              <a:rPr sz="2475" b="1" i="0">
                <a:solidFill>
                  <a:srgbClr val="1E6675"/>
                </a:solidFill>
                <a:latin typeface="Georgia"/>
                <a:ea typeface="Georgia"/>
                <a:cs typeface="Georgia"/>
              </a:rPr>
              <a:t>Move along demand</a:t>
            </a:r>
          </a:p>
        </p:txBody>
      </p:sp>
      <p:sp>
        <p:nvSpPr>
          <p:cNvPr id="10" name="demand-movement-body">
            <a:extLst xmlns:a="http://schemas.openxmlformats.org/drawingml/2006/main">
              <a:ext uri="{FF2B5EF4-FFF2-40B4-BE49-F238E27FC236}">
                <a16:creationId xmlns:a16="http://schemas.microsoft.com/office/drawing/2014/main" id="{3C9A763E-4B20-498A-A730-C423F9957A61}"/>
              </a:ext>
            </a:extLst>
          </p:cNvPr>
          <p:cNvSpPr>
            <a:spLocks xmlns:a="http://schemas.openxmlformats.org/drawingml/2006/main" noGrp="1"/>
          </p:cNvSpPr>
          <p:nvPr/>
        </p:nvSpPr>
        <p:spPr>
          <a:xfrm xmlns:a="http://schemas.openxmlformats.org/drawingml/2006/main">
            <a:off x="10858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The demand curve already shows how quantity demanded responds to the price of iced coffee.</a:t>
            </a:r>
          </a:p>
        </p:txBody>
      </p:sp>
      <p:sp>
        <p:nvSpPr>
          <p:cNvPr id="11" name="demand-shift-field">
            <a:extLst xmlns:a="http://schemas.openxmlformats.org/drawingml/2006/main">
              <a:ext uri="{FF2B5EF4-FFF2-40B4-BE49-F238E27FC236}">
                <a16:creationId xmlns:a16="http://schemas.microsoft.com/office/drawing/2014/main" id="{55E56964-B02D-49AB-972A-9F14BDDBE19F}"/>
              </a:ext>
            </a:extLst>
          </p:cNvPr>
          <p:cNvSpPr>
            <a:spLocks xmlns:a="http://schemas.openxmlformats.org/drawingml/2006/main" noGrp="1"/>
          </p:cNvSpPr>
          <p:nvPr/>
        </p:nvSpPr>
        <p:spPr>
          <a:xfrm xmlns:a="http://schemas.openxmlformats.org/drawingml/2006/main">
            <a:off x="6419850" y="1733550"/>
            <a:ext cx="4953000" cy="3371850"/>
          </a:xfrm>
          <a:prstGeom xmlns:a="http://schemas.openxmlformats.org/drawingml/2006/main" prst="rect">
            <a:avLst/>
          </a:prstGeom>
          <a:solidFill xmlns:a="http://schemas.openxmlformats.org/drawingml/2006/main">
            <a:srgbClr val="F8EFEA"/>
          </a:solidFill>
          <a:ln xmlns:a="http://schemas.openxmlformats.org/drawingml/2006/main" w="9525">
            <a:solidFill>
              <a:srgbClr val="D3DADD"/>
            </a:solidFill>
            <a:prstDash val="solid"/>
          </a:ln>
        </p:spPr>
      </p:sp>
      <p:sp>
        <p:nvSpPr>
          <p:cNvPr id="12" name="">
            <a:extLst xmlns:a="http://schemas.openxmlformats.org/drawingml/2006/main">
              <a:ext uri="{FF2B5EF4-FFF2-40B4-BE49-F238E27FC236}">
                <a16:creationId xmlns:a16="http://schemas.microsoft.com/office/drawing/2014/main" id="{CFFEAC67-28BF-4487-9A63-DF2BDC0BF1CF}"/>
              </a:ext>
            </a:extLst>
          </p:cNvPr>
          <p:cNvSpPr>
            <a:spLocks xmlns:a="http://schemas.openxmlformats.org/drawingml/2006/main" noGrp="1"/>
          </p:cNvSpPr>
          <p:nvPr/>
        </p:nvSpPr>
        <p:spPr>
          <a:xfrm xmlns:a="http://schemas.openxmlformats.org/drawingml/2006/main">
            <a:off x="66865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ANOTHER CONDITION CHANGED</a:t>
            </a:r>
          </a:p>
        </p:txBody>
      </p:sp>
      <p:sp>
        <p:nvSpPr>
          <p:cNvPr id="13" name="demand-shift-heading">
            <a:extLst xmlns:a="http://schemas.openxmlformats.org/drawingml/2006/main">
              <a:ext uri="{FF2B5EF4-FFF2-40B4-BE49-F238E27FC236}">
                <a16:creationId xmlns:a16="http://schemas.microsoft.com/office/drawing/2014/main" id="{C6F85923-CC37-46C7-97CD-C288DCDE753A}"/>
              </a:ext>
            </a:extLst>
          </p:cNvPr>
          <p:cNvSpPr>
            <a:spLocks xmlns:a="http://schemas.openxmlformats.org/drawingml/2006/main" noGrp="1"/>
          </p:cNvSpPr>
          <p:nvPr/>
        </p:nvSpPr>
        <p:spPr>
          <a:xfrm xmlns:a="http://schemas.openxmlformats.org/drawingml/2006/main">
            <a:off x="66865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Shift demand</a:t>
            </a:r>
          </a:p>
        </p:txBody>
      </p:sp>
      <p:sp>
        <p:nvSpPr>
          <p:cNvPr id="14" name="demand-shift-body">
            <a:extLst xmlns:a="http://schemas.openxmlformats.org/drawingml/2006/main">
              <a:ext uri="{FF2B5EF4-FFF2-40B4-BE49-F238E27FC236}">
                <a16:creationId xmlns:a16="http://schemas.microsoft.com/office/drawing/2014/main" id="{0BA55580-32DC-4844-9268-A8B600F29D97}"/>
              </a:ext>
            </a:extLst>
          </p:cNvPr>
          <p:cNvSpPr>
            <a:spLocks xmlns:a="http://schemas.openxmlformats.org/drawingml/2006/main" noGrp="1"/>
          </p:cNvSpPr>
          <p:nvPr/>
        </p:nvSpPr>
        <p:spPr>
          <a:xfrm xmlns:a="http://schemas.openxmlformats.org/drawingml/2006/main">
            <a:off x="66865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Income, alternatives, information, expectations, or the number of buyers changes the whole relationship.</a:t>
            </a:r>
          </a:p>
        </p:txBody>
      </p:sp>
      <p:sp>
        <p:nvSpPr>
          <p:cNvPr id="15" name="">
            <a:extLst xmlns:a="http://schemas.openxmlformats.org/drawingml/2006/main">
              <a:ext uri="{FF2B5EF4-FFF2-40B4-BE49-F238E27FC236}">
                <a16:creationId xmlns:a16="http://schemas.microsoft.com/office/drawing/2014/main" id="{48EDDF3E-2209-4C7E-8DF0-763777A33105}"/>
              </a:ext>
            </a:extLst>
          </p:cNvPr>
          <p:cNvSpPr>
            <a:spLocks xmlns:a="http://schemas.openxmlformats.org/drawingml/2006/main" noGrp="1"/>
          </p:cNvSpPr>
          <p:nvPr/>
        </p:nvSpPr>
        <p:spPr>
          <a:xfrm xmlns:a="http://schemas.openxmlformats.org/drawingml/2006/main">
            <a:off x="2381250" y="5429250"/>
            <a:ext cx="7429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400" b="1" i="0">
                <a:solidFill>
                  <a:srgbClr val="9A3B35"/>
                </a:solidFill>
                <a:latin typeface="Georgia"/>
                <a:ea typeface="Georgia"/>
                <a:cs typeface="Georgia"/>
              </a:defRPr>
            </a:pPr>
            <a:r>
              <a:rPr sz="2400" b="1" i="0">
                <a:solidFill>
                  <a:srgbClr val="9A3B35"/>
                </a:solidFill>
                <a:latin typeface="Georgia"/>
                <a:ea typeface="Georgia"/>
                <a:cs typeface="Georgia"/>
              </a:rPr>
              <a:t>Do not count the same price change twice.</a:t>
            </a:r>
          </a:p>
        </p:txBody>
      </p:sp>
    </p:spTree>
    <p:extLst>
      <p:ext uri="{BB962C8B-B14F-4D97-AF65-F5344CB8AC3E}">
        <p14:creationId xmlns:p14="http://schemas.microsoft.com/office/powerpoint/2010/main" val="1427754641"/>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281555A1-A8D5-4C93-AEA3-EB3C673BC63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EBF5AA5-ADFE-462E-A595-5EB71574C16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F35325F8-8D77-4515-89ED-F531F83251F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201"/>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demand shift changes choices at every possible price</a:t>
            </a:r>
          </a:p>
        </p:txBody>
      </p:sp>
      <p:sp>
        <p:nvSpPr>
          <p:cNvPr id="4" name="footer-rule">
            <a:extLst xmlns:a="http://schemas.openxmlformats.org/drawingml/2006/main">
              <a:ext uri="{FF2B5EF4-FFF2-40B4-BE49-F238E27FC236}">
                <a16:creationId xmlns:a16="http://schemas.microsoft.com/office/drawing/2014/main" id="{EE678FFE-4A3F-4A66-8FB2-0FA291F05028}"/>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F0EB7BB-B5BC-4A45-BAD2-F2A9D32D60ED}"/>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CC8FFC5-4D72-4E06-B4AF-C52D3CF1912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13</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b332c37f555c439a"/>
          <a:stretch xmlns:a="http://schemas.openxmlformats.org/drawingml/2006/main"/>
        </p:blipFill>
        <p:spPr>
          <a:xfrm xmlns:a="http://schemas.openxmlformats.org/drawingml/2006/main">
            <a:off x="944431" y="2019300"/>
            <a:ext cx="4664338" cy="3429000"/>
          </a:xfrm>
          <a:prstGeom xmlns:a="http://schemas.openxmlformats.org/drawingml/2006/main" prst="rect">
            <a:avLst/>
          </a:prstGeom>
        </p:spPr>
      </p:pic>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7b5b2ab5c62c4d68"/>
          <a:stretch xmlns:a="http://schemas.openxmlformats.org/drawingml/2006/main"/>
        </p:blipFill>
        <p:spPr>
          <a:xfrm xmlns:a="http://schemas.openxmlformats.org/drawingml/2006/main">
            <a:off x="6583231" y="2019300"/>
            <a:ext cx="4664338" cy="3429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1301944F-938A-4DF4-8380-A7D602481264}"/>
              </a:ext>
            </a:extLst>
          </p:cNvPr>
          <p:cNvSpPr>
            <a:spLocks xmlns:a="http://schemas.openxmlformats.org/drawingml/2006/main" noGrp="1"/>
          </p:cNvSpPr>
          <p:nvPr/>
        </p:nvSpPr>
        <p:spPr>
          <a:xfrm xmlns:a="http://schemas.openxmlformats.org/drawingml/2006/main">
            <a:off x="1066800" y="169545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INCREASE IN DEMAND</a:t>
            </a:r>
          </a:p>
        </p:txBody>
      </p:sp>
      <p:sp>
        <p:nvSpPr>
          <p:cNvPr id="10" name="">
            <a:extLst xmlns:a="http://schemas.openxmlformats.org/drawingml/2006/main">
              <a:ext uri="{FF2B5EF4-FFF2-40B4-BE49-F238E27FC236}">
                <a16:creationId xmlns:a16="http://schemas.microsoft.com/office/drawing/2014/main" id="{5D31A22B-E196-4B7A-B7AB-E75C74179023}"/>
              </a:ext>
            </a:extLst>
          </p:cNvPr>
          <p:cNvSpPr>
            <a:spLocks xmlns:a="http://schemas.openxmlformats.org/drawingml/2006/main" noGrp="1"/>
          </p:cNvSpPr>
          <p:nvPr/>
        </p:nvSpPr>
        <p:spPr>
          <a:xfrm xmlns:a="http://schemas.openxmlformats.org/drawingml/2006/main">
            <a:off x="6610350" y="169545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DECREASE IN DEMAND</a:t>
            </a:r>
          </a:p>
        </p:txBody>
      </p:sp>
      <p:sp>
        <p:nvSpPr>
          <p:cNvPr id="11" name="">
            <a:extLst xmlns:a="http://schemas.openxmlformats.org/drawingml/2006/main">
              <a:ext uri="{FF2B5EF4-FFF2-40B4-BE49-F238E27FC236}">
                <a16:creationId xmlns:a16="http://schemas.microsoft.com/office/drawing/2014/main" id="{69FE7C7B-F290-49DF-B312-0E5695D77FE7}"/>
              </a:ext>
            </a:extLst>
          </p:cNvPr>
          <p:cNvSpPr>
            <a:spLocks xmlns:a="http://schemas.openxmlformats.org/drawingml/2006/main" noGrp="1"/>
          </p:cNvSpPr>
          <p:nvPr/>
        </p:nvSpPr>
        <p:spPr>
          <a:xfrm xmlns:a="http://schemas.openxmlformats.org/drawingml/2006/main">
            <a:off x="1371600" y="5543550"/>
            <a:ext cx="3810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1" i="0">
                <a:solidFill>
                  <a:srgbClr val="1E6675"/>
                </a:solidFill>
                <a:latin typeface="Aptos"/>
                <a:ea typeface="Aptos"/>
                <a:cs typeface="Aptos"/>
              </a:defRPr>
            </a:pPr>
            <a:r>
              <a:rPr sz="1950" b="1" i="0">
                <a:solidFill>
                  <a:srgbClr val="1E6675"/>
                </a:solidFill>
                <a:latin typeface="Aptos"/>
                <a:ea typeface="Aptos"/>
                <a:cs typeface="Aptos"/>
              </a:rPr>
              <a:t>More at every price</a:t>
            </a:r>
          </a:p>
        </p:txBody>
      </p:sp>
      <p:sp>
        <p:nvSpPr>
          <p:cNvPr id="12" name="">
            <a:extLst xmlns:a="http://schemas.openxmlformats.org/drawingml/2006/main">
              <a:ext uri="{FF2B5EF4-FFF2-40B4-BE49-F238E27FC236}">
                <a16:creationId xmlns:a16="http://schemas.microsoft.com/office/drawing/2014/main" id="{24D0170F-158A-4DDC-B923-678F7B6D0B4E}"/>
              </a:ext>
            </a:extLst>
          </p:cNvPr>
          <p:cNvSpPr>
            <a:spLocks xmlns:a="http://schemas.openxmlformats.org/drawingml/2006/main" noGrp="1"/>
          </p:cNvSpPr>
          <p:nvPr/>
        </p:nvSpPr>
        <p:spPr>
          <a:xfrm xmlns:a="http://schemas.openxmlformats.org/drawingml/2006/main">
            <a:off x="7010400" y="5543550"/>
            <a:ext cx="3810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Less at every price</a:t>
            </a:r>
          </a:p>
        </p:txBody>
      </p:sp>
    </p:spTree>
    <p:extLst>
      <p:ext uri="{BB962C8B-B14F-4D97-AF65-F5344CB8AC3E}">
        <p14:creationId xmlns:p14="http://schemas.microsoft.com/office/powerpoint/2010/main" val="1992362325"/>
      </p:ext>
    </p:extLst>
  </p:cSld>
</p:sld>
</file>

<file path=ppt/slides/slide14.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0" name="accent-rule">
            <a:extLst xmlns:a="http://schemas.openxmlformats.org/drawingml/2006/main">
              <a:ext uri="{FF2B5EF4-FFF2-40B4-BE49-F238E27FC236}">
                <a16:creationId xmlns:a16="http://schemas.microsoft.com/office/drawing/2014/main" id="{81658026-8952-4CAD-AE9E-629FAC24C9C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8AE837B5-B8DB-49ED-B040-F4A654C8B9E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1FDA70B7-27AE-4FB4-8CBF-65DF9FFEE77F}"/>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Demand shifts when buyers' circumstances change</a:t>
            </a:r>
          </a:p>
        </p:txBody>
      </p:sp>
      <p:sp>
        <p:nvSpPr>
          <p:cNvPr id="4" name="footer-rule">
            <a:extLst xmlns:a="http://schemas.openxmlformats.org/drawingml/2006/main">
              <a:ext uri="{FF2B5EF4-FFF2-40B4-BE49-F238E27FC236}">
                <a16:creationId xmlns:a16="http://schemas.microsoft.com/office/drawing/2014/main" id="{4FF52188-CDCE-4DE8-B43D-87BF1AE4757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9A84AD7-F891-43AD-9A7F-A4A9177053D2}"/>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03852CB-5942-410B-8A11-5E10B72B339D}"/>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14</a:t>
            </a:r>
          </a:p>
        </p:txBody>
      </p:sp>
      <p:sp>
        <p:nvSpPr>
          <p:cNvPr id="7" name="demand-own-price-band">
            <a:extLst xmlns:a="http://schemas.openxmlformats.org/drawingml/2006/main">
              <a:ext uri="{FF2B5EF4-FFF2-40B4-BE49-F238E27FC236}">
                <a16:creationId xmlns:a16="http://schemas.microsoft.com/office/drawing/2014/main" id="{AC1BA5BF-A173-4FC6-922D-829262CE167E}"/>
              </a:ext>
            </a:extLst>
          </p:cNvPr>
          <p:cNvSpPr>
            <a:spLocks xmlns:a="http://schemas.openxmlformats.org/drawingml/2006/main" noGrp="1"/>
          </p:cNvSpPr>
          <p:nvPr/>
        </p:nvSpPr>
        <p:spPr>
          <a:xfrm xmlns:a="http://schemas.openxmlformats.org/drawingml/2006/main">
            <a:off x="971550" y="1600200"/>
            <a:ext cx="10248900" cy="685800"/>
          </a:xfrm>
          <a:prstGeom xmlns:a="http://schemas.openxmlformats.org/drawingml/2006/main" prst="rect">
            <a:avLst/>
          </a:prstGeom>
          <a:solidFill xmlns:a="http://schemas.openxmlformats.org/drawingml/2006/main">
            <a:srgbClr val="F8EFEA"/>
          </a:solidFill>
          <a:ln xmlns:a="http://schemas.openxmlformats.org/drawingml/2006/main" w="9525">
            <a:solidFill>
              <a:srgbClr val="9A3B35"/>
            </a:solidFill>
            <a:prstDash val="solid"/>
          </a:ln>
        </p:spPr>
      </p:sp>
      <p:sp>
        <p:nvSpPr>
          <p:cNvPr id="8" name="">
            <a:extLst xmlns:a="http://schemas.openxmlformats.org/drawingml/2006/main">
              <a:ext uri="{FF2B5EF4-FFF2-40B4-BE49-F238E27FC236}">
                <a16:creationId xmlns:a16="http://schemas.microsoft.com/office/drawing/2014/main" id="{2F23DFF7-99CD-4759-B9B1-402A531DF06E}"/>
              </a:ext>
            </a:extLst>
          </p:cNvPr>
          <p:cNvSpPr>
            <a:spLocks xmlns:a="http://schemas.openxmlformats.org/drawingml/2006/main" noGrp="1"/>
          </p:cNvSpPr>
          <p:nvPr/>
        </p:nvSpPr>
        <p:spPr>
          <a:xfrm xmlns:a="http://schemas.openxmlformats.org/drawingml/2006/main">
            <a:off x="1314450" y="1781175"/>
            <a:ext cx="95631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Price of the good itself: movement along demand</a:t>
            </a:r>
          </a:p>
        </p:txBody>
      </p:sp>
      <p:sp>
        <p:nvSpPr>
          <p:cNvPr id="9" name="demand-shifters-mark-1">
            <a:extLst xmlns:a="http://schemas.openxmlformats.org/drawingml/2006/main">
              <a:ext uri="{FF2B5EF4-FFF2-40B4-BE49-F238E27FC236}">
                <a16:creationId xmlns:a16="http://schemas.microsoft.com/office/drawing/2014/main" id="{77D3A6B1-D9D6-4DAA-9C90-BE66AB0A60F0}"/>
              </a:ext>
            </a:extLst>
          </p:cNvPr>
          <p:cNvSpPr>
            <a:spLocks xmlns:a="http://schemas.openxmlformats.org/drawingml/2006/main" noGrp="1"/>
          </p:cNvSpPr>
          <p:nvPr/>
        </p:nvSpPr>
        <p:spPr>
          <a:xfrm xmlns:a="http://schemas.openxmlformats.org/drawingml/2006/main">
            <a:off x="2381250" y="27146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1" i="0">
                <a:solidFill>
                  <a:srgbClr val="1E6675"/>
                </a:solidFill>
                <a:latin typeface="Aptos"/>
                <a:ea typeface="Aptos"/>
                <a:cs typeface="Aptos"/>
              </a:defRPr>
            </a:pPr>
            <a:r>
              <a:rPr sz="2250" b="1" i="0">
                <a:solidFill>
                  <a:srgbClr val="1E6675"/>
                </a:solidFill>
                <a:latin typeface="Aptos"/>
                <a:ea typeface="Aptos"/>
                <a:cs typeface="Aptos"/>
              </a:rPr>
              <a:t>•</a:t>
            </a:r>
          </a:p>
        </p:txBody>
      </p:sp>
      <p:sp>
        <p:nvSpPr>
          <p:cNvPr id="10" name="demand-shifters-1">
            <a:extLst xmlns:a="http://schemas.openxmlformats.org/drawingml/2006/main">
              <a:ext uri="{FF2B5EF4-FFF2-40B4-BE49-F238E27FC236}">
                <a16:creationId xmlns:a16="http://schemas.microsoft.com/office/drawing/2014/main" id="{FCEFDCE1-97B3-43F6-9B7C-DBBE56A49A49}"/>
              </a:ext>
            </a:extLst>
          </p:cNvPr>
          <p:cNvSpPr>
            <a:spLocks xmlns:a="http://schemas.openxmlformats.org/drawingml/2006/main" noGrp="1"/>
          </p:cNvSpPr>
          <p:nvPr/>
        </p:nvSpPr>
        <p:spPr>
          <a:xfrm xmlns:a="http://schemas.openxmlformats.org/drawingml/2006/main">
            <a:off x="2705100" y="272415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Income</a:t>
            </a:r>
          </a:p>
        </p:txBody>
      </p:sp>
      <p:sp>
        <p:nvSpPr>
          <p:cNvPr id="11" name="demand-shifters-mark-2">
            <a:extLst xmlns:a="http://schemas.openxmlformats.org/drawingml/2006/main">
              <a:ext uri="{FF2B5EF4-FFF2-40B4-BE49-F238E27FC236}">
                <a16:creationId xmlns:a16="http://schemas.microsoft.com/office/drawing/2014/main" id="{2DFC8E55-F0B1-4AE6-B8F7-1274648D209C}"/>
              </a:ext>
            </a:extLst>
          </p:cNvPr>
          <p:cNvSpPr>
            <a:spLocks xmlns:a="http://schemas.openxmlformats.org/drawingml/2006/main" noGrp="1"/>
          </p:cNvSpPr>
          <p:nvPr/>
        </p:nvSpPr>
        <p:spPr>
          <a:xfrm xmlns:a="http://schemas.openxmlformats.org/drawingml/2006/main">
            <a:off x="2381250" y="33242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1" i="0">
                <a:solidFill>
                  <a:srgbClr val="1E6675"/>
                </a:solidFill>
                <a:latin typeface="Aptos"/>
                <a:ea typeface="Aptos"/>
                <a:cs typeface="Aptos"/>
              </a:defRPr>
            </a:pPr>
            <a:r>
              <a:rPr sz="2250" b="1" i="0">
                <a:solidFill>
                  <a:srgbClr val="1E6675"/>
                </a:solidFill>
                <a:latin typeface="Aptos"/>
                <a:ea typeface="Aptos"/>
                <a:cs typeface="Aptos"/>
              </a:rPr>
              <a:t>•</a:t>
            </a:r>
          </a:p>
        </p:txBody>
      </p:sp>
      <p:sp>
        <p:nvSpPr>
          <p:cNvPr id="12" name="demand-shifters-2">
            <a:extLst xmlns:a="http://schemas.openxmlformats.org/drawingml/2006/main">
              <a:ext uri="{FF2B5EF4-FFF2-40B4-BE49-F238E27FC236}">
                <a16:creationId xmlns:a16="http://schemas.microsoft.com/office/drawing/2014/main" id="{B53BE60D-6A6A-4B9B-B18D-A128A1F57BE3}"/>
              </a:ext>
            </a:extLst>
          </p:cNvPr>
          <p:cNvSpPr>
            <a:spLocks xmlns:a="http://schemas.openxmlformats.org/drawingml/2006/main" noGrp="1"/>
          </p:cNvSpPr>
          <p:nvPr/>
        </p:nvSpPr>
        <p:spPr>
          <a:xfrm xmlns:a="http://schemas.openxmlformats.org/drawingml/2006/main">
            <a:off x="2705100" y="333375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Prices of substitutes or complements</a:t>
            </a:r>
          </a:p>
        </p:txBody>
      </p:sp>
      <p:sp>
        <p:nvSpPr>
          <p:cNvPr id="13" name="demand-shifters-mark-3">
            <a:extLst xmlns:a="http://schemas.openxmlformats.org/drawingml/2006/main">
              <a:ext uri="{FF2B5EF4-FFF2-40B4-BE49-F238E27FC236}">
                <a16:creationId xmlns:a16="http://schemas.microsoft.com/office/drawing/2014/main" id="{4E46DF7D-23CB-41A4-9917-228E975EE241}"/>
              </a:ext>
            </a:extLst>
          </p:cNvPr>
          <p:cNvSpPr>
            <a:spLocks xmlns:a="http://schemas.openxmlformats.org/drawingml/2006/main" noGrp="1"/>
          </p:cNvSpPr>
          <p:nvPr/>
        </p:nvSpPr>
        <p:spPr>
          <a:xfrm xmlns:a="http://schemas.openxmlformats.org/drawingml/2006/main">
            <a:off x="2381250" y="39338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1" i="0">
                <a:solidFill>
                  <a:srgbClr val="1E6675"/>
                </a:solidFill>
                <a:latin typeface="Aptos"/>
                <a:ea typeface="Aptos"/>
                <a:cs typeface="Aptos"/>
              </a:defRPr>
            </a:pPr>
            <a:r>
              <a:rPr sz="2250" b="1" i="0">
                <a:solidFill>
                  <a:srgbClr val="1E6675"/>
                </a:solidFill>
                <a:latin typeface="Aptos"/>
                <a:ea typeface="Aptos"/>
                <a:cs typeface="Aptos"/>
              </a:rPr>
              <a:t>•</a:t>
            </a:r>
          </a:p>
        </p:txBody>
      </p:sp>
      <p:sp>
        <p:nvSpPr>
          <p:cNvPr id="14" name="demand-shifters-3">
            <a:extLst xmlns:a="http://schemas.openxmlformats.org/drawingml/2006/main">
              <a:ext uri="{FF2B5EF4-FFF2-40B4-BE49-F238E27FC236}">
                <a16:creationId xmlns:a16="http://schemas.microsoft.com/office/drawing/2014/main" id="{42DB1887-9243-4762-8F59-FD753E2D844B}"/>
              </a:ext>
            </a:extLst>
          </p:cNvPr>
          <p:cNvSpPr>
            <a:spLocks xmlns:a="http://schemas.openxmlformats.org/drawingml/2006/main" noGrp="1"/>
          </p:cNvSpPr>
          <p:nvPr/>
        </p:nvSpPr>
        <p:spPr>
          <a:xfrm xmlns:a="http://schemas.openxmlformats.org/drawingml/2006/main">
            <a:off x="2705100" y="394335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Information, tastes, or preferences</a:t>
            </a:r>
          </a:p>
        </p:txBody>
      </p:sp>
      <p:sp>
        <p:nvSpPr>
          <p:cNvPr id="15" name="demand-shifters-mark-4">
            <a:extLst xmlns:a="http://schemas.openxmlformats.org/drawingml/2006/main">
              <a:ext uri="{FF2B5EF4-FFF2-40B4-BE49-F238E27FC236}">
                <a16:creationId xmlns:a16="http://schemas.microsoft.com/office/drawing/2014/main" id="{8B7BBB60-E55C-4D5E-BAFB-1CF1B5881E60}"/>
              </a:ext>
            </a:extLst>
          </p:cNvPr>
          <p:cNvSpPr>
            <a:spLocks xmlns:a="http://schemas.openxmlformats.org/drawingml/2006/main" noGrp="1"/>
          </p:cNvSpPr>
          <p:nvPr/>
        </p:nvSpPr>
        <p:spPr>
          <a:xfrm xmlns:a="http://schemas.openxmlformats.org/drawingml/2006/main">
            <a:off x="2381250" y="45434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1" i="0">
                <a:solidFill>
                  <a:srgbClr val="1E6675"/>
                </a:solidFill>
                <a:latin typeface="Aptos"/>
                <a:ea typeface="Aptos"/>
                <a:cs typeface="Aptos"/>
              </a:defRPr>
            </a:pPr>
            <a:r>
              <a:rPr sz="2250" b="1" i="0">
                <a:solidFill>
                  <a:srgbClr val="1E6675"/>
                </a:solidFill>
                <a:latin typeface="Aptos"/>
                <a:ea typeface="Aptos"/>
                <a:cs typeface="Aptos"/>
              </a:rPr>
              <a:t>•</a:t>
            </a:r>
          </a:p>
        </p:txBody>
      </p:sp>
      <p:sp>
        <p:nvSpPr>
          <p:cNvPr id="16" name="demand-shifters-4">
            <a:extLst xmlns:a="http://schemas.openxmlformats.org/drawingml/2006/main">
              <a:ext uri="{FF2B5EF4-FFF2-40B4-BE49-F238E27FC236}">
                <a16:creationId xmlns:a16="http://schemas.microsoft.com/office/drawing/2014/main" id="{6324FFE1-60CF-4176-9EC3-1ACBD3BDD913}"/>
              </a:ext>
            </a:extLst>
          </p:cNvPr>
          <p:cNvSpPr>
            <a:spLocks xmlns:a="http://schemas.openxmlformats.org/drawingml/2006/main" noGrp="1"/>
          </p:cNvSpPr>
          <p:nvPr/>
        </p:nvSpPr>
        <p:spPr>
          <a:xfrm xmlns:a="http://schemas.openxmlformats.org/drawingml/2006/main">
            <a:off x="2705100" y="455295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Expectations about the future</a:t>
            </a:r>
          </a:p>
        </p:txBody>
      </p:sp>
      <p:sp>
        <p:nvSpPr>
          <p:cNvPr id="17" name="demand-shifters-mark-5">
            <a:extLst xmlns:a="http://schemas.openxmlformats.org/drawingml/2006/main">
              <a:ext uri="{FF2B5EF4-FFF2-40B4-BE49-F238E27FC236}">
                <a16:creationId xmlns:a16="http://schemas.microsoft.com/office/drawing/2014/main" id="{E3FFADA3-A11C-4BD2-9507-4C378E439E1C}"/>
              </a:ext>
            </a:extLst>
          </p:cNvPr>
          <p:cNvSpPr>
            <a:spLocks xmlns:a="http://schemas.openxmlformats.org/drawingml/2006/main" noGrp="1"/>
          </p:cNvSpPr>
          <p:nvPr/>
        </p:nvSpPr>
        <p:spPr>
          <a:xfrm xmlns:a="http://schemas.openxmlformats.org/drawingml/2006/main">
            <a:off x="2381250" y="51530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1" i="0">
                <a:solidFill>
                  <a:srgbClr val="1E6675"/>
                </a:solidFill>
                <a:latin typeface="Aptos"/>
                <a:ea typeface="Aptos"/>
                <a:cs typeface="Aptos"/>
              </a:defRPr>
            </a:pPr>
            <a:r>
              <a:rPr sz="2250" b="1" i="0">
                <a:solidFill>
                  <a:srgbClr val="1E6675"/>
                </a:solidFill>
                <a:latin typeface="Aptos"/>
                <a:ea typeface="Aptos"/>
                <a:cs typeface="Aptos"/>
              </a:rPr>
              <a:t>•</a:t>
            </a:r>
          </a:p>
        </p:txBody>
      </p:sp>
      <p:sp>
        <p:nvSpPr>
          <p:cNvPr id="18" name="demand-shifters-5">
            <a:extLst xmlns:a="http://schemas.openxmlformats.org/drawingml/2006/main">
              <a:ext uri="{FF2B5EF4-FFF2-40B4-BE49-F238E27FC236}">
                <a16:creationId xmlns:a16="http://schemas.microsoft.com/office/drawing/2014/main" id="{3B8887CD-47E9-4F79-B167-BFE26FF407AA}"/>
              </a:ext>
            </a:extLst>
          </p:cNvPr>
          <p:cNvSpPr>
            <a:spLocks xmlns:a="http://schemas.openxmlformats.org/drawingml/2006/main" noGrp="1"/>
          </p:cNvSpPr>
          <p:nvPr/>
        </p:nvSpPr>
        <p:spPr>
          <a:xfrm xmlns:a="http://schemas.openxmlformats.org/drawingml/2006/main">
            <a:off x="2705100" y="5162550"/>
            <a:ext cx="7105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Number of buyers</a:t>
            </a:r>
          </a:p>
        </p:txBody>
      </p:sp>
      <p:sp>
        <p:nvSpPr>
          <p:cNvPr id="19" name="">
            <a:extLst xmlns:a="http://schemas.openxmlformats.org/drawingml/2006/main">
              <a:ext uri="{FF2B5EF4-FFF2-40B4-BE49-F238E27FC236}">
                <a16:creationId xmlns:a16="http://schemas.microsoft.com/office/drawing/2014/main" id="{9242431F-879A-4EF5-816B-F0382B54B483}"/>
              </a:ext>
            </a:extLst>
          </p:cNvPr>
          <p:cNvSpPr>
            <a:spLocks xmlns:a="http://schemas.openxmlformats.org/drawingml/2006/main" noGrp="1"/>
          </p:cNvSpPr>
          <p:nvPr/>
        </p:nvSpPr>
        <p:spPr>
          <a:xfrm xmlns:a="http://schemas.openxmlformats.org/drawingml/2006/main">
            <a:off x="1524000" y="5638800"/>
            <a:ext cx="91440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779"/>
          </a:bodyPr>
          <a:lstStyle xmlns:a="http://schemas.openxmlformats.org/drawingml/2006/main"/>
          <a:p xmlns:a="http://schemas.openxmlformats.org/drawingml/2006/main">
            <a:pPr algn="ctr">
              <a:lnSpc>
                <a:spcPct val="108000"/>
              </a:lnSpc>
              <a:buNone/>
              <a:defRPr sz="1950" b="1" i="0">
                <a:solidFill>
                  <a:srgbClr val="124854"/>
                </a:solidFill>
                <a:latin typeface="Georgia"/>
                <a:ea typeface="Georgia"/>
                <a:cs typeface="Georgia"/>
              </a:defRPr>
            </a:pPr>
            <a:r>
              <a:rPr sz="1950" b="1" i="0">
                <a:solidFill>
                  <a:srgbClr val="124854"/>
                </a:solidFill>
                <a:latin typeface="Georgia"/>
                <a:ea typeface="Georgia"/>
                <a:cs typeface="Georgia"/>
              </a:rPr>
              <a:t>Naming the shifter is not enough. Explain why buyers choose more or less.</a:t>
            </a:r>
          </a:p>
        </p:txBody>
      </p:sp>
    </p:spTree>
    <p:extLst>
      <p:ext uri="{BB962C8B-B14F-4D97-AF65-F5344CB8AC3E}">
        <p14:creationId xmlns:p14="http://schemas.microsoft.com/office/powerpoint/2010/main" val="956188981"/>
      </p:ext>
    </p:extLst>
  </p:cSld>
</p:sld>
</file>

<file path=ppt/slides/slide1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965AD54A-683D-4741-AFDA-1F745FB811A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9819A56-FE1C-4ADC-9E22-A6780E1B0FA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DA970A1F-809A-48D3-82AA-DFBC1695C06A}"/>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Income can shift demand in either direction</a:t>
            </a:r>
          </a:p>
        </p:txBody>
      </p:sp>
      <p:sp>
        <p:nvSpPr>
          <p:cNvPr id="4" name="footer-rule">
            <a:extLst xmlns:a="http://schemas.openxmlformats.org/drawingml/2006/main">
              <a:ext uri="{FF2B5EF4-FFF2-40B4-BE49-F238E27FC236}">
                <a16:creationId xmlns:a16="http://schemas.microsoft.com/office/drawing/2014/main" id="{F0637FA0-17F2-4108-9C66-4A95F3108B6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6E2A27C-67DD-4900-9147-AA4D6A13B493}"/>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35C909B4-FA27-4DD8-AF25-1254A508836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15</a:t>
            </a:r>
          </a:p>
        </p:txBody>
      </p:sp>
      <p:sp>
        <p:nvSpPr>
          <p:cNvPr id="7" name="normal-good-field">
            <a:extLst xmlns:a="http://schemas.openxmlformats.org/drawingml/2006/main">
              <a:ext uri="{FF2B5EF4-FFF2-40B4-BE49-F238E27FC236}">
                <a16:creationId xmlns:a16="http://schemas.microsoft.com/office/drawing/2014/main" id="{DE010347-8261-457C-A290-A4F57FAC9784}"/>
              </a:ext>
            </a:extLst>
          </p:cNvPr>
          <p:cNvSpPr>
            <a:spLocks xmlns:a="http://schemas.openxmlformats.org/drawingml/2006/main" noGrp="1"/>
          </p:cNvSpPr>
          <p:nvPr/>
        </p:nvSpPr>
        <p:spPr>
          <a:xfrm xmlns:a="http://schemas.openxmlformats.org/drawingml/2006/main">
            <a:off x="819150" y="1733550"/>
            <a:ext cx="4953000" cy="33718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8" name="">
            <a:extLst xmlns:a="http://schemas.openxmlformats.org/drawingml/2006/main">
              <a:ext uri="{FF2B5EF4-FFF2-40B4-BE49-F238E27FC236}">
                <a16:creationId xmlns:a16="http://schemas.microsoft.com/office/drawing/2014/main" id="{13878DF4-B704-4907-85D4-AEF5661FD9C7}"/>
              </a:ext>
            </a:extLst>
          </p:cNvPr>
          <p:cNvSpPr>
            <a:spLocks xmlns:a="http://schemas.openxmlformats.org/drawingml/2006/main" noGrp="1"/>
          </p:cNvSpPr>
          <p:nvPr/>
        </p:nvSpPr>
        <p:spPr>
          <a:xfrm xmlns:a="http://schemas.openxmlformats.org/drawingml/2006/main">
            <a:off x="10858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NORMAL GOOD</a:t>
            </a:r>
          </a:p>
        </p:txBody>
      </p:sp>
      <p:sp>
        <p:nvSpPr>
          <p:cNvPr id="9" name="normal-good-heading">
            <a:extLst xmlns:a="http://schemas.openxmlformats.org/drawingml/2006/main">
              <a:ext uri="{FF2B5EF4-FFF2-40B4-BE49-F238E27FC236}">
                <a16:creationId xmlns:a16="http://schemas.microsoft.com/office/drawing/2014/main" id="{D52E2A23-308E-4897-AD66-3F208A67BD1A}"/>
              </a:ext>
            </a:extLst>
          </p:cNvPr>
          <p:cNvSpPr>
            <a:spLocks xmlns:a="http://schemas.openxmlformats.org/drawingml/2006/main" noGrp="1"/>
          </p:cNvSpPr>
          <p:nvPr/>
        </p:nvSpPr>
        <p:spPr>
          <a:xfrm xmlns:a="http://schemas.openxmlformats.org/drawingml/2006/main">
            <a:off x="10858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1E6675"/>
                </a:solidFill>
                <a:latin typeface="Georgia"/>
                <a:ea typeface="Georgia"/>
                <a:cs typeface="Georgia"/>
              </a:defRPr>
            </a:pPr>
            <a:r>
              <a:rPr sz="2475" b="1" i="0">
                <a:solidFill>
                  <a:srgbClr val="1E6675"/>
                </a:solidFill>
                <a:latin typeface="Georgia"/>
                <a:ea typeface="Georgia"/>
                <a:cs typeface="Georgia"/>
              </a:rPr>
              <a:t>Income rises: demand rises</a:t>
            </a:r>
          </a:p>
        </p:txBody>
      </p:sp>
      <p:sp>
        <p:nvSpPr>
          <p:cNvPr id="10" name="normal-good-body">
            <a:extLst xmlns:a="http://schemas.openxmlformats.org/drawingml/2006/main">
              <a:ext uri="{FF2B5EF4-FFF2-40B4-BE49-F238E27FC236}">
                <a16:creationId xmlns:a16="http://schemas.microsoft.com/office/drawing/2014/main" id="{13344BD2-CE06-4E22-A535-63450E3682B5}"/>
              </a:ext>
            </a:extLst>
          </p:cNvPr>
          <p:cNvSpPr>
            <a:spLocks xmlns:a="http://schemas.openxmlformats.org/drawingml/2006/main" noGrp="1"/>
          </p:cNvSpPr>
          <p:nvPr/>
        </p:nvSpPr>
        <p:spPr>
          <a:xfrm xmlns:a="http://schemas.openxmlformats.org/drawingml/2006/main">
            <a:off x="10858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Buyers purchase more when their income increases, with other conditions unchanged.</a:t>
            </a:r>
          </a:p>
        </p:txBody>
      </p:sp>
      <p:sp>
        <p:nvSpPr>
          <p:cNvPr id="11" name="inferior-good-field">
            <a:extLst xmlns:a="http://schemas.openxmlformats.org/drawingml/2006/main">
              <a:ext uri="{FF2B5EF4-FFF2-40B4-BE49-F238E27FC236}">
                <a16:creationId xmlns:a16="http://schemas.microsoft.com/office/drawing/2014/main" id="{89DDC111-31E4-4605-9BCE-91A3196F5580}"/>
              </a:ext>
            </a:extLst>
          </p:cNvPr>
          <p:cNvSpPr>
            <a:spLocks xmlns:a="http://schemas.openxmlformats.org/drawingml/2006/main" noGrp="1"/>
          </p:cNvSpPr>
          <p:nvPr/>
        </p:nvSpPr>
        <p:spPr>
          <a:xfrm xmlns:a="http://schemas.openxmlformats.org/drawingml/2006/main">
            <a:off x="6419850" y="1733550"/>
            <a:ext cx="4953000" cy="3371850"/>
          </a:xfrm>
          <a:prstGeom xmlns:a="http://schemas.openxmlformats.org/drawingml/2006/main" prst="rect">
            <a:avLst/>
          </a:prstGeom>
          <a:solidFill xmlns:a="http://schemas.openxmlformats.org/drawingml/2006/main">
            <a:srgbClr val="F8EFEA"/>
          </a:solidFill>
          <a:ln xmlns:a="http://schemas.openxmlformats.org/drawingml/2006/main" w="9525">
            <a:solidFill>
              <a:srgbClr val="D3DADD"/>
            </a:solidFill>
            <a:prstDash val="solid"/>
          </a:ln>
        </p:spPr>
      </p:sp>
      <p:sp>
        <p:nvSpPr>
          <p:cNvPr id="12" name="">
            <a:extLst xmlns:a="http://schemas.openxmlformats.org/drawingml/2006/main">
              <a:ext uri="{FF2B5EF4-FFF2-40B4-BE49-F238E27FC236}">
                <a16:creationId xmlns:a16="http://schemas.microsoft.com/office/drawing/2014/main" id="{15E93AB1-16E0-4833-9C31-6E6956B18D0F}"/>
              </a:ext>
            </a:extLst>
          </p:cNvPr>
          <p:cNvSpPr>
            <a:spLocks xmlns:a="http://schemas.openxmlformats.org/drawingml/2006/main" noGrp="1"/>
          </p:cNvSpPr>
          <p:nvPr/>
        </p:nvSpPr>
        <p:spPr>
          <a:xfrm xmlns:a="http://schemas.openxmlformats.org/drawingml/2006/main">
            <a:off x="66865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INFERIOR GOOD</a:t>
            </a:r>
          </a:p>
        </p:txBody>
      </p:sp>
      <p:sp>
        <p:nvSpPr>
          <p:cNvPr id="13" name="inferior-good-heading">
            <a:extLst xmlns:a="http://schemas.openxmlformats.org/drawingml/2006/main">
              <a:ext uri="{FF2B5EF4-FFF2-40B4-BE49-F238E27FC236}">
                <a16:creationId xmlns:a16="http://schemas.microsoft.com/office/drawing/2014/main" id="{104302FD-77EB-4C52-B1B2-085A8320C32B}"/>
              </a:ext>
            </a:extLst>
          </p:cNvPr>
          <p:cNvSpPr>
            <a:spLocks xmlns:a="http://schemas.openxmlformats.org/drawingml/2006/main" noGrp="1"/>
          </p:cNvSpPr>
          <p:nvPr/>
        </p:nvSpPr>
        <p:spPr>
          <a:xfrm xmlns:a="http://schemas.openxmlformats.org/drawingml/2006/main">
            <a:off x="66865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Income rises: demand falls</a:t>
            </a:r>
          </a:p>
        </p:txBody>
      </p:sp>
      <p:sp>
        <p:nvSpPr>
          <p:cNvPr id="14" name="inferior-good-body">
            <a:extLst xmlns:a="http://schemas.openxmlformats.org/drawingml/2006/main">
              <a:ext uri="{FF2B5EF4-FFF2-40B4-BE49-F238E27FC236}">
                <a16:creationId xmlns:a16="http://schemas.microsoft.com/office/drawing/2014/main" id="{DC4EB9DB-AF9D-49BE-82AB-3A0CFDB68F4C}"/>
              </a:ext>
            </a:extLst>
          </p:cNvPr>
          <p:cNvSpPr>
            <a:spLocks xmlns:a="http://schemas.openxmlformats.org/drawingml/2006/main" noGrp="1"/>
          </p:cNvSpPr>
          <p:nvPr/>
        </p:nvSpPr>
        <p:spPr>
          <a:xfrm xmlns:a="http://schemas.openxmlformats.org/drawingml/2006/main">
            <a:off x="66865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Buyers switch toward alternatives they prefer when they can afford them.</a:t>
            </a:r>
          </a:p>
        </p:txBody>
      </p:sp>
      <p:sp>
        <p:nvSpPr>
          <p:cNvPr id="15" name="">
            <a:extLst xmlns:a="http://schemas.openxmlformats.org/drawingml/2006/main">
              <a:ext uri="{FF2B5EF4-FFF2-40B4-BE49-F238E27FC236}">
                <a16:creationId xmlns:a16="http://schemas.microsoft.com/office/drawing/2014/main" id="{F376C595-6929-4BA6-857F-DD76C73C63E4}"/>
              </a:ext>
            </a:extLst>
          </p:cNvPr>
          <p:cNvSpPr>
            <a:spLocks xmlns:a="http://schemas.openxmlformats.org/drawingml/2006/main" noGrp="1"/>
          </p:cNvSpPr>
          <p:nvPr/>
        </p:nvSpPr>
        <p:spPr>
          <a:xfrm xmlns:a="http://schemas.openxmlformats.org/drawingml/2006/main">
            <a:off x="1524000" y="5448300"/>
            <a:ext cx="91440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Inferior describes an income response, not quality.</a:t>
            </a:r>
          </a:p>
        </p:txBody>
      </p:sp>
    </p:spTree>
    <p:extLst>
      <p:ext uri="{BB962C8B-B14F-4D97-AF65-F5344CB8AC3E}">
        <p14:creationId xmlns:p14="http://schemas.microsoft.com/office/powerpoint/2010/main" val="1436741942"/>
      </p:ext>
    </p:extLst>
  </p:cSld>
</p:sld>
</file>

<file path=ppt/slides/slide16.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A7DB9838-FCDC-480E-B8A0-89EF4F694F1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8B78F3E-8FB2-4137-8C30-450D08B78F0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9E4953AB-811D-45AA-9C75-1FFD7BA6870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Related goods change the alternatives buyers face</a:t>
            </a:r>
          </a:p>
        </p:txBody>
      </p:sp>
      <p:sp>
        <p:nvSpPr>
          <p:cNvPr id="4" name="footer-rule">
            <a:extLst xmlns:a="http://schemas.openxmlformats.org/drawingml/2006/main">
              <a:ext uri="{FF2B5EF4-FFF2-40B4-BE49-F238E27FC236}">
                <a16:creationId xmlns:a16="http://schemas.microsoft.com/office/drawing/2014/main" id="{01529AD6-1E20-456A-95CE-C7AC466D8F8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27D40873-2B56-4A90-8AAF-8F771DC4164D}"/>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12C4A65-7DFB-4E9E-A2F9-7E431F46E22D}"/>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16</a:t>
            </a:r>
          </a:p>
        </p:txBody>
      </p:sp>
      <p:sp>
        <p:nvSpPr>
          <p:cNvPr id="7" name="substitutes-field">
            <a:extLst xmlns:a="http://schemas.openxmlformats.org/drawingml/2006/main">
              <a:ext uri="{FF2B5EF4-FFF2-40B4-BE49-F238E27FC236}">
                <a16:creationId xmlns:a16="http://schemas.microsoft.com/office/drawing/2014/main" id="{C7732836-335F-4C80-A2DE-7777B215BCD1}"/>
              </a:ext>
            </a:extLst>
          </p:cNvPr>
          <p:cNvSpPr>
            <a:spLocks xmlns:a="http://schemas.openxmlformats.org/drawingml/2006/main" noGrp="1"/>
          </p:cNvSpPr>
          <p:nvPr/>
        </p:nvSpPr>
        <p:spPr>
          <a:xfrm xmlns:a="http://schemas.openxmlformats.org/drawingml/2006/main">
            <a:off x="819150" y="1733550"/>
            <a:ext cx="4953000" cy="33718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8" name="">
            <a:extLst xmlns:a="http://schemas.openxmlformats.org/drawingml/2006/main">
              <a:ext uri="{FF2B5EF4-FFF2-40B4-BE49-F238E27FC236}">
                <a16:creationId xmlns:a16="http://schemas.microsoft.com/office/drawing/2014/main" id="{BAD94F9D-A208-46D2-84E7-73D8616FD75C}"/>
              </a:ext>
            </a:extLst>
          </p:cNvPr>
          <p:cNvSpPr>
            <a:spLocks xmlns:a="http://schemas.openxmlformats.org/drawingml/2006/main" noGrp="1"/>
          </p:cNvSpPr>
          <p:nvPr/>
        </p:nvSpPr>
        <p:spPr>
          <a:xfrm xmlns:a="http://schemas.openxmlformats.org/drawingml/2006/main">
            <a:off x="10858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SUBSTITUTES</a:t>
            </a:r>
          </a:p>
        </p:txBody>
      </p:sp>
      <p:sp>
        <p:nvSpPr>
          <p:cNvPr id="9" name="substitutes-heading">
            <a:extLst xmlns:a="http://schemas.openxmlformats.org/drawingml/2006/main">
              <a:ext uri="{FF2B5EF4-FFF2-40B4-BE49-F238E27FC236}">
                <a16:creationId xmlns:a16="http://schemas.microsoft.com/office/drawing/2014/main" id="{EF6361E8-FD8C-47C9-9632-2274B916409F}"/>
              </a:ext>
            </a:extLst>
          </p:cNvPr>
          <p:cNvSpPr>
            <a:spLocks xmlns:a="http://schemas.openxmlformats.org/drawingml/2006/main" noGrp="1"/>
          </p:cNvSpPr>
          <p:nvPr/>
        </p:nvSpPr>
        <p:spPr>
          <a:xfrm xmlns:a="http://schemas.openxmlformats.org/drawingml/2006/main">
            <a:off x="10858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1E6675"/>
                </a:solidFill>
                <a:latin typeface="Georgia"/>
                <a:ea typeface="Georgia"/>
                <a:cs typeface="Georgia"/>
              </a:defRPr>
            </a:pPr>
            <a:r>
              <a:rPr sz="2475" b="1" i="0">
                <a:solidFill>
                  <a:srgbClr val="1E6675"/>
                </a:solidFill>
                <a:latin typeface="Georgia"/>
                <a:ea typeface="Georgia"/>
                <a:cs typeface="Georgia"/>
              </a:rPr>
              <a:t>One can replace the other</a:t>
            </a:r>
          </a:p>
        </p:txBody>
      </p:sp>
      <p:sp>
        <p:nvSpPr>
          <p:cNvPr id="10" name="substitutes-body">
            <a:extLst xmlns:a="http://schemas.openxmlformats.org/drawingml/2006/main">
              <a:ext uri="{FF2B5EF4-FFF2-40B4-BE49-F238E27FC236}">
                <a16:creationId xmlns:a16="http://schemas.microsoft.com/office/drawing/2014/main" id="{DC113524-EB89-4457-AB17-70A5FCE88B0B}"/>
              </a:ext>
            </a:extLst>
          </p:cNvPr>
          <p:cNvSpPr>
            <a:spLocks xmlns:a="http://schemas.openxmlformats.org/drawingml/2006/main" noGrp="1"/>
          </p:cNvSpPr>
          <p:nvPr/>
        </p:nvSpPr>
        <p:spPr>
          <a:xfrm xmlns:a="http://schemas.openxmlformats.org/drawingml/2006/main">
            <a:off x="10858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If tea becomes more expensive, demand for coffee may increase.</a:t>
            </a:r>
          </a:p>
        </p:txBody>
      </p:sp>
      <p:sp>
        <p:nvSpPr>
          <p:cNvPr id="11" name="complements-field">
            <a:extLst xmlns:a="http://schemas.openxmlformats.org/drawingml/2006/main">
              <a:ext uri="{FF2B5EF4-FFF2-40B4-BE49-F238E27FC236}">
                <a16:creationId xmlns:a16="http://schemas.microsoft.com/office/drawing/2014/main" id="{8B634616-8E54-45B9-8B77-EA25FF803E74}"/>
              </a:ext>
            </a:extLst>
          </p:cNvPr>
          <p:cNvSpPr>
            <a:spLocks xmlns:a="http://schemas.openxmlformats.org/drawingml/2006/main" noGrp="1"/>
          </p:cNvSpPr>
          <p:nvPr/>
        </p:nvSpPr>
        <p:spPr>
          <a:xfrm xmlns:a="http://schemas.openxmlformats.org/drawingml/2006/main">
            <a:off x="6419850" y="1733550"/>
            <a:ext cx="4953000" cy="3371850"/>
          </a:xfrm>
          <a:prstGeom xmlns:a="http://schemas.openxmlformats.org/drawingml/2006/main" prst="rect">
            <a:avLst/>
          </a:prstGeom>
          <a:solidFill xmlns:a="http://schemas.openxmlformats.org/drawingml/2006/main">
            <a:srgbClr val="F8EFEA"/>
          </a:solidFill>
          <a:ln xmlns:a="http://schemas.openxmlformats.org/drawingml/2006/main" w="9525">
            <a:solidFill>
              <a:srgbClr val="D3DADD"/>
            </a:solidFill>
            <a:prstDash val="solid"/>
          </a:ln>
        </p:spPr>
      </p:sp>
      <p:sp>
        <p:nvSpPr>
          <p:cNvPr id="12" name="">
            <a:extLst xmlns:a="http://schemas.openxmlformats.org/drawingml/2006/main">
              <a:ext uri="{FF2B5EF4-FFF2-40B4-BE49-F238E27FC236}">
                <a16:creationId xmlns:a16="http://schemas.microsoft.com/office/drawing/2014/main" id="{69DBA07E-E51C-47BC-9F8E-E2792BA033D3}"/>
              </a:ext>
            </a:extLst>
          </p:cNvPr>
          <p:cNvSpPr>
            <a:spLocks xmlns:a="http://schemas.openxmlformats.org/drawingml/2006/main" noGrp="1"/>
          </p:cNvSpPr>
          <p:nvPr/>
        </p:nvSpPr>
        <p:spPr>
          <a:xfrm xmlns:a="http://schemas.openxmlformats.org/drawingml/2006/main">
            <a:off x="66865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COMPLEMENTS</a:t>
            </a:r>
          </a:p>
        </p:txBody>
      </p:sp>
      <p:sp>
        <p:nvSpPr>
          <p:cNvPr id="13" name="complements-heading">
            <a:extLst xmlns:a="http://schemas.openxmlformats.org/drawingml/2006/main">
              <a:ext uri="{FF2B5EF4-FFF2-40B4-BE49-F238E27FC236}">
                <a16:creationId xmlns:a16="http://schemas.microsoft.com/office/drawing/2014/main" id="{439A3E65-642F-46B6-9CF6-7719BF4EE5EE}"/>
              </a:ext>
            </a:extLst>
          </p:cNvPr>
          <p:cNvSpPr>
            <a:spLocks xmlns:a="http://schemas.openxmlformats.org/drawingml/2006/main" noGrp="1"/>
          </p:cNvSpPr>
          <p:nvPr/>
        </p:nvSpPr>
        <p:spPr>
          <a:xfrm xmlns:a="http://schemas.openxmlformats.org/drawingml/2006/main">
            <a:off x="66865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The goods are used together</a:t>
            </a:r>
          </a:p>
        </p:txBody>
      </p:sp>
      <p:sp>
        <p:nvSpPr>
          <p:cNvPr id="14" name="complements-body">
            <a:extLst xmlns:a="http://schemas.openxmlformats.org/drawingml/2006/main">
              <a:ext uri="{FF2B5EF4-FFF2-40B4-BE49-F238E27FC236}">
                <a16:creationId xmlns:a16="http://schemas.microsoft.com/office/drawing/2014/main" id="{40108B52-3E99-45D4-B075-7EE07FECF3FA}"/>
              </a:ext>
            </a:extLst>
          </p:cNvPr>
          <p:cNvSpPr>
            <a:spLocks xmlns:a="http://schemas.openxmlformats.org/drawingml/2006/main" noGrp="1"/>
          </p:cNvSpPr>
          <p:nvPr/>
        </p:nvSpPr>
        <p:spPr>
          <a:xfrm xmlns:a="http://schemas.openxmlformats.org/drawingml/2006/main">
            <a:off x="66865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If game consoles become more expensive, demand for console-only games may decrease.</a:t>
            </a:r>
          </a:p>
        </p:txBody>
      </p:sp>
      <p:sp>
        <p:nvSpPr>
          <p:cNvPr id="15" name="">
            <a:extLst xmlns:a="http://schemas.openxmlformats.org/drawingml/2006/main">
              <a:ext uri="{FF2B5EF4-FFF2-40B4-BE49-F238E27FC236}">
                <a16:creationId xmlns:a16="http://schemas.microsoft.com/office/drawing/2014/main" id="{2B6C3E98-442D-4C7D-9DE9-60B905F3DF8F}"/>
              </a:ext>
            </a:extLst>
          </p:cNvPr>
          <p:cNvSpPr>
            <a:spLocks xmlns:a="http://schemas.openxmlformats.org/drawingml/2006/main" noGrp="1"/>
          </p:cNvSpPr>
          <p:nvPr/>
        </p:nvSpPr>
        <p:spPr>
          <a:xfrm xmlns:a="http://schemas.openxmlformats.org/drawingml/2006/main">
            <a:off x="1809750" y="5486400"/>
            <a:ext cx="8572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1" i="0">
                <a:solidFill>
                  <a:srgbClr val="124854"/>
                </a:solidFill>
                <a:latin typeface="Georgia"/>
                <a:ea typeface="Georgia"/>
                <a:cs typeface="Georgia"/>
              </a:defRPr>
            </a:pPr>
            <a:r>
              <a:rPr sz="2175" b="1" i="0">
                <a:solidFill>
                  <a:srgbClr val="124854"/>
                </a:solidFill>
                <a:latin typeface="Georgia"/>
                <a:ea typeface="Georgia"/>
                <a:cs typeface="Georgia"/>
              </a:rPr>
              <a:t>Always name the other good and trace the buyer's response.</a:t>
            </a:r>
          </a:p>
        </p:txBody>
      </p:sp>
    </p:spTree>
    <p:extLst>
      <p:ext uri="{BB962C8B-B14F-4D97-AF65-F5344CB8AC3E}">
        <p14:creationId xmlns:p14="http://schemas.microsoft.com/office/powerpoint/2010/main" val="52244459"/>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6" name="accent-rule">
            <a:extLst xmlns:a="http://schemas.openxmlformats.org/drawingml/2006/main">
              <a:ext uri="{FF2B5EF4-FFF2-40B4-BE49-F238E27FC236}">
                <a16:creationId xmlns:a16="http://schemas.microsoft.com/office/drawing/2014/main" id="{7DFA1EA1-56EC-467C-831A-7FE14E5870D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358D6272-D717-4D2D-8237-75489265C3B0}"/>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6F5C4A16-8219-49AF-BD99-034C3DD5F0D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Supply begins with sellers' what-if choices</a:t>
            </a:r>
          </a:p>
        </p:txBody>
      </p:sp>
      <p:sp>
        <p:nvSpPr>
          <p:cNvPr id="4" name="footer-rule">
            <a:extLst xmlns:a="http://schemas.openxmlformats.org/drawingml/2006/main">
              <a:ext uri="{FF2B5EF4-FFF2-40B4-BE49-F238E27FC236}">
                <a16:creationId xmlns:a16="http://schemas.microsoft.com/office/drawing/2014/main" id="{79544677-3516-4626-8D99-8ED33C3F8EC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90DD3C1-A4D5-411C-A234-CF831A749EEF}"/>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C91742CF-1CD3-4C45-B75A-F090EE899A7B}"/>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17</a:t>
            </a:r>
          </a:p>
        </p:txBody>
      </p:sp>
      <p:sp>
        <p:nvSpPr>
          <p:cNvPr id="7" name="riley-supply-schedule-header-cell-1">
            <a:extLst xmlns:a="http://schemas.openxmlformats.org/drawingml/2006/main">
              <a:ext uri="{FF2B5EF4-FFF2-40B4-BE49-F238E27FC236}">
                <a16:creationId xmlns:a16="http://schemas.microsoft.com/office/drawing/2014/main" id="{315B0E9A-8AC6-4712-936A-F8ADEC6377D3}"/>
              </a:ext>
            </a:extLst>
          </p:cNvPr>
          <p:cNvSpPr>
            <a:spLocks xmlns:a="http://schemas.openxmlformats.org/drawingml/2006/main" noGrp="1"/>
          </p:cNvSpPr>
          <p:nvPr/>
        </p:nvSpPr>
        <p:spPr>
          <a:xfrm xmlns:a="http://schemas.openxmlformats.org/drawingml/2006/main">
            <a:off x="1981200" y="1581150"/>
            <a:ext cx="1428750" cy="4953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riley-supply-schedule-header-1">
            <a:extLst xmlns:a="http://schemas.openxmlformats.org/drawingml/2006/main">
              <a:ext uri="{FF2B5EF4-FFF2-40B4-BE49-F238E27FC236}">
                <a16:creationId xmlns:a16="http://schemas.microsoft.com/office/drawing/2014/main" id="{518EF01C-CBCD-4474-A398-C1D7851021F6}"/>
              </a:ext>
            </a:extLst>
          </p:cNvPr>
          <p:cNvSpPr>
            <a:spLocks xmlns:a="http://schemas.openxmlformats.org/drawingml/2006/main" noGrp="1"/>
          </p:cNvSpPr>
          <p:nvPr/>
        </p:nvSpPr>
        <p:spPr>
          <a:xfrm xmlns:a="http://schemas.openxmlformats.org/drawingml/2006/main">
            <a:off x="2076450" y="1657350"/>
            <a:ext cx="1238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575" b="1" i="0">
                <a:solidFill>
                  <a:srgbClr val="FFFFFF"/>
                </a:solidFill>
                <a:latin typeface="Aptos"/>
                <a:ea typeface="Aptos"/>
                <a:cs typeface="Aptos"/>
              </a:defRPr>
            </a:pPr>
            <a:r>
              <a:rPr sz="1575" b="1" i="0">
                <a:solidFill>
                  <a:srgbClr val="FFFFFF"/>
                </a:solidFill>
                <a:latin typeface="Aptos"/>
                <a:ea typeface="Aptos"/>
                <a:cs typeface="Aptos"/>
              </a:rPr>
              <a:t>Point</a:t>
            </a:r>
          </a:p>
        </p:txBody>
      </p:sp>
      <p:sp>
        <p:nvSpPr>
          <p:cNvPr id="9" name="riley-supply-schedule-header-cell-2">
            <a:extLst xmlns:a="http://schemas.openxmlformats.org/drawingml/2006/main">
              <a:ext uri="{FF2B5EF4-FFF2-40B4-BE49-F238E27FC236}">
                <a16:creationId xmlns:a16="http://schemas.microsoft.com/office/drawing/2014/main" id="{AD68AFA7-37E3-4CE6-831F-E8B0C3AB5740}"/>
              </a:ext>
            </a:extLst>
          </p:cNvPr>
          <p:cNvSpPr>
            <a:spLocks xmlns:a="http://schemas.openxmlformats.org/drawingml/2006/main" noGrp="1"/>
          </p:cNvSpPr>
          <p:nvPr/>
        </p:nvSpPr>
        <p:spPr>
          <a:xfrm xmlns:a="http://schemas.openxmlformats.org/drawingml/2006/main">
            <a:off x="3409950" y="1581150"/>
            <a:ext cx="3400425" cy="4953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riley-supply-schedule-header-2">
            <a:extLst xmlns:a="http://schemas.openxmlformats.org/drawingml/2006/main">
              <a:ext uri="{FF2B5EF4-FFF2-40B4-BE49-F238E27FC236}">
                <a16:creationId xmlns:a16="http://schemas.microsoft.com/office/drawing/2014/main" id="{4A4BDEBE-C4E4-4248-A677-97EA7F2145B7}"/>
              </a:ext>
            </a:extLst>
          </p:cNvPr>
          <p:cNvSpPr>
            <a:spLocks xmlns:a="http://schemas.openxmlformats.org/drawingml/2006/main" noGrp="1"/>
          </p:cNvSpPr>
          <p:nvPr/>
        </p:nvSpPr>
        <p:spPr>
          <a:xfrm xmlns:a="http://schemas.openxmlformats.org/drawingml/2006/main">
            <a:off x="3505200" y="1657350"/>
            <a:ext cx="32099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575" b="1" i="0">
                <a:solidFill>
                  <a:srgbClr val="FFFFFF"/>
                </a:solidFill>
                <a:latin typeface="Aptos"/>
                <a:ea typeface="Aptos"/>
                <a:cs typeface="Aptos"/>
              </a:defRPr>
            </a:pPr>
            <a:r>
              <a:rPr sz="1575" b="1" i="0">
                <a:solidFill>
                  <a:srgbClr val="FFFFFF"/>
                </a:solidFill>
                <a:latin typeface="Aptos"/>
                <a:ea typeface="Aptos"/>
                <a:cs typeface="Aptos"/>
              </a:rPr>
              <a:t>Price per cup</a:t>
            </a:r>
          </a:p>
        </p:txBody>
      </p:sp>
      <p:sp>
        <p:nvSpPr>
          <p:cNvPr id="11" name="riley-supply-schedule-header-cell-3">
            <a:extLst xmlns:a="http://schemas.openxmlformats.org/drawingml/2006/main">
              <a:ext uri="{FF2B5EF4-FFF2-40B4-BE49-F238E27FC236}">
                <a16:creationId xmlns:a16="http://schemas.microsoft.com/office/drawing/2014/main" id="{99215E4D-B522-47D3-9B34-1798A1BAB6A1}"/>
              </a:ext>
            </a:extLst>
          </p:cNvPr>
          <p:cNvSpPr>
            <a:spLocks xmlns:a="http://schemas.openxmlformats.org/drawingml/2006/main" noGrp="1"/>
          </p:cNvSpPr>
          <p:nvPr/>
        </p:nvSpPr>
        <p:spPr>
          <a:xfrm xmlns:a="http://schemas.openxmlformats.org/drawingml/2006/main">
            <a:off x="6810375" y="1581150"/>
            <a:ext cx="3400425" cy="4953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riley-supply-schedule-header-3">
            <a:extLst xmlns:a="http://schemas.openxmlformats.org/drawingml/2006/main">
              <a:ext uri="{FF2B5EF4-FFF2-40B4-BE49-F238E27FC236}">
                <a16:creationId xmlns:a16="http://schemas.microsoft.com/office/drawing/2014/main" id="{2E6C319E-9EFE-45F8-9DB1-3B426A9D8740}"/>
              </a:ext>
            </a:extLst>
          </p:cNvPr>
          <p:cNvSpPr>
            <a:spLocks xmlns:a="http://schemas.openxmlformats.org/drawingml/2006/main" noGrp="1"/>
          </p:cNvSpPr>
          <p:nvPr/>
        </p:nvSpPr>
        <p:spPr>
          <a:xfrm xmlns:a="http://schemas.openxmlformats.org/drawingml/2006/main">
            <a:off x="6905625" y="1657350"/>
            <a:ext cx="32099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575" b="1" i="0">
                <a:solidFill>
                  <a:srgbClr val="FFFFFF"/>
                </a:solidFill>
                <a:latin typeface="Aptos"/>
                <a:ea typeface="Aptos"/>
                <a:cs typeface="Aptos"/>
              </a:defRPr>
            </a:pPr>
            <a:r>
              <a:rPr sz="1575" b="1" i="0">
                <a:solidFill>
                  <a:srgbClr val="FFFFFF"/>
                </a:solidFill>
                <a:latin typeface="Aptos"/>
                <a:ea typeface="Aptos"/>
                <a:cs typeface="Aptos"/>
              </a:rPr>
              <a:t>Cups supplied per week</a:t>
            </a:r>
          </a:p>
        </p:txBody>
      </p:sp>
      <p:sp>
        <p:nvSpPr>
          <p:cNvPr id="13" name="riley-supply-schedule-cell-1-1">
            <a:extLst xmlns:a="http://schemas.openxmlformats.org/drawingml/2006/main">
              <a:ext uri="{FF2B5EF4-FFF2-40B4-BE49-F238E27FC236}">
                <a16:creationId xmlns:a16="http://schemas.microsoft.com/office/drawing/2014/main" id="{8EB1DC01-27D1-41C0-907C-783F4078F717}"/>
              </a:ext>
            </a:extLst>
          </p:cNvPr>
          <p:cNvSpPr>
            <a:spLocks xmlns:a="http://schemas.openxmlformats.org/drawingml/2006/main" noGrp="1"/>
          </p:cNvSpPr>
          <p:nvPr/>
        </p:nvSpPr>
        <p:spPr>
          <a:xfrm xmlns:a="http://schemas.openxmlformats.org/drawingml/2006/main">
            <a:off x="1981200" y="20764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riley-supply-schedule-text-1-1">
            <a:extLst xmlns:a="http://schemas.openxmlformats.org/drawingml/2006/main">
              <a:ext uri="{FF2B5EF4-FFF2-40B4-BE49-F238E27FC236}">
                <a16:creationId xmlns:a16="http://schemas.microsoft.com/office/drawing/2014/main" id="{53B19298-CE2B-4634-B179-88046D2F29E3}"/>
              </a:ext>
            </a:extLst>
          </p:cNvPr>
          <p:cNvSpPr>
            <a:spLocks xmlns:a="http://schemas.openxmlformats.org/drawingml/2006/main" noGrp="1"/>
          </p:cNvSpPr>
          <p:nvPr/>
        </p:nvSpPr>
        <p:spPr>
          <a:xfrm xmlns:a="http://schemas.openxmlformats.org/drawingml/2006/main">
            <a:off x="2076450" y="21526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A</a:t>
            </a:r>
          </a:p>
        </p:txBody>
      </p:sp>
      <p:sp>
        <p:nvSpPr>
          <p:cNvPr id="15" name="riley-supply-schedule-cell-1-2">
            <a:extLst xmlns:a="http://schemas.openxmlformats.org/drawingml/2006/main">
              <a:ext uri="{FF2B5EF4-FFF2-40B4-BE49-F238E27FC236}">
                <a16:creationId xmlns:a16="http://schemas.microsoft.com/office/drawing/2014/main" id="{03B9246F-256B-4A05-9668-54C77F10C667}"/>
              </a:ext>
            </a:extLst>
          </p:cNvPr>
          <p:cNvSpPr>
            <a:spLocks xmlns:a="http://schemas.openxmlformats.org/drawingml/2006/main" noGrp="1"/>
          </p:cNvSpPr>
          <p:nvPr/>
        </p:nvSpPr>
        <p:spPr>
          <a:xfrm xmlns:a="http://schemas.openxmlformats.org/drawingml/2006/main">
            <a:off x="3409950" y="20764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riley-supply-schedule-text-1-2">
            <a:extLst xmlns:a="http://schemas.openxmlformats.org/drawingml/2006/main">
              <a:ext uri="{FF2B5EF4-FFF2-40B4-BE49-F238E27FC236}">
                <a16:creationId xmlns:a16="http://schemas.microsoft.com/office/drawing/2014/main" id="{E379F509-6F5A-4F19-B35E-E53B17E1CD08}"/>
              </a:ext>
            </a:extLst>
          </p:cNvPr>
          <p:cNvSpPr>
            <a:spLocks xmlns:a="http://schemas.openxmlformats.org/drawingml/2006/main" noGrp="1"/>
          </p:cNvSpPr>
          <p:nvPr/>
        </p:nvSpPr>
        <p:spPr>
          <a:xfrm xmlns:a="http://schemas.openxmlformats.org/drawingml/2006/main">
            <a:off x="3505200" y="21526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$2</a:t>
            </a:r>
          </a:p>
        </p:txBody>
      </p:sp>
      <p:sp>
        <p:nvSpPr>
          <p:cNvPr id="17" name="riley-supply-schedule-cell-1-3">
            <a:extLst xmlns:a="http://schemas.openxmlformats.org/drawingml/2006/main">
              <a:ext uri="{FF2B5EF4-FFF2-40B4-BE49-F238E27FC236}">
                <a16:creationId xmlns:a16="http://schemas.microsoft.com/office/drawing/2014/main" id="{4DEB2628-0AE1-4AC4-8C27-C0F3B737908C}"/>
              </a:ext>
            </a:extLst>
          </p:cNvPr>
          <p:cNvSpPr>
            <a:spLocks xmlns:a="http://schemas.openxmlformats.org/drawingml/2006/main" noGrp="1"/>
          </p:cNvSpPr>
          <p:nvPr/>
        </p:nvSpPr>
        <p:spPr>
          <a:xfrm xmlns:a="http://schemas.openxmlformats.org/drawingml/2006/main">
            <a:off x="6810375" y="20764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riley-supply-schedule-text-1-3">
            <a:extLst xmlns:a="http://schemas.openxmlformats.org/drawingml/2006/main">
              <a:ext uri="{FF2B5EF4-FFF2-40B4-BE49-F238E27FC236}">
                <a16:creationId xmlns:a16="http://schemas.microsoft.com/office/drawing/2014/main" id="{313ED2A4-8C73-46B9-8B1E-C7D69FABE68E}"/>
              </a:ext>
            </a:extLst>
          </p:cNvPr>
          <p:cNvSpPr>
            <a:spLocks xmlns:a="http://schemas.openxmlformats.org/drawingml/2006/main" noGrp="1"/>
          </p:cNvSpPr>
          <p:nvPr/>
        </p:nvSpPr>
        <p:spPr>
          <a:xfrm xmlns:a="http://schemas.openxmlformats.org/drawingml/2006/main">
            <a:off x="6905625" y="21526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0</a:t>
            </a:r>
          </a:p>
        </p:txBody>
      </p:sp>
      <p:sp>
        <p:nvSpPr>
          <p:cNvPr id="19" name="riley-supply-schedule-cell-2-1">
            <a:extLst xmlns:a="http://schemas.openxmlformats.org/drawingml/2006/main">
              <a:ext uri="{FF2B5EF4-FFF2-40B4-BE49-F238E27FC236}">
                <a16:creationId xmlns:a16="http://schemas.microsoft.com/office/drawing/2014/main" id="{76121198-314D-45AA-878A-82905495B0B6}"/>
              </a:ext>
            </a:extLst>
          </p:cNvPr>
          <p:cNvSpPr>
            <a:spLocks xmlns:a="http://schemas.openxmlformats.org/drawingml/2006/main" noGrp="1"/>
          </p:cNvSpPr>
          <p:nvPr/>
        </p:nvSpPr>
        <p:spPr>
          <a:xfrm xmlns:a="http://schemas.openxmlformats.org/drawingml/2006/main">
            <a:off x="1981200" y="2590800"/>
            <a:ext cx="1428750"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riley-supply-schedule-text-2-1">
            <a:extLst xmlns:a="http://schemas.openxmlformats.org/drawingml/2006/main">
              <a:ext uri="{FF2B5EF4-FFF2-40B4-BE49-F238E27FC236}">
                <a16:creationId xmlns:a16="http://schemas.microsoft.com/office/drawing/2014/main" id="{3F60F61A-B23A-4D85-AB89-7B985B1871A6}"/>
              </a:ext>
            </a:extLst>
          </p:cNvPr>
          <p:cNvSpPr>
            <a:spLocks xmlns:a="http://schemas.openxmlformats.org/drawingml/2006/main" noGrp="1"/>
          </p:cNvSpPr>
          <p:nvPr/>
        </p:nvSpPr>
        <p:spPr>
          <a:xfrm xmlns:a="http://schemas.openxmlformats.org/drawingml/2006/main">
            <a:off x="2076450" y="266700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B</a:t>
            </a:r>
          </a:p>
        </p:txBody>
      </p:sp>
      <p:sp>
        <p:nvSpPr>
          <p:cNvPr id="21" name="riley-supply-schedule-cell-2-2">
            <a:extLst xmlns:a="http://schemas.openxmlformats.org/drawingml/2006/main">
              <a:ext uri="{FF2B5EF4-FFF2-40B4-BE49-F238E27FC236}">
                <a16:creationId xmlns:a16="http://schemas.microsoft.com/office/drawing/2014/main" id="{A6DF0C7E-AD5E-4C01-9C01-F11EC5688358}"/>
              </a:ext>
            </a:extLst>
          </p:cNvPr>
          <p:cNvSpPr>
            <a:spLocks xmlns:a="http://schemas.openxmlformats.org/drawingml/2006/main" noGrp="1"/>
          </p:cNvSpPr>
          <p:nvPr/>
        </p:nvSpPr>
        <p:spPr>
          <a:xfrm xmlns:a="http://schemas.openxmlformats.org/drawingml/2006/main">
            <a:off x="3409950" y="25908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riley-supply-schedule-text-2-2">
            <a:extLst xmlns:a="http://schemas.openxmlformats.org/drawingml/2006/main">
              <a:ext uri="{FF2B5EF4-FFF2-40B4-BE49-F238E27FC236}">
                <a16:creationId xmlns:a16="http://schemas.microsoft.com/office/drawing/2014/main" id="{8DD66525-BF27-4E92-8545-9C2C653ED6DC}"/>
              </a:ext>
            </a:extLst>
          </p:cNvPr>
          <p:cNvSpPr>
            <a:spLocks xmlns:a="http://schemas.openxmlformats.org/drawingml/2006/main" noGrp="1"/>
          </p:cNvSpPr>
          <p:nvPr/>
        </p:nvSpPr>
        <p:spPr>
          <a:xfrm xmlns:a="http://schemas.openxmlformats.org/drawingml/2006/main">
            <a:off x="3505200" y="26670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$3</a:t>
            </a:r>
          </a:p>
        </p:txBody>
      </p:sp>
      <p:sp>
        <p:nvSpPr>
          <p:cNvPr id="23" name="riley-supply-schedule-cell-2-3">
            <a:extLst xmlns:a="http://schemas.openxmlformats.org/drawingml/2006/main">
              <a:ext uri="{FF2B5EF4-FFF2-40B4-BE49-F238E27FC236}">
                <a16:creationId xmlns:a16="http://schemas.microsoft.com/office/drawing/2014/main" id="{B47C3B03-0466-489D-AD76-536B9D159E02}"/>
              </a:ext>
            </a:extLst>
          </p:cNvPr>
          <p:cNvSpPr>
            <a:spLocks xmlns:a="http://schemas.openxmlformats.org/drawingml/2006/main" noGrp="1"/>
          </p:cNvSpPr>
          <p:nvPr/>
        </p:nvSpPr>
        <p:spPr>
          <a:xfrm xmlns:a="http://schemas.openxmlformats.org/drawingml/2006/main">
            <a:off x="6810375" y="25908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riley-supply-schedule-text-2-3">
            <a:extLst xmlns:a="http://schemas.openxmlformats.org/drawingml/2006/main">
              <a:ext uri="{FF2B5EF4-FFF2-40B4-BE49-F238E27FC236}">
                <a16:creationId xmlns:a16="http://schemas.microsoft.com/office/drawing/2014/main" id="{24ECF9F7-EEA0-44D5-8002-F41D5DF4B2FB}"/>
              </a:ext>
            </a:extLst>
          </p:cNvPr>
          <p:cNvSpPr>
            <a:spLocks xmlns:a="http://schemas.openxmlformats.org/drawingml/2006/main" noGrp="1"/>
          </p:cNvSpPr>
          <p:nvPr/>
        </p:nvSpPr>
        <p:spPr>
          <a:xfrm xmlns:a="http://schemas.openxmlformats.org/drawingml/2006/main">
            <a:off x="6905625" y="26670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1</a:t>
            </a:r>
          </a:p>
        </p:txBody>
      </p:sp>
      <p:sp>
        <p:nvSpPr>
          <p:cNvPr id="25" name="riley-supply-schedule-cell-3-1">
            <a:extLst xmlns:a="http://schemas.openxmlformats.org/drawingml/2006/main">
              <a:ext uri="{FF2B5EF4-FFF2-40B4-BE49-F238E27FC236}">
                <a16:creationId xmlns:a16="http://schemas.microsoft.com/office/drawing/2014/main" id="{85798F26-EA1A-4DB9-9F57-1E20FD8F3BA6}"/>
              </a:ext>
            </a:extLst>
          </p:cNvPr>
          <p:cNvSpPr>
            <a:spLocks xmlns:a="http://schemas.openxmlformats.org/drawingml/2006/main" noGrp="1"/>
          </p:cNvSpPr>
          <p:nvPr/>
        </p:nvSpPr>
        <p:spPr>
          <a:xfrm xmlns:a="http://schemas.openxmlformats.org/drawingml/2006/main">
            <a:off x="1981200" y="31051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6" name="riley-supply-schedule-text-3-1">
            <a:extLst xmlns:a="http://schemas.openxmlformats.org/drawingml/2006/main">
              <a:ext uri="{FF2B5EF4-FFF2-40B4-BE49-F238E27FC236}">
                <a16:creationId xmlns:a16="http://schemas.microsoft.com/office/drawing/2014/main" id="{95D75277-34A6-4C6F-ABBE-26F4B1EB5B21}"/>
              </a:ext>
            </a:extLst>
          </p:cNvPr>
          <p:cNvSpPr>
            <a:spLocks xmlns:a="http://schemas.openxmlformats.org/drawingml/2006/main" noGrp="1"/>
          </p:cNvSpPr>
          <p:nvPr/>
        </p:nvSpPr>
        <p:spPr>
          <a:xfrm xmlns:a="http://schemas.openxmlformats.org/drawingml/2006/main">
            <a:off x="2076450" y="31813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C</a:t>
            </a:r>
          </a:p>
        </p:txBody>
      </p:sp>
      <p:sp>
        <p:nvSpPr>
          <p:cNvPr id="27" name="riley-supply-schedule-cell-3-2">
            <a:extLst xmlns:a="http://schemas.openxmlformats.org/drawingml/2006/main">
              <a:ext uri="{FF2B5EF4-FFF2-40B4-BE49-F238E27FC236}">
                <a16:creationId xmlns:a16="http://schemas.microsoft.com/office/drawing/2014/main" id="{BFC37304-922F-4456-86E5-568C871946BA}"/>
              </a:ext>
            </a:extLst>
          </p:cNvPr>
          <p:cNvSpPr>
            <a:spLocks xmlns:a="http://schemas.openxmlformats.org/drawingml/2006/main" noGrp="1"/>
          </p:cNvSpPr>
          <p:nvPr/>
        </p:nvSpPr>
        <p:spPr>
          <a:xfrm xmlns:a="http://schemas.openxmlformats.org/drawingml/2006/main">
            <a:off x="3409950" y="31051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8" name="riley-supply-schedule-text-3-2">
            <a:extLst xmlns:a="http://schemas.openxmlformats.org/drawingml/2006/main">
              <a:ext uri="{FF2B5EF4-FFF2-40B4-BE49-F238E27FC236}">
                <a16:creationId xmlns:a16="http://schemas.microsoft.com/office/drawing/2014/main" id="{3D92DC62-E771-436B-A162-7176302AC388}"/>
              </a:ext>
            </a:extLst>
          </p:cNvPr>
          <p:cNvSpPr>
            <a:spLocks xmlns:a="http://schemas.openxmlformats.org/drawingml/2006/main" noGrp="1"/>
          </p:cNvSpPr>
          <p:nvPr/>
        </p:nvSpPr>
        <p:spPr>
          <a:xfrm xmlns:a="http://schemas.openxmlformats.org/drawingml/2006/main">
            <a:off x="3505200" y="31813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$4</a:t>
            </a:r>
          </a:p>
        </p:txBody>
      </p:sp>
      <p:sp>
        <p:nvSpPr>
          <p:cNvPr id="29" name="riley-supply-schedule-cell-3-3">
            <a:extLst xmlns:a="http://schemas.openxmlformats.org/drawingml/2006/main">
              <a:ext uri="{FF2B5EF4-FFF2-40B4-BE49-F238E27FC236}">
                <a16:creationId xmlns:a16="http://schemas.microsoft.com/office/drawing/2014/main" id="{F33BE887-9C47-4E5F-9AA6-7D93E764BB1D}"/>
              </a:ext>
            </a:extLst>
          </p:cNvPr>
          <p:cNvSpPr>
            <a:spLocks xmlns:a="http://schemas.openxmlformats.org/drawingml/2006/main" noGrp="1"/>
          </p:cNvSpPr>
          <p:nvPr/>
        </p:nvSpPr>
        <p:spPr>
          <a:xfrm xmlns:a="http://schemas.openxmlformats.org/drawingml/2006/main">
            <a:off x="6810375" y="31051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0" name="riley-supply-schedule-text-3-3">
            <a:extLst xmlns:a="http://schemas.openxmlformats.org/drawingml/2006/main">
              <a:ext uri="{FF2B5EF4-FFF2-40B4-BE49-F238E27FC236}">
                <a16:creationId xmlns:a16="http://schemas.microsoft.com/office/drawing/2014/main" id="{BF299EA8-C1B0-406E-A5A8-207E5A738947}"/>
              </a:ext>
            </a:extLst>
          </p:cNvPr>
          <p:cNvSpPr>
            <a:spLocks xmlns:a="http://schemas.openxmlformats.org/drawingml/2006/main" noGrp="1"/>
          </p:cNvSpPr>
          <p:nvPr/>
        </p:nvSpPr>
        <p:spPr>
          <a:xfrm xmlns:a="http://schemas.openxmlformats.org/drawingml/2006/main">
            <a:off x="6905625" y="31813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2</a:t>
            </a:r>
          </a:p>
        </p:txBody>
      </p:sp>
      <p:sp>
        <p:nvSpPr>
          <p:cNvPr id="31" name="riley-supply-schedule-cell-4-1">
            <a:extLst xmlns:a="http://schemas.openxmlformats.org/drawingml/2006/main">
              <a:ext uri="{FF2B5EF4-FFF2-40B4-BE49-F238E27FC236}">
                <a16:creationId xmlns:a16="http://schemas.microsoft.com/office/drawing/2014/main" id="{132D51B7-7166-4EB5-B7B6-E9B88CADA26A}"/>
              </a:ext>
            </a:extLst>
          </p:cNvPr>
          <p:cNvSpPr>
            <a:spLocks xmlns:a="http://schemas.openxmlformats.org/drawingml/2006/main" noGrp="1"/>
          </p:cNvSpPr>
          <p:nvPr/>
        </p:nvSpPr>
        <p:spPr>
          <a:xfrm xmlns:a="http://schemas.openxmlformats.org/drawingml/2006/main">
            <a:off x="1981200" y="3619500"/>
            <a:ext cx="1428750"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2" name="riley-supply-schedule-text-4-1">
            <a:extLst xmlns:a="http://schemas.openxmlformats.org/drawingml/2006/main">
              <a:ext uri="{FF2B5EF4-FFF2-40B4-BE49-F238E27FC236}">
                <a16:creationId xmlns:a16="http://schemas.microsoft.com/office/drawing/2014/main" id="{3249ACC8-AD4B-459B-BF6C-ABB695F6A24B}"/>
              </a:ext>
            </a:extLst>
          </p:cNvPr>
          <p:cNvSpPr>
            <a:spLocks xmlns:a="http://schemas.openxmlformats.org/drawingml/2006/main" noGrp="1"/>
          </p:cNvSpPr>
          <p:nvPr/>
        </p:nvSpPr>
        <p:spPr>
          <a:xfrm xmlns:a="http://schemas.openxmlformats.org/drawingml/2006/main">
            <a:off x="2076450" y="369570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D</a:t>
            </a:r>
          </a:p>
        </p:txBody>
      </p:sp>
      <p:sp>
        <p:nvSpPr>
          <p:cNvPr id="33" name="riley-supply-schedule-cell-4-2">
            <a:extLst xmlns:a="http://schemas.openxmlformats.org/drawingml/2006/main">
              <a:ext uri="{FF2B5EF4-FFF2-40B4-BE49-F238E27FC236}">
                <a16:creationId xmlns:a16="http://schemas.microsoft.com/office/drawing/2014/main" id="{E9579785-F710-43FC-B1FD-8CE9622C6531}"/>
              </a:ext>
            </a:extLst>
          </p:cNvPr>
          <p:cNvSpPr>
            <a:spLocks xmlns:a="http://schemas.openxmlformats.org/drawingml/2006/main" noGrp="1"/>
          </p:cNvSpPr>
          <p:nvPr/>
        </p:nvSpPr>
        <p:spPr>
          <a:xfrm xmlns:a="http://schemas.openxmlformats.org/drawingml/2006/main">
            <a:off x="3409950" y="36195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4" name="riley-supply-schedule-text-4-2">
            <a:extLst xmlns:a="http://schemas.openxmlformats.org/drawingml/2006/main">
              <a:ext uri="{FF2B5EF4-FFF2-40B4-BE49-F238E27FC236}">
                <a16:creationId xmlns:a16="http://schemas.microsoft.com/office/drawing/2014/main" id="{7A42A5F2-16A7-4450-B9B2-08A8A8CBE94F}"/>
              </a:ext>
            </a:extLst>
          </p:cNvPr>
          <p:cNvSpPr>
            <a:spLocks xmlns:a="http://schemas.openxmlformats.org/drawingml/2006/main" noGrp="1"/>
          </p:cNvSpPr>
          <p:nvPr/>
        </p:nvSpPr>
        <p:spPr>
          <a:xfrm xmlns:a="http://schemas.openxmlformats.org/drawingml/2006/main">
            <a:off x="3505200" y="36957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$5</a:t>
            </a:r>
          </a:p>
        </p:txBody>
      </p:sp>
      <p:sp>
        <p:nvSpPr>
          <p:cNvPr id="35" name="riley-supply-schedule-cell-4-3">
            <a:extLst xmlns:a="http://schemas.openxmlformats.org/drawingml/2006/main">
              <a:ext uri="{FF2B5EF4-FFF2-40B4-BE49-F238E27FC236}">
                <a16:creationId xmlns:a16="http://schemas.microsoft.com/office/drawing/2014/main" id="{0B42836E-A277-4305-A5D7-AFDF47314202}"/>
              </a:ext>
            </a:extLst>
          </p:cNvPr>
          <p:cNvSpPr>
            <a:spLocks xmlns:a="http://schemas.openxmlformats.org/drawingml/2006/main" noGrp="1"/>
          </p:cNvSpPr>
          <p:nvPr/>
        </p:nvSpPr>
        <p:spPr>
          <a:xfrm xmlns:a="http://schemas.openxmlformats.org/drawingml/2006/main">
            <a:off x="6810375" y="36195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6" name="riley-supply-schedule-text-4-3">
            <a:extLst xmlns:a="http://schemas.openxmlformats.org/drawingml/2006/main">
              <a:ext uri="{FF2B5EF4-FFF2-40B4-BE49-F238E27FC236}">
                <a16:creationId xmlns:a16="http://schemas.microsoft.com/office/drawing/2014/main" id="{65C08953-66AF-48FE-9954-501FF4924E02}"/>
              </a:ext>
            </a:extLst>
          </p:cNvPr>
          <p:cNvSpPr>
            <a:spLocks xmlns:a="http://schemas.openxmlformats.org/drawingml/2006/main" noGrp="1"/>
          </p:cNvSpPr>
          <p:nvPr/>
        </p:nvSpPr>
        <p:spPr>
          <a:xfrm xmlns:a="http://schemas.openxmlformats.org/drawingml/2006/main">
            <a:off x="6905625" y="36957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3</a:t>
            </a:r>
          </a:p>
        </p:txBody>
      </p:sp>
      <p:sp>
        <p:nvSpPr>
          <p:cNvPr id="37" name="riley-supply-schedule-cell-5-1">
            <a:extLst xmlns:a="http://schemas.openxmlformats.org/drawingml/2006/main">
              <a:ext uri="{FF2B5EF4-FFF2-40B4-BE49-F238E27FC236}">
                <a16:creationId xmlns:a16="http://schemas.microsoft.com/office/drawing/2014/main" id="{98072912-B7B2-4BAB-94B9-29180A5D193C}"/>
              </a:ext>
            </a:extLst>
          </p:cNvPr>
          <p:cNvSpPr>
            <a:spLocks xmlns:a="http://schemas.openxmlformats.org/drawingml/2006/main" noGrp="1"/>
          </p:cNvSpPr>
          <p:nvPr/>
        </p:nvSpPr>
        <p:spPr>
          <a:xfrm xmlns:a="http://schemas.openxmlformats.org/drawingml/2006/main">
            <a:off x="1981200" y="41338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8" name="riley-supply-schedule-text-5-1">
            <a:extLst xmlns:a="http://schemas.openxmlformats.org/drawingml/2006/main">
              <a:ext uri="{FF2B5EF4-FFF2-40B4-BE49-F238E27FC236}">
                <a16:creationId xmlns:a16="http://schemas.microsoft.com/office/drawing/2014/main" id="{FE86601F-2FA2-4B53-9768-AE0B4EB0BD4E}"/>
              </a:ext>
            </a:extLst>
          </p:cNvPr>
          <p:cNvSpPr>
            <a:spLocks xmlns:a="http://schemas.openxmlformats.org/drawingml/2006/main" noGrp="1"/>
          </p:cNvSpPr>
          <p:nvPr/>
        </p:nvSpPr>
        <p:spPr>
          <a:xfrm xmlns:a="http://schemas.openxmlformats.org/drawingml/2006/main">
            <a:off x="2076450" y="42100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E</a:t>
            </a:r>
          </a:p>
        </p:txBody>
      </p:sp>
      <p:sp>
        <p:nvSpPr>
          <p:cNvPr id="39" name="riley-supply-schedule-cell-5-2">
            <a:extLst xmlns:a="http://schemas.openxmlformats.org/drawingml/2006/main">
              <a:ext uri="{FF2B5EF4-FFF2-40B4-BE49-F238E27FC236}">
                <a16:creationId xmlns:a16="http://schemas.microsoft.com/office/drawing/2014/main" id="{DA355246-B391-4001-BABE-D76FEDE42215}"/>
              </a:ext>
            </a:extLst>
          </p:cNvPr>
          <p:cNvSpPr>
            <a:spLocks xmlns:a="http://schemas.openxmlformats.org/drawingml/2006/main" noGrp="1"/>
          </p:cNvSpPr>
          <p:nvPr/>
        </p:nvSpPr>
        <p:spPr>
          <a:xfrm xmlns:a="http://schemas.openxmlformats.org/drawingml/2006/main">
            <a:off x="3409950" y="41338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40" name="riley-supply-schedule-text-5-2">
            <a:extLst xmlns:a="http://schemas.openxmlformats.org/drawingml/2006/main">
              <a:ext uri="{FF2B5EF4-FFF2-40B4-BE49-F238E27FC236}">
                <a16:creationId xmlns:a16="http://schemas.microsoft.com/office/drawing/2014/main" id="{BD77EA9C-88EB-4D8A-96A0-840E5BE13C04}"/>
              </a:ext>
            </a:extLst>
          </p:cNvPr>
          <p:cNvSpPr>
            <a:spLocks xmlns:a="http://schemas.openxmlformats.org/drawingml/2006/main" noGrp="1"/>
          </p:cNvSpPr>
          <p:nvPr/>
        </p:nvSpPr>
        <p:spPr>
          <a:xfrm xmlns:a="http://schemas.openxmlformats.org/drawingml/2006/main">
            <a:off x="3505200" y="42100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$6</a:t>
            </a:r>
          </a:p>
        </p:txBody>
      </p:sp>
      <p:sp>
        <p:nvSpPr>
          <p:cNvPr id="41" name="riley-supply-schedule-cell-5-3">
            <a:extLst xmlns:a="http://schemas.openxmlformats.org/drawingml/2006/main">
              <a:ext uri="{FF2B5EF4-FFF2-40B4-BE49-F238E27FC236}">
                <a16:creationId xmlns:a16="http://schemas.microsoft.com/office/drawing/2014/main" id="{E2CA7F87-7128-4590-BE5C-622F4D51FAD8}"/>
              </a:ext>
            </a:extLst>
          </p:cNvPr>
          <p:cNvSpPr>
            <a:spLocks xmlns:a="http://schemas.openxmlformats.org/drawingml/2006/main" noGrp="1"/>
          </p:cNvSpPr>
          <p:nvPr/>
        </p:nvSpPr>
        <p:spPr>
          <a:xfrm xmlns:a="http://schemas.openxmlformats.org/drawingml/2006/main">
            <a:off x="6810375" y="41338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42" name="riley-supply-schedule-text-5-3">
            <a:extLst xmlns:a="http://schemas.openxmlformats.org/drawingml/2006/main">
              <a:ext uri="{FF2B5EF4-FFF2-40B4-BE49-F238E27FC236}">
                <a16:creationId xmlns:a16="http://schemas.microsoft.com/office/drawing/2014/main" id="{A1F7B4BC-FC13-4951-8DE6-75F5730DE448}"/>
              </a:ext>
            </a:extLst>
          </p:cNvPr>
          <p:cNvSpPr>
            <a:spLocks xmlns:a="http://schemas.openxmlformats.org/drawingml/2006/main" noGrp="1"/>
          </p:cNvSpPr>
          <p:nvPr/>
        </p:nvSpPr>
        <p:spPr>
          <a:xfrm xmlns:a="http://schemas.openxmlformats.org/drawingml/2006/main">
            <a:off x="6905625" y="42100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4</a:t>
            </a:r>
          </a:p>
        </p:txBody>
      </p:sp>
      <p:sp>
        <p:nvSpPr>
          <p:cNvPr id="43" name="riley-supply-schedule-cell-6-1">
            <a:extLst xmlns:a="http://schemas.openxmlformats.org/drawingml/2006/main">
              <a:ext uri="{FF2B5EF4-FFF2-40B4-BE49-F238E27FC236}">
                <a16:creationId xmlns:a16="http://schemas.microsoft.com/office/drawing/2014/main" id="{7F350FBE-F85F-43B8-BFFB-CDABDB3ED356}"/>
              </a:ext>
            </a:extLst>
          </p:cNvPr>
          <p:cNvSpPr>
            <a:spLocks xmlns:a="http://schemas.openxmlformats.org/drawingml/2006/main" noGrp="1"/>
          </p:cNvSpPr>
          <p:nvPr/>
        </p:nvSpPr>
        <p:spPr>
          <a:xfrm xmlns:a="http://schemas.openxmlformats.org/drawingml/2006/main">
            <a:off x="1981200" y="4648200"/>
            <a:ext cx="1428750"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44" name="riley-supply-schedule-text-6-1">
            <a:extLst xmlns:a="http://schemas.openxmlformats.org/drawingml/2006/main">
              <a:ext uri="{FF2B5EF4-FFF2-40B4-BE49-F238E27FC236}">
                <a16:creationId xmlns:a16="http://schemas.microsoft.com/office/drawing/2014/main" id="{20D5221C-6DA1-42D1-AEF8-E19EFD74ADF4}"/>
              </a:ext>
            </a:extLst>
          </p:cNvPr>
          <p:cNvSpPr>
            <a:spLocks xmlns:a="http://schemas.openxmlformats.org/drawingml/2006/main" noGrp="1"/>
          </p:cNvSpPr>
          <p:nvPr/>
        </p:nvSpPr>
        <p:spPr>
          <a:xfrm xmlns:a="http://schemas.openxmlformats.org/drawingml/2006/main">
            <a:off x="2076450" y="472440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F</a:t>
            </a:r>
          </a:p>
        </p:txBody>
      </p:sp>
      <p:sp>
        <p:nvSpPr>
          <p:cNvPr id="45" name="riley-supply-schedule-cell-6-2">
            <a:extLst xmlns:a="http://schemas.openxmlformats.org/drawingml/2006/main">
              <a:ext uri="{FF2B5EF4-FFF2-40B4-BE49-F238E27FC236}">
                <a16:creationId xmlns:a16="http://schemas.microsoft.com/office/drawing/2014/main" id="{E38A0F28-C705-4C28-93E6-EA4C5291FBFF}"/>
              </a:ext>
            </a:extLst>
          </p:cNvPr>
          <p:cNvSpPr>
            <a:spLocks xmlns:a="http://schemas.openxmlformats.org/drawingml/2006/main" noGrp="1"/>
          </p:cNvSpPr>
          <p:nvPr/>
        </p:nvSpPr>
        <p:spPr>
          <a:xfrm xmlns:a="http://schemas.openxmlformats.org/drawingml/2006/main">
            <a:off x="3409950" y="46482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46" name="riley-supply-schedule-text-6-2">
            <a:extLst xmlns:a="http://schemas.openxmlformats.org/drawingml/2006/main">
              <a:ext uri="{FF2B5EF4-FFF2-40B4-BE49-F238E27FC236}">
                <a16:creationId xmlns:a16="http://schemas.microsoft.com/office/drawing/2014/main" id="{47690145-4B73-414C-93BE-64E670C9DD49}"/>
              </a:ext>
            </a:extLst>
          </p:cNvPr>
          <p:cNvSpPr>
            <a:spLocks xmlns:a="http://schemas.openxmlformats.org/drawingml/2006/main" noGrp="1"/>
          </p:cNvSpPr>
          <p:nvPr/>
        </p:nvSpPr>
        <p:spPr>
          <a:xfrm xmlns:a="http://schemas.openxmlformats.org/drawingml/2006/main">
            <a:off x="3505200" y="47244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$7</a:t>
            </a:r>
          </a:p>
        </p:txBody>
      </p:sp>
      <p:sp>
        <p:nvSpPr>
          <p:cNvPr id="47" name="riley-supply-schedule-cell-6-3">
            <a:extLst xmlns:a="http://schemas.openxmlformats.org/drawingml/2006/main">
              <a:ext uri="{FF2B5EF4-FFF2-40B4-BE49-F238E27FC236}">
                <a16:creationId xmlns:a16="http://schemas.microsoft.com/office/drawing/2014/main" id="{A828C842-5DEF-46DA-B0BF-360A73A70551}"/>
              </a:ext>
            </a:extLst>
          </p:cNvPr>
          <p:cNvSpPr>
            <a:spLocks xmlns:a="http://schemas.openxmlformats.org/drawingml/2006/main" noGrp="1"/>
          </p:cNvSpPr>
          <p:nvPr/>
        </p:nvSpPr>
        <p:spPr>
          <a:xfrm xmlns:a="http://schemas.openxmlformats.org/drawingml/2006/main">
            <a:off x="6810375" y="46482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48" name="riley-supply-schedule-text-6-3">
            <a:extLst xmlns:a="http://schemas.openxmlformats.org/drawingml/2006/main">
              <a:ext uri="{FF2B5EF4-FFF2-40B4-BE49-F238E27FC236}">
                <a16:creationId xmlns:a16="http://schemas.microsoft.com/office/drawing/2014/main" id="{A4B5E3A5-74D3-4517-9024-A3141B758B1A}"/>
              </a:ext>
            </a:extLst>
          </p:cNvPr>
          <p:cNvSpPr>
            <a:spLocks xmlns:a="http://schemas.openxmlformats.org/drawingml/2006/main" noGrp="1"/>
          </p:cNvSpPr>
          <p:nvPr/>
        </p:nvSpPr>
        <p:spPr>
          <a:xfrm xmlns:a="http://schemas.openxmlformats.org/drawingml/2006/main">
            <a:off x="6905625" y="47244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5</a:t>
            </a:r>
          </a:p>
        </p:txBody>
      </p:sp>
      <p:sp>
        <p:nvSpPr>
          <p:cNvPr id="49" name="riley-supply-schedule-cell-7-1">
            <a:extLst xmlns:a="http://schemas.openxmlformats.org/drawingml/2006/main">
              <a:ext uri="{FF2B5EF4-FFF2-40B4-BE49-F238E27FC236}">
                <a16:creationId xmlns:a16="http://schemas.microsoft.com/office/drawing/2014/main" id="{738E6CCC-2E73-43A7-896D-B2F96DCC01C0}"/>
              </a:ext>
            </a:extLst>
          </p:cNvPr>
          <p:cNvSpPr>
            <a:spLocks xmlns:a="http://schemas.openxmlformats.org/drawingml/2006/main" noGrp="1"/>
          </p:cNvSpPr>
          <p:nvPr/>
        </p:nvSpPr>
        <p:spPr>
          <a:xfrm xmlns:a="http://schemas.openxmlformats.org/drawingml/2006/main">
            <a:off x="1981200" y="51625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50" name="riley-supply-schedule-text-7-1">
            <a:extLst xmlns:a="http://schemas.openxmlformats.org/drawingml/2006/main">
              <a:ext uri="{FF2B5EF4-FFF2-40B4-BE49-F238E27FC236}">
                <a16:creationId xmlns:a16="http://schemas.microsoft.com/office/drawing/2014/main" id="{EDF155A7-D3AD-4313-A50D-48E033BC7B29}"/>
              </a:ext>
            </a:extLst>
          </p:cNvPr>
          <p:cNvSpPr>
            <a:spLocks xmlns:a="http://schemas.openxmlformats.org/drawingml/2006/main" noGrp="1"/>
          </p:cNvSpPr>
          <p:nvPr/>
        </p:nvSpPr>
        <p:spPr>
          <a:xfrm xmlns:a="http://schemas.openxmlformats.org/drawingml/2006/main">
            <a:off x="2076450" y="52387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G</a:t>
            </a:r>
          </a:p>
        </p:txBody>
      </p:sp>
      <p:sp>
        <p:nvSpPr>
          <p:cNvPr id="51" name="riley-supply-schedule-cell-7-2">
            <a:extLst xmlns:a="http://schemas.openxmlformats.org/drawingml/2006/main">
              <a:ext uri="{FF2B5EF4-FFF2-40B4-BE49-F238E27FC236}">
                <a16:creationId xmlns:a16="http://schemas.microsoft.com/office/drawing/2014/main" id="{40AC81FF-1FFC-4DA1-95FB-874BD1EE84AE}"/>
              </a:ext>
            </a:extLst>
          </p:cNvPr>
          <p:cNvSpPr>
            <a:spLocks xmlns:a="http://schemas.openxmlformats.org/drawingml/2006/main" noGrp="1"/>
          </p:cNvSpPr>
          <p:nvPr/>
        </p:nvSpPr>
        <p:spPr>
          <a:xfrm xmlns:a="http://schemas.openxmlformats.org/drawingml/2006/main">
            <a:off x="3409950" y="51625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52" name="riley-supply-schedule-text-7-2">
            <a:extLst xmlns:a="http://schemas.openxmlformats.org/drawingml/2006/main">
              <a:ext uri="{FF2B5EF4-FFF2-40B4-BE49-F238E27FC236}">
                <a16:creationId xmlns:a16="http://schemas.microsoft.com/office/drawing/2014/main" id="{AF832BAC-5E84-49EE-8530-5C028D28913F}"/>
              </a:ext>
            </a:extLst>
          </p:cNvPr>
          <p:cNvSpPr>
            <a:spLocks xmlns:a="http://schemas.openxmlformats.org/drawingml/2006/main" noGrp="1"/>
          </p:cNvSpPr>
          <p:nvPr/>
        </p:nvSpPr>
        <p:spPr>
          <a:xfrm xmlns:a="http://schemas.openxmlformats.org/drawingml/2006/main">
            <a:off x="3505200" y="52387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$8</a:t>
            </a:r>
          </a:p>
        </p:txBody>
      </p:sp>
      <p:sp>
        <p:nvSpPr>
          <p:cNvPr id="53" name="riley-supply-schedule-cell-7-3">
            <a:extLst xmlns:a="http://schemas.openxmlformats.org/drawingml/2006/main">
              <a:ext uri="{FF2B5EF4-FFF2-40B4-BE49-F238E27FC236}">
                <a16:creationId xmlns:a16="http://schemas.microsoft.com/office/drawing/2014/main" id="{E5F71603-B4B4-4CA4-8B69-14501A65E73C}"/>
              </a:ext>
            </a:extLst>
          </p:cNvPr>
          <p:cNvSpPr>
            <a:spLocks xmlns:a="http://schemas.openxmlformats.org/drawingml/2006/main" noGrp="1"/>
          </p:cNvSpPr>
          <p:nvPr/>
        </p:nvSpPr>
        <p:spPr>
          <a:xfrm xmlns:a="http://schemas.openxmlformats.org/drawingml/2006/main">
            <a:off x="6810375" y="51625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54" name="riley-supply-schedule-text-7-3">
            <a:extLst xmlns:a="http://schemas.openxmlformats.org/drawingml/2006/main">
              <a:ext uri="{FF2B5EF4-FFF2-40B4-BE49-F238E27FC236}">
                <a16:creationId xmlns:a16="http://schemas.microsoft.com/office/drawing/2014/main" id="{25CA5885-E9AF-4142-BB6E-768B31ED474B}"/>
              </a:ext>
            </a:extLst>
          </p:cNvPr>
          <p:cNvSpPr>
            <a:spLocks xmlns:a="http://schemas.openxmlformats.org/drawingml/2006/main" noGrp="1"/>
          </p:cNvSpPr>
          <p:nvPr/>
        </p:nvSpPr>
        <p:spPr>
          <a:xfrm xmlns:a="http://schemas.openxmlformats.org/drawingml/2006/main">
            <a:off x="6905625" y="52387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6</a:t>
            </a:r>
          </a:p>
        </p:txBody>
      </p:sp>
      <p:sp>
        <p:nvSpPr>
          <p:cNvPr id="55" name="">
            <a:extLst xmlns:a="http://schemas.openxmlformats.org/drawingml/2006/main">
              <a:ext uri="{FF2B5EF4-FFF2-40B4-BE49-F238E27FC236}">
                <a16:creationId xmlns:a16="http://schemas.microsoft.com/office/drawing/2014/main" id="{83D87322-2F68-4548-83B5-A6B383789716}"/>
              </a:ext>
            </a:extLst>
          </p:cNvPr>
          <p:cNvSpPr>
            <a:spLocks xmlns:a="http://schemas.openxmlformats.org/drawingml/2006/main" noGrp="1"/>
          </p:cNvSpPr>
          <p:nvPr/>
        </p:nvSpPr>
        <p:spPr>
          <a:xfrm xmlns:a="http://schemas.openxmlformats.org/drawingml/2006/main">
            <a:off x="2038350" y="5791200"/>
            <a:ext cx="81153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1" i="0">
                <a:solidFill>
                  <a:srgbClr val="9A3B35"/>
                </a:solidFill>
                <a:latin typeface="Georgia"/>
                <a:ea typeface="Georgia"/>
                <a:cs typeface="Georgia"/>
              </a:defRPr>
            </a:pPr>
            <a:r>
              <a:rPr sz="1950" b="1" i="0">
                <a:solidFill>
                  <a:srgbClr val="9A3B35"/>
                </a:solidFill>
                <a:latin typeface="Georgia"/>
                <a:ea typeface="Georgia"/>
                <a:cs typeface="Georgia"/>
              </a:rPr>
              <a:t>Each row asks how much Riley would offer at a possible price.</a:t>
            </a:r>
          </a:p>
        </p:txBody>
      </p:sp>
    </p:spTree>
    <p:extLst>
      <p:ext uri="{BB962C8B-B14F-4D97-AF65-F5344CB8AC3E}">
        <p14:creationId xmlns:p14="http://schemas.microsoft.com/office/powerpoint/2010/main" val="84458352"/>
      </p:ext>
    </p:extLst>
  </p:cSld>
</p:sld>
</file>

<file path=ppt/slides/slide1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0A8DE8B0-9A98-49BB-8202-A8325233C9F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787BD5E9-67A9-4F6E-B555-E0A689D3C50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2B1F1850-824E-486A-803C-7D2A06149D02}"/>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Riley offers more cups when the reward is higher</a:t>
            </a:r>
          </a:p>
        </p:txBody>
      </p:sp>
      <p:sp>
        <p:nvSpPr>
          <p:cNvPr id="4" name="footer-rule">
            <a:extLst xmlns:a="http://schemas.openxmlformats.org/drawingml/2006/main">
              <a:ext uri="{FF2B5EF4-FFF2-40B4-BE49-F238E27FC236}">
                <a16:creationId xmlns:a16="http://schemas.microsoft.com/office/drawing/2014/main" id="{0D958D08-37AB-46C2-9377-5B60918B1EA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1AA7C29-0440-4590-8AC1-A340B42985DE}"/>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19171261-00FA-4B77-A985-1B6F73B9EFE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18</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5889e85b05ee4623"/>
          <a:stretch xmlns:a="http://schemas.openxmlformats.org/drawingml/2006/main"/>
        </p:blipFill>
        <p:spPr>
          <a:xfrm xmlns:a="http://schemas.openxmlformats.org/drawingml/2006/main">
            <a:off x="2750153" y="1371600"/>
            <a:ext cx="6691695" cy="4762500"/>
          </a:xfrm>
          <a:prstGeom xmlns:a="http://schemas.openxmlformats.org/drawingml/2006/main" prst="rect">
            <a:avLst/>
          </a:prstGeom>
        </p:spPr>
      </p:pic>
    </p:spTree>
    <p:extLst>
      <p:ext uri="{BB962C8B-B14F-4D97-AF65-F5344CB8AC3E}">
        <p14:creationId xmlns:p14="http://schemas.microsoft.com/office/powerpoint/2010/main" val="1161041541"/>
      </p:ext>
    </p:extLst>
  </p:cSld>
</p:sld>
</file>

<file path=ppt/slides/slide19.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2" name="accent-rule">
            <a:extLst xmlns:a="http://schemas.openxmlformats.org/drawingml/2006/main">
              <a:ext uri="{FF2B5EF4-FFF2-40B4-BE49-F238E27FC236}">
                <a16:creationId xmlns:a16="http://schemas.microsoft.com/office/drawing/2014/main" id="{62F24564-6178-40DB-B2A9-CAF40C772F7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1174A7F-595D-436E-A038-95871F29D00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2CD21ACA-555D-4136-A042-722FE9775B93}"/>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law of supply follows the seller's incentive</a:t>
            </a:r>
          </a:p>
        </p:txBody>
      </p:sp>
      <p:sp>
        <p:nvSpPr>
          <p:cNvPr id="4" name="footer-rule">
            <a:extLst xmlns:a="http://schemas.openxmlformats.org/drawingml/2006/main">
              <a:ext uri="{FF2B5EF4-FFF2-40B4-BE49-F238E27FC236}">
                <a16:creationId xmlns:a16="http://schemas.microsoft.com/office/drawing/2014/main" id="{3A2C79B6-D76E-4034-83CD-37A75C631F2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37555EA8-EE8E-4DD3-B6AD-938D1ADEC99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FAA4A35A-4654-41ED-A925-2A5032BE90AC}"/>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19</a:t>
            </a:r>
          </a:p>
        </p:txBody>
      </p:sp>
      <p:sp>
        <p:nvSpPr>
          <p:cNvPr id="7" name="">
            <a:extLst xmlns:a="http://schemas.openxmlformats.org/drawingml/2006/main">
              <a:ext uri="{FF2B5EF4-FFF2-40B4-BE49-F238E27FC236}">
                <a16:creationId xmlns:a16="http://schemas.microsoft.com/office/drawing/2014/main" id="{16E42FB0-E3C6-40B9-B6E4-E6536DCA8B50}"/>
              </a:ext>
            </a:extLst>
          </p:cNvPr>
          <p:cNvSpPr>
            <a:spLocks xmlns:a="http://schemas.openxmlformats.org/drawingml/2006/main" noGrp="1"/>
          </p:cNvSpPr>
          <p:nvPr/>
        </p:nvSpPr>
        <p:spPr>
          <a:xfrm xmlns:a="http://schemas.openxmlformats.org/drawingml/2006/main">
            <a:off x="1181100" y="194310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1E6675"/>
                </a:solidFill>
                <a:latin typeface="Georgia"/>
                <a:ea typeface="Georgia"/>
                <a:cs typeface="Georgia"/>
              </a:defRPr>
            </a:pPr>
            <a:r>
              <a:rPr sz="3225" b="1" i="0">
                <a:solidFill>
                  <a:srgbClr val="1E6675"/>
                </a:solidFill>
                <a:latin typeface="Georgia"/>
                <a:ea typeface="Georgia"/>
                <a:cs typeface="Georgia"/>
              </a:rPr>
              <a:t>Price rises</a:t>
            </a:r>
          </a:p>
        </p:txBody>
      </p:sp>
      <p:sp>
        <p:nvSpPr>
          <p:cNvPr id="8" name="">
            <a:extLst xmlns:a="http://schemas.openxmlformats.org/drawingml/2006/main">
              <a:ext uri="{FF2B5EF4-FFF2-40B4-BE49-F238E27FC236}">
                <a16:creationId xmlns:a16="http://schemas.microsoft.com/office/drawing/2014/main" id="{ADCCCA14-CCB8-4A17-8D1F-5A38F9D242B8}"/>
              </a:ext>
            </a:extLst>
          </p:cNvPr>
          <p:cNvSpPr>
            <a:spLocks xmlns:a="http://schemas.openxmlformats.org/drawingml/2006/main" noGrp="1"/>
          </p:cNvSpPr>
          <p:nvPr/>
        </p:nvSpPr>
        <p:spPr>
          <a:xfrm xmlns:a="http://schemas.openxmlformats.org/drawingml/2006/main">
            <a:off x="6858000" y="1943100"/>
            <a:ext cx="4095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504"/>
          </a:bodyPr>
          <a:lstStyle xmlns:a="http://schemas.openxmlformats.org/drawingml/2006/main"/>
          <a:p xmlns:a="http://schemas.openxmlformats.org/drawingml/2006/main">
            <a:pPr algn="ctr">
              <a:lnSpc>
                <a:spcPct val="108000"/>
              </a:lnSpc>
              <a:buNone/>
              <a:defRPr sz="2925" b="1" i="0">
                <a:solidFill>
                  <a:srgbClr val="9A3B35"/>
                </a:solidFill>
                <a:latin typeface="Georgia"/>
                <a:ea typeface="Georgia"/>
                <a:cs typeface="Georgia"/>
              </a:defRPr>
            </a:pPr>
            <a:r>
              <a:rPr sz="2925" b="1" i="0">
                <a:solidFill>
                  <a:srgbClr val="9A3B35"/>
                </a:solidFill>
                <a:latin typeface="Georgia"/>
                <a:ea typeface="Georgia"/>
                <a:cs typeface="Georgia"/>
              </a:rPr>
              <a:t>Quantity supplied rises</a:t>
            </a:r>
          </a:p>
        </p:txBody>
      </p:sp>
      <p:sp>
        <p:nvSpPr>
          <p:cNvPr id="9" name="law-supply-divider">
            <a:extLst xmlns:a="http://schemas.openxmlformats.org/drawingml/2006/main">
              <a:ext uri="{FF2B5EF4-FFF2-40B4-BE49-F238E27FC236}">
                <a16:creationId xmlns:a16="http://schemas.microsoft.com/office/drawing/2014/main" id="{94C25C92-1FC4-4755-9F17-E5B638D55764}"/>
              </a:ext>
            </a:extLst>
          </p:cNvPr>
          <p:cNvSpPr>
            <a:spLocks xmlns:a="http://schemas.openxmlformats.org/drawingml/2006/main" noGrp="1"/>
          </p:cNvSpPr>
          <p:nvPr/>
        </p:nvSpPr>
        <p:spPr>
          <a:xfrm xmlns:a="http://schemas.openxmlformats.org/drawingml/2006/main">
            <a:off x="5676900" y="1809750"/>
            <a:ext cx="19050" cy="12382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647E2BF-28A7-4419-A49A-CA5CD5D47F48}"/>
              </a:ext>
            </a:extLst>
          </p:cNvPr>
          <p:cNvSpPr>
            <a:spLocks xmlns:a="http://schemas.openxmlformats.org/drawingml/2006/main" noGrp="1"/>
          </p:cNvSpPr>
          <p:nvPr/>
        </p:nvSpPr>
        <p:spPr>
          <a:xfrm xmlns:a="http://schemas.openxmlformats.org/drawingml/2006/main">
            <a:off x="1714500" y="3543300"/>
            <a:ext cx="8763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400" b="0" i="0">
                <a:solidFill>
                  <a:srgbClr val="172126"/>
                </a:solidFill>
                <a:latin typeface="Aptos"/>
                <a:ea typeface="Aptos"/>
                <a:cs typeface="Aptos"/>
              </a:defRPr>
            </a:pPr>
            <a:r>
              <a:rPr sz="2400" b="0" i="0">
                <a:solidFill>
                  <a:srgbClr val="172126"/>
                </a:solidFill>
                <a:latin typeface="Aptos"/>
                <a:ea typeface="Aptos"/>
                <a:cs typeface="Aptos"/>
              </a:rPr>
              <a:t>A higher price makes this good a more attractive use of scarce time and resources.</a:t>
            </a:r>
          </a:p>
        </p:txBody>
      </p:sp>
      <p:sp>
        <p:nvSpPr>
          <p:cNvPr id="11" name="">
            <a:extLst xmlns:a="http://schemas.openxmlformats.org/drawingml/2006/main">
              <a:ext uri="{FF2B5EF4-FFF2-40B4-BE49-F238E27FC236}">
                <a16:creationId xmlns:a16="http://schemas.microsoft.com/office/drawing/2014/main" id="{49737C90-1E25-42EE-BECF-52734B1E0B10}"/>
              </a:ext>
            </a:extLst>
          </p:cNvPr>
          <p:cNvSpPr>
            <a:spLocks xmlns:a="http://schemas.openxmlformats.org/drawingml/2006/main" noGrp="1"/>
          </p:cNvSpPr>
          <p:nvPr/>
        </p:nvSpPr>
        <p:spPr>
          <a:xfrm xmlns:a="http://schemas.openxmlformats.org/drawingml/2006/main">
            <a:off x="2247900" y="4895850"/>
            <a:ext cx="76962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129"/>
          </a:bodyPr>
          <a:lstStyle xmlns:a="http://schemas.openxmlformats.org/drawingml/2006/main"/>
          <a:p xmlns:a="http://schemas.openxmlformats.org/drawingml/2006/main">
            <a:pPr algn="ctr">
              <a:lnSpc>
                <a:spcPct val="108000"/>
              </a:lnSpc>
              <a:buNone/>
              <a:defRPr sz="2475" b="1" i="0">
                <a:solidFill>
                  <a:srgbClr val="124854"/>
                </a:solidFill>
                <a:latin typeface="Georgia"/>
                <a:ea typeface="Georgia"/>
                <a:cs typeface="Georgia"/>
              </a:defRPr>
            </a:pPr>
            <a:r>
              <a:rPr sz="2475" b="1" i="0">
                <a:solidFill>
                  <a:srgbClr val="124854"/>
                </a:solidFill>
                <a:latin typeface="Georgia"/>
                <a:ea typeface="Georgia"/>
                <a:cs typeface="Georgia"/>
              </a:rPr>
              <a:t>More units become worth producing and selling.</a:t>
            </a:r>
          </a:p>
        </p:txBody>
      </p:sp>
    </p:spTree>
    <p:extLst>
      <p:ext uri="{BB962C8B-B14F-4D97-AF65-F5344CB8AC3E}">
        <p14:creationId xmlns:p14="http://schemas.microsoft.com/office/powerpoint/2010/main" val="1979428458"/>
      </p:ext>
    </p:extLst>
  </p:cSld>
</p:sld>
</file>

<file path=ppt/slides/slide2.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4A661DFB-18B9-4651-9CA9-0E8883C9FD2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8DC36ADB-5B27-4168-9A91-EE795DD4E633}"/>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4C8865B4-4A59-4FBB-AEEB-041DB934C407}"/>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One purchase does not reveal a demand curve</a:t>
            </a:r>
          </a:p>
        </p:txBody>
      </p:sp>
      <p:sp>
        <p:nvSpPr>
          <p:cNvPr id="4" name="footer-rule">
            <a:extLst xmlns:a="http://schemas.openxmlformats.org/drawingml/2006/main">
              <a:ext uri="{FF2B5EF4-FFF2-40B4-BE49-F238E27FC236}">
                <a16:creationId xmlns:a16="http://schemas.microsoft.com/office/drawing/2014/main" id="{47142F6D-910B-4B05-8932-4B3829E6E48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B48D2AA-9C01-4955-872E-02DAC5B143B3}"/>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7832EEA7-08FA-4121-AF71-D8ADC58805C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4731F36A-3FF6-4579-8E8B-7F1D43F32295}"/>
              </a:ext>
            </a:extLst>
          </p:cNvPr>
          <p:cNvSpPr>
            <a:spLocks xmlns:a="http://schemas.openxmlformats.org/drawingml/2006/main" noGrp="1"/>
          </p:cNvSpPr>
          <p:nvPr/>
        </p:nvSpPr>
        <p:spPr>
          <a:xfrm xmlns:a="http://schemas.openxmlformats.org/drawingml/2006/main">
            <a:off x="1123950" y="1809750"/>
            <a:ext cx="2095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Today</a:t>
            </a:r>
          </a:p>
        </p:txBody>
      </p:sp>
      <p:sp>
        <p:nvSpPr>
          <p:cNvPr id="8" name="">
            <a:extLst xmlns:a="http://schemas.openxmlformats.org/drawingml/2006/main">
              <a:ext uri="{FF2B5EF4-FFF2-40B4-BE49-F238E27FC236}">
                <a16:creationId xmlns:a16="http://schemas.microsoft.com/office/drawing/2014/main" id="{D916F168-C56C-484E-89FD-E37DF6E3032C}"/>
              </a:ext>
            </a:extLst>
          </p:cNvPr>
          <p:cNvSpPr>
            <a:spLocks xmlns:a="http://schemas.openxmlformats.org/drawingml/2006/main" noGrp="1"/>
          </p:cNvSpPr>
          <p:nvPr/>
        </p:nvSpPr>
        <p:spPr>
          <a:xfrm xmlns:a="http://schemas.openxmlformats.org/drawingml/2006/main">
            <a:off x="876300" y="2419350"/>
            <a:ext cx="257175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600" b="1" i="0">
                <a:solidFill>
                  <a:srgbClr val="172126"/>
                </a:solidFill>
                <a:latin typeface="Georgia"/>
                <a:ea typeface="Georgia"/>
                <a:cs typeface="Georgia"/>
              </a:defRPr>
            </a:pPr>
            <a:r>
              <a:rPr sz="3600" b="1" i="0">
                <a:solidFill>
                  <a:srgbClr val="172126"/>
                </a:solidFill>
                <a:latin typeface="Georgia"/>
                <a:ea typeface="Georgia"/>
                <a:cs typeface="Georgia"/>
              </a:rPr>
              <a:t>$5 per cup</a:t>
            </a:r>
          </a:p>
        </p:txBody>
      </p:sp>
      <p:sp>
        <p:nvSpPr>
          <p:cNvPr id="9" name="">
            <a:extLst xmlns:a="http://schemas.openxmlformats.org/drawingml/2006/main">
              <a:ext uri="{FF2B5EF4-FFF2-40B4-BE49-F238E27FC236}">
                <a16:creationId xmlns:a16="http://schemas.microsoft.com/office/drawing/2014/main" id="{95CF29C9-3A42-4893-B3B1-F0B05C8C6D63}"/>
              </a:ext>
            </a:extLst>
          </p:cNvPr>
          <p:cNvSpPr>
            <a:spLocks xmlns:a="http://schemas.openxmlformats.org/drawingml/2006/main" noGrp="1"/>
          </p:cNvSpPr>
          <p:nvPr/>
        </p:nvSpPr>
        <p:spPr>
          <a:xfrm xmlns:a="http://schemas.openxmlformats.org/drawingml/2006/main">
            <a:off x="781050" y="3333750"/>
            <a:ext cx="276225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9A3B35"/>
                </a:solidFill>
                <a:latin typeface="Aptos"/>
                <a:ea typeface="Aptos"/>
                <a:cs typeface="Aptos"/>
              </a:defRPr>
            </a:pPr>
            <a:r>
              <a:rPr sz="2325" b="1" i="0">
                <a:solidFill>
                  <a:srgbClr val="9A3B35"/>
                </a:solidFill>
                <a:latin typeface="Aptos"/>
                <a:ea typeface="Aptos"/>
                <a:cs typeface="Aptos"/>
              </a:rPr>
              <a:t>Maya buys 4 cups</a:t>
            </a:r>
          </a:p>
        </p:txBody>
      </p:sp>
      <p:sp>
        <p:nvSpPr>
          <p:cNvPr id="10" name="puzzle-divider">
            <a:extLst xmlns:a="http://schemas.openxmlformats.org/drawingml/2006/main">
              <a:ext uri="{FF2B5EF4-FFF2-40B4-BE49-F238E27FC236}">
                <a16:creationId xmlns:a16="http://schemas.microsoft.com/office/drawing/2014/main" id="{AEDDEE1F-8CB8-4F18-AFD6-06A279E0B3A5}"/>
              </a:ext>
            </a:extLst>
          </p:cNvPr>
          <p:cNvSpPr>
            <a:spLocks xmlns:a="http://schemas.openxmlformats.org/drawingml/2006/main" noGrp="1"/>
          </p:cNvSpPr>
          <p:nvPr/>
        </p:nvSpPr>
        <p:spPr>
          <a:xfrm xmlns:a="http://schemas.openxmlformats.org/drawingml/2006/main">
            <a:off x="4171950" y="1676400"/>
            <a:ext cx="19050" cy="323850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4B282A84-5CD3-47C3-9F60-EC5BF94955BB}"/>
              </a:ext>
            </a:extLst>
          </p:cNvPr>
          <p:cNvSpPr>
            <a:spLocks xmlns:a="http://schemas.openxmlformats.org/drawingml/2006/main" noGrp="1"/>
          </p:cNvSpPr>
          <p:nvPr/>
        </p:nvSpPr>
        <p:spPr>
          <a:xfrm xmlns:a="http://schemas.openxmlformats.org/drawingml/2006/main">
            <a:off x="4953000" y="1885950"/>
            <a:ext cx="581025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8998"/>
          </a:bodyPr>
          <a:lstStyle xmlns:a="http://schemas.openxmlformats.org/drawingml/2006/main"/>
          <a:p xmlns:a="http://schemas.openxmlformats.org/drawingml/2006/main">
            <a:pPr algn="ctr">
              <a:lnSpc>
                <a:spcPct val="108000"/>
              </a:lnSpc>
              <a:buNone/>
              <a:defRPr sz="3150" b="1" i="0">
                <a:solidFill>
                  <a:srgbClr val="124854"/>
                </a:solidFill>
                <a:latin typeface="Georgia"/>
                <a:ea typeface="Georgia"/>
                <a:cs typeface="Georgia"/>
              </a:defRPr>
            </a:pPr>
            <a:r>
              <a:rPr sz="3150" b="1" i="0">
                <a:solidFill>
                  <a:srgbClr val="124854"/>
                </a:solidFill>
                <a:latin typeface="Georgia"/>
                <a:ea typeface="Georgia"/>
                <a:cs typeface="Georgia"/>
              </a:rPr>
              <a:t>Where do the other points come from?</a:t>
            </a:r>
          </a:p>
        </p:txBody>
      </p:sp>
      <p:sp>
        <p:nvSpPr>
          <p:cNvPr id="12" name="">
            <a:extLst xmlns:a="http://schemas.openxmlformats.org/drawingml/2006/main">
              <a:ext uri="{FF2B5EF4-FFF2-40B4-BE49-F238E27FC236}">
                <a16:creationId xmlns:a16="http://schemas.microsoft.com/office/drawing/2014/main" id="{5B3C448A-EE56-4AC5-B6C1-B17F7B47CE79}"/>
              </a:ext>
            </a:extLst>
          </p:cNvPr>
          <p:cNvSpPr>
            <a:spLocks xmlns:a="http://schemas.openxmlformats.org/drawingml/2006/main" noGrp="1"/>
          </p:cNvSpPr>
          <p:nvPr/>
        </p:nvSpPr>
        <p:spPr>
          <a:xfrm xmlns:a="http://schemas.openxmlformats.org/drawingml/2006/main">
            <a:off x="5238750" y="3143250"/>
            <a:ext cx="52387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Aptos"/>
                <a:ea typeface="Aptos"/>
                <a:cs typeface="Aptos"/>
              </a:defRPr>
            </a:pPr>
            <a:r>
              <a:rPr sz="2550" b="1" i="0">
                <a:solidFill>
                  <a:srgbClr val="9A3B35"/>
                </a:solidFill>
                <a:latin typeface="Aptos"/>
                <a:ea typeface="Aptos"/>
                <a:cs typeface="Aptos"/>
              </a:rPr>
              <a:t>$2   $3   $4   $6   $7   $8</a:t>
            </a:r>
          </a:p>
        </p:txBody>
      </p:sp>
      <p:sp>
        <p:nvSpPr>
          <p:cNvPr id="13" name="">
            <a:extLst xmlns:a="http://schemas.openxmlformats.org/drawingml/2006/main">
              <a:ext uri="{FF2B5EF4-FFF2-40B4-BE49-F238E27FC236}">
                <a16:creationId xmlns:a16="http://schemas.microsoft.com/office/drawing/2014/main" id="{C29C1080-B5B4-43AC-98B7-6C76F2572D51}"/>
              </a:ext>
            </a:extLst>
          </p:cNvPr>
          <p:cNvSpPr>
            <a:spLocks xmlns:a="http://schemas.openxmlformats.org/drawingml/2006/main" noGrp="1"/>
          </p:cNvSpPr>
          <p:nvPr/>
        </p:nvSpPr>
        <p:spPr>
          <a:xfrm xmlns:a="http://schemas.openxmlformats.org/drawingml/2006/main">
            <a:off x="4857750" y="4210050"/>
            <a:ext cx="60007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Economists ask what Maya would choose at each possible price.</a:t>
            </a:r>
          </a:p>
        </p:txBody>
      </p:sp>
    </p:spTree>
    <p:extLst>
      <p:ext uri="{BB962C8B-B14F-4D97-AF65-F5344CB8AC3E}">
        <p14:creationId xmlns:p14="http://schemas.microsoft.com/office/powerpoint/2010/main" val="297407336"/>
      </p:ext>
    </p:extLst>
  </p:cSld>
</p:sld>
</file>

<file path=ppt/slides/slide20.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7" name="accent-rule">
            <a:extLst xmlns:a="http://schemas.openxmlformats.org/drawingml/2006/main">
              <a:ext uri="{FF2B5EF4-FFF2-40B4-BE49-F238E27FC236}">
                <a16:creationId xmlns:a16="http://schemas.microsoft.com/office/drawing/2014/main" id="{5233379C-4987-4268-B42D-2CA0A0D926F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A5F3177F-1B5E-4E4A-9973-2B8D91989C0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5368F1A9-6CBA-40AC-80B7-FBAD82262D66}"/>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Build market supply at one price</a:t>
            </a:r>
          </a:p>
        </p:txBody>
      </p:sp>
      <p:sp>
        <p:nvSpPr>
          <p:cNvPr id="4" name="footer-rule">
            <a:extLst xmlns:a="http://schemas.openxmlformats.org/drawingml/2006/main">
              <a:ext uri="{FF2B5EF4-FFF2-40B4-BE49-F238E27FC236}">
                <a16:creationId xmlns:a16="http://schemas.microsoft.com/office/drawing/2014/main" id="{54811096-8F3E-4FD9-9A7B-EA0C89FED1B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10303F3E-027D-4320-8723-349416EA1641}"/>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400D054-91B5-4960-AEED-6A5C41FF292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9106613F-EF29-4EEC-BF3F-085203528ADE}"/>
              </a:ext>
            </a:extLst>
          </p:cNvPr>
          <p:cNvSpPr>
            <a:spLocks xmlns:a="http://schemas.openxmlformats.org/drawingml/2006/main" noGrp="1"/>
          </p:cNvSpPr>
          <p:nvPr/>
        </p:nvSpPr>
        <p:spPr>
          <a:xfrm xmlns:a="http://schemas.openxmlformats.org/drawingml/2006/main">
            <a:off x="4000500" y="1676400"/>
            <a:ext cx="4191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172126"/>
                </a:solidFill>
                <a:latin typeface="Georgia"/>
                <a:ea typeface="Georgia"/>
                <a:cs typeface="Georgia"/>
              </a:defRPr>
            </a:pPr>
            <a:r>
              <a:rPr sz="2925" b="1" i="0">
                <a:solidFill>
                  <a:srgbClr val="172126"/>
                </a:solidFill>
                <a:latin typeface="Georgia"/>
                <a:ea typeface="Georgia"/>
                <a:cs typeface="Georgia"/>
              </a:rPr>
              <a:t>At $5 per cup</a:t>
            </a:r>
          </a:p>
        </p:txBody>
      </p:sp>
      <p:sp>
        <p:nvSpPr>
          <p:cNvPr id="8" name="">
            <a:extLst xmlns:a="http://schemas.openxmlformats.org/drawingml/2006/main">
              <a:ext uri="{FF2B5EF4-FFF2-40B4-BE49-F238E27FC236}">
                <a16:creationId xmlns:a16="http://schemas.microsoft.com/office/drawing/2014/main" id="{9DA4BAA9-D9E1-4B48-B04B-D766A428B143}"/>
              </a:ext>
            </a:extLst>
          </p:cNvPr>
          <p:cNvSpPr>
            <a:spLocks xmlns:a="http://schemas.openxmlformats.org/drawingml/2006/main" noGrp="1"/>
          </p:cNvSpPr>
          <p:nvPr/>
        </p:nvSpPr>
        <p:spPr>
          <a:xfrm xmlns:a="http://schemas.openxmlformats.org/drawingml/2006/main">
            <a:off x="1028700" y="2819400"/>
            <a:ext cx="209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Riley</a:t>
            </a:r>
          </a:p>
        </p:txBody>
      </p:sp>
      <p:sp>
        <p:nvSpPr>
          <p:cNvPr id="9" name="">
            <a:extLst xmlns:a="http://schemas.openxmlformats.org/drawingml/2006/main">
              <a:ext uri="{FF2B5EF4-FFF2-40B4-BE49-F238E27FC236}">
                <a16:creationId xmlns:a16="http://schemas.microsoft.com/office/drawing/2014/main" id="{9791D526-B35B-4EC1-A172-6CDBE509A87E}"/>
              </a:ext>
            </a:extLst>
          </p:cNvPr>
          <p:cNvSpPr>
            <a:spLocks xmlns:a="http://schemas.openxmlformats.org/drawingml/2006/main" noGrp="1"/>
          </p:cNvSpPr>
          <p:nvPr/>
        </p:nvSpPr>
        <p:spPr>
          <a:xfrm xmlns:a="http://schemas.openxmlformats.org/drawingml/2006/main">
            <a:off x="876300" y="3333750"/>
            <a:ext cx="2381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934"/>
          </a:bodyPr>
          <a:lstStyle xmlns:a="http://schemas.openxmlformats.org/drawingml/2006/main"/>
          <a:p xmlns:a="http://schemas.openxmlformats.org/drawingml/2006/main">
            <a:pPr algn="ctr">
              <a:lnSpc>
                <a:spcPct val="108000"/>
              </a:lnSpc>
              <a:buNone/>
              <a:defRPr sz="3900" b="1" i="0">
                <a:solidFill>
                  <a:srgbClr val="124854"/>
                </a:solidFill>
                <a:latin typeface="Georgia"/>
                <a:ea typeface="Georgia"/>
                <a:cs typeface="Georgia"/>
              </a:defRPr>
            </a:pPr>
            <a:r>
              <a:rPr sz="3900" b="1" i="0">
                <a:solidFill>
                  <a:srgbClr val="124854"/>
                </a:solidFill>
                <a:latin typeface="Georgia"/>
                <a:ea typeface="Georgia"/>
                <a:cs typeface="Georgia"/>
              </a:rPr>
              <a:t>3</a:t>
            </a:r>
          </a:p>
        </p:txBody>
      </p:sp>
      <p:sp>
        <p:nvSpPr>
          <p:cNvPr id="10" name="">
            <a:extLst xmlns:a="http://schemas.openxmlformats.org/drawingml/2006/main">
              <a:ext uri="{FF2B5EF4-FFF2-40B4-BE49-F238E27FC236}">
                <a16:creationId xmlns:a16="http://schemas.microsoft.com/office/drawing/2014/main" id="{5D48AA2F-2B66-4080-8CDC-80D443E4CA21}"/>
              </a:ext>
            </a:extLst>
          </p:cNvPr>
          <p:cNvSpPr>
            <a:spLocks xmlns:a="http://schemas.openxmlformats.org/drawingml/2006/main" noGrp="1"/>
          </p:cNvSpPr>
          <p:nvPr/>
        </p:nvSpPr>
        <p:spPr>
          <a:xfrm xmlns:a="http://schemas.openxmlformats.org/drawingml/2006/main">
            <a:off x="3486150" y="3295650"/>
            <a:ext cx="609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525" b="1" i="0">
                <a:solidFill>
                  <a:srgbClr val="56636A"/>
                </a:solidFill>
                <a:latin typeface="Aptos"/>
                <a:ea typeface="Aptos"/>
                <a:cs typeface="Aptos"/>
              </a:defRPr>
            </a:pPr>
            <a:r>
              <a:rPr sz="3525" b="1" i="0">
                <a:solidFill>
                  <a:srgbClr val="56636A"/>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7A054C8C-22FA-4B08-84A6-63CA8A4C5B27}"/>
              </a:ext>
            </a:extLst>
          </p:cNvPr>
          <p:cNvSpPr>
            <a:spLocks xmlns:a="http://schemas.openxmlformats.org/drawingml/2006/main" noGrp="1"/>
          </p:cNvSpPr>
          <p:nvPr/>
        </p:nvSpPr>
        <p:spPr>
          <a:xfrm xmlns:a="http://schemas.openxmlformats.org/drawingml/2006/main">
            <a:off x="4419600" y="2819400"/>
            <a:ext cx="209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Sam</a:t>
            </a:r>
          </a:p>
        </p:txBody>
      </p:sp>
      <p:sp>
        <p:nvSpPr>
          <p:cNvPr id="12" name="">
            <a:extLst xmlns:a="http://schemas.openxmlformats.org/drawingml/2006/main">
              <a:ext uri="{FF2B5EF4-FFF2-40B4-BE49-F238E27FC236}">
                <a16:creationId xmlns:a16="http://schemas.microsoft.com/office/drawing/2014/main" id="{661E6D0C-EDD3-401F-8A37-DF9FD995659B}"/>
              </a:ext>
            </a:extLst>
          </p:cNvPr>
          <p:cNvSpPr>
            <a:spLocks xmlns:a="http://schemas.openxmlformats.org/drawingml/2006/main" noGrp="1"/>
          </p:cNvSpPr>
          <p:nvPr/>
        </p:nvSpPr>
        <p:spPr>
          <a:xfrm xmlns:a="http://schemas.openxmlformats.org/drawingml/2006/main">
            <a:off x="4267200" y="3333750"/>
            <a:ext cx="2381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934"/>
          </a:bodyPr>
          <a:lstStyle xmlns:a="http://schemas.openxmlformats.org/drawingml/2006/main"/>
          <a:p xmlns:a="http://schemas.openxmlformats.org/drawingml/2006/main">
            <a:pPr algn="ctr">
              <a:lnSpc>
                <a:spcPct val="108000"/>
              </a:lnSpc>
              <a:buNone/>
              <a:defRPr sz="3900" b="1" i="0">
                <a:solidFill>
                  <a:srgbClr val="9A3B35"/>
                </a:solidFill>
                <a:latin typeface="Georgia"/>
                <a:ea typeface="Georgia"/>
                <a:cs typeface="Georgia"/>
              </a:defRPr>
            </a:pPr>
            <a:r>
              <a:rPr sz="3900" b="1" i="0">
                <a:solidFill>
                  <a:srgbClr val="9A3B35"/>
                </a:solidFill>
                <a:latin typeface="Georgia"/>
                <a:ea typeface="Georgia"/>
                <a:cs typeface="Georgia"/>
              </a:rPr>
              <a:t>4</a:t>
            </a:r>
          </a:p>
        </p:txBody>
      </p:sp>
      <p:sp>
        <p:nvSpPr>
          <p:cNvPr id="13" name="">
            <a:extLst xmlns:a="http://schemas.openxmlformats.org/drawingml/2006/main">
              <a:ext uri="{FF2B5EF4-FFF2-40B4-BE49-F238E27FC236}">
                <a16:creationId xmlns:a16="http://schemas.microsoft.com/office/drawing/2014/main" id="{32D413EB-E6FD-45D6-B9B3-50BE7AF79BF7}"/>
              </a:ext>
            </a:extLst>
          </p:cNvPr>
          <p:cNvSpPr>
            <a:spLocks xmlns:a="http://schemas.openxmlformats.org/drawingml/2006/main" noGrp="1"/>
          </p:cNvSpPr>
          <p:nvPr/>
        </p:nvSpPr>
        <p:spPr>
          <a:xfrm xmlns:a="http://schemas.openxmlformats.org/drawingml/2006/main">
            <a:off x="6877050" y="3295650"/>
            <a:ext cx="609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525" b="1" i="0">
                <a:solidFill>
                  <a:srgbClr val="56636A"/>
                </a:solidFill>
                <a:latin typeface="Aptos"/>
                <a:ea typeface="Aptos"/>
                <a:cs typeface="Aptos"/>
              </a:defRPr>
            </a:pPr>
            <a:r>
              <a:rPr sz="3525" b="1" i="0">
                <a:solidFill>
                  <a:srgbClr val="56636A"/>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E2C11B64-B2A4-4003-9702-79227A2681F3}"/>
              </a:ext>
            </a:extLst>
          </p:cNvPr>
          <p:cNvSpPr>
            <a:spLocks xmlns:a="http://schemas.openxmlformats.org/drawingml/2006/main" noGrp="1"/>
          </p:cNvSpPr>
          <p:nvPr/>
        </p:nvSpPr>
        <p:spPr>
          <a:xfrm xmlns:a="http://schemas.openxmlformats.org/drawingml/2006/main">
            <a:off x="8572500" y="2819400"/>
            <a:ext cx="209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Market</a:t>
            </a:r>
          </a:p>
        </p:txBody>
      </p:sp>
      <p:sp>
        <p:nvSpPr>
          <p:cNvPr id="15" name="">
            <a:extLst xmlns:a="http://schemas.openxmlformats.org/drawingml/2006/main">
              <a:ext uri="{FF2B5EF4-FFF2-40B4-BE49-F238E27FC236}">
                <a16:creationId xmlns:a16="http://schemas.microsoft.com/office/drawing/2014/main" id="{18491A9B-00AE-4193-ABD6-5BB6E4CA1EB3}"/>
              </a:ext>
            </a:extLst>
          </p:cNvPr>
          <p:cNvSpPr>
            <a:spLocks xmlns:a="http://schemas.openxmlformats.org/drawingml/2006/main" noGrp="1"/>
          </p:cNvSpPr>
          <p:nvPr/>
        </p:nvSpPr>
        <p:spPr>
          <a:xfrm xmlns:a="http://schemas.openxmlformats.org/drawingml/2006/main">
            <a:off x="8477250" y="3333750"/>
            <a:ext cx="2286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172126"/>
                </a:solidFill>
                <a:latin typeface="Georgia"/>
                <a:ea typeface="Georgia"/>
                <a:cs typeface="Georgia"/>
              </a:defRPr>
            </a:pPr>
            <a:r>
              <a:rPr sz="3225" b="1" i="0">
                <a:solidFill>
                  <a:srgbClr val="172126"/>
                </a:solidFill>
                <a:latin typeface="Georgia"/>
                <a:ea typeface="Georgia"/>
                <a:cs typeface="Georgia"/>
              </a:rPr>
              <a:t>7 cups</a:t>
            </a:r>
          </a:p>
        </p:txBody>
      </p:sp>
      <p:sp>
        <p:nvSpPr>
          <p:cNvPr id="16" name="">
            <a:extLst xmlns:a="http://schemas.openxmlformats.org/drawingml/2006/main">
              <a:ext uri="{FF2B5EF4-FFF2-40B4-BE49-F238E27FC236}">
                <a16:creationId xmlns:a16="http://schemas.microsoft.com/office/drawing/2014/main" id="{01B3626D-7AC7-43EB-BB36-5D16C7285B17}"/>
              </a:ext>
            </a:extLst>
          </p:cNvPr>
          <p:cNvSpPr>
            <a:spLocks xmlns:a="http://schemas.openxmlformats.org/drawingml/2006/main" noGrp="1"/>
          </p:cNvSpPr>
          <p:nvPr/>
        </p:nvSpPr>
        <p:spPr>
          <a:xfrm xmlns:a="http://schemas.openxmlformats.org/drawingml/2006/main">
            <a:off x="1905000" y="5029200"/>
            <a:ext cx="8382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2814"/>
          </a:bodyPr>
          <a:lstStyle xmlns:a="http://schemas.openxmlformats.org/drawingml/2006/main"/>
          <a:p xmlns:a="http://schemas.openxmlformats.org/drawingml/2006/main">
            <a:pPr algn="ctr">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At a common price, add every seller's quantity supplied.</a:t>
            </a:r>
          </a:p>
        </p:txBody>
      </p:sp>
    </p:spTree>
    <p:extLst>
      <p:ext uri="{BB962C8B-B14F-4D97-AF65-F5344CB8AC3E}">
        <p14:creationId xmlns:p14="http://schemas.microsoft.com/office/powerpoint/2010/main" val="865554950"/>
      </p:ext>
    </p:extLst>
  </p:cSld>
</p:sld>
</file>

<file path=ppt/slides/slide2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40" name="accent-rule">
            <a:extLst xmlns:a="http://schemas.openxmlformats.org/drawingml/2006/main">
              <a:ext uri="{FF2B5EF4-FFF2-40B4-BE49-F238E27FC236}">
                <a16:creationId xmlns:a16="http://schemas.microsoft.com/office/drawing/2014/main" id="{717C82D9-A5B6-4F77-A674-B01DFDF39E4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F69BE7B1-AE66-4922-A6E6-D2ABC267DC7A}"/>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2FFF51E5-3E6C-4854-8D94-A2CEDC4DA5A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Market supply also adds quantities at each price</a:t>
            </a:r>
          </a:p>
        </p:txBody>
      </p:sp>
      <p:sp>
        <p:nvSpPr>
          <p:cNvPr id="4" name="footer-rule">
            <a:extLst xmlns:a="http://schemas.openxmlformats.org/drawingml/2006/main">
              <a:ext uri="{FF2B5EF4-FFF2-40B4-BE49-F238E27FC236}">
                <a16:creationId xmlns:a16="http://schemas.microsoft.com/office/drawing/2014/main" id="{3602636C-C5F5-4040-A599-8B2C25672EA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E03BBF8-E548-4607-9F4D-EDDDB44BBEB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9065D6DB-5D2F-45B3-94B6-533F468A1436}"/>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21</a:t>
            </a:r>
          </a:p>
        </p:txBody>
      </p:sp>
      <p:sp>
        <p:nvSpPr>
          <p:cNvPr id="7" name="market-supply-schedule-header-cell-1">
            <a:extLst xmlns:a="http://schemas.openxmlformats.org/drawingml/2006/main">
              <a:ext uri="{FF2B5EF4-FFF2-40B4-BE49-F238E27FC236}">
                <a16:creationId xmlns:a16="http://schemas.microsoft.com/office/drawing/2014/main" id="{84745129-8398-4375-BC8E-9521DCBC8005}"/>
              </a:ext>
            </a:extLst>
          </p:cNvPr>
          <p:cNvSpPr>
            <a:spLocks xmlns:a="http://schemas.openxmlformats.org/drawingml/2006/main" noGrp="1"/>
          </p:cNvSpPr>
          <p:nvPr/>
        </p:nvSpPr>
        <p:spPr>
          <a:xfrm xmlns:a="http://schemas.openxmlformats.org/drawingml/2006/main">
            <a:off x="1181100" y="1714500"/>
            <a:ext cx="17145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market-supply-schedule-header-1">
            <a:extLst xmlns:a="http://schemas.openxmlformats.org/drawingml/2006/main">
              <a:ext uri="{FF2B5EF4-FFF2-40B4-BE49-F238E27FC236}">
                <a16:creationId xmlns:a16="http://schemas.microsoft.com/office/drawing/2014/main" id="{9F5B5FC1-5EA8-4E45-8EFB-C0E966D4B0F9}"/>
              </a:ext>
            </a:extLst>
          </p:cNvPr>
          <p:cNvSpPr>
            <a:spLocks xmlns:a="http://schemas.openxmlformats.org/drawingml/2006/main" noGrp="1"/>
          </p:cNvSpPr>
          <p:nvPr/>
        </p:nvSpPr>
        <p:spPr>
          <a:xfrm xmlns:a="http://schemas.openxmlformats.org/drawingml/2006/main">
            <a:off x="1276350" y="1790700"/>
            <a:ext cx="1524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Price</a:t>
            </a:r>
          </a:p>
        </p:txBody>
      </p:sp>
      <p:sp>
        <p:nvSpPr>
          <p:cNvPr id="9" name="market-supply-schedule-header-cell-2">
            <a:extLst xmlns:a="http://schemas.openxmlformats.org/drawingml/2006/main">
              <a:ext uri="{FF2B5EF4-FFF2-40B4-BE49-F238E27FC236}">
                <a16:creationId xmlns:a16="http://schemas.microsoft.com/office/drawing/2014/main" id="{7198F2D2-2339-4876-9326-E6A29034677B}"/>
              </a:ext>
            </a:extLst>
          </p:cNvPr>
          <p:cNvSpPr>
            <a:spLocks xmlns:a="http://schemas.openxmlformats.org/drawingml/2006/main" noGrp="1"/>
          </p:cNvSpPr>
          <p:nvPr/>
        </p:nvSpPr>
        <p:spPr>
          <a:xfrm xmlns:a="http://schemas.openxmlformats.org/drawingml/2006/main">
            <a:off x="2895600" y="1714500"/>
            <a:ext cx="27051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market-supply-schedule-header-2">
            <a:extLst xmlns:a="http://schemas.openxmlformats.org/drawingml/2006/main">
              <a:ext uri="{FF2B5EF4-FFF2-40B4-BE49-F238E27FC236}">
                <a16:creationId xmlns:a16="http://schemas.microsoft.com/office/drawing/2014/main" id="{EAD04218-9DD8-4429-849E-977E0A7C7336}"/>
              </a:ext>
            </a:extLst>
          </p:cNvPr>
          <p:cNvSpPr>
            <a:spLocks xmlns:a="http://schemas.openxmlformats.org/drawingml/2006/main" noGrp="1"/>
          </p:cNvSpPr>
          <p:nvPr/>
        </p:nvSpPr>
        <p:spPr>
          <a:xfrm xmlns:a="http://schemas.openxmlformats.org/drawingml/2006/main">
            <a:off x="2990850" y="17907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Riley</a:t>
            </a:r>
          </a:p>
        </p:txBody>
      </p:sp>
      <p:sp>
        <p:nvSpPr>
          <p:cNvPr id="11" name="market-supply-schedule-header-cell-3">
            <a:extLst xmlns:a="http://schemas.openxmlformats.org/drawingml/2006/main">
              <a:ext uri="{FF2B5EF4-FFF2-40B4-BE49-F238E27FC236}">
                <a16:creationId xmlns:a16="http://schemas.microsoft.com/office/drawing/2014/main" id="{69B95D44-9CDE-4E14-9EBE-8805FE77A30D}"/>
              </a:ext>
            </a:extLst>
          </p:cNvPr>
          <p:cNvSpPr>
            <a:spLocks xmlns:a="http://schemas.openxmlformats.org/drawingml/2006/main" noGrp="1"/>
          </p:cNvSpPr>
          <p:nvPr/>
        </p:nvSpPr>
        <p:spPr>
          <a:xfrm xmlns:a="http://schemas.openxmlformats.org/drawingml/2006/main">
            <a:off x="5600700" y="1714500"/>
            <a:ext cx="27051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market-supply-schedule-header-3">
            <a:extLst xmlns:a="http://schemas.openxmlformats.org/drawingml/2006/main">
              <a:ext uri="{FF2B5EF4-FFF2-40B4-BE49-F238E27FC236}">
                <a16:creationId xmlns:a16="http://schemas.microsoft.com/office/drawing/2014/main" id="{AA2B34D9-1F5C-49E9-81CE-95D3FA3B7218}"/>
              </a:ext>
            </a:extLst>
          </p:cNvPr>
          <p:cNvSpPr>
            <a:spLocks xmlns:a="http://schemas.openxmlformats.org/drawingml/2006/main" noGrp="1"/>
          </p:cNvSpPr>
          <p:nvPr/>
        </p:nvSpPr>
        <p:spPr>
          <a:xfrm xmlns:a="http://schemas.openxmlformats.org/drawingml/2006/main">
            <a:off x="5695950" y="17907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Sam</a:t>
            </a:r>
          </a:p>
        </p:txBody>
      </p:sp>
      <p:sp>
        <p:nvSpPr>
          <p:cNvPr id="13" name="market-supply-schedule-header-cell-4">
            <a:extLst xmlns:a="http://schemas.openxmlformats.org/drawingml/2006/main">
              <a:ext uri="{FF2B5EF4-FFF2-40B4-BE49-F238E27FC236}">
                <a16:creationId xmlns:a16="http://schemas.microsoft.com/office/drawing/2014/main" id="{B7065EB0-EADA-4B53-951F-B53D3992A547}"/>
              </a:ext>
            </a:extLst>
          </p:cNvPr>
          <p:cNvSpPr>
            <a:spLocks xmlns:a="http://schemas.openxmlformats.org/drawingml/2006/main" noGrp="1"/>
          </p:cNvSpPr>
          <p:nvPr/>
        </p:nvSpPr>
        <p:spPr>
          <a:xfrm xmlns:a="http://schemas.openxmlformats.org/drawingml/2006/main">
            <a:off x="8305800" y="1714500"/>
            <a:ext cx="27051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4" name="market-supply-schedule-header-4">
            <a:extLst xmlns:a="http://schemas.openxmlformats.org/drawingml/2006/main">
              <a:ext uri="{FF2B5EF4-FFF2-40B4-BE49-F238E27FC236}">
                <a16:creationId xmlns:a16="http://schemas.microsoft.com/office/drawing/2014/main" id="{1E838204-D280-429D-B4A3-85C42B2ECE4E}"/>
              </a:ext>
            </a:extLst>
          </p:cNvPr>
          <p:cNvSpPr>
            <a:spLocks xmlns:a="http://schemas.openxmlformats.org/drawingml/2006/main" noGrp="1"/>
          </p:cNvSpPr>
          <p:nvPr/>
        </p:nvSpPr>
        <p:spPr>
          <a:xfrm xmlns:a="http://schemas.openxmlformats.org/drawingml/2006/main">
            <a:off x="8401050" y="17907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2998"/>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Market quantity supplied</a:t>
            </a:r>
          </a:p>
        </p:txBody>
      </p:sp>
      <p:sp>
        <p:nvSpPr>
          <p:cNvPr id="15" name="market-supply-schedule-cell-1-1">
            <a:extLst xmlns:a="http://schemas.openxmlformats.org/drawingml/2006/main">
              <a:ext uri="{FF2B5EF4-FFF2-40B4-BE49-F238E27FC236}">
                <a16:creationId xmlns:a16="http://schemas.microsoft.com/office/drawing/2014/main" id="{246881CC-B19B-453E-8CE4-5D29E8FA1916}"/>
              </a:ext>
            </a:extLst>
          </p:cNvPr>
          <p:cNvSpPr>
            <a:spLocks xmlns:a="http://schemas.openxmlformats.org/drawingml/2006/main" noGrp="1"/>
          </p:cNvSpPr>
          <p:nvPr/>
        </p:nvSpPr>
        <p:spPr>
          <a:xfrm xmlns:a="http://schemas.openxmlformats.org/drawingml/2006/main">
            <a:off x="1181100" y="2286000"/>
            <a:ext cx="17145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market-supply-schedule-text-1-1">
            <a:extLst xmlns:a="http://schemas.openxmlformats.org/drawingml/2006/main">
              <a:ext uri="{FF2B5EF4-FFF2-40B4-BE49-F238E27FC236}">
                <a16:creationId xmlns:a16="http://schemas.microsoft.com/office/drawing/2014/main" id="{C584DD26-2028-4C0B-8E7D-474C2A9E1509}"/>
              </a:ext>
            </a:extLst>
          </p:cNvPr>
          <p:cNvSpPr>
            <a:spLocks xmlns:a="http://schemas.openxmlformats.org/drawingml/2006/main" noGrp="1"/>
          </p:cNvSpPr>
          <p:nvPr/>
        </p:nvSpPr>
        <p:spPr>
          <a:xfrm xmlns:a="http://schemas.openxmlformats.org/drawingml/2006/main">
            <a:off x="1276350" y="2362200"/>
            <a:ext cx="152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$2</a:t>
            </a:r>
          </a:p>
        </p:txBody>
      </p:sp>
      <p:sp>
        <p:nvSpPr>
          <p:cNvPr id="17" name="market-supply-schedule-cell-1-2">
            <a:extLst xmlns:a="http://schemas.openxmlformats.org/drawingml/2006/main">
              <a:ext uri="{FF2B5EF4-FFF2-40B4-BE49-F238E27FC236}">
                <a16:creationId xmlns:a16="http://schemas.microsoft.com/office/drawing/2014/main" id="{579DF666-69BE-4451-8E57-77543D865DAB}"/>
              </a:ext>
            </a:extLst>
          </p:cNvPr>
          <p:cNvSpPr>
            <a:spLocks xmlns:a="http://schemas.openxmlformats.org/drawingml/2006/main" noGrp="1"/>
          </p:cNvSpPr>
          <p:nvPr/>
        </p:nvSpPr>
        <p:spPr>
          <a:xfrm xmlns:a="http://schemas.openxmlformats.org/drawingml/2006/main">
            <a:off x="2895600" y="22860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market-supply-schedule-text-1-2">
            <a:extLst xmlns:a="http://schemas.openxmlformats.org/drawingml/2006/main">
              <a:ext uri="{FF2B5EF4-FFF2-40B4-BE49-F238E27FC236}">
                <a16:creationId xmlns:a16="http://schemas.microsoft.com/office/drawing/2014/main" id="{8030FA39-4E91-4039-ABB3-E691C55276CB}"/>
              </a:ext>
            </a:extLst>
          </p:cNvPr>
          <p:cNvSpPr>
            <a:spLocks xmlns:a="http://schemas.openxmlformats.org/drawingml/2006/main" noGrp="1"/>
          </p:cNvSpPr>
          <p:nvPr/>
        </p:nvSpPr>
        <p:spPr>
          <a:xfrm xmlns:a="http://schemas.openxmlformats.org/drawingml/2006/main">
            <a:off x="2990850" y="23622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0</a:t>
            </a:r>
          </a:p>
        </p:txBody>
      </p:sp>
      <p:sp>
        <p:nvSpPr>
          <p:cNvPr id="19" name="market-supply-schedule-cell-1-3">
            <a:extLst xmlns:a="http://schemas.openxmlformats.org/drawingml/2006/main">
              <a:ext uri="{FF2B5EF4-FFF2-40B4-BE49-F238E27FC236}">
                <a16:creationId xmlns:a16="http://schemas.microsoft.com/office/drawing/2014/main" id="{C715B297-89A6-47A6-92D3-1DB24F03C8A3}"/>
              </a:ext>
            </a:extLst>
          </p:cNvPr>
          <p:cNvSpPr>
            <a:spLocks xmlns:a="http://schemas.openxmlformats.org/drawingml/2006/main" noGrp="1"/>
          </p:cNvSpPr>
          <p:nvPr/>
        </p:nvSpPr>
        <p:spPr>
          <a:xfrm xmlns:a="http://schemas.openxmlformats.org/drawingml/2006/main">
            <a:off x="5600700" y="22860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0" name="market-supply-schedule-text-1-3">
            <a:extLst xmlns:a="http://schemas.openxmlformats.org/drawingml/2006/main">
              <a:ext uri="{FF2B5EF4-FFF2-40B4-BE49-F238E27FC236}">
                <a16:creationId xmlns:a16="http://schemas.microsoft.com/office/drawing/2014/main" id="{AF07B591-30E0-4F55-9538-4FFF2FF83E96}"/>
              </a:ext>
            </a:extLst>
          </p:cNvPr>
          <p:cNvSpPr>
            <a:spLocks xmlns:a="http://schemas.openxmlformats.org/drawingml/2006/main" noGrp="1"/>
          </p:cNvSpPr>
          <p:nvPr/>
        </p:nvSpPr>
        <p:spPr>
          <a:xfrm xmlns:a="http://schemas.openxmlformats.org/drawingml/2006/main">
            <a:off x="5695950" y="23622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a:t>
            </a:r>
          </a:p>
        </p:txBody>
      </p:sp>
      <p:sp>
        <p:nvSpPr>
          <p:cNvPr id="21" name="market-supply-schedule-cell-1-4">
            <a:extLst xmlns:a="http://schemas.openxmlformats.org/drawingml/2006/main">
              <a:ext uri="{FF2B5EF4-FFF2-40B4-BE49-F238E27FC236}">
                <a16:creationId xmlns:a16="http://schemas.microsoft.com/office/drawing/2014/main" id="{E2714143-0999-44A4-B227-E1DDDEE7ED48}"/>
              </a:ext>
            </a:extLst>
          </p:cNvPr>
          <p:cNvSpPr>
            <a:spLocks xmlns:a="http://schemas.openxmlformats.org/drawingml/2006/main" noGrp="1"/>
          </p:cNvSpPr>
          <p:nvPr/>
        </p:nvSpPr>
        <p:spPr>
          <a:xfrm xmlns:a="http://schemas.openxmlformats.org/drawingml/2006/main">
            <a:off x="8305800" y="22860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2" name="market-supply-schedule-text-1-4">
            <a:extLst xmlns:a="http://schemas.openxmlformats.org/drawingml/2006/main">
              <a:ext uri="{FF2B5EF4-FFF2-40B4-BE49-F238E27FC236}">
                <a16:creationId xmlns:a16="http://schemas.microsoft.com/office/drawing/2014/main" id="{8C38BFB6-1290-4660-9BD6-07DDB8A8BF46}"/>
              </a:ext>
            </a:extLst>
          </p:cNvPr>
          <p:cNvSpPr>
            <a:spLocks xmlns:a="http://schemas.openxmlformats.org/drawingml/2006/main" noGrp="1"/>
          </p:cNvSpPr>
          <p:nvPr/>
        </p:nvSpPr>
        <p:spPr>
          <a:xfrm xmlns:a="http://schemas.openxmlformats.org/drawingml/2006/main">
            <a:off x="8401050" y="23622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a:t>
            </a:r>
          </a:p>
        </p:txBody>
      </p:sp>
      <p:sp>
        <p:nvSpPr>
          <p:cNvPr id="23" name="market-supply-schedule-cell-2-1">
            <a:extLst xmlns:a="http://schemas.openxmlformats.org/drawingml/2006/main">
              <a:ext uri="{FF2B5EF4-FFF2-40B4-BE49-F238E27FC236}">
                <a16:creationId xmlns:a16="http://schemas.microsoft.com/office/drawing/2014/main" id="{9223CD28-9695-40D8-81C3-2974651C153F}"/>
              </a:ext>
            </a:extLst>
          </p:cNvPr>
          <p:cNvSpPr>
            <a:spLocks xmlns:a="http://schemas.openxmlformats.org/drawingml/2006/main" noGrp="1"/>
          </p:cNvSpPr>
          <p:nvPr/>
        </p:nvSpPr>
        <p:spPr>
          <a:xfrm xmlns:a="http://schemas.openxmlformats.org/drawingml/2006/main">
            <a:off x="1181100" y="3009900"/>
            <a:ext cx="17145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market-supply-schedule-text-2-1">
            <a:extLst xmlns:a="http://schemas.openxmlformats.org/drawingml/2006/main">
              <a:ext uri="{FF2B5EF4-FFF2-40B4-BE49-F238E27FC236}">
                <a16:creationId xmlns:a16="http://schemas.microsoft.com/office/drawing/2014/main" id="{856F206A-54CB-4210-B8C5-73D991D36790}"/>
              </a:ext>
            </a:extLst>
          </p:cNvPr>
          <p:cNvSpPr>
            <a:spLocks xmlns:a="http://schemas.openxmlformats.org/drawingml/2006/main" noGrp="1"/>
          </p:cNvSpPr>
          <p:nvPr/>
        </p:nvSpPr>
        <p:spPr>
          <a:xfrm xmlns:a="http://schemas.openxmlformats.org/drawingml/2006/main">
            <a:off x="1276350" y="3086100"/>
            <a:ext cx="152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$5</a:t>
            </a:r>
          </a:p>
        </p:txBody>
      </p:sp>
      <p:sp>
        <p:nvSpPr>
          <p:cNvPr id="25" name="market-supply-schedule-cell-2-2">
            <a:extLst xmlns:a="http://schemas.openxmlformats.org/drawingml/2006/main">
              <a:ext uri="{FF2B5EF4-FFF2-40B4-BE49-F238E27FC236}">
                <a16:creationId xmlns:a16="http://schemas.microsoft.com/office/drawing/2014/main" id="{69ED12DD-BD6A-4699-A0A0-3193C7E0822A}"/>
              </a:ext>
            </a:extLst>
          </p:cNvPr>
          <p:cNvSpPr>
            <a:spLocks xmlns:a="http://schemas.openxmlformats.org/drawingml/2006/main" noGrp="1"/>
          </p:cNvSpPr>
          <p:nvPr/>
        </p:nvSpPr>
        <p:spPr>
          <a:xfrm xmlns:a="http://schemas.openxmlformats.org/drawingml/2006/main">
            <a:off x="2895600" y="3009900"/>
            <a:ext cx="27051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6" name="market-supply-schedule-text-2-2">
            <a:extLst xmlns:a="http://schemas.openxmlformats.org/drawingml/2006/main">
              <a:ext uri="{FF2B5EF4-FFF2-40B4-BE49-F238E27FC236}">
                <a16:creationId xmlns:a16="http://schemas.microsoft.com/office/drawing/2014/main" id="{D2F5B900-A6A1-4C8D-A886-607F801E3C11}"/>
              </a:ext>
            </a:extLst>
          </p:cNvPr>
          <p:cNvSpPr>
            <a:spLocks xmlns:a="http://schemas.openxmlformats.org/drawingml/2006/main" noGrp="1"/>
          </p:cNvSpPr>
          <p:nvPr/>
        </p:nvSpPr>
        <p:spPr>
          <a:xfrm xmlns:a="http://schemas.openxmlformats.org/drawingml/2006/main">
            <a:off x="2990850" y="30861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3</a:t>
            </a:r>
          </a:p>
        </p:txBody>
      </p:sp>
      <p:sp>
        <p:nvSpPr>
          <p:cNvPr id="27" name="market-supply-schedule-cell-2-3">
            <a:extLst xmlns:a="http://schemas.openxmlformats.org/drawingml/2006/main">
              <a:ext uri="{FF2B5EF4-FFF2-40B4-BE49-F238E27FC236}">
                <a16:creationId xmlns:a16="http://schemas.microsoft.com/office/drawing/2014/main" id="{C274EC2B-D7D6-4741-ABDD-315558C65E06}"/>
              </a:ext>
            </a:extLst>
          </p:cNvPr>
          <p:cNvSpPr>
            <a:spLocks xmlns:a="http://schemas.openxmlformats.org/drawingml/2006/main" noGrp="1"/>
          </p:cNvSpPr>
          <p:nvPr/>
        </p:nvSpPr>
        <p:spPr>
          <a:xfrm xmlns:a="http://schemas.openxmlformats.org/drawingml/2006/main">
            <a:off x="5600700" y="3009900"/>
            <a:ext cx="27051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8" name="market-supply-schedule-text-2-3">
            <a:extLst xmlns:a="http://schemas.openxmlformats.org/drawingml/2006/main">
              <a:ext uri="{FF2B5EF4-FFF2-40B4-BE49-F238E27FC236}">
                <a16:creationId xmlns:a16="http://schemas.microsoft.com/office/drawing/2014/main" id="{16A358E5-FCD9-4BF6-82A0-BD650021944A}"/>
              </a:ext>
            </a:extLst>
          </p:cNvPr>
          <p:cNvSpPr>
            <a:spLocks xmlns:a="http://schemas.openxmlformats.org/drawingml/2006/main" noGrp="1"/>
          </p:cNvSpPr>
          <p:nvPr/>
        </p:nvSpPr>
        <p:spPr>
          <a:xfrm xmlns:a="http://schemas.openxmlformats.org/drawingml/2006/main">
            <a:off x="5695950" y="30861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4</a:t>
            </a:r>
          </a:p>
        </p:txBody>
      </p:sp>
      <p:sp>
        <p:nvSpPr>
          <p:cNvPr id="29" name="market-supply-schedule-cell-2-4">
            <a:extLst xmlns:a="http://schemas.openxmlformats.org/drawingml/2006/main">
              <a:ext uri="{FF2B5EF4-FFF2-40B4-BE49-F238E27FC236}">
                <a16:creationId xmlns:a16="http://schemas.microsoft.com/office/drawing/2014/main" id="{D3A1D295-DA3B-421E-85FA-CFE778D4AF11}"/>
              </a:ext>
            </a:extLst>
          </p:cNvPr>
          <p:cNvSpPr>
            <a:spLocks xmlns:a="http://schemas.openxmlformats.org/drawingml/2006/main" noGrp="1"/>
          </p:cNvSpPr>
          <p:nvPr/>
        </p:nvSpPr>
        <p:spPr>
          <a:xfrm xmlns:a="http://schemas.openxmlformats.org/drawingml/2006/main">
            <a:off x="8305800" y="3009900"/>
            <a:ext cx="27051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0" name="market-supply-schedule-text-2-4">
            <a:extLst xmlns:a="http://schemas.openxmlformats.org/drawingml/2006/main">
              <a:ext uri="{FF2B5EF4-FFF2-40B4-BE49-F238E27FC236}">
                <a16:creationId xmlns:a16="http://schemas.microsoft.com/office/drawing/2014/main" id="{F0F03BB7-BE44-4C6E-904F-F8A59F333F3C}"/>
              </a:ext>
            </a:extLst>
          </p:cNvPr>
          <p:cNvSpPr>
            <a:spLocks xmlns:a="http://schemas.openxmlformats.org/drawingml/2006/main" noGrp="1"/>
          </p:cNvSpPr>
          <p:nvPr/>
        </p:nvSpPr>
        <p:spPr>
          <a:xfrm xmlns:a="http://schemas.openxmlformats.org/drawingml/2006/main">
            <a:off x="8401050" y="30861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7</a:t>
            </a:r>
          </a:p>
        </p:txBody>
      </p:sp>
      <p:sp>
        <p:nvSpPr>
          <p:cNvPr id="31" name="market-supply-schedule-cell-3-1">
            <a:extLst xmlns:a="http://schemas.openxmlformats.org/drawingml/2006/main">
              <a:ext uri="{FF2B5EF4-FFF2-40B4-BE49-F238E27FC236}">
                <a16:creationId xmlns:a16="http://schemas.microsoft.com/office/drawing/2014/main" id="{10CB761B-F788-486B-87A4-F917714428DB}"/>
              </a:ext>
            </a:extLst>
          </p:cNvPr>
          <p:cNvSpPr>
            <a:spLocks xmlns:a="http://schemas.openxmlformats.org/drawingml/2006/main" noGrp="1"/>
          </p:cNvSpPr>
          <p:nvPr/>
        </p:nvSpPr>
        <p:spPr>
          <a:xfrm xmlns:a="http://schemas.openxmlformats.org/drawingml/2006/main">
            <a:off x="1181100" y="3733800"/>
            <a:ext cx="17145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2" name="market-supply-schedule-text-3-1">
            <a:extLst xmlns:a="http://schemas.openxmlformats.org/drawingml/2006/main">
              <a:ext uri="{FF2B5EF4-FFF2-40B4-BE49-F238E27FC236}">
                <a16:creationId xmlns:a16="http://schemas.microsoft.com/office/drawing/2014/main" id="{F6434E41-746A-4D0E-AF1A-A682A900B0D8}"/>
              </a:ext>
            </a:extLst>
          </p:cNvPr>
          <p:cNvSpPr>
            <a:spLocks xmlns:a="http://schemas.openxmlformats.org/drawingml/2006/main" noGrp="1"/>
          </p:cNvSpPr>
          <p:nvPr/>
        </p:nvSpPr>
        <p:spPr>
          <a:xfrm xmlns:a="http://schemas.openxmlformats.org/drawingml/2006/main">
            <a:off x="1276350" y="3810000"/>
            <a:ext cx="152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$8</a:t>
            </a:r>
          </a:p>
        </p:txBody>
      </p:sp>
      <p:sp>
        <p:nvSpPr>
          <p:cNvPr id="33" name="market-supply-schedule-cell-3-2">
            <a:extLst xmlns:a="http://schemas.openxmlformats.org/drawingml/2006/main">
              <a:ext uri="{FF2B5EF4-FFF2-40B4-BE49-F238E27FC236}">
                <a16:creationId xmlns:a16="http://schemas.microsoft.com/office/drawing/2014/main" id="{549A66AE-F28D-4E3C-902A-AAE26B3141A5}"/>
              </a:ext>
            </a:extLst>
          </p:cNvPr>
          <p:cNvSpPr>
            <a:spLocks xmlns:a="http://schemas.openxmlformats.org/drawingml/2006/main" noGrp="1"/>
          </p:cNvSpPr>
          <p:nvPr/>
        </p:nvSpPr>
        <p:spPr>
          <a:xfrm xmlns:a="http://schemas.openxmlformats.org/drawingml/2006/main">
            <a:off x="2895600" y="37338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4" name="market-supply-schedule-text-3-2">
            <a:extLst xmlns:a="http://schemas.openxmlformats.org/drawingml/2006/main">
              <a:ext uri="{FF2B5EF4-FFF2-40B4-BE49-F238E27FC236}">
                <a16:creationId xmlns:a16="http://schemas.microsoft.com/office/drawing/2014/main" id="{A4D9F5F3-54D5-4136-A697-09AEBB937939}"/>
              </a:ext>
            </a:extLst>
          </p:cNvPr>
          <p:cNvSpPr>
            <a:spLocks xmlns:a="http://schemas.openxmlformats.org/drawingml/2006/main" noGrp="1"/>
          </p:cNvSpPr>
          <p:nvPr/>
        </p:nvSpPr>
        <p:spPr>
          <a:xfrm xmlns:a="http://schemas.openxmlformats.org/drawingml/2006/main">
            <a:off x="2990850" y="38100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6</a:t>
            </a:r>
          </a:p>
        </p:txBody>
      </p:sp>
      <p:sp>
        <p:nvSpPr>
          <p:cNvPr id="35" name="market-supply-schedule-cell-3-3">
            <a:extLst xmlns:a="http://schemas.openxmlformats.org/drawingml/2006/main">
              <a:ext uri="{FF2B5EF4-FFF2-40B4-BE49-F238E27FC236}">
                <a16:creationId xmlns:a16="http://schemas.microsoft.com/office/drawing/2014/main" id="{03B12644-3309-4394-BDF4-58168A06FD56}"/>
              </a:ext>
            </a:extLst>
          </p:cNvPr>
          <p:cNvSpPr>
            <a:spLocks xmlns:a="http://schemas.openxmlformats.org/drawingml/2006/main" noGrp="1"/>
          </p:cNvSpPr>
          <p:nvPr/>
        </p:nvSpPr>
        <p:spPr>
          <a:xfrm xmlns:a="http://schemas.openxmlformats.org/drawingml/2006/main">
            <a:off x="5600700" y="37338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6" name="market-supply-schedule-text-3-3">
            <a:extLst xmlns:a="http://schemas.openxmlformats.org/drawingml/2006/main">
              <a:ext uri="{FF2B5EF4-FFF2-40B4-BE49-F238E27FC236}">
                <a16:creationId xmlns:a16="http://schemas.microsoft.com/office/drawing/2014/main" id="{224B920F-CCAE-4F49-92BE-2B2FD10EC322}"/>
              </a:ext>
            </a:extLst>
          </p:cNvPr>
          <p:cNvSpPr>
            <a:spLocks xmlns:a="http://schemas.openxmlformats.org/drawingml/2006/main" noGrp="1"/>
          </p:cNvSpPr>
          <p:nvPr/>
        </p:nvSpPr>
        <p:spPr>
          <a:xfrm xmlns:a="http://schemas.openxmlformats.org/drawingml/2006/main">
            <a:off x="5695950" y="38100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7</a:t>
            </a:r>
          </a:p>
        </p:txBody>
      </p:sp>
      <p:sp>
        <p:nvSpPr>
          <p:cNvPr id="37" name="market-supply-schedule-cell-3-4">
            <a:extLst xmlns:a="http://schemas.openxmlformats.org/drawingml/2006/main">
              <a:ext uri="{FF2B5EF4-FFF2-40B4-BE49-F238E27FC236}">
                <a16:creationId xmlns:a16="http://schemas.microsoft.com/office/drawing/2014/main" id="{64BE5AD8-90E2-4989-AD6E-7C030C57E4CA}"/>
              </a:ext>
            </a:extLst>
          </p:cNvPr>
          <p:cNvSpPr>
            <a:spLocks xmlns:a="http://schemas.openxmlformats.org/drawingml/2006/main" noGrp="1"/>
          </p:cNvSpPr>
          <p:nvPr/>
        </p:nvSpPr>
        <p:spPr>
          <a:xfrm xmlns:a="http://schemas.openxmlformats.org/drawingml/2006/main">
            <a:off x="8305800" y="37338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8" name="market-supply-schedule-text-3-4">
            <a:extLst xmlns:a="http://schemas.openxmlformats.org/drawingml/2006/main">
              <a:ext uri="{FF2B5EF4-FFF2-40B4-BE49-F238E27FC236}">
                <a16:creationId xmlns:a16="http://schemas.microsoft.com/office/drawing/2014/main" id="{C8C26DEE-1ABE-4955-8B51-895534002D66}"/>
              </a:ext>
            </a:extLst>
          </p:cNvPr>
          <p:cNvSpPr>
            <a:spLocks xmlns:a="http://schemas.openxmlformats.org/drawingml/2006/main" noGrp="1"/>
          </p:cNvSpPr>
          <p:nvPr/>
        </p:nvSpPr>
        <p:spPr>
          <a:xfrm xmlns:a="http://schemas.openxmlformats.org/drawingml/2006/main">
            <a:off x="8401050" y="38100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13</a:t>
            </a:r>
          </a:p>
        </p:txBody>
      </p:sp>
      <p:sp>
        <p:nvSpPr>
          <p:cNvPr id="39" name="">
            <a:extLst xmlns:a="http://schemas.openxmlformats.org/drawingml/2006/main">
              <a:ext uri="{FF2B5EF4-FFF2-40B4-BE49-F238E27FC236}">
                <a16:creationId xmlns:a16="http://schemas.microsoft.com/office/drawing/2014/main" id="{813F550F-3946-4604-9F8C-CAB5868F623A}"/>
              </a:ext>
            </a:extLst>
          </p:cNvPr>
          <p:cNvSpPr>
            <a:spLocks xmlns:a="http://schemas.openxmlformats.org/drawingml/2006/main" noGrp="1"/>
          </p:cNvSpPr>
          <p:nvPr/>
        </p:nvSpPr>
        <p:spPr>
          <a:xfrm xmlns:a="http://schemas.openxmlformats.org/drawingml/2006/main">
            <a:off x="2190750" y="4953000"/>
            <a:ext cx="781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No single seller chooses market supply.</a:t>
            </a:r>
          </a:p>
        </p:txBody>
      </p:sp>
    </p:spTree>
    <p:extLst>
      <p:ext uri="{BB962C8B-B14F-4D97-AF65-F5344CB8AC3E}">
        <p14:creationId xmlns:p14="http://schemas.microsoft.com/office/powerpoint/2010/main" val="983929337"/>
      </p:ext>
    </p:extLst>
  </p:cSld>
</p:sld>
</file>

<file path=ppt/slides/slide2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C07C416B-3E97-4BB9-B5A9-3A3FF3A025C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4116C26-AFA7-4835-8936-9D6F40439100}"/>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905B1655-13BE-4364-B007-6684D0EA5505}"/>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Market supply combines separate sellers</a:t>
            </a:r>
          </a:p>
        </p:txBody>
      </p:sp>
      <p:sp>
        <p:nvSpPr>
          <p:cNvPr id="4" name="footer-rule">
            <a:extLst xmlns:a="http://schemas.openxmlformats.org/drawingml/2006/main">
              <a:ext uri="{FF2B5EF4-FFF2-40B4-BE49-F238E27FC236}">
                <a16:creationId xmlns:a16="http://schemas.microsoft.com/office/drawing/2014/main" id="{536DDCEE-11DA-4707-9487-D02C8A89F53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ED6A1BD2-D2C3-4CBC-81EC-2B7B3F336836}"/>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022C32DA-013C-46BA-A081-5F56CF7BDDC9}"/>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22</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338efa0c76d84123"/>
          <a:stretch xmlns:a="http://schemas.openxmlformats.org/drawingml/2006/main"/>
        </p:blipFill>
        <p:spPr>
          <a:xfrm xmlns:a="http://schemas.openxmlformats.org/drawingml/2006/main">
            <a:off x="2750153" y="1371600"/>
            <a:ext cx="6691695" cy="4762500"/>
          </a:xfrm>
          <a:prstGeom xmlns:a="http://schemas.openxmlformats.org/drawingml/2006/main" prst="rect">
            <a:avLst/>
          </a:prstGeom>
        </p:spPr>
      </p:pic>
    </p:spTree>
    <p:extLst>
      <p:ext uri="{BB962C8B-B14F-4D97-AF65-F5344CB8AC3E}">
        <p14:creationId xmlns:p14="http://schemas.microsoft.com/office/powerpoint/2010/main" val="537957202"/>
      </p:ext>
    </p:extLst>
  </p:cSld>
</p:sld>
</file>

<file path=ppt/slides/slide23.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76C70D6D-3DEF-4DFF-BDE8-010FFAAB4A7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CE433FF-1127-4A78-8B41-E4F120C5147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D7052C32-CADF-4166-9E5B-FCFE6DC5A60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own-price rule applies to supply too</a:t>
            </a:r>
          </a:p>
        </p:txBody>
      </p:sp>
      <p:sp>
        <p:nvSpPr>
          <p:cNvPr id="4" name="footer-rule">
            <a:extLst xmlns:a="http://schemas.openxmlformats.org/drawingml/2006/main">
              <a:ext uri="{FF2B5EF4-FFF2-40B4-BE49-F238E27FC236}">
                <a16:creationId xmlns:a16="http://schemas.microsoft.com/office/drawing/2014/main" id="{06AE3A78-CE10-44CD-AAF3-130F799725C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68F8B824-60E4-4A8A-A646-7A50870DA8F3}"/>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79DC9C3E-67F3-4CFD-8F82-741C41F3F767}"/>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23</a:t>
            </a:r>
          </a:p>
        </p:txBody>
      </p:sp>
      <p:sp>
        <p:nvSpPr>
          <p:cNvPr id="7" name="supply-movement-field">
            <a:extLst xmlns:a="http://schemas.openxmlformats.org/drawingml/2006/main">
              <a:ext uri="{FF2B5EF4-FFF2-40B4-BE49-F238E27FC236}">
                <a16:creationId xmlns:a16="http://schemas.microsoft.com/office/drawing/2014/main" id="{1BFBF413-8C69-49D0-BF2A-C1F82239C695}"/>
              </a:ext>
            </a:extLst>
          </p:cNvPr>
          <p:cNvSpPr>
            <a:spLocks xmlns:a="http://schemas.openxmlformats.org/drawingml/2006/main" noGrp="1"/>
          </p:cNvSpPr>
          <p:nvPr/>
        </p:nvSpPr>
        <p:spPr>
          <a:xfrm xmlns:a="http://schemas.openxmlformats.org/drawingml/2006/main">
            <a:off x="819150" y="1733550"/>
            <a:ext cx="4953000" cy="33718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8" name="">
            <a:extLst xmlns:a="http://schemas.openxmlformats.org/drawingml/2006/main">
              <a:ext uri="{FF2B5EF4-FFF2-40B4-BE49-F238E27FC236}">
                <a16:creationId xmlns:a16="http://schemas.microsoft.com/office/drawing/2014/main" id="{61B0B7BB-271A-49C6-A0B6-6447613022D3}"/>
              </a:ext>
            </a:extLst>
          </p:cNvPr>
          <p:cNvSpPr>
            <a:spLocks xmlns:a="http://schemas.openxmlformats.org/drawingml/2006/main" noGrp="1"/>
          </p:cNvSpPr>
          <p:nvPr/>
        </p:nvSpPr>
        <p:spPr>
          <a:xfrm xmlns:a="http://schemas.openxmlformats.org/drawingml/2006/main">
            <a:off x="10858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OWN PRICE CHANGED</a:t>
            </a:r>
          </a:p>
        </p:txBody>
      </p:sp>
      <p:sp>
        <p:nvSpPr>
          <p:cNvPr id="9" name="supply-movement-heading">
            <a:extLst xmlns:a="http://schemas.openxmlformats.org/drawingml/2006/main">
              <a:ext uri="{FF2B5EF4-FFF2-40B4-BE49-F238E27FC236}">
                <a16:creationId xmlns:a16="http://schemas.microsoft.com/office/drawing/2014/main" id="{245088B9-738D-4480-A12A-FFBB8497F032}"/>
              </a:ext>
            </a:extLst>
          </p:cNvPr>
          <p:cNvSpPr>
            <a:spLocks xmlns:a="http://schemas.openxmlformats.org/drawingml/2006/main" noGrp="1"/>
          </p:cNvSpPr>
          <p:nvPr/>
        </p:nvSpPr>
        <p:spPr>
          <a:xfrm xmlns:a="http://schemas.openxmlformats.org/drawingml/2006/main">
            <a:off x="10858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1E6675"/>
                </a:solidFill>
                <a:latin typeface="Georgia"/>
                <a:ea typeface="Georgia"/>
                <a:cs typeface="Georgia"/>
              </a:defRPr>
            </a:pPr>
            <a:r>
              <a:rPr sz="2475" b="1" i="0">
                <a:solidFill>
                  <a:srgbClr val="1E6675"/>
                </a:solidFill>
                <a:latin typeface="Georgia"/>
                <a:ea typeface="Georgia"/>
                <a:cs typeface="Georgia"/>
              </a:rPr>
              <a:t>Move along supply</a:t>
            </a:r>
          </a:p>
        </p:txBody>
      </p:sp>
      <p:sp>
        <p:nvSpPr>
          <p:cNvPr id="10" name="supply-movement-body">
            <a:extLst xmlns:a="http://schemas.openxmlformats.org/drawingml/2006/main">
              <a:ext uri="{FF2B5EF4-FFF2-40B4-BE49-F238E27FC236}">
                <a16:creationId xmlns:a16="http://schemas.microsoft.com/office/drawing/2014/main" id="{95DC7311-F0F0-4012-8AC5-3F9D44AFE5E9}"/>
              </a:ext>
            </a:extLst>
          </p:cNvPr>
          <p:cNvSpPr>
            <a:spLocks xmlns:a="http://schemas.openxmlformats.org/drawingml/2006/main" noGrp="1"/>
          </p:cNvSpPr>
          <p:nvPr/>
        </p:nvSpPr>
        <p:spPr>
          <a:xfrm xmlns:a="http://schemas.openxmlformats.org/drawingml/2006/main">
            <a:off x="10858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Existing sellers change quantity supplied as the price of iced coffee changes.</a:t>
            </a:r>
          </a:p>
        </p:txBody>
      </p:sp>
      <p:sp>
        <p:nvSpPr>
          <p:cNvPr id="11" name="supply-shift-field">
            <a:extLst xmlns:a="http://schemas.openxmlformats.org/drawingml/2006/main">
              <a:ext uri="{FF2B5EF4-FFF2-40B4-BE49-F238E27FC236}">
                <a16:creationId xmlns:a16="http://schemas.microsoft.com/office/drawing/2014/main" id="{B7CC4173-B192-4C23-9394-02EABA7D3CD7}"/>
              </a:ext>
            </a:extLst>
          </p:cNvPr>
          <p:cNvSpPr>
            <a:spLocks xmlns:a="http://schemas.openxmlformats.org/drawingml/2006/main" noGrp="1"/>
          </p:cNvSpPr>
          <p:nvPr/>
        </p:nvSpPr>
        <p:spPr>
          <a:xfrm xmlns:a="http://schemas.openxmlformats.org/drawingml/2006/main">
            <a:off x="6419850" y="1733550"/>
            <a:ext cx="4953000" cy="3371850"/>
          </a:xfrm>
          <a:prstGeom xmlns:a="http://schemas.openxmlformats.org/drawingml/2006/main" prst="rect">
            <a:avLst/>
          </a:prstGeom>
          <a:solidFill xmlns:a="http://schemas.openxmlformats.org/drawingml/2006/main">
            <a:srgbClr val="F8EFEA"/>
          </a:solidFill>
          <a:ln xmlns:a="http://schemas.openxmlformats.org/drawingml/2006/main" w="9525">
            <a:solidFill>
              <a:srgbClr val="D3DADD"/>
            </a:solidFill>
            <a:prstDash val="solid"/>
          </a:ln>
        </p:spPr>
      </p:sp>
      <p:sp>
        <p:nvSpPr>
          <p:cNvPr id="12" name="">
            <a:extLst xmlns:a="http://schemas.openxmlformats.org/drawingml/2006/main">
              <a:ext uri="{FF2B5EF4-FFF2-40B4-BE49-F238E27FC236}">
                <a16:creationId xmlns:a16="http://schemas.microsoft.com/office/drawing/2014/main" id="{D0ACCA49-6CEC-4B44-B3B1-353317B68779}"/>
              </a:ext>
            </a:extLst>
          </p:cNvPr>
          <p:cNvSpPr>
            <a:spLocks xmlns:a="http://schemas.openxmlformats.org/drawingml/2006/main" noGrp="1"/>
          </p:cNvSpPr>
          <p:nvPr/>
        </p:nvSpPr>
        <p:spPr>
          <a:xfrm xmlns:a="http://schemas.openxmlformats.org/drawingml/2006/main">
            <a:off x="66865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ANOTHER CONDITION CHANGED</a:t>
            </a:r>
          </a:p>
        </p:txBody>
      </p:sp>
      <p:sp>
        <p:nvSpPr>
          <p:cNvPr id="13" name="supply-shift-heading">
            <a:extLst xmlns:a="http://schemas.openxmlformats.org/drawingml/2006/main">
              <a:ext uri="{FF2B5EF4-FFF2-40B4-BE49-F238E27FC236}">
                <a16:creationId xmlns:a16="http://schemas.microsoft.com/office/drawing/2014/main" id="{573465C5-E526-47B9-BCCC-2354D4966E18}"/>
              </a:ext>
            </a:extLst>
          </p:cNvPr>
          <p:cNvSpPr>
            <a:spLocks xmlns:a="http://schemas.openxmlformats.org/drawingml/2006/main" noGrp="1"/>
          </p:cNvSpPr>
          <p:nvPr/>
        </p:nvSpPr>
        <p:spPr>
          <a:xfrm xmlns:a="http://schemas.openxmlformats.org/drawingml/2006/main">
            <a:off x="66865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Shift supply</a:t>
            </a:r>
          </a:p>
        </p:txBody>
      </p:sp>
      <p:sp>
        <p:nvSpPr>
          <p:cNvPr id="14" name="supply-shift-body">
            <a:extLst xmlns:a="http://schemas.openxmlformats.org/drawingml/2006/main">
              <a:ext uri="{FF2B5EF4-FFF2-40B4-BE49-F238E27FC236}">
                <a16:creationId xmlns:a16="http://schemas.microsoft.com/office/drawing/2014/main" id="{FCB7FC7C-BAD1-4FD6-AD10-D75FA694EB0C}"/>
              </a:ext>
            </a:extLst>
          </p:cNvPr>
          <p:cNvSpPr>
            <a:spLocks xmlns:a="http://schemas.openxmlformats.org/drawingml/2006/main" noGrp="1"/>
          </p:cNvSpPr>
          <p:nvPr/>
        </p:nvSpPr>
        <p:spPr>
          <a:xfrm xmlns:a="http://schemas.openxmlformats.org/drawingml/2006/main">
            <a:off x="66865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765"/>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Costs, technology, expectations, production conditions, rules, or the number of sellers changes the whole relationship.</a:t>
            </a:r>
          </a:p>
        </p:txBody>
      </p:sp>
      <p:sp>
        <p:nvSpPr>
          <p:cNvPr id="15" name="">
            <a:extLst xmlns:a="http://schemas.openxmlformats.org/drawingml/2006/main">
              <a:ext uri="{FF2B5EF4-FFF2-40B4-BE49-F238E27FC236}">
                <a16:creationId xmlns:a16="http://schemas.microsoft.com/office/drawing/2014/main" id="{C3D85081-D253-4CA0-9507-20A7C7718296}"/>
              </a:ext>
            </a:extLst>
          </p:cNvPr>
          <p:cNvSpPr>
            <a:spLocks xmlns:a="http://schemas.openxmlformats.org/drawingml/2006/main" noGrp="1"/>
          </p:cNvSpPr>
          <p:nvPr/>
        </p:nvSpPr>
        <p:spPr>
          <a:xfrm xmlns:a="http://schemas.openxmlformats.org/drawingml/2006/main">
            <a:off x="1390650" y="5391150"/>
            <a:ext cx="94107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449"/>
          </a:bodyPr>
          <a:lstStyle xmlns:a="http://schemas.openxmlformats.org/drawingml/2006/main"/>
          <a:p xmlns:a="http://schemas.openxmlformats.org/drawingml/2006/main">
            <a:pPr algn="ctr">
              <a:lnSpc>
                <a:spcPct val="108000"/>
              </a:lnSpc>
              <a:buNone/>
              <a:defRPr sz="2025" b="1" i="0">
                <a:solidFill>
                  <a:srgbClr val="9A3B35"/>
                </a:solidFill>
                <a:latin typeface="Georgia"/>
                <a:ea typeface="Georgia"/>
                <a:cs typeface="Georgia"/>
              </a:defRPr>
            </a:pPr>
            <a:r>
              <a:rPr sz="2025" b="1" i="0">
                <a:solidFill>
                  <a:srgbClr val="9A3B35"/>
                </a:solidFill>
                <a:latin typeface="Georgia"/>
                <a:ea typeface="Georgia"/>
                <a:cs typeface="Georgia"/>
              </a:rPr>
              <a:t>A lasting high price may later attract new sellers, but entry is a separate supply shift.</a:t>
            </a:r>
          </a:p>
        </p:txBody>
      </p:sp>
    </p:spTree>
    <p:extLst>
      <p:ext uri="{BB962C8B-B14F-4D97-AF65-F5344CB8AC3E}">
        <p14:creationId xmlns:p14="http://schemas.microsoft.com/office/powerpoint/2010/main" val="868432210"/>
      </p:ext>
    </p:extLst>
  </p:cSld>
</p:sld>
</file>

<file path=ppt/slides/slide2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D2FA30B9-8982-4130-B656-DBB18D101136}"/>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2CDB4ED-6AF6-4036-8AD1-3BC48556C60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D7F040BB-4150-486A-AEE4-7995CE72C3C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supply shift changes choices at every possible price</a:t>
            </a:r>
          </a:p>
        </p:txBody>
      </p:sp>
      <p:sp>
        <p:nvSpPr>
          <p:cNvPr id="4" name="footer-rule">
            <a:extLst xmlns:a="http://schemas.openxmlformats.org/drawingml/2006/main">
              <a:ext uri="{FF2B5EF4-FFF2-40B4-BE49-F238E27FC236}">
                <a16:creationId xmlns:a16="http://schemas.microsoft.com/office/drawing/2014/main" id="{7108BDDA-C2CF-4490-9616-960AD885337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537C4C74-296B-450F-9BB5-70232D184E24}"/>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55737687-0684-4219-A963-028FBA518A5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24</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de2898aaeb3046bc"/>
          <a:stretch xmlns:a="http://schemas.openxmlformats.org/drawingml/2006/main"/>
        </p:blipFill>
        <p:spPr>
          <a:xfrm xmlns:a="http://schemas.openxmlformats.org/drawingml/2006/main">
            <a:off x="944431" y="2019300"/>
            <a:ext cx="4664338" cy="3429000"/>
          </a:xfrm>
          <a:prstGeom xmlns:a="http://schemas.openxmlformats.org/drawingml/2006/main" prst="rect">
            <a:avLst/>
          </a:prstGeom>
        </p:spPr>
      </p:pic>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30b2931afd2540f8"/>
          <a:stretch xmlns:a="http://schemas.openxmlformats.org/drawingml/2006/main"/>
        </p:blipFill>
        <p:spPr>
          <a:xfrm xmlns:a="http://schemas.openxmlformats.org/drawingml/2006/main">
            <a:off x="6583231" y="2019300"/>
            <a:ext cx="4664338" cy="3429000"/>
          </a:xfrm>
          <a:prstGeom xmlns:a="http://schemas.openxmlformats.org/drawingml/2006/main" prst="rect">
            <a:avLst/>
          </a:prstGeom>
        </p:spPr>
      </p:pic>
      <p:sp>
        <p:nvSpPr>
          <p:cNvPr id="9" name="">
            <a:extLst xmlns:a="http://schemas.openxmlformats.org/drawingml/2006/main">
              <a:ext uri="{FF2B5EF4-FFF2-40B4-BE49-F238E27FC236}">
                <a16:creationId xmlns:a16="http://schemas.microsoft.com/office/drawing/2014/main" id="{5ACDCCCF-712D-47A3-B8D2-24F6F6DE08AB}"/>
              </a:ext>
            </a:extLst>
          </p:cNvPr>
          <p:cNvSpPr>
            <a:spLocks xmlns:a="http://schemas.openxmlformats.org/drawingml/2006/main" noGrp="1"/>
          </p:cNvSpPr>
          <p:nvPr/>
        </p:nvSpPr>
        <p:spPr>
          <a:xfrm xmlns:a="http://schemas.openxmlformats.org/drawingml/2006/main">
            <a:off x="1066800" y="169545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INCREASE IN SUPPLY</a:t>
            </a:r>
          </a:p>
        </p:txBody>
      </p:sp>
      <p:sp>
        <p:nvSpPr>
          <p:cNvPr id="10" name="">
            <a:extLst xmlns:a="http://schemas.openxmlformats.org/drawingml/2006/main">
              <a:ext uri="{FF2B5EF4-FFF2-40B4-BE49-F238E27FC236}">
                <a16:creationId xmlns:a16="http://schemas.microsoft.com/office/drawing/2014/main" id="{2AB1B001-9D10-40CB-BE18-3992DB6D6E98}"/>
              </a:ext>
            </a:extLst>
          </p:cNvPr>
          <p:cNvSpPr>
            <a:spLocks xmlns:a="http://schemas.openxmlformats.org/drawingml/2006/main" noGrp="1"/>
          </p:cNvSpPr>
          <p:nvPr/>
        </p:nvSpPr>
        <p:spPr>
          <a:xfrm xmlns:a="http://schemas.openxmlformats.org/drawingml/2006/main">
            <a:off x="6610350" y="1695450"/>
            <a:ext cx="2857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DECREASE IN SUPPLY</a:t>
            </a:r>
          </a:p>
        </p:txBody>
      </p:sp>
      <p:sp>
        <p:nvSpPr>
          <p:cNvPr id="11" name="">
            <a:extLst xmlns:a="http://schemas.openxmlformats.org/drawingml/2006/main">
              <a:ext uri="{FF2B5EF4-FFF2-40B4-BE49-F238E27FC236}">
                <a16:creationId xmlns:a16="http://schemas.microsoft.com/office/drawing/2014/main" id="{470B38D7-8585-45ED-9F11-FA33E37D66AE}"/>
              </a:ext>
            </a:extLst>
          </p:cNvPr>
          <p:cNvSpPr>
            <a:spLocks xmlns:a="http://schemas.openxmlformats.org/drawingml/2006/main" noGrp="1"/>
          </p:cNvSpPr>
          <p:nvPr/>
        </p:nvSpPr>
        <p:spPr>
          <a:xfrm xmlns:a="http://schemas.openxmlformats.org/drawingml/2006/main">
            <a:off x="1371600" y="5543550"/>
            <a:ext cx="3810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1" i="0">
                <a:solidFill>
                  <a:srgbClr val="1E6675"/>
                </a:solidFill>
                <a:latin typeface="Aptos"/>
                <a:ea typeface="Aptos"/>
                <a:cs typeface="Aptos"/>
              </a:defRPr>
            </a:pPr>
            <a:r>
              <a:rPr sz="1950" b="1" i="0">
                <a:solidFill>
                  <a:srgbClr val="1E6675"/>
                </a:solidFill>
                <a:latin typeface="Aptos"/>
                <a:ea typeface="Aptos"/>
                <a:cs typeface="Aptos"/>
              </a:rPr>
              <a:t>More at every price</a:t>
            </a:r>
          </a:p>
        </p:txBody>
      </p:sp>
      <p:sp>
        <p:nvSpPr>
          <p:cNvPr id="12" name="">
            <a:extLst xmlns:a="http://schemas.openxmlformats.org/drawingml/2006/main">
              <a:ext uri="{FF2B5EF4-FFF2-40B4-BE49-F238E27FC236}">
                <a16:creationId xmlns:a16="http://schemas.microsoft.com/office/drawing/2014/main" id="{D8F13492-8CC0-41DB-A7F5-F8BF2C490FAE}"/>
              </a:ext>
            </a:extLst>
          </p:cNvPr>
          <p:cNvSpPr>
            <a:spLocks xmlns:a="http://schemas.openxmlformats.org/drawingml/2006/main" noGrp="1"/>
          </p:cNvSpPr>
          <p:nvPr/>
        </p:nvSpPr>
        <p:spPr>
          <a:xfrm xmlns:a="http://schemas.openxmlformats.org/drawingml/2006/main">
            <a:off x="7010400" y="5543550"/>
            <a:ext cx="3810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1" i="0">
                <a:solidFill>
                  <a:srgbClr val="9A3B35"/>
                </a:solidFill>
                <a:latin typeface="Aptos"/>
                <a:ea typeface="Aptos"/>
                <a:cs typeface="Aptos"/>
              </a:defRPr>
            </a:pPr>
            <a:r>
              <a:rPr sz="1950" b="1" i="0">
                <a:solidFill>
                  <a:srgbClr val="9A3B35"/>
                </a:solidFill>
                <a:latin typeface="Aptos"/>
                <a:ea typeface="Aptos"/>
                <a:cs typeface="Aptos"/>
              </a:rPr>
              <a:t>Less at every price</a:t>
            </a:r>
          </a:p>
        </p:txBody>
      </p:sp>
    </p:spTree>
    <p:extLst>
      <p:ext uri="{BB962C8B-B14F-4D97-AF65-F5344CB8AC3E}">
        <p14:creationId xmlns:p14="http://schemas.microsoft.com/office/powerpoint/2010/main" val="227344188"/>
      </p:ext>
    </p:extLst>
  </p:cSld>
</p:sld>
</file>

<file path=ppt/slides/slide2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21" name="accent-rule">
            <a:extLst xmlns:a="http://schemas.openxmlformats.org/drawingml/2006/main">
              <a:ext uri="{FF2B5EF4-FFF2-40B4-BE49-F238E27FC236}">
                <a16:creationId xmlns:a16="http://schemas.microsoft.com/office/drawing/2014/main" id="{A3CC05E1-B742-416D-A386-D9FA0A1B968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E868957-10EC-48BE-B0C5-FEA5A313E5F5}"/>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686A9E81-F50C-4731-8143-24D2DF5A4666}"/>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Supply shifts when production conditions change</a:t>
            </a:r>
          </a:p>
        </p:txBody>
      </p:sp>
      <p:sp>
        <p:nvSpPr>
          <p:cNvPr id="4" name="footer-rule">
            <a:extLst xmlns:a="http://schemas.openxmlformats.org/drawingml/2006/main">
              <a:ext uri="{FF2B5EF4-FFF2-40B4-BE49-F238E27FC236}">
                <a16:creationId xmlns:a16="http://schemas.microsoft.com/office/drawing/2014/main" id="{498EF677-4418-4695-A0AE-855962170C8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6164D1A1-6691-4819-A089-1287423B3CC6}"/>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0328CCB-A6DE-4CC5-B7B2-C2A33508008C}"/>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25</a:t>
            </a:r>
          </a:p>
        </p:txBody>
      </p:sp>
      <p:sp>
        <p:nvSpPr>
          <p:cNvPr id="7" name="supply-own-price-band">
            <a:extLst xmlns:a="http://schemas.openxmlformats.org/drawingml/2006/main">
              <a:ext uri="{FF2B5EF4-FFF2-40B4-BE49-F238E27FC236}">
                <a16:creationId xmlns:a16="http://schemas.microsoft.com/office/drawing/2014/main" id="{134A2ADC-5439-4F48-B58D-F13DA80C0302}"/>
              </a:ext>
            </a:extLst>
          </p:cNvPr>
          <p:cNvSpPr>
            <a:spLocks xmlns:a="http://schemas.openxmlformats.org/drawingml/2006/main" noGrp="1"/>
          </p:cNvSpPr>
          <p:nvPr/>
        </p:nvSpPr>
        <p:spPr>
          <a:xfrm xmlns:a="http://schemas.openxmlformats.org/drawingml/2006/main">
            <a:off x="971550" y="1600200"/>
            <a:ext cx="10248900" cy="685800"/>
          </a:xfrm>
          <a:prstGeom xmlns:a="http://schemas.openxmlformats.org/drawingml/2006/main" prst="rect">
            <a:avLst/>
          </a:prstGeom>
          <a:solidFill xmlns:a="http://schemas.openxmlformats.org/drawingml/2006/main">
            <a:srgbClr val="F8EFEA"/>
          </a:solidFill>
          <a:ln xmlns:a="http://schemas.openxmlformats.org/drawingml/2006/main" w="9525">
            <a:solidFill>
              <a:srgbClr val="9A3B35"/>
            </a:solidFill>
            <a:prstDash val="solid"/>
          </a:ln>
        </p:spPr>
      </p:sp>
      <p:sp>
        <p:nvSpPr>
          <p:cNvPr id="8" name="">
            <a:extLst xmlns:a="http://schemas.openxmlformats.org/drawingml/2006/main">
              <a:ext uri="{FF2B5EF4-FFF2-40B4-BE49-F238E27FC236}">
                <a16:creationId xmlns:a16="http://schemas.microsoft.com/office/drawing/2014/main" id="{CA9E7C69-87A7-4D1C-883B-3E7FC378852F}"/>
              </a:ext>
            </a:extLst>
          </p:cNvPr>
          <p:cNvSpPr>
            <a:spLocks xmlns:a="http://schemas.openxmlformats.org/drawingml/2006/main" noGrp="1"/>
          </p:cNvSpPr>
          <p:nvPr/>
        </p:nvSpPr>
        <p:spPr>
          <a:xfrm xmlns:a="http://schemas.openxmlformats.org/drawingml/2006/main">
            <a:off x="1314450" y="1781175"/>
            <a:ext cx="95631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1" i="0">
                <a:solidFill>
                  <a:srgbClr val="9A3B35"/>
                </a:solidFill>
                <a:latin typeface="Aptos"/>
                <a:ea typeface="Aptos"/>
                <a:cs typeface="Aptos"/>
              </a:defRPr>
            </a:pPr>
            <a:r>
              <a:rPr sz="2100" b="1" i="0">
                <a:solidFill>
                  <a:srgbClr val="9A3B35"/>
                </a:solidFill>
                <a:latin typeface="Aptos"/>
                <a:ea typeface="Aptos"/>
                <a:cs typeface="Aptos"/>
              </a:rPr>
              <a:t>Price of the good itself: movement along supply</a:t>
            </a:r>
          </a:p>
        </p:txBody>
      </p:sp>
      <p:sp>
        <p:nvSpPr>
          <p:cNvPr id="9" name="supply-shifters-mark-1">
            <a:extLst xmlns:a="http://schemas.openxmlformats.org/drawingml/2006/main">
              <a:ext uri="{FF2B5EF4-FFF2-40B4-BE49-F238E27FC236}">
                <a16:creationId xmlns:a16="http://schemas.microsoft.com/office/drawing/2014/main" id="{3C35CBA8-C55B-48F4-AEBA-AF9AA9FAF6FE}"/>
              </a:ext>
            </a:extLst>
          </p:cNvPr>
          <p:cNvSpPr>
            <a:spLocks xmlns:a="http://schemas.openxmlformats.org/drawingml/2006/main" noGrp="1"/>
          </p:cNvSpPr>
          <p:nvPr/>
        </p:nvSpPr>
        <p:spPr>
          <a:xfrm xmlns:a="http://schemas.openxmlformats.org/drawingml/2006/main">
            <a:off x="2000250" y="25622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a:t>
            </a:r>
          </a:p>
        </p:txBody>
      </p:sp>
      <p:sp>
        <p:nvSpPr>
          <p:cNvPr id="10" name="supply-shifters-1">
            <a:extLst xmlns:a="http://schemas.openxmlformats.org/drawingml/2006/main">
              <a:ext uri="{FF2B5EF4-FFF2-40B4-BE49-F238E27FC236}">
                <a16:creationId xmlns:a16="http://schemas.microsoft.com/office/drawing/2014/main" id="{BEE21A37-4A6A-4866-A0C5-C4E46385BF77}"/>
              </a:ext>
            </a:extLst>
          </p:cNvPr>
          <p:cNvSpPr>
            <a:spLocks xmlns:a="http://schemas.openxmlformats.org/drawingml/2006/main" noGrp="1"/>
          </p:cNvSpPr>
          <p:nvPr/>
        </p:nvSpPr>
        <p:spPr>
          <a:xfrm xmlns:a="http://schemas.openxmlformats.org/drawingml/2006/main">
            <a:off x="2324100" y="2571750"/>
            <a:ext cx="7867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Input prices</a:t>
            </a:r>
          </a:p>
        </p:txBody>
      </p:sp>
      <p:sp>
        <p:nvSpPr>
          <p:cNvPr id="11" name="supply-shifters-mark-2">
            <a:extLst xmlns:a="http://schemas.openxmlformats.org/drawingml/2006/main">
              <a:ext uri="{FF2B5EF4-FFF2-40B4-BE49-F238E27FC236}">
                <a16:creationId xmlns:a16="http://schemas.microsoft.com/office/drawing/2014/main" id="{C274A816-717E-4781-B773-36682C92156B}"/>
              </a:ext>
            </a:extLst>
          </p:cNvPr>
          <p:cNvSpPr>
            <a:spLocks xmlns:a="http://schemas.openxmlformats.org/drawingml/2006/main" noGrp="1"/>
          </p:cNvSpPr>
          <p:nvPr/>
        </p:nvSpPr>
        <p:spPr>
          <a:xfrm xmlns:a="http://schemas.openxmlformats.org/drawingml/2006/main">
            <a:off x="2000250" y="31337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a:t>
            </a:r>
          </a:p>
        </p:txBody>
      </p:sp>
      <p:sp>
        <p:nvSpPr>
          <p:cNvPr id="12" name="supply-shifters-2">
            <a:extLst xmlns:a="http://schemas.openxmlformats.org/drawingml/2006/main">
              <a:ext uri="{FF2B5EF4-FFF2-40B4-BE49-F238E27FC236}">
                <a16:creationId xmlns:a16="http://schemas.microsoft.com/office/drawing/2014/main" id="{FDC69D59-99AA-4569-84E5-9051F25A14C9}"/>
              </a:ext>
            </a:extLst>
          </p:cNvPr>
          <p:cNvSpPr>
            <a:spLocks xmlns:a="http://schemas.openxmlformats.org/drawingml/2006/main" noGrp="1"/>
          </p:cNvSpPr>
          <p:nvPr/>
        </p:nvSpPr>
        <p:spPr>
          <a:xfrm xmlns:a="http://schemas.openxmlformats.org/drawingml/2006/main">
            <a:off x="2324100" y="3143250"/>
            <a:ext cx="7867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Technology or productivity</a:t>
            </a:r>
          </a:p>
        </p:txBody>
      </p:sp>
      <p:sp>
        <p:nvSpPr>
          <p:cNvPr id="13" name="supply-shifters-mark-3">
            <a:extLst xmlns:a="http://schemas.openxmlformats.org/drawingml/2006/main">
              <a:ext uri="{FF2B5EF4-FFF2-40B4-BE49-F238E27FC236}">
                <a16:creationId xmlns:a16="http://schemas.microsoft.com/office/drawing/2014/main" id="{989B660D-FD13-486D-BA85-E0768756F937}"/>
              </a:ext>
            </a:extLst>
          </p:cNvPr>
          <p:cNvSpPr>
            <a:spLocks xmlns:a="http://schemas.openxmlformats.org/drawingml/2006/main" noGrp="1"/>
          </p:cNvSpPr>
          <p:nvPr/>
        </p:nvSpPr>
        <p:spPr>
          <a:xfrm xmlns:a="http://schemas.openxmlformats.org/drawingml/2006/main">
            <a:off x="2000250" y="37052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a:t>
            </a:r>
          </a:p>
        </p:txBody>
      </p:sp>
      <p:sp>
        <p:nvSpPr>
          <p:cNvPr id="14" name="supply-shifters-3">
            <a:extLst xmlns:a="http://schemas.openxmlformats.org/drawingml/2006/main">
              <a:ext uri="{FF2B5EF4-FFF2-40B4-BE49-F238E27FC236}">
                <a16:creationId xmlns:a16="http://schemas.microsoft.com/office/drawing/2014/main" id="{E3F28073-6EFC-4DCA-A565-44E4C2F15448}"/>
              </a:ext>
            </a:extLst>
          </p:cNvPr>
          <p:cNvSpPr>
            <a:spLocks xmlns:a="http://schemas.openxmlformats.org/drawingml/2006/main" noGrp="1"/>
          </p:cNvSpPr>
          <p:nvPr/>
        </p:nvSpPr>
        <p:spPr>
          <a:xfrm xmlns:a="http://schemas.openxmlformats.org/drawingml/2006/main">
            <a:off x="2324100" y="3714750"/>
            <a:ext cx="7867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Expectations about the future</a:t>
            </a:r>
          </a:p>
        </p:txBody>
      </p:sp>
      <p:sp>
        <p:nvSpPr>
          <p:cNvPr id="15" name="supply-shifters-mark-4">
            <a:extLst xmlns:a="http://schemas.openxmlformats.org/drawingml/2006/main">
              <a:ext uri="{FF2B5EF4-FFF2-40B4-BE49-F238E27FC236}">
                <a16:creationId xmlns:a16="http://schemas.microsoft.com/office/drawing/2014/main" id="{7050F57B-3899-42A9-881E-477A7693EA91}"/>
              </a:ext>
            </a:extLst>
          </p:cNvPr>
          <p:cNvSpPr>
            <a:spLocks xmlns:a="http://schemas.openxmlformats.org/drawingml/2006/main" noGrp="1"/>
          </p:cNvSpPr>
          <p:nvPr/>
        </p:nvSpPr>
        <p:spPr>
          <a:xfrm xmlns:a="http://schemas.openxmlformats.org/drawingml/2006/main">
            <a:off x="2000250" y="42767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a:t>
            </a:r>
          </a:p>
        </p:txBody>
      </p:sp>
      <p:sp>
        <p:nvSpPr>
          <p:cNvPr id="16" name="supply-shifters-4">
            <a:extLst xmlns:a="http://schemas.openxmlformats.org/drawingml/2006/main">
              <a:ext uri="{FF2B5EF4-FFF2-40B4-BE49-F238E27FC236}">
                <a16:creationId xmlns:a16="http://schemas.microsoft.com/office/drawing/2014/main" id="{F42EFEC7-A31F-44BF-BC77-7D407B637832}"/>
              </a:ext>
            </a:extLst>
          </p:cNvPr>
          <p:cNvSpPr>
            <a:spLocks xmlns:a="http://schemas.openxmlformats.org/drawingml/2006/main" noGrp="1"/>
          </p:cNvSpPr>
          <p:nvPr/>
        </p:nvSpPr>
        <p:spPr>
          <a:xfrm xmlns:a="http://schemas.openxmlformats.org/drawingml/2006/main">
            <a:off x="2324100" y="4286250"/>
            <a:ext cx="7867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Number of sellers</a:t>
            </a:r>
          </a:p>
        </p:txBody>
      </p:sp>
      <p:sp>
        <p:nvSpPr>
          <p:cNvPr id="17" name="supply-shifters-mark-5">
            <a:extLst xmlns:a="http://schemas.openxmlformats.org/drawingml/2006/main">
              <a:ext uri="{FF2B5EF4-FFF2-40B4-BE49-F238E27FC236}">
                <a16:creationId xmlns:a16="http://schemas.microsoft.com/office/drawing/2014/main" id="{187B283B-B26B-4934-86C9-B8A2C3CBBE3B}"/>
              </a:ext>
            </a:extLst>
          </p:cNvPr>
          <p:cNvSpPr>
            <a:spLocks xmlns:a="http://schemas.openxmlformats.org/drawingml/2006/main" noGrp="1"/>
          </p:cNvSpPr>
          <p:nvPr/>
        </p:nvSpPr>
        <p:spPr>
          <a:xfrm xmlns:a="http://schemas.openxmlformats.org/drawingml/2006/main">
            <a:off x="2000250" y="48482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a:t>
            </a:r>
          </a:p>
        </p:txBody>
      </p:sp>
      <p:sp>
        <p:nvSpPr>
          <p:cNvPr id="18" name="supply-shifters-5">
            <a:extLst xmlns:a="http://schemas.openxmlformats.org/drawingml/2006/main">
              <a:ext uri="{FF2B5EF4-FFF2-40B4-BE49-F238E27FC236}">
                <a16:creationId xmlns:a16="http://schemas.microsoft.com/office/drawing/2014/main" id="{2BCD2EE4-DC24-4BD1-A441-EE3BA130C569}"/>
              </a:ext>
            </a:extLst>
          </p:cNvPr>
          <p:cNvSpPr>
            <a:spLocks xmlns:a="http://schemas.openxmlformats.org/drawingml/2006/main" noGrp="1"/>
          </p:cNvSpPr>
          <p:nvPr/>
        </p:nvSpPr>
        <p:spPr>
          <a:xfrm xmlns:a="http://schemas.openxmlformats.org/drawingml/2006/main">
            <a:off x="2324100" y="4857750"/>
            <a:ext cx="7867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Weather or another production shock</a:t>
            </a:r>
          </a:p>
        </p:txBody>
      </p:sp>
      <p:sp>
        <p:nvSpPr>
          <p:cNvPr id="19" name="supply-shifters-mark-6">
            <a:extLst xmlns:a="http://schemas.openxmlformats.org/drawingml/2006/main">
              <a:ext uri="{FF2B5EF4-FFF2-40B4-BE49-F238E27FC236}">
                <a16:creationId xmlns:a16="http://schemas.microsoft.com/office/drawing/2014/main" id="{E4EFB338-6026-4AD3-90E1-62C169141332}"/>
              </a:ext>
            </a:extLst>
          </p:cNvPr>
          <p:cNvSpPr>
            <a:spLocks xmlns:a="http://schemas.openxmlformats.org/drawingml/2006/main" noGrp="1"/>
          </p:cNvSpPr>
          <p:nvPr/>
        </p:nvSpPr>
        <p:spPr>
          <a:xfrm xmlns:a="http://schemas.openxmlformats.org/drawingml/2006/main">
            <a:off x="2000250" y="54197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a:t>
            </a:r>
          </a:p>
        </p:txBody>
      </p:sp>
      <p:sp>
        <p:nvSpPr>
          <p:cNvPr id="20" name="supply-shifters-6">
            <a:extLst xmlns:a="http://schemas.openxmlformats.org/drawingml/2006/main">
              <a:ext uri="{FF2B5EF4-FFF2-40B4-BE49-F238E27FC236}">
                <a16:creationId xmlns:a16="http://schemas.microsoft.com/office/drawing/2014/main" id="{DB05D7C5-42C3-4E72-A373-CFCE877EC366}"/>
              </a:ext>
            </a:extLst>
          </p:cNvPr>
          <p:cNvSpPr>
            <a:spLocks xmlns:a="http://schemas.openxmlformats.org/drawingml/2006/main" noGrp="1"/>
          </p:cNvSpPr>
          <p:nvPr/>
        </p:nvSpPr>
        <p:spPr>
          <a:xfrm xmlns:a="http://schemas.openxmlformats.org/drawingml/2006/main">
            <a:off x="2324100" y="5429250"/>
            <a:ext cx="78676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172126"/>
                </a:solidFill>
                <a:latin typeface="Aptos"/>
                <a:ea typeface="Aptos"/>
                <a:cs typeface="Aptos"/>
              </a:defRPr>
            </a:pPr>
            <a:r>
              <a:rPr sz="2025" b="0" i="0">
                <a:solidFill>
                  <a:srgbClr val="172126"/>
                </a:solidFill>
                <a:latin typeface="Aptos"/>
                <a:ea typeface="Aptos"/>
                <a:cs typeface="Aptos"/>
              </a:rPr>
              <a:t>Taxes, subsidies, or rules that change production costs</a:t>
            </a:r>
          </a:p>
        </p:txBody>
      </p:sp>
    </p:spTree>
    <p:extLst>
      <p:ext uri="{BB962C8B-B14F-4D97-AF65-F5344CB8AC3E}">
        <p14:creationId xmlns:p14="http://schemas.microsoft.com/office/powerpoint/2010/main" val="168050280"/>
      </p:ext>
    </p:extLst>
  </p:cSld>
</p:sld>
</file>

<file path=ppt/slides/slide26.xml><?xml version="1.0" encoding="utf-8"?>
<p:sld xmlns:p="http://schemas.openxmlformats.org/presentationml/2006/main">
  <p:cSld>
    <p:bg>
      <p:bgPr>
        <a:solidFill xmlns:a="http://schemas.openxmlformats.org/drawingml/2006/main">
          <a:srgbClr val="124854"/>
        </a:solidFill>
      </p:bgPr>
    </p:bg>
    <p:spTree>
      <p:nvGrpSpPr>
        <p:cNvPr id="1" name=""/>
        <p:cNvGrpSpPr/>
        <p:nvPr/>
      </p:nvGrpSpPr>
      <p:grpSpPr>
        <a:xfrm xmlns:a="http://schemas.openxmlformats.org/drawingml/2006/main"/>
      </p:grpSpPr>
      <p:sp>
        <p:nvSpPr>
          <p:cNvPr id="17" name="accent-rule">
            <a:extLst xmlns:a="http://schemas.openxmlformats.org/drawingml/2006/main">
              <a:ext uri="{FF2B5EF4-FFF2-40B4-BE49-F238E27FC236}">
                <a16:creationId xmlns:a16="http://schemas.microsoft.com/office/drawing/2014/main" id="{8E929BA7-347E-4FD3-9886-A1D5BC36BF2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1C3F068F-1971-49AC-BD97-DA2BCB1CE06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45384DB2-6610-4F5E-AEB7-1911F3BEC446}"/>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most important rule in this chapter</a:t>
            </a:r>
          </a:p>
        </p:txBody>
      </p:sp>
      <p:sp>
        <p:nvSpPr>
          <p:cNvPr id="4" name="footer-rule">
            <a:extLst xmlns:a="http://schemas.openxmlformats.org/drawingml/2006/main">
              <a:ext uri="{FF2B5EF4-FFF2-40B4-BE49-F238E27FC236}">
                <a16:creationId xmlns:a16="http://schemas.microsoft.com/office/drawing/2014/main" id="{F1A512A8-A457-485E-AAF6-21331229DE2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9FC02CE2-1042-4DB3-83E4-1D198A5C951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C94D2C0-3E86-49D7-906D-94DD43CD1960}"/>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26</a:t>
            </a:r>
          </a:p>
        </p:txBody>
      </p:sp>
      <p:sp>
        <p:nvSpPr>
          <p:cNvPr id="7" name="dark-title-cover">
            <a:extLst xmlns:a="http://schemas.openxmlformats.org/drawingml/2006/main">
              <a:ext uri="{FF2B5EF4-FFF2-40B4-BE49-F238E27FC236}">
                <a16:creationId xmlns:a16="http://schemas.microsoft.com/office/drawing/2014/main" id="{094CD490-839B-4B89-9B6F-08817A20E767}"/>
              </a:ext>
            </a:extLst>
          </p:cNvPr>
          <p:cNvSpPr>
            <a:spLocks xmlns:a="http://schemas.openxmlformats.org/drawingml/2006/main" noGrp="1"/>
          </p:cNvSpPr>
          <p:nvPr/>
        </p:nvSpPr>
        <p:spPr>
          <a:xfrm xmlns:a="http://schemas.openxmlformats.org/drawingml/2006/main">
            <a:off x="571500" y="609600"/>
            <a:ext cx="11049000" cy="781050"/>
          </a:xfrm>
          <a:prstGeom xmlns:a="http://schemas.openxmlformats.org/drawingml/2006/main" prst="rect">
            <a:avLst/>
          </a:prstGeom>
          <a:solidFill xmlns:a="http://schemas.openxmlformats.org/drawingml/2006/main">
            <a:srgbClr val="124854"/>
          </a:solidFill>
          <a:ln xmlns:a="http://schemas.openxmlformats.org/drawingml/2006/main" w="0">
            <a:noFill/>
            <a:prstDash val="solid"/>
          </a:ln>
        </p:spPr>
      </p:sp>
      <p:sp>
        <p:nvSpPr>
          <p:cNvPr id="8" name="dark-slide-title">
            <a:extLst xmlns:a="http://schemas.openxmlformats.org/drawingml/2006/main">
              <a:ext uri="{FF2B5EF4-FFF2-40B4-BE49-F238E27FC236}">
                <a16:creationId xmlns:a16="http://schemas.microsoft.com/office/drawing/2014/main" id="{04F7578E-27D2-4B78-8235-6CBDC4B1082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FFFFFF"/>
                </a:solidFill>
                <a:latin typeface="Georgia"/>
                <a:ea typeface="Georgia"/>
                <a:cs typeface="Georgia"/>
              </a:defRPr>
            </a:pPr>
            <a:r>
              <a:rPr sz="3150" b="1" i="0">
                <a:solidFill>
                  <a:srgbClr val="FFFFFF"/>
                </a:solidFill>
                <a:latin typeface="Georgia"/>
                <a:ea typeface="Georgia"/>
                <a:cs typeface="Georgia"/>
              </a:rPr>
              <a:t>The most important rule in this chapter</a:t>
            </a:r>
          </a:p>
        </p:txBody>
      </p:sp>
      <p:sp>
        <p:nvSpPr>
          <p:cNvPr id="9" name="dark-footer-cover">
            <a:extLst xmlns:a="http://schemas.openxmlformats.org/drawingml/2006/main">
              <a:ext uri="{FF2B5EF4-FFF2-40B4-BE49-F238E27FC236}">
                <a16:creationId xmlns:a16="http://schemas.microsoft.com/office/drawing/2014/main" id="{BB769610-7BCE-42FB-933B-B1C2D5B56E20}"/>
              </a:ext>
            </a:extLst>
          </p:cNvPr>
          <p:cNvSpPr>
            <a:spLocks xmlns:a="http://schemas.openxmlformats.org/drawingml/2006/main" noGrp="1"/>
          </p:cNvSpPr>
          <p:nvPr/>
        </p:nvSpPr>
        <p:spPr>
          <a:xfrm xmlns:a="http://schemas.openxmlformats.org/drawingml/2006/main">
            <a:off x="571500" y="6400800"/>
            <a:ext cx="11049000" cy="381000"/>
          </a:xfrm>
          <a:prstGeom xmlns:a="http://schemas.openxmlformats.org/drawingml/2006/main" prst="rect">
            <a:avLst/>
          </a:prstGeom>
          <a:solidFill xmlns:a="http://schemas.openxmlformats.org/drawingml/2006/main">
            <a:srgbClr val="124854"/>
          </a:solidFill>
          <a:ln xmlns:a="http://schemas.openxmlformats.org/drawingml/2006/main" w="0">
            <a:noFill/>
            <a:prstDash val="solid"/>
          </a:ln>
        </p:spPr>
      </p:sp>
      <p:sp>
        <p:nvSpPr>
          <p:cNvPr id="10" name="dark-footer-rule">
            <a:extLst xmlns:a="http://schemas.openxmlformats.org/drawingml/2006/main">
              <a:ext uri="{FF2B5EF4-FFF2-40B4-BE49-F238E27FC236}">
                <a16:creationId xmlns:a16="http://schemas.microsoft.com/office/drawing/2014/main" id="{BC43CEC7-B467-4415-84DF-EBE16AE60CA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5D8990"/>
          </a:solidFill>
          <a:ln xmlns:a="http://schemas.openxmlformats.org/drawingml/2006/main" w="0">
            <a:noFill/>
            <a:prstDash val="solid"/>
          </a:ln>
        </p:spPr>
      </p:sp>
      <p:sp>
        <p:nvSpPr>
          <p:cNvPr id="11" name="dark-footer-book">
            <a:extLst xmlns:a="http://schemas.openxmlformats.org/drawingml/2006/main">
              <a:ext uri="{FF2B5EF4-FFF2-40B4-BE49-F238E27FC236}">
                <a16:creationId xmlns:a16="http://schemas.microsoft.com/office/drawing/2014/main" id="{ADE3F3FA-5039-442C-9D4A-BA5095F060F8}"/>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B7CDD0"/>
                </a:solidFill>
                <a:latin typeface="Aptos"/>
                <a:ea typeface="Aptos"/>
                <a:cs typeface="Aptos"/>
              </a:defRPr>
            </a:pPr>
            <a:r>
              <a:rPr sz="900" b="1" i="0">
                <a:solidFill>
                  <a:srgbClr val="B7CDD0"/>
                </a:solidFill>
                <a:latin typeface="Aptos"/>
                <a:ea typeface="Aptos"/>
                <a:cs typeface="Aptos"/>
              </a:rPr>
              <a:t>PRINCIPLES OF MICRO</a:t>
            </a:r>
          </a:p>
        </p:txBody>
      </p:sp>
      <p:sp>
        <p:nvSpPr>
          <p:cNvPr id="12" name="dark-footer-number">
            <a:extLst xmlns:a="http://schemas.openxmlformats.org/drawingml/2006/main">
              <a:ext uri="{FF2B5EF4-FFF2-40B4-BE49-F238E27FC236}">
                <a16:creationId xmlns:a16="http://schemas.microsoft.com/office/drawing/2014/main" id="{158130E0-796B-4E0C-B0B2-BB6D535D8BD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B7CDD0"/>
                </a:solidFill>
                <a:latin typeface="Aptos"/>
                <a:ea typeface="Aptos"/>
                <a:cs typeface="Aptos"/>
              </a:defRPr>
            </a:pPr>
            <a:r>
              <a:rPr sz="900" b="0" i="0">
                <a:solidFill>
                  <a:srgbClr val="B7CDD0"/>
                </a:solidFill>
                <a:latin typeface="Aptos"/>
                <a:ea typeface="Aptos"/>
                <a:cs typeface="Aptos"/>
              </a:rPr>
              <a:t>26</a:t>
            </a:r>
          </a:p>
        </p:txBody>
      </p:sp>
      <p:sp>
        <p:nvSpPr>
          <p:cNvPr id="13" name="">
            <a:extLst xmlns:a="http://schemas.openxmlformats.org/drawingml/2006/main">
              <a:ext uri="{FF2B5EF4-FFF2-40B4-BE49-F238E27FC236}">
                <a16:creationId xmlns:a16="http://schemas.microsoft.com/office/drawing/2014/main" id="{C62E5B20-DFB3-49B3-9F75-A2CEC8271F57}"/>
              </a:ext>
            </a:extLst>
          </p:cNvPr>
          <p:cNvSpPr>
            <a:spLocks xmlns:a="http://schemas.openxmlformats.org/drawingml/2006/main" noGrp="1"/>
          </p:cNvSpPr>
          <p:nvPr/>
        </p:nvSpPr>
        <p:spPr>
          <a:xfrm xmlns:a="http://schemas.openxmlformats.org/drawingml/2006/main">
            <a:off x="1143000" y="1695450"/>
            <a:ext cx="99060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375" b="1" i="0">
                <a:solidFill>
                  <a:srgbClr val="FFFFFF"/>
                </a:solidFill>
                <a:latin typeface="Georgia"/>
                <a:ea typeface="Georgia"/>
                <a:cs typeface="Georgia"/>
              </a:defRPr>
            </a:pPr>
            <a:r>
              <a:rPr sz="3375" b="1" i="0">
                <a:solidFill>
                  <a:srgbClr val="FFFFFF"/>
                </a:solidFill>
                <a:latin typeface="Georgia"/>
                <a:ea typeface="Georgia"/>
                <a:cs typeface="Georgia"/>
              </a:rPr>
              <a:t>The price of the good itself</a:t>
            </a:r>
          </a:p>
        </p:txBody>
      </p:sp>
      <p:sp>
        <p:nvSpPr>
          <p:cNvPr id="14" name="">
            <a:extLst xmlns:a="http://schemas.openxmlformats.org/drawingml/2006/main">
              <a:ext uri="{FF2B5EF4-FFF2-40B4-BE49-F238E27FC236}">
                <a16:creationId xmlns:a16="http://schemas.microsoft.com/office/drawing/2014/main" id="{83976224-333E-4123-A3C4-52DDA0B17C7A}"/>
              </a:ext>
            </a:extLst>
          </p:cNvPr>
          <p:cNvSpPr>
            <a:spLocks xmlns:a="http://schemas.openxmlformats.org/drawingml/2006/main" noGrp="1"/>
          </p:cNvSpPr>
          <p:nvPr/>
        </p:nvSpPr>
        <p:spPr>
          <a:xfrm xmlns:a="http://schemas.openxmlformats.org/drawingml/2006/main">
            <a:off x="1238250" y="2781300"/>
            <a:ext cx="971550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600" b="1" i="0">
                <a:solidFill>
                  <a:srgbClr val="D8A62F"/>
                </a:solidFill>
                <a:latin typeface="Georgia"/>
                <a:ea typeface="Georgia"/>
                <a:cs typeface="Georgia"/>
              </a:defRPr>
            </a:pPr>
            <a:r>
              <a:rPr sz="3600" b="1" i="0">
                <a:solidFill>
                  <a:srgbClr val="D8A62F"/>
                </a:solidFill>
                <a:latin typeface="Georgia"/>
                <a:ea typeface="Georgia"/>
                <a:cs typeface="Georgia"/>
              </a:rPr>
              <a:t>causes movement along the curve</a:t>
            </a:r>
          </a:p>
        </p:txBody>
      </p:sp>
      <p:sp>
        <p:nvSpPr>
          <p:cNvPr id="15" name="">
            <a:extLst xmlns:a="http://schemas.openxmlformats.org/drawingml/2006/main">
              <a:ext uri="{FF2B5EF4-FFF2-40B4-BE49-F238E27FC236}">
                <a16:creationId xmlns:a16="http://schemas.microsoft.com/office/drawing/2014/main" id="{61CFAF3C-5C18-441D-9446-DBC06266FF6D}"/>
              </a:ext>
            </a:extLst>
          </p:cNvPr>
          <p:cNvSpPr>
            <a:spLocks xmlns:a="http://schemas.openxmlformats.org/drawingml/2006/main" noGrp="1"/>
          </p:cNvSpPr>
          <p:nvPr/>
        </p:nvSpPr>
        <p:spPr>
          <a:xfrm xmlns:a="http://schemas.openxmlformats.org/drawingml/2006/main">
            <a:off x="1619250" y="4038600"/>
            <a:ext cx="8953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FFFFFF"/>
                </a:solidFill>
                <a:latin typeface="Aptos"/>
                <a:ea typeface="Aptos"/>
                <a:cs typeface="Aptos"/>
              </a:defRPr>
            </a:pPr>
            <a:r>
              <a:rPr sz="2925" b="1" i="0">
                <a:solidFill>
                  <a:srgbClr val="FFFFFF"/>
                </a:solidFill>
                <a:latin typeface="Aptos"/>
                <a:ea typeface="Aptos"/>
                <a:cs typeface="Aptos"/>
              </a:rPr>
              <a:t>It does not shift demand or supply.</a:t>
            </a:r>
          </a:p>
        </p:txBody>
      </p:sp>
      <p:sp>
        <p:nvSpPr>
          <p:cNvPr id="16" name="">
            <a:extLst xmlns:a="http://schemas.openxmlformats.org/drawingml/2006/main">
              <a:ext uri="{FF2B5EF4-FFF2-40B4-BE49-F238E27FC236}">
                <a16:creationId xmlns:a16="http://schemas.microsoft.com/office/drawing/2014/main" id="{9DF276F0-0A6C-4AD5-8179-557824987159}"/>
              </a:ext>
            </a:extLst>
          </p:cNvPr>
          <p:cNvSpPr>
            <a:spLocks xmlns:a="http://schemas.openxmlformats.org/drawingml/2006/main" noGrp="1"/>
          </p:cNvSpPr>
          <p:nvPr/>
        </p:nvSpPr>
        <p:spPr>
          <a:xfrm xmlns:a="http://schemas.openxmlformats.org/drawingml/2006/main">
            <a:off x="1714500" y="5219700"/>
            <a:ext cx="8763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0" i="0">
                <a:solidFill>
                  <a:srgbClr val="DBEAEC"/>
                </a:solidFill>
                <a:latin typeface="Aptos"/>
                <a:ea typeface="Aptos"/>
                <a:cs typeface="Aptos"/>
              </a:defRPr>
            </a:pPr>
            <a:r>
              <a:rPr sz="2025" b="0" i="0">
                <a:solidFill>
                  <a:srgbClr val="DBEAEC"/>
                </a:solidFill>
                <a:latin typeface="Aptos"/>
                <a:ea typeface="Aptos"/>
                <a:cs typeface="Aptos"/>
              </a:rPr>
              <a:t>Use quantity demanded or quantity supplied when describing the response.</a:t>
            </a:r>
          </a:p>
        </p:txBody>
      </p:sp>
    </p:spTree>
    <p:extLst>
      <p:ext uri="{BB962C8B-B14F-4D97-AF65-F5344CB8AC3E}">
        <p14:creationId xmlns:p14="http://schemas.microsoft.com/office/powerpoint/2010/main" val="217971222"/>
      </p:ext>
    </p:extLst>
  </p:cSld>
</p:sld>
</file>

<file path=ppt/slides/slide27.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7" name="accent-rule">
            <a:extLst xmlns:a="http://schemas.openxmlformats.org/drawingml/2006/main">
              <a:ext uri="{FF2B5EF4-FFF2-40B4-BE49-F238E27FC236}">
                <a16:creationId xmlns:a16="http://schemas.microsoft.com/office/drawing/2014/main" id="{6F20E85A-8C30-4F3B-988B-0DF8A7107D2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B97B2784-F4D0-46E9-9548-611131E2BDBE}"/>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2B83F1AD-C8C2-4153-A8B0-7AEB7FC94D92}"/>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Diagnose the event before drawing the graph</a:t>
            </a:r>
          </a:p>
        </p:txBody>
      </p:sp>
      <p:sp>
        <p:nvSpPr>
          <p:cNvPr id="4" name="footer-rule">
            <a:extLst xmlns:a="http://schemas.openxmlformats.org/drawingml/2006/main">
              <a:ext uri="{FF2B5EF4-FFF2-40B4-BE49-F238E27FC236}">
                <a16:creationId xmlns:a16="http://schemas.microsoft.com/office/drawing/2014/main" id="{B48C6923-B647-40D5-A603-0AB22ADF4A0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9A6AD6A1-E53D-4103-AF5F-07095F4B9841}"/>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99D309F2-88A9-4140-946D-514D483FFB44}"/>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27</a:t>
            </a:r>
          </a:p>
        </p:txBody>
      </p:sp>
      <p:sp>
        <p:nvSpPr>
          <p:cNvPr id="7" name="diagnostic-number-1">
            <a:extLst xmlns:a="http://schemas.openxmlformats.org/drawingml/2006/main">
              <a:ext uri="{FF2B5EF4-FFF2-40B4-BE49-F238E27FC236}">
                <a16:creationId xmlns:a16="http://schemas.microsoft.com/office/drawing/2014/main" id="{BA48E72E-B603-46D8-87DA-F13EE0336A0D}"/>
              </a:ext>
            </a:extLst>
          </p:cNvPr>
          <p:cNvSpPr>
            <a:spLocks xmlns:a="http://schemas.openxmlformats.org/drawingml/2006/main" noGrp="1"/>
          </p:cNvSpPr>
          <p:nvPr/>
        </p:nvSpPr>
        <p:spPr>
          <a:xfrm xmlns:a="http://schemas.openxmlformats.org/drawingml/2006/main">
            <a:off x="1485900" y="1562100"/>
            <a:ext cx="514350" cy="514350"/>
          </a:xfrm>
          <a:prstGeom xmlns:a="http://schemas.openxmlformats.org/drawingml/2006/main" prst="rect">
            <a:avLst/>
          </a:prstGeom>
          <a:solidFill xmlns:a="http://schemas.openxmlformats.org/drawingml/2006/main">
            <a:srgbClr val="1E667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325" b="1" i="0">
                <a:solidFill>
                  <a:srgbClr val="FFFFFF"/>
                </a:solidFill>
                <a:latin typeface="Aptos"/>
                <a:ea typeface="Aptos"/>
                <a:cs typeface="Aptos"/>
              </a:defRPr>
            </a:pPr>
            <a:r>
              <a:rPr sz="2325" b="1" i="0">
                <a:solidFill>
                  <a:srgbClr val="FFFFFF"/>
                </a:solidFill>
                <a:latin typeface="Aptos"/>
                <a:ea typeface="Aptos"/>
                <a:cs typeface="Aptos"/>
              </a:rPr>
              <a:t>1</a:t>
            </a:r>
          </a:p>
        </p:txBody>
      </p:sp>
      <p:sp>
        <p:nvSpPr>
          <p:cNvPr id="8" name="diagnostic-label-1">
            <a:extLst xmlns:a="http://schemas.openxmlformats.org/drawingml/2006/main">
              <a:ext uri="{FF2B5EF4-FFF2-40B4-BE49-F238E27FC236}">
                <a16:creationId xmlns:a16="http://schemas.microsoft.com/office/drawing/2014/main" id="{CB424C32-5234-4411-AC96-2B2227F0D1CD}"/>
              </a:ext>
            </a:extLst>
          </p:cNvPr>
          <p:cNvSpPr>
            <a:spLocks xmlns:a="http://schemas.openxmlformats.org/drawingml/2006/main" noGrp="1"/>
          </p:cNvSpPr>
          <p:nvPr/>
        </p:nvSpPr>
        <p:spPr>
          <a:xfrm xmlns:a="http://schemas.openxmlformats.org/drawingml/2006/main">
            <a:off x="2381250" y="1609725"/>
            <a:ext cx="809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What happened?</a:t>
            </a:r>
          </a:p>
        </p:txBody>
      </p:sp>
      <p:sp>
        <p:nvSpPr>
          <p:cNvPr id="9" name="diagnostic-number-2">
            <a:extLst xmlns:a="http://schemas.openxmlformats.org/drawingml/2006/main">
              <a:ext uri="{FF2B5EF4-FFF2-40B4-BE49-F238E27FC236}">
                <a16:creationId xmlns:a16="http://schemas.microsoft.com/office/drawing/2014/main" id="{6A54F519-558B-4ACE-BFB6-9FCDE5F6945B}"/>
              </a:ext>
            </a:extLst>
          </p:cNvPr>
          <p:cNvSpPr>
            <a:spLocks xmlns:a="http://schemas.openxmlformats.org/drawingml/2006/main" noGrp="1"/>
          </p:cNvSpPr>
          <p:nvPr/>
        </p:nvSpPr>
        <p:spPr>
          <a:xfrm xmlns:a="http://schemas.openxmlformats.org/drawingml/2006/main">
            <a:off x="1485900" y="2400300"/>
            <a:ext cx="514350" cy="514350"/>
          </a:xfrm>
          <a:prstGeom xmlns:a="http://schemas.openxmlformats.org/drawingml/2006/main" prst="rect">
            <a:avLst/>
          </a:prstGeom>
          <a:solidFill xmlns:a="http://schemas.openxmlformats.org/drawingml/2006/main">
            <a:srgbClr val="1E667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325" b="1" i="0">
                <a:solidFill>
                  <a:srgbClr val="FFFFFF"/>
                </a:solidFill>
                <a:latin typeface="Aptos"/>
                <a:ea typeface="Aptos"/>
                <a:cs typeface="Aptos"/>
              </a:defRPr>
            </a:pPr>
            <a:r>
              <a:rPr sz="2325" b="1" i="0">
                <a:solidFill>
                  <a:srgbClr val="FFFFFF"/>
                </a:solidFill>
                <a:latin typeface="Aptos"/>
                <a:ea typeface="Aptos"/>
                <a:cs typeface="Aptos"/>
              </a:rPr>
              <a:t>2</a:t>
            </a:r>
          </a:p>
        </p:txBody>
      </p:sp>
      <p:sp>
        <p:nvSpPr>
          <p:cNvPr id="10" name="diagnostic-label-2">
            <a:extLst xmlns:a="http://schemas.openxmlformats.org/drawingml/2006/main">
              <a:ext uri="{FF2B5EF4-FFF2-40B4-BE49-F238E27FC236}">
                <a16:creationId xmlns:a16="http://schemas.microsoft.com/office/drawing/2014/main" id="{BF206809-BA82-43D5-A941-36A82DEBC58D}"/>
              </a:ext>
            </a:extLst>
          </p:cNvPr>
          <p:cNvSpPr>
            <a:spLocks xmlns:a="http://schemas.openxmlformats.org/drawingml/2006/main" noGrp="1"/>
          </p:cNvSpPr>
          <p:nvPr/>
        </p:nvSpPr>
        <p:spPr>
          <a:xfrm xmlns:a="http://schemas.openxmlformats.org/drawingml/2006/main">
            <a:off x="2381250" y="2447925"/>
            <a:ext cx="809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Does it affect buyers or sellers?</a:t>
            </a:r>
          </a:p>
        </p:txBody>
      </p:sp>
      <p:sp>
        <p:nvSpPr>
          <p:cNvPr id="11" name="diagnostic-number-3">
            <a:extLst xmlns:a="http://schemas.openxmlformats.org/drawingml/2006/main">
              <a:ext uri="{FF2B5EF4-FFF2-40B4-BE49-F238E27FC236}">
                <a16:creationId xmlns:a16="http://schemas.microsoft.com/office/drawing/2014/main" id="{99592AFF-27C4-4291-B968-377B9D2D4C1A}"/>
              </a:ext>
            </a:extLst>
          </p:cNvPr>
          <p:cNvSpPr>
            <a:spLocks xmlns:a="http://schemas.openxmlformats.org/drawingml/2006/main" noGrp="1"/>
          </p:cNvSpPr>
          <p:nvPr/>
        </p:nvSpPr>
        <p:spPr>
          <a:xfrm xmlns:a="http://schemas.openxmlformats.org/drawingml/2006/main">
            <a:off x="1485900" y="3238500"/>
            <a:ext cx="514350" cy="5143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325" b="1" i="0">
                <a:solidFill>
                  <a:srgbClr val="FFFFFF"/>
                </a:solidFill>
                <a:latin typeface="Aptos"/>
                <a:ea typeface="Aptos"/>
                <a:cs typeface="Aptos"/>
              </a:defRPr>
            </a:pPr>
            <a:r>
              <a:rPr sz="2325" b="1" i="0">
                <a:solidFill>
                  <a:srgbClr val="FFFFFF"/>
                </a:solidFill>
                <a:latin typeface="Aptos"/>
                <a:ea typeface="Aptos"/>
                <a:cs typeface="Aptos"/>
              </a:rPr>
              <a:t>3</a:t>
            </a:r>
          </a:p>
        </p:txBody>
      </p:sp>
      <p:sp>
        <p:nvSpPr>
          <p:cNvPr id="12" name="diagnostic-label-3">
            <a:extLst xmlns:a="http://schemas.openxmlformats.org/drawingml/2006/main">
              <a:ext uri="{FF2B5EF4-FFF2-40B4-BE49-F238E27FC236}">
                <a16:creationId xmlns:a16="http://schemas.microsoft.com/office/drawing/2014/main" id="{6665C3E8-F5FD-4140-B3B4-C4C5FF2CFD69}"/>
              </a:ext>
            </a:extLst>
          </p:cNvPr>
          <p:cNvSpPr>
            <a:spLocks xmlns:a="http://schemas.openxmlformats.org/drawingml/2006/main" noGrp="1"/>
          </p:cNvSpPr>
          <p:nvPr/>
        </p:nvSpPr>
        <p:spPr>
          <a:xfrm xmlns:a="http://schemas.openxmlformats.org/drawingml/2006/main">
            <a:off x="2381250" y="3286125"/>
            <a:ext cx="809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1" i="0">
                <a:solidFill>
                  <a:srgbClr val="9A3B35"/>
                </a:solidFill>
                <a:latin typeface="Georgia"/>
                <a:ea typeface="Georgia"/>
                <a:cs typeface="Georgia"/>
              </a:defRPr>
            </a:pPr>
            <a:r>
              <a:rPr sz="2250" b="1" i="0">
                <a:solidFill>
                  <a:srgbClr val="9A3B35"/>
                </a:solidFill>
                <a:latin typeface="Georgia"/>
                <a:ea typeface="Georgia"/>
                <a:cs typeface="Georgia"/>
              </a:rPr>
              <a:t>Did the good's own price change?</a:t>
            </a:r>
          </a:p>
        </p:txBody>
      </p:sp>
      <p:sp>
        <p:nvSpPr>
          <p:cNvPr id="13" name="diagnostic-number-4">
            <a:extLst xmlns:a="http://schemas.openxmlformats.org/drawingml/2006/main">
              <a:ext uri="{FF2B5EF4-FFF2-40B4-BE49-F238E27FC236}">
                <a16:creationId xmlns:a16="http://schemas.microsoft.com/office/drawing/2014/main" id="{8C272AF0-2700-44C6-A386-21E3CC397350}"/>
              </a:ext>
            </a:extLst>
          </p:cNvPr>
          <p:cNvSpPr>
            <a:spLocks xmlns:a="http://schemas.openxmlformats.org/drawingml/2006/main" noGrp="1"/>
          </p:cNvSpPr>
          <p:nvPr/>
        </p:nvSpPr>
        <p:spPr>
          <a:xfrm xmlns:a="http://schemas.openxmlformats.org/drawingml/2006/main">
            <a:off x="1485900" y="4076700"/>
            <a:ext cx="514350" cy="514350"/>
          </a:xfrm>
          <a:prstGeom xmlns:a="http://schemas.openxmlformats.org/drawingml/2006/main" prst="rect">
            <a:avLst/>
          </a:prstGeom>
          <a:solidFill xmlns:a="http://schemas.openxmlformats.org/drawingml/2006/main">
            <a:srgbClr val="1E667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325" b="1" i="0">
                <a:solidFill>
                  <a:srgbClr val="FFFFFF"/>
                </a:solidFill>
                <a:latin typeface="Aptos"/>
                <a:ea typeface="Aptos"/>
                <a:cs typeface="Aptos"/>
              </a:defRPr>
            </a:pPr>
            <a:r>
              <a:rPr sz="2325" b="1" i="0">
                <a:solidFill>
                  <a:srgbClr val="FFFFFF"/>
                </a:solidFill>
                <a:latin typeface="Aptos"/>
                <a:ea typeface="Aptos"/>
                <a:cs typeface="Aptos"/>
              </a:rPr>
              <a:t>4</a:t>
            </a:r>
          </a:p>
        </p:txBody>
      </p:sp>
      <p:sp>
        <p:nvSpPr>
          <p:cNvPr id="14" name="diagnostic-label-4">
            <a:extLst xmlns:a="http://schemas.openxmlformats.org/drawingml/2006/main">
              <a:ext uri="{FF2B5EF4-FFF2-40B4-BE49-F238E27FC236}">
                <a16:creationId xmlns:a16="http://schemas.microsoft.com/office/drawing/2014/main" id="{C282A690-3ABA-4943-B894-04D382321977}"/>
              </a:ext>
            </a:extLst>
          </p:cNvPr>
          <p:cNvSpPr>
            <a:spLocks xmlns:a="http://schemas.openxmlformats.org/drawingml/2006/main" noGrp="1"/>
          </p:cNvSpPr>
          <p:nvPr/>
        </p:nvSpPr>
        <p:spPr>
          <a:xfrm xmlns:a="http://schemas.openxmlformats.org/drawingml/2006/main">
            <a:off x="2381250" y="4124325"/>
            <a:ext cx="809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Which curve is involved?</a:t>
            </a:r>
          </a:p>
        </p:txBody>
      </p:sp>
      <p:sp>
        <p:nvSpPr>
          <p:cNvPr id="15" name="diagnostic-number-5">
            <a:extLst xmlns:a="http://schemas.openxmlformats.org/drawingml/2006/main">
              <a:ext uri="{FF2B5EF4-FFF2-40B4-BE49-F238E27FC236}">
                <a16:creationId xmlns:a16="http://schemas.microsoft.com/office/drawing/2014/main" id="{874A9AA0-B5B6-4073-9E33-0F7401418E39}"/>
              </a:ext>
            </a:extLst>
          </p:cNvPr>
          <p:cNvSpPr>
            <a:spLocks xmlns:a="http://schemas.openxmlformats.org/drawingml/2006/main" noGrp="1"/>
          </p:cNvSpPr>
          <p:nvPr/>
        </p:nvSpPr>
        <p:spPr>
          <a:xfrm xmlns:a="http://schemas.openxmlformats.org/drawingml/2006/main">
            <a:off x="1485900" y="4914900"/>
            <a:ext cx="514350" cy="514350"/>
          </a:xfrm>
          <a:prstGeom xmlns:a="http://schemas.openxmlformats.org/drawingml/2006/main" prst="rect">
            <a:avLst/>
          </a:prstGeom>
          <a:solidFill xmlns:a="http://schemas.openxmlformats.org/drawingml/2006/main">
            <a:srgbClr val="1E6675"/>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2325" b="1" i="0">
                <a:solidFill>
                  <a:srgbClr val="FFFFFF"/>
                </a:solidFill>
                <a:latin typeface="Aptos"/>
                <a:ea typeface="Aptos"/>
                <a:cs typeface="Aptos"/>
              </a:defRPr>
            </a:pPr>
            <a:r>
              <a:rPr sz="2325" b="1" i="0">
                <a:solidFill>
                  <a:srgbClr val="FFFFFF"/>
                </a:solidFill>
                <a:latin typeface="Aptos"/>
                <a:ea typeface="Aptos"/>
                <a:cs typeface="Aptos"/>
              </a:rPr>
              <a:t>5</a:t>
            </a:r>
          </a:p>
        </p:txBody>
      </p:sp>
      <p:sp>
        <p:nvSpPr>
          <p:cNvPr id="16" name="diagnostic-label-5">
            <a:extLst xmlns:a="http://schemas.openxmlformats.org/drawingml/2006/main">
              <a:ext uri="{FF2B5EF4-FFF2-40B4-BE49-F238E27FC236}">
                <a16:creationId xmlns:a16="http://schemas.microsoft.com/office/drawing/2014/main" id="{F67BBFB8-DBE4-4AF7-8450-DDF747966E88}"/>
              </a:ext>
            </a:extLst>
          </p:cNvPr>
          <p:cNvSpPr>
            <a:spLocks xmlns:a="http://schemas.openxmlformats.org/drawingml/2006/main" noGrp="1"/>
          </p:cNvSpPr>
          <p:nvPr/>
        </p:nvSpPr>
        <p:spPr>
          <a:xfrm xmlns:a="http://schemas.openxmlformats.org/drawingml/2006/main">
            <a:off x="2381250" y="4962525"/>
            <a:ext cx="80962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250" b="0" i="0">
                <a:solidFill>
                  <a:srgbClr val="172126"/>
                </a:solidFill>
                <a:latin typeface="Aptos"/>
                <a:ea typeface="Aptos"/>
                <a:cs typeface="Aptos"/>
              </a:defRPr>
            </a:pPr>
            <a:r>
              <a:rPr sz="2250" b="0" i="0">
                <a:solidFill>
                  <a:srgbClr val="172126"/>
                </a:solidFill>
                <a:latin typeface="Aptos"/>
                <a:ea typeface="Aptos"/>
                <a:cs typeface="Aptos"/>
              </a:rPr>
              <a:t>If it shifts, does it move left or right?</a:t>
            </a:r>
          </a:p>
        </p:txBody>
      </p:sp>
    </p:spTree>
    <p:extLst>
      <p:ext uri="{BB962C8B-B14F-4D97-AF65-F5344CB8AC3E}">
        <p14:creationId xmlns:p14="http://schemas.microsoft.com/office/powerpoint/2010/main" val="1079707532"/>
      </p:ext>
    </p:extLst>
  </p:cSld>
</p:sld>
</file>

<file path=ppt/slides/slide28.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9" name="accent-rule">
            <a:extLst xmlns:a="http://schemas.openxmlformats.org/drawingml/2006/main">
              <a:ext uri="{FF2B5EF4-FFF2-40B4-BE49-F238E27FC236}">
                <a16:creationId xmlns:a16="http://schemas.microsoft.com/office/drawing/2014/main" id="{7014E716-7FD8-4305-BEC4-817397896D6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546E8DA4-CE59-4734-ACFA-A08266D1BD12}"/>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F86437C1-5C1A-4225-9293-785382E91641}"/>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Which curve changes, and in which direction?</a:t>
            </a:r>
          </a:p>
        </p:txBody>
      </p:sp>
      <p:sp>
        <p:nvSpPr>
          <p:cNvPr id="4" name="footer-rule">
            <a:extLst xmlns:a="http://schemas.openxmlformats.org/drawingml/2006/main">
              <a:ext uri="{FF2B5EF4-FFF2-40B4-BE49-F238E27FC236}">
                <a16:creationId xmlns:a16="http://schemas.microsoft.com/office/drawing/2014/main" id="{7D223C9D-AC2F-497D-9AA2-56E859F580A1}"/>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AF138CC2-424F-4401-9118-AD7587F57142}"/>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AD69443-B349-4DAD-9991-D48050CA6752}"/>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28</a:t>
            </a:r>
          </a:p>
        </p:txBody>
      </p:sp>
      <p:sp>
        <p:nvSpPr>
          <p:cNvPr id="7" name="">
            <a:extLst xmlns:a="http://schemas.openxmlformats.org/drawingml/2006/main">
              <a:ext uri="{FF2B5EF4-FFF2-40B4-BE49-F238E27FC236}">
                <a16:creationId xmlns:a16="http://schemas.microsoft.com/office/drawing/2014/main" id="{AC5DDBE2-DF5E-4260-BF58-D9EBA18C9B5E}"/>
              </a:ext>
            </a:extLst>
          </p:cNvPr>
          <p:cNvSpPr>
            <a:spLocks xmlns:a="http://schemas.openxmlformats.org/drawingml/2006/main" noGrp="1"/>
          </p:cNvSpPr>
          <p:nvPr/>
        </p:nvSpPr>
        <p:spPr>
          <a:xfrm xmlns:a="http://schemas.openxmlformats.org/drawingml/2006/main">
            <a:off x="857250" y="1657350"/>
            <a:ext cx="476250" cy="438150"/>
          </a:xfrm>
          <a:prstGeom xmlns:a="http://schemas.openxmlformats.org/drawingml/2006/main" prst="rect">
            <a:avLst/>
          </a:prstGeom>
          <a:solidFill xmlns:a="http://schemas.openxmlformats.org/drawingml/2006/main">
            <a:srgbClr val="1E6675"/>
          </a:solidFill>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A</a:t>
            </a:r>
          </a:p>
        </p:txBody>
      </p:sp>
      <p:sp>
        <p:nvSpPr>
          <p:cNvPr id="8" name="">
            <a:extLst xmlns:a="http://schemas.openxmlformats.org/drawingml/2006/main">
              <a:ext uri="{FF2B5EF4-FFF2-40B4-BE49-F238E27FC236}">
                <a16:creationId xmlns:a16="http://schemas.microsoft.com/office/drawing/2014/main" id="{196D4F2F-4C41-4D57-ABB2-83393F18CA64}"/>
              </a:ext>
            </a:extLst>
          </p:cNvPr>
          <p:cNvSpPr>
            <a:spLocks xmlns:a="http://schemas.openxmlformats.org/drawingml/2006/main" noGrp="1"/>
          </p:cNvSpPr>
          <p:nvPr/>
        </p:nvSpPr>
        <p:spPr>
          <a:xfrm xmlns:a="http://schemas.openxmlformats.org/drawingml/2006/main">
            <a:off x="1600200" y="1676400"/>
            <a:ext cx="895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Student income rises, and iced coffee is a normal good.</a:t>
            </a:r>
          </a:p>
        </p:txBody>
      </p:sp>
      <p:sp>
        <p:nvSpPr>
          <p:cNvPr id="9" name="practice-rule-a">
            <a:extLst xmlns:a="http://schemas.openxmlformats.org/drawingml/2006/main">
              <a:ext uri="{FF2B5EF4-FFF2-40B4-BE49-F238E27FC236}">
                <a16:creationId xmlns:a16="http://schemas.microsoft.com/office/drawing/2014/main" id="{DAAEF66F-0B55-4E45-9B42-10832701FC2E}"/>
              </a:ext>
            </a:extLst>
          </p:cNvPr>
          <p:cNvSpPr>
            <a:spLocks xmlns:a="http://schemas.openxmlformats.org/drawingml/2006/main" noGrp="1"/>
          </p:cNvSpPr>
          <p:nvPr/>
        </p:nvSpPr>
        <p:spPr>
          <a:xfrm xmlns:a="http://schemas.openxmlformats.org/drawingml/2006/main">
            <a:off x="857250" y="2324100"/>
            <a:ext cx="981075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B1584F1F-CB56-48F6-8459-7750E4BEE3B4}"/>
              </a:ext>
            </a:extLst>
          </p:cNvPr>
          <p:cNvSpPr>
            <a:spLocks xmlns:a="http://schemas.openxmlformats.org/drawingml/2006/main" noGrp="1"/>
          </p:cNvSpPr>
          <p:nvPr/>
        </p:nvSpPr>
        <p:spPr>
          <a:xfrm xmlns:a="http://schemas.openxmlformats.org/drawingml/2006/main">
            <a:off x="857250" y="2571750"/>
            <a:ext cx="476250" cy="438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B</a:t>
            </a:r>
          </a:p>
        </p:txBody>
      </p:sp>
      <p:sp>
        <p:nvSpPr>
          <p:cNvPr id="11" name="">
            <a:extLst xmlns:a="http://schemas.openxmlformats.org/drawingml/2006/main">
              <a:ext uri="{FF2B5EF4-FFF2-40B4-BE49-F238E27FC236}">
                <a16:creationId xmlns:a16="http://schemas.microsoft.com/office/drawing/2014/main" id="{A85883F1-E07C-4147-9525-41EE3BCB6267}"/>
              </a:ext>
            </a:extLst>
          </p:cNvPr>
          <p:cNvSpPr>
            <a:spLocks xmlns:a="http://schemas.openxmlformats.org/drawingml/2006/main" noGrp="1"/>
          </p:cNvSpPr>
          <p:nvPr/>
        </p:nvSpPr>
        <p:spPr>
          <a:xfrm xmlns:a="http://schemas.openxmlformats.org/drawingml/2006/main">
            <a:off x="1600200" y="2590800"/>
            <a:ext cx="895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The price of coffee beans rises.</a:t>
            </a:r>
          </a:p>
        </p:txBody>
      </p:sp>
      <p:sp>
        <p:nvSpPr>
          <p:cNvPr id="12" name="practice-rule-b">
            <a:extLst xmlns:a="http://schemas.openxmlformats.org/drawingml/2006/main">
              <a:ext uri="{FF2B5EF4-FFF2-40B4-BE49-F238E27FC236}">
                <a16:creationId xmlns:a16="http://schemas.microsoft.com/office/drawing/2014/main" id="{B4887ED6-4DDD-43BE-9CE6-A2BB970B4174}"/>
              </a:ext>
            </a:extLst>
          </p:cNvPr>
          <p:cNvSpPr>
            <a:spLocks xmlns:a="http://schemas.openxmlformats.org/drawingml/2006/main" noGrp="1"/>
          </p:cNvSpPr>
          <p:nvPr/>
        </p:nvSpPr>
        <p:spPr>
          <a:xfrm xmlns:a="http://schemas.openxmlformats.org/drawingml/2006/main">
            <a:off x="857250" y="3238500"/>
            <a:ext cx="981075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1B306084-90B4-45FD-B814-4E009FA5690F}"/>
              </a:ext>
            </a:extLst>
          </p:cNvPr>
          <p:cNvSpPr>
            <a:spLocks xmlns:a="http://schemas.openxmlformats.org/drawingml/2006/main" noGrp="1"/>
          </p:cNvSpPr>
          <p:nvPr/>
        </p:nvSpPr>
        <p:spPr>
          <a:xfrm xmlns:a="http://schemas.openxmlformats.org/drawingml/2006/main">
            <a:off x="857250" y="3486150"/>
            <a:ext cx="476250" cy="438150"/>
          </a:xfrm>
          <a:prstGeom xmlns:a="http://schemas.openxmlformats.org/drawingml/2006/main" prst="rect">
            <a:avLst/>
          </a:prstGeom>
          <a:solidFill xmlns:a="http://schemas.openxmlformats.org/drawingml/2006/main">
            <a:srgbClr val="D8A62F"/>
          </a:solidFill>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C</a:t>
            </a:r>
          </a:p>
        </p:txBody>
      </p:sp>
      <p:sp>
        <p:nvSpPr>
          <p:cNvPr id="14" name="">
            <a:extLst xmlns:a="http://schemas.openxmlformats.org/drawingml/2006/main">
              <a:ext uri="{FF2B5EF4-FFF2-40B4-BE49-F238E27FC236}">
                <a16:creationId xmlns:a16="http://schemas.microsoft.com/office/drawing/2014/main" id="{E0C95D67-6501-486B-8156-9C8C5212E9AF}"/>
              </a:ext>
            </a:extLst>
          </p:cNvPr>
          <p:cNvSpPr>
            <a:spLocks xmlns:a="http://schemas.openxmlformats.org/drawingml/2006/main" noGrp="1"/>
          </p:cNvSpPr>
          <p:nvPr/>
        </p:nvSpPr>
        <p:spPr>
          <a:xfrm xmlns:a="http://schemas.openxmlformats.org/drawingml/2006/main">
            <a:off x="1600200" y="3505200"/>
            <a:ext cx="895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The price of iced coffee falls.</a:t>
            </a:r>
          </a:p>
        </p:txBody>
      </p:sp>
      <p:sp>
        <p:nvSpPr>
          <p:cNvPr id="15" name="practice-rule-c">
            <a:extLst xmlns:a="http://schemas.openxmlformats.org/drawingml/2006/main">
              <a:ext uri="{FF2B5EF4-FFF2-40B4-BE49-F238E27FC236}">
                <a16:creationId xmlns:a16="http://schemas.microsoft.com/office/drawing/2014/main" id="{9E4FBE8C-070F-4A4C-B8E4-D1D23E63A621}"/>
              </a:ext>
            </a:extLst>
          </p:cNvPr>
          <p:cNvSpPr>
            <a:spLocks xmlns:a="http://schemas.openxmlformats.org/drawingml/2006/main" noGrp="1"/>
          </p:cNvSpPr>
          <p:nvPr/>
        </p:nvSpPr>
        <p:spPr>
          <a:xfrm xmlns:a="http://schemas.openxmlformats.org/drawingml/2006/main">
            <a:off x="857250" y="4152900"/>
            <a:ext cx="981075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6E54C418-F34A-4813-9461-6E2910A150FA}"/>
              </a:ext>
            </a:extLst>
          </p:cNvPr>
          <p:cNvSpPr>
            <a:spLocks xmlns:a="http://schemas.openxmlformats.org/drawingml/2006/main" noGrp="1"/>
          </p:cNvSpPr>
          <p:nvPr/>
        </p:nvSpPr>
        <p:spPr>
          <a:xfrm xmlns:a="http://schemas.openxmlformats.org/drawingml/2006/main">
            <a:off x="857250" y="4400550"/>
            <a:ext cx="476250" cy="438150"/>
          </a:xfrm>
          <a:prstGeom xmlns:a="http://schemas.openxmlformats.org/drawingml/2006/main" prst="rect">
            <a:avLst/>
          </a:prstGeom>
          <a:solidFill xmlns:a="http://schemas.openxmlformats.org/drawingml/2006/main">
            <a:srgbClr val="124854"/>
          </a:solidFill>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FFFFFF"/>
                </a:solidFill>
                <a:latin typeface="Aptos"/>
                <a:ea typeface="Aptos"/>
                <a:cs typeface="Aptos"/>
              </a:defRPr>
            </a:pPr>
            <a:r>
              <a:rPr sz="2025" b="1" i="0">
                <a:solidFill>
                  <a:srgbClr val="FFFFFF"/>
                </a:solidFill>
                <a:latin typeface="Aptos"/>
                <a:ea typeface="Aptos"/>
                <a:cs typeface="Aptos"/>
              </a:rPr>
              <a:t>D</a:t>
            </a:r>
          </a:p>
        </p:txBody>
      </p:sp>
      <p:sp>
        <p:nvSpPr>
          <p:cNvPr id="17" name="">
            <a:extLst xmlns:a="http://schemas.openxmlformats.org/drawingml/2006/main">
              <a:ext uri="{FF2B5EF4-FFF2-40B4-BE49-F238E27FC236}">
                <a16:creationId xmlns:a16="http://schemas.microsoft.com/office/drawing/2014/main" id="{935F2004-0536-43D7-997A-41EB4753CBD8}"/>
              </a:ext>
            </a:extLst>
          </p:cNvPr>
          <p:cNvSpPr>
            <a:spLocks xmlns:a="http://schemas.openxmlformats.org/drawingml/2006/main" noGrp="1"/>
          </p:cNvSpPr>
          <p:nvPr/>
        </p:nvSpPr>
        <p:spPr>
          <a:xfrm xmlns:a="http://schemas.openxmlformats.org/drawingml/2006/main">
            <a:off x="1600200" y="4419600"/>
            <a:ext cx="895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A new coffee stand opens near campus.</a:t>
            </a:r>
          </a:p>
        </p:txBody>
      </p:sp>
      <p:sp>
        <p:nvSpPr>
          <p:cNvPr id="18" name="">
            <a:extLst xmlns:a="http://schemas.openxmlformats.org/drawingml/2006/main">
              <a:ext uri="{FF2B5EF4-FFF2-40B4-BE49-F238E27FC236}">
                <a16:creationId xmlns:a16="http://schemas.microsoft.com/office/drawing/2014/main" id="{95CDAEB1-875F-48F1-BD58-9DF3AB000A42}"/>
              </a:ext>
            </a:extLst>
          </p:cNvPr>
          <p:cNvSpPr>
            <a:spLocks xmlns:a="http://schemas.openxmlformats.org/drawingml/2006/main" noGrp="1"/>
          </p:cNvSpPr>
          <p:nvPr/>
        </p:nvSpPr>
        <p:spPr>
          <a:xfrm xmlns:a="http://schemas.openxmlformats.org/drawingml/2006/main">
            <a:off x="1809750" y="5391150"/>
            <a:ext cx="8572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1" i="0">
                <a:solidFill>
                  <a:srgbClr val="9A3B35"/>
                </a:solidFill>
                <a:latin typeface="Georgia"/>
                <a:ea typeface="Georgia"/>
                <a:cs typeface="Georgia"/>
              </a:defRPr>
            </a:pPr>
            <a:r>
              <a:rPr sz="2175" b="1" i="0">
                <a:solidFill>
                  <a:srgbClr val="9A3B35"/>
                </a:solidFill>
                <a:latin typeface="Georgia"/>
                <a:ea typeface="Georgia"/>
                <a:cs typeface="Georgia"/>
              </a:rPr>
              <a:t>Use the five questions. Do not predict equilibrium yet.</a:t>
            </a:r>
          </a:p>
        </p:txBody>
      </p:sp>
    </p:spTree>
    <p:extLst>
      <p:ext uri="{BB962C8B-B14F-4D97-AF65-F5344CB8AC3E}">
        <p14:creationId xmlns:p14="http://schemas.microsoft.com/office/powerpoint/2010/main" val="1189123347"/>
      </p:ext>
    </p:extLst>
  </p:cSld>
</p:sld>
</file>

<file path=ppt/slides/slide2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8949CCCC-8735-43AB-B47A-DDE10385C29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BB8BA4E-E87A-4E00-A2B4-BBA27E975E0F}"/>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A267BC6D-198D-4A3E-8934-BE5393BB0504}"/>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346"/>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Practice identifying the shifter before predicting outcomes</a:t>
            </a:r>
          </a:p>
        </p:txBody>
      </p:sp>
      <p:sp>
        <p:nvSpPr>
          <p:cNvPr id="4" name="footer-rule">
            <a:extLst xmlns:a="http://schemas.openxmlformats.org/drawingml/2006/main">
              <a:ext uri="{FF2B5EF4-FFF2-40B4-BE49-F238E27FC236}">
                <a16:creationId xmlns:a16="http://schemas.microsoft.com/office/drawing/2014/main" id="{976AD777-59E3-46D6-9D4A-D9B1323D872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17D2DF57-24F1-4E11-A476-DDC7413E57EB}"/>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2BD98F5-9F67-4419-8374-C954287E2957}"/>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29</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8e15c357415347a8"/>
          <a:stretch xmlns:a="http://schemas.openxmlformats.org/drawingml/2006/main"/>
        </p:blipFill>
        <p:spPr>
          <a:xfrm xmlns:a="http://schemas.openxmlformats.org/drawingml/2006/main">
            <a:off x="5429250" y="1842492"/>
            <a:ext cx="6115050" cy="3439716"/>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F5F6E9D9-2DAA-4F11-9937-8A4FE71F13DC}"/>
              </a:ext>
            </a:extLst>
          </p:cNvPr>
          <p:cNvSpPr>
            <a:spLocks xmlns:a="http://schemas.openxmlformats.org/drawingml/2006/main" noGrp="1"/>
          </p:cNvSpPr>
          <p:nvPr/>
        </p:nvSpPr>
        <p:spPr>
          <a:xfrm xmlns:a="http://schemas.openxmlformats.org/drawingml/2006/main">
            <a:off x="819150" y="1752600"/>
            <a:ext cx="2095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USE NOW</a:t>
            </a:r>
          </a:p>
        </p:txBody>
      </p:sp>
      <p:sp>
        <p:nvSpPr>
          <p:cNvPr id="9" name="">
            <a:extLst xmlns:a="http://schemas.openxmlformats.org/drawingml/2006/main">
              <a:ext uri="{FF2B5EF4-FFF2-40B4-BE49-F238E27FC236}">
                <a16:creationId xmlns:a16="http://schemas.microsoft.com/office/drawing/2014/main" id="{3A7E22C5-186B-411B-AE25-F7D2335B5B7E}"/>
              </a:ext>
            </a:extLst>
          </p:cNvPr>
          <p:cNvSpPr>
            <a:spLocks xmlns:a="http://schemas.openxmlformats.org/drawingml/2006/main" noGrp="1"/>
          </p:cNvSpPr>
          <p:nvPr/>
        </p:nvSpPr>
        <p:spPr>
          <a:xfrm xmlns:a="http://schemas.openxmlformats.org/drawingml/2006/main">
            <a:off x="800100" y="219075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Choose demand or supply.</a:t>
            </a:r>
          </a:p>
        </p:txBody>
      </p:sp>
      <p:sp>
        <p:nvSpPr>
          <p:cNvPr id="10" name="">
            <a:extLst xmlns:a="http://schemas.openxmlformats.org/drawingml/2006/main">
              <a:ext uri="{FF2B5EF4-FFF2-40B4-BE49-F238E27FC236}">
                <a16:creationId xmlns:a16="http://schemas.microsoft.com/office/drawing/2014/main" id="{EEA997A7-76F9-4AEA-BF3F-62631AE41EA5}"/>
              </a:ext>
            </a:extLst>
          </p:cNvPr>
          <p:cNvSpPr>
            <a:spLocks xmlns:a="http://schemas.openxmlformats.org/drawingml/2006/main" noGrp="1"/>
          </p:cNvSpPr>
          <p:nvPr/>
        </p:nvSpPr>
        <p:spPr>
          <a:xfrm xmlns:a="http://schemas.openxmlformats.org/drawingml/2006/main">
            <a:off x="800100" y="2914650"/>
            <a:ext cx="400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Choose left or right.</a:t>
            </a:r>
          </a:p>
        </p:txBody>
      </p:sp>
      <p:sp>
        <p:nvSpPr>
          <p:cNvPr id="11" name="">
            <a:extLst xmlns:a="http://schemas.openxmlformats.org/drawingml/2006/main">
              <a:ext uri="{FF2B5EF4-FFF2-40B4-BE49-F238E27FC236}">
                <a16:creationId xmlns:a16="http://schemas.microsoft.com/office/drawing/2014/main" id="{D9286B15-1F6A-4F33-8A05-1357CB300E00}"/>
              </a:ext>
            </a:extLst>
          </p:cNvPr>
          <p:cNvSpPr>
            <a:spLocks xmlns:a="http://schemas.openxmlformats.org/drawingml/2006/main" noGrp="1"/>
          </p:cNvSpPr>
          <p:nvPr/>
        </p:nvSpPr>
        <p:spPr>
          <a:xfrm xmlns:a="http://schemas.openxmlformats.org/drawingml/2006/main">
            <a:off x="819150" y="3848100"/>
            <a:ext cx="2476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AFTER CHAPTER 4</a:t>
            </a:r>
          </a:p>
        </p:txBody>
      </p:sp>
      <p:sp>
        <p:nvSpPr>
          <p:cNvPr id="12" name="">
            <a:extLst xmlns:a="http://schemas.openxmlformats.org/drawingml/2006/main">
              <a:ext uri="{FF2B5EF4-FFF2-40B4-BE49-F238E27FC236}">
                <a16:creationId xmlns:a16="http://schemas.microsoft.com/office/drawing/2014/main" id="{CEFA7857-69EC-41CB-ACDC-D590607ABEDF}"/>
              </a:ext>
            </a:extLst>
          </p:cNvPr>
          <p:cNvSpPr>
            <a:spLocks xmlns:a="http://schemas.openxmlformats.org/drawingml/2006/main" noGrp="1"/>
          </p:cNvSpPr>
          <p:nvPr/>
        </p:nvSpPr>
        <p:spPr>
          <a:xfrm xmlns:a="http://schemas.openxmlformats.org/drawingml/2006/main">
            <a:off x="800100" y="4286250"/>
            <a:ext cx="40005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00" b="1" i="0">
                <a:solidFill>
                  <a:srgbClr val="172126"/>
                </a:solidFill>
                <a:latin typeface="Aptos"/>
                <a:ea typeface="Aptos"/>
                <a:cs typeface="Aptos"/>
              </a:defRPr>
            </a:pPr>
            <a:r>
              <a:rPr sz="2100" b="1" i="0">
                <a:solidFill>
                  <a:srgbClr val="172126"/>
                </a:solidFill>
                <a:latin typeface="Aptos"/>
                <a:ea typeface="Aptos"/>
                <a:cs typeface="Aptos"/>
              </a:rPr>
              <a:t>Then predict equilibrium price and quantity.</a:t>
            </a:r>
          </a:p>
        </p:txBody>
      </p:sp>
      <p:sp>
        <p:nvSpPr>
          <p:cNvPr id="13" name="app-link">
            <a:extLst xmlns:a="http://schemas.openxmlformats.org/drawingml/2006/main">
              <a:ext uri="{FF2B5EF4-FFF2-40B4-BE49-F238E27FC236}">
                <a16:creationId xmlns:a16="http://schemas.microsoft.com/office/drawing/2014/main" id="{1CB788D7-3C8E-4F81-B062-29CEFA1C73EE}"/>
              </a:ext>
            </a:extLst>
          </p:cNvPr>
          <p:cNvSpPr>
            <a:spLocks xmlns:a="http://schemas.openxmlformats.org/drawingml/2006/main" noGrp="1"/>
          </p:cNvSpPr>
          <p:nvPr/>
        </p:nvSpPr>
        <p:spPr>
          <a:xfrm xmlns:a="http://schemas.openxmlformats.org/drawingml/2006/main">
            <a:off x="609600" y="5562600"/>
            <a:ext cx="4762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500" b="1" i="0">
                <a:solidFill>
                  <a:srgbClr val="124854"/>
                </a:solidFill>
                <a:latin typeface="Aptos"/>
                <a:ea typeface="Aptos"/>
                <a:cs typeface="Aptos"/>
              </a:defRPr>
            </a:pPr>
            <a:r>
              <a:rPr sz="1500" b="1" i="0">
                <a:solidFill>
                  <a:srgbClr val="124854"/>
                </a:solidFill>
                <a:latin typeface="Aptos"/>
                <a:ea typeface="Aptos"/>
                <a:cs typeface="Aptos"/>
                <a:hlinkClick xmlns:r="http://schemas.openxmlformats.org/officeDocument/2006/relationships" r:id="Rb7a08ad11338448f"/>
              </a:rPr>
              <a:t>sbu-econ.org/supply-demand-shift-practice/</a:t>
            </a:r>
          </a:p>
        </p:txBody>
      </p:sp>
    </p:spTree>
    <p:extLst>
      <p:ext uri="{BB962C8B-B14F-4D97-AF65-F5344CB8AC3E}">
        <p14:creationId xmlns:p14="http://schemas.microsoft.com/office/powerpoint/2010/main" val="709597273"/>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56" name="accent-rule">
            <a:extLst xmlns:a="http://schemas.openxmlformats.org/drawingml/2006/main">
              <a:ext uri="{FF2B5EF4-FFF2-40B4-BE49-F238E27FC236}">
                <a16:creationId xmlns:a16="http://schemas.microsoft.com/office/drawing/2014/main" id="{5B982084-3C45-488E-B122-9D7CF7F0E641}"/>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0006B158-973F-4F40-94CD-9B3F50726CB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3C329259-A3B8-47D3-AE9D-4329B3A7662E}"/>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demand schedule records the what-if answers</a:t>
            </a:r>
          </a:p>
        </p:txBody>
      </p:sp>
      <p:sp>
        <p:nvSpPr>
          <p:cNvPr id="4" name="footer-rule">
            <a:extLst xmlns:a="http://schemas.openxmlformats.org/drawingml/2006/main">
              <a:ext uri="{FF2B5EF4-FFF2-40B4-BE49-F238E27FC236}">
                <a16:creationId xmlns:a16="http://schemas.microsoft.com/office/drawing/2014/main" id="{F5E4428D-41AA-4AEA-AE87-7AC3F908E0A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B80A1DDE-6AF5-46CF-9B2C-F6C626794F9D}"/>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BC2C774-FC1B-419E-8515-2993D3809D43}"/>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3</a:t>
            </a:r>
          </a:p>
        </p:txBody>
      </p:sp>
      <p:sp>
        <p:nvSpPr>
          <p:cNvPr id="7" name="maya-demand-schedule-header-cell-1">
            <a:extLst xmlns:a="http://schemas.openxmlformats.org/drawingml/2006/main">
              <a:ext uri="{FF2B5EF4-FFF2-40B4-BE49-F238E27FC236}">
                <a16:creationId xmlns:a16="http://schemas.microsoft.com/office/drawing/2014/main" id="{C8FBFA3E-1DC7-4507-84CA-01E64FE0ADF5}"/>
              </a:ext>
            </a:extLst>
          </p:cNvPr>
          <p:cNvSpPr>
            <a:spLocks xmlns:a="http://schemas.openxmlformats.org/drawingml/2006/main" noGrp="1"/>
          </p:cNvSpPr>
          <p:nvPr/>
        </p:nvSpPr>
        <p:spPr>
          <a:xfrm xmlns:a="http://schemas.openxmlformats.org/drawingml/2006/main">
            <a:off x="1981200" y="1581150"/>
            <a:ext cx="1428750" cy="4953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maya-demand-schedule-header-1">
            <a:extLst xmlns:a="http://schemas.openxmlformats.org/drawingml/2006/main">
              <a:ext uri="{FF2B5EF4-FFF2-40B4-BE49-F238E27FC236}">
                <a16:creationId xmlns:a16="http://schemas.microsoft.com/office/drawing/2014/main" id="{E802CDC1-2C5F-4B68-B9B6-E97C3CC9B6A3}"/>
              </a:ext>
            </a:extLst>
          </p:cNvPr>
          <p:cNvSpPr>
            <a:spLocks xmlns:a="http://schemas.openxmlformats.org/drawingml/2006/main" noGrp="1"/>
          </p:cNvSpPr>
          <p:nvPr/>
        </p:nvSpPr>
        <p:spPr>
          <a:xfrm xmlns:a="http://schemas.openxmlformats.org/drawingml/2006/main">
            <a:off x="2076450" y="1657350"/>
            <a:ext cx="1238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575" b="1" i="0">
                <a:solidFill>
                  <a:srgbClr val="FFFFFF"/>
                </a:solidFill>
                <a:latin typeface="Aptos"/>
                <a:ea typeface="Aptos"/>
                <a:cs typeface="Aptos"/>
              </a:defRPr>
            </a:pPr>
            <a:r>
              <a:rPr sz="1575" b="1" i="0">
                <a:solidFill>
                  <a:srgbClr val="FFFFFF"/>
                </a:solidFill>
                <a:latin typeface="Aptos"/>
                <a:ea typeface="Aptos"/>
                <a:cs typeface="Aptos"/>
              </a:rPr>
              <a:t>Point</a:t>
            </a:r>
          </a:p>
        </p:txBody>
      </p:sp>
      <p:sp>
        <p:nvSpPr>
          <p:cNvPr id="9" name="maya-demand-schedule-header-cell-2">
            <a:extLst xmlns:a="http://schemas.openxmlformats.org/drawingml/2006/main">
              <a:ext uri="{FF2B5EF4-FFF2-40B4-BE49-F238E27FC236}">
                <a16:creationId xmlns:a16="http://schemas.microsoft.com/office/drawing/2014/main" id="{012C0168-EC7A-4E3C-A6FB-8242A44D6269}"/>
              </a:ext>
            </a:extLst>
          </p:cNvPr>
          <p:cNvSpPr>
            <a:spLocks xmlns:a="http://schemas.openxmlformats.org/drawingml/2006/main" noGrp="1"/>
          </p:cNvSpPr>
          <p:nvPr/>
        </p:nvSpPr>
        <p:spPr>
          <a:xfrm xmlns:a="http://schemas.openxmlformats.org/drawingml/2006/main">
            <a:off x="3409950" y="1581150"/>
            <a:ext cx="3400425" cy="4953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maya-demand-schedule-header-2">
            <a:extLst xmlns:a="http://schemas.openxmlformats.org/drawingml/2006/main">
              <a:ext uri="{FF2B5EF4-FFF2-40B4-BE49-F238E27FC236}">
                <a16:creationId xmlns:a16="http://schemas.microsoft.com/office/drawing/2014/main" id="{5310EADF-CE2F-4B35-A106-B173ACDBB59B}"/>
              </a:ext>
            </a:extLst>
          </p:cNvPr>
          <p:cNvSpPr>
            <a:spLocks xmlns:a="http://schemas.openxmlformats.org/drawingml/2006/main" noGrp="1"/>
          </p:cNvSpPr>
          <p:nvPr/>
        </p:nvSpPr>
        <p:spPr>
          <a:xfrm xmlns:a="http://schemas.openxmlformats.org/drawingml/2006/main">
            <a:off x="3505200" y="1657350"/>
            <a:ext cx="32099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575" b="1" i="0">
                <a:solidFill>
                  <a:srgbClr val="FFFFFF"/>
                </a:solidFill>
                <a:latin typeface="Aptos"/>
                <a:ea typeface="Aptos"/>
                <a:cs typeface="Aptos"/>
              </a:defRPr>
            </a:pPr>
            <a:r>
              <a:rPr sz="1575" b="1" i="0">
                <a:solidFill>
                  <a:srgbClr val="FFFFFF"/>
                </a:solidFill>
                <a:latin typeface="Aptos"/>
                <a:ea typeface="Aptos"/>
                <a:cs typeface="Aptos"/>
              </a:rPr>
              <a:t>Price per cup</a:t>
            </a:r>
          </a:p>
        </p:txBody>
      </p:sp>
      <p:sp>
        <p:nvSpPr>
          <p:cNvPr id="11" name="maya-demand-schedule-header-cell-3">
            <a:extLst xmlns:a="http://schemas.openxmlformats.org/drawingml/2006/main">
              <a:ext uri="{FF2B5EF4-FFF2-40B4-BE49-F238E27FC236}">
                <a16:creationId xmlns:a16="http://schemas.microsoft.com/office/drawing/2014/main" id="{F7123F81-8131-4094-83E8-5F507C8738C4}"/>
              </a:ext>
            </a:extLst>
          </p:cNvPr>
          <p:cNvSpPr>
            <a:spLocks xmlns:a="http://schemas.openxmlformats.org/drawingml/2006/main" noGrp="1"/>
          </p:cNvSpPr>
          <p:nvPr/>
        </p:nvSpPr>
        <p:spPr>
          <a:xfrm xmlns:a="http://schemas.openxmlformats.org/drawingml/2006/main">
            <a:off x="6810375" y="1581150"/>
            <a:ext cx="3400425" cy="4953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maya-demand-schedule-header-3">
            <a:extLst xmlns:a="http://schemas.openxmlformats.org/drawingml/2006/main">
              <a:ext uri="{FF2B5EF4-FFF2-40B4-BE49-F238E27FC236}">
                <a16:creationId xmlns:a16="http://schemas.microsoft.com/office/drawing/2014/main" id="{FD923F6E-F6AB-40AF-B2C8-A0A4B7446142}"/>
              </a:ext>
            </a:extLst>
          </p:cNvPr>
          <p:cNvSpPr>
            <a:spLocks xmlns:a="http://schemas.openxmlformats.org/drawingml/2006/main" noGrp="1"/>
          </p:cNvSpPr>
          <p:nvPr/>
        </p:nvSpPr>
        <p:spPr>
          <a:xfrm xmlns:a="http://schemas.openxmlformats.org/drawingml/2006/main">
            <a:off x="6905625" y="1657350"/>
            <a:ext cx="3209925"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575" b="1" i="0">
                <a:solidFill>
                  <a:srgbClr val="FFFFFF"/>
                </a:solidFill>
                <a:latin typeface="Aptos"/>
                <a:ea typeface="Aptos"/>
                <a:cs typeface="Aptos"/>
              </a:defRPr>
            </a:pPr>
            <a:r>
              <a:rPr sz="1575" b="1" i="0">
                <a:solidFill>
                  <a:srgbClr val="FFFFFF"/>
                </a:solidFill>
                <a:latin typeface="Aptos"/>
                <a:ea typeface="Aptos"/>
                <a:cs typeface="Aptos"/>
              </a:rPr>
              <a:t>Cups demanded per week</a:t>
            </a:r>
          </a:p>
        </p:txBody>
      </p:sp>
      <p:sp>
        <p:nvSpPr>
          <p:cNvPr id="13" name="maya-demand-schedule-cell-1-1">
            <a:extLst xmlns:a="http://schemas.openxmlformats.org/drawingml/2006/main">
              <a:ext uri="{FF2B5EF4-FFF2-40B4-BE49-F238E27FC236}">
                <a16:creationId xmlns:a16="http://schemas.microsoft.com/office/drawing/2014/main" id="{03CE8B28-C501-419D-AF38-6A81B2233A97}"/>
              </a:ext>
            </a:extLst>
          </p:cNvPr>
          <p:cNvSpPr>
            <a:spLocks xmlns:a="http://schemas.openxmlformats.org/drawingml/2006/main" noGrp="1"/>
          </p:cNvSpPr>
          <p:nvPr/>
        </p:nvSpPr>
        <p:spPr>
          <a:xfrm xmlns:a="http://schemas.openxmlformats.org/drawingml/2006/main">
            <a:off x="1981200" y="20764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4" name="maya-demand-schedule-text-1-1">
            <a:extLst xmlns:a="http://schemas.openxmlformats.org/drawingml/2006/main">
              <a:ext uri="{FF2B5EF4-FFF2-40B4-BE49-F238E27FC236}">
                <a16:creationId xmlns:a16="http://schemas.microsoft.com/office/drawing/2014/main" id="{008381E0-82D1-46BD-BC95-7B7AE89A3421}"/>
              </a:ext>
            </a:extLst>
          </p:cNvPr>
          <p:cNvSpPr>
            <a:spLocks xmlns:a="http://schemas.openxmlformats.org/drawingml/2006/main" noGrp="1"/>
          </p:cNvSpPr>
          <p:nvPr/>
        </p:nvSpPr>
        <p:spPr>
          <a:xfrm xmlns:a="http://schemas.openxmlformats.org/drawingml/2006/main">
            <a:off x="2076450" y="21526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A</a:t>
            </a:r>
          </a:p>
        </p:txBody>
      </p:sp>
      <p:sp>
        <p:nvSpPr>
          <p:cNvPr id="15" name="maya-demand-schedule-cell-1-2">
            <a:extLst xmlns:a="http://schemas.openxmlformats.org/drawingml/2006/main">
              <a:ext uri="{FF2B5EF4-FFF2-40B4-BE49-F238E27FC236}">
                <a16:creationId xmlns:a16="http://schemas.microsoft.com/office/drawing/2014/main" id="{D20F63E8-F90C-45E0-9A5F-0B3B0D315AB8}"/>
              </a:ext>
            </a:extLst>
          </p:cNvPr>
          <p:cNvSpPr>
            <a:spLocks xmlns:a="http://schemas.openxmlformats.org/drawingml/2006/main" noGrp="1"/>
          </p:cNvSpPr>
          <p:nvPr/>
        </p:nvSpPr>
        <p:spPr>
          <a:xfrm xmlns:a="http://schemas.openxmlformats.org/drawingml/2006/main">
            <a:off x="3409950" y="20764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maya-demand-schedule-text-1-2">
            <a:extLst xmlns:a="http://schemas.openxmlformats.org/drawingml/2006/main">
              <a:ext uri="{FF2B5EF4-FFF2-40B4-BE49-F238E27FC236}">
                <a16:creationId xmlns:a16="http://schemas.microsoft.com/office/drawing/2014/main" id="{651CF479-02E9-4CE2-A9C0-674E407C743B}"/>
              </a:ext>
            </a:extLst>
          </p:cNvPr>
          <p:cNvSpPr>
            <a:spLocks xmlns:a="http://schemas.openxmlformats.org/drawingml/2006/main" noGrp="1"/>
          </p:cNvSpPr>
          <p:nvPr/>
        </p:nvSpPr>
        <p:spPr>
          <a:xfrm xmlns:a="http://schemas.openxmlformats.org/drawingml/2006/main">
            <a:off x="3505200" y="21526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$8</a:t>
            </a:r>
          </a:p>
        </p:txBody>
      </p:sp>
      <p:sp>
        <p:nvSpPr>
          <p:cNvPr id="17" name="maya-demand-schedule-cell-1-3">
            <a:extLst xmlns:a="http://schemas.openxmlformats.org/drawingml/2006/main">
              <a:ext uri="{FF2B5EF4-FFF2-40B4-BE49-F238E27FC236}">
                <a16:creationId xmlns:a16="http://schemas.microsoft.com/office/drawing/2014/main" id="{A9694E2A-7FFA-41B2-BD80-748D338C44CA}"/>
              </a:ext>
            </a:extLst>
          </p:cNvPr>
          <p:cNvSpPr>
            <a:spLocks xmlns:a="http://schemas.openxmlformats.org/drawingml/2006/main" noGrp="1"/>
          </p:cNvSpPr>
          <p:nvPr/>
        </p:nvSpPr>
        <p:spPr>
          <a:xfrm xmlns:a="http://schemas.openxmlformats.org/drawingml/2006/main">
            <a:off x="6810375" y="20764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maya-demand-schedule-text-1-3">
            <a:extLst xmlns:a="http://schemas.openxmlformats.org/drawingml/2006/main">
              <a:ext uri="{FF2B5EF4-FFF2-40B4-BE49-F238E27FC236}">
                <a16:creationId xmlns:a16="http://schemas.microsoft.com/office/drawing/2014/main" id="{EEF5DFBB-311C-46C9-86D2-6A3259D9ED88}"/>
              </a:ext>
            </a:extLst>
          </p:cNvPr>
          <p:cNvSpPr>
            <a:spLocks xmlns:a="http://schemas.openxmlformats.org/drawingml/2006/main" noGrp="1"/>
          </p:cNvSpPr>
          <p:nvPr/>
        </p:nvSpPr>
        <p:spPr>
          <a:xfrm xmlns:a="http://schemas.openxmlformats.org/drawingml/2006/main">
            <a:off x="6905625" y="21526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1</a:t>
            </a:r>
          </a:p>
        </p:txBody>
      </p:sp>
      <p:sp>
        <p:nvSpPr>
          <p:cNvPr id="19" name="maya-demand-schedule-cell-2-1">
            <a:extLst xmlns:a="http://schemas.openxmlformats.org/drawingml/2006/main">
              <a:ext uri="{FF2B5EF4-FFF2-40B4-BE49-F238E27FC236}">
                <a16:creationId xmlns:a16="http://schemas.microsoft.com/office/drawing/2014/main" id="{02EB6799-BB4B-495B-9ADE-A69FDBA3B8DC}"/>
              </a:ext>
            </a:extLst>
          </p:cNvPr>
          <p:cNvSpPr>
            <a:spLocks xmlns:a="http://schemas.openxmlformats.org/drawingml/2006/main" noGrp="1"/>
          </p:cNvSpPr>
          <p:nvPr/>
        </p:nvSpPr>
        <p:spPr>
          <a:xfrm xmlns:a="http://schemas.openxmlformats.org/drawingml/2006/main">
            <a:off x="1981200" y="2590800"/>
            <a:ext cx="1428750"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0" name="maya-demand-schedule-text-2-1">
            <a:extLst xmlns:a="http://schemas.openxmlformats.org/drawingml/2006/main">
              <a:ext uri="{FF2B5EF4-FFF2-40B4-BE49-F238E27FC236}">
                <a16:creationId xmlns:a16="http://schemas.microsoft.com/office/drawing/2014/main" id="{A422BB2D-8CAF-44A7-A3E6-CE4E64A581B9}"/>
              </a:ext>
            </a:extLst>
          </p:cNvPr>
          <p:cNvSpPr>
            <a:spLocks xmlns:a="http://schemas.openxmlformats.org/drawingml/2006/main" noGrp="1"/>
          </p:cNvSpPr>
          <p:nvPr/>
        </p:nvSpPr>
        <p:spPr>
          <a:xfrm xmlns:a="http://schemas.openxmlformats.org/drawingml/2006/main">
            <a:off x="2076450" y="266700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B</a:t>
            </a:r>
          </a:p>
        </p:txBody>
      </p:sp>
      <p:sp>
        <p:nvSpPr>
          <p:cNvPr id="21" name="maya-demand-schedule-cell-2-2">
            <a:extLst xmlns:a="http://schemas.openxmlformats.org/drawingml/2006/main">
              <a:ext uri="{FF2B5EF4-FFF2-40B4-BE49-F238E27FC236}">
                <a16:creationId xmlns:a16="http://schemas.microsoft.com/office/drawing/2014/main" id="{6D64C19A-A163-493C-973A-96BD8E75A7F2}"/>
              </a:ext>
            </a:extLst>
          </p:cNvPr>
          <p:cNvSpPr>
            <a:spLocks xmlns:a="http://schemas.openxmlformats.org/drawingml/2006/main" noGrp="1"/>
          </p:cNvSpPr>
          <p:nvPr/>
        </p:nvSpPr>
        <p:spPr>
          <a:xfrm xmlns:a="http://schemas.openxmlformats.org/drawingml/2006/main">
            <a:off x="3409950" y="25908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2" name="maya-demand-schedule-text-2-2">
            <a:extLst xmlns:a="http://schemas.openxmlformats.org/drawingml/2006/main">
              <a:ext uri="{FF2B5EF4-FFF2-40B4-BE49-F238E27FC236}">
                <a16:creationId xmlns:a16="http://schemas.microsoft.com/office/drawing/2014/main" id="{5DE6B299-B5CB-460D-A99C-695B8922C393}"/>
              </a:ext>
            </a:extLst>
          </p:cNvPr>
          <p:cNvSpPr>
            <a:spLocks xmlns:a="http://schemas.openxmlformats.org/drawingml/2006/main" noGrp="1"/>
          </p:cNvSpPr>
          <p:nvPr/>
        </p:nvSpPr>
        <p:spPr>
          <a:xfrm xmlns:a="http://schemas.openxmlformats.org/drawingml/2006/main">
            <a:off x="3505200" y="26670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$7</a:t>
            </a:r>
          </a:p>
        </p:txBody>
      </p:sp>
      <p:sp>
        <p:nvSpPr>
          <p:cNvPr id="23" name="maya-demand-schedule-cell-2-3">
            <a:extLst xmlns:a="http://schemas.openxmlformats.org/drawingml/2006/main">
              <a:ext uri="{FF2B5EF4-FFF2-40B4-BE49-F238E27FC236}">
                <a16:creationId xmlns:a16="http://schemas.microsoft.com/office/drawing/2014/main" id="{97D6F1DC-B271-43C0-9EB4-05DDF7D57946}"/>
              </a:ext>
            </a:extLst>
          </p:cNvPr>
          <p:cNvSpPr>
            <a:spLocks xmlns:a="http://schemas.openxmlformats.org/drawingml/2006/main" noGrp="1"/>
          </p:cNvSpPr>
          <p:nvPr/>
        </p:nvSpPr>
        <p:spPr>
          <a:xfrm xmlns:a="http://schemas.openxmlformats.org/drawingml/2006/main">
            <a:off x="6810375" y="25908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maya-demand-schedule-text-2-3">
            <a:extLst xmlns:a="http://schemas.openxmlformats.org/drawingml/2006/main">
              <a:ext uri="{FF2B5EF4-FFF2-40B4-BE49-F238E27FC236}">
                <a16:creationId xmlns:a16="http://schemas.microsoft.com/office/drawing/2014/main" id="{A2E2310E-7823-4886-9E2A-32EAEBC314E3}"/>
              </a:ext>
            </a:extLst>
          </p:cNvPr>
          <p:cNvSpPr>
            <a:spLocks xmlns:a="http://schemas.openxmlformats.org/drawingml/2006/main" noGrp="1"/>
          </p:cNvSpPr>
          <p:nvPr/>
        </p:nvSpPr>
        <p:spPr>
          <a:xfrm xmlns:a="http://schemas.openxmlformats.org/drawingml/2006/main">
            <a:off x="6905625" y="26670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2</a:t>
            </a:r>
          </a:p>
        </p:txBody>
      </p:sp>
      <p:sp>
        <p:nvSpPr>
          <p:cNvPr id="25" name="maya-demand-schedule-cell-3-1">
            <a:extLst xmlns:a="http://schemas.openxmlformats.org/drawingml/2006/main">
              <a:ext uri="{FF2B5EF4-FFF2-40B4-BE49-F238E27FC236}">
                <a16:creationId xmlns:a16="http://schemas.microsoft.com/office/drawing/2014/main" id="{40404EA3-01C4-43A6-A48E-768410819C59}"/>
              </a:ext>
            </a:extLst>
          </p:cNvPr>
          <p:cNvSpPr>
            <a:spLocks xmlns:a="http://schemas.openxmlformats.org/drawingml/2006/main" noGrp="1"/>
          </p:cNvSpPr>
          <p:nvPr/>
        </p:nvSpPr>
        <p:spPr>
          <a:xfrm xmlns:a="http://schemas.openxmlformats.org/drawingml/2006/main">
            <a:off x="1981200" y="31051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6" name="maya-demand-schedule-text-3-1">
            <a:extLst xmlns:a="http://schemas.openxmlformats.org/drawingml/2006/main">
              <a:ext uri="{FF2B5EF4-FFF2-40B4-BE49-F238E27FC236}">
                <a16:creationId xmlns:a16="http://schemas.microsoft.com/office/drawing/2014/main" id="{4276A40C-4006-4C77-9DEF-7E274A5DCB0D}"/>
              </a:ext>
            </a:extLst>
          </p:cNvPr>
          <p:cNvSpPr>
            <a:spLocks xmlns:a="http://schemas.openxmlformats.org/drawingml/2006/main" noGrp="1"/>
          </p:cNvSpPr>
          <p:nvPr/>
        </p:nvSpPr>
        <p:spPr>
          <a:xfrm xmlns:a="http://schemas.openxmlformats.org/drawingml/2006/main">
            <a:off x="2076450" y="31813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C</a:t>
            </a:r>
          </a:p>
        </p:txBody>
      </p:sp>
      <p:sp>
        <p:nvSpPr>
          <p:cNvPr id="27" name="maya-demand-schedule-cell-3-2">
            <a:extLst xmlns:a="http://schemas.openxmlformats.org/drawingml/2006/main">
              <a:ext uri="{FF2B5EF4-FFF2-40B4-BE49-F238E27FC236}">
                <a16:creationId xmlns:a16="http://schemas.microsoft.com/office/drawing/2014/main" id="{C20AB0E1-41AA-495E-AF8E-4DE827998823}"/>
              </a:ext>
            </a:extLst>
          </p:cNvPr>
          <p:cNvSpPr>
            <a:spLocks xmlns:a="http://schemas.openxmlformats.org/drawingml/2006/main" noGrp="1"/>
          </p:cNvSpPr>
          <p:nvPr/>
        </p:nvSpPr>
        <p:spPr>
          <a:xfrm xmlns:a="http://schemas.openxmlformats.org/drawingml/2006/main">
            <a:off x="3409950" y="31051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8" name="maya-demand-schedule-text-3-2">
            <a:extLst xmlns:a="http://schemas.openxmlformats.org/drawingml/2006/main">
              <a:ext uri="{FF2B5EF4-FFF2-40B4-BE49-F238E27FC236}">
                <a16:creationId xmlns:a16="http://schemas.microsoft.com/office/drawing/2014/main" id="{5B8AF102-1F08-4681-BA2A-4518275BC117}"/>
              </a:ext>
            </a:extLst>
          </p:cNvPr>
          <p:cNvSpPr>
            <a:spLocks xmlns:a="http://schemas.openxmlformats.org/drawingml/2006/main" noGrp="1"/>
          </p:cNvSpPr>
          <p:nvPr/>
        </p:nvSpPr>
        <p:spPr>
          <a:xfrm xmlns:a="http://schemas.openxmlformats.org/drawingml/2006/main">
            <a:off x="3505200" y="31813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$6</a:t>
            </a:r>
          </a:p>
        </p:txBody>
      </p:sp>
      <p:sp>
        <p:nvSpPr>
          <p:cNvPr id="29" name="maya-demand-schedule-cell-3-3">
            <a:extLst xmlns:a="http://schemas.openxmlformats.org/drawingml/2006/main">
              <a:ext uri="{FF2B5EF4-FFF2-40B4-BE49-F238E27FC236}">
                <a16:creationId xmlns:a16="http://schemas.microsoft.com/office/drawing/2014/main" id="{8EA467BD-54BD-4D3B-BE9E-8722FD98A693}"/>
              </a:ext>
            </a:extLst>
          </p:cNvPr>
          <p:cNvSpPr>
            <a:spLocks xmlns:a="http://schemas.openxmlformats.org/drawingml/2006/main" noGrp="1"/>
          </p:cNvSpPr>
          <p:nvPr/>
        </p:nvSpPr>
        <p:spPr>
          <a:xfrm xmlns:a="http://schemas.openxmlformats.org/drawingml/2006/main">
            <a:off x="6810375" y="31051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0" name="maya-demand-schedule-text-3-3">
            <a:extLst xmlns:a="http://schemas.openxmlformats.org/drawingml/2006/main">
              <a:ext uri="{FF2B5EF4-FFF2-40B4-BE49-F238E27FC236}">
                <a16:creationId xmlns:a16="http://schemas.microsoft.com/office/drawing/2014/main" id="{366F7E8C-54BB-4C38-BC6E-C3982383A0EF}"/>
              </a:ext>
            </a:extLst>
          </p:cNvPr>
          <p:cNvSpPr>
            <a:spLocks xmlns:a="http://schemas.openxmlformats.org/drawingml/2006/main" noGrp="1"/>
          </p:cNvSpPr>
          <p:nvPr/>
        </p:nvSpPr>
        <p:spPr>
          <a:xfrm xmlns:a="http://schemas.openxmlformats.org/drawingml/2006/main">
            <a:off x="6905625" y="31813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3</a:t>
            </a:r>
          </a:p>
        </p:txBody>
      </p:sp>
      <p:sp>
        <p:nvSpPr>
          <p:cNvPr id="31" name="maya-demand-schedule-cell-4-1">
            <a:extLst xmlns:a="http://schemas.openxmlformats.org/drawingml/2006/main">
              <a:ext uri="{FF2B5EF4-FFF2-40B4-BE49-F238E27FC236}">
                <a16:creationId xmlns:a16="http://schemas.microsoft.com/office/drawing/2014/main" id="{E001A01B-F2F8-4F50-AD03-486F9FF3AA9F}"/>
              </a:ext>
            </a:extLst>
          </p:cNvPr>
          <p:cNvSpPr>
            <a:spLocks xmlns:a="http://schemas.openxmlformats.org/drawingml/2006/main" noGrp="1"/>
          </p:cNvSpPr>
          <p:nvPr/>
        </p:nvSpPr>
        <p:spPr>
          <a:xfrm xmlns:a="http://schemas.openxmlformats.org/drawingml/2006/main">
            <a:off x="1981200" y="3619500"/>
            <a:ext cx="1428750"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2" name="maya-demand-schedule-text-4-1">
            <a:extLst xmlns:a="http://schemas.openxmlformats.org/drawingml/2006/main">
              <a:ext uri="{FF2B5EF4-FFF2-40B4-BE49-F238E27FC236}">
                <a16:creationId xmlns:a16="http://schemas.microsoft.com/office/drawing/2014/main" id="{A0A5EC4E-B369-41C1-B62D-1113D71A00C9}"/>
              </a:ext>
            </a:extLst>
          </p:cNvPr>
          <p:cNvSpPr>
            <a:spLocks xmlns:a="http://schemas.openxmlformats.org/drawingml/2006/main" noGrp="1"/>
          </p:cNvSpPr>
          <p:nvPr/>
        </p:nvSpPr>
        <p:spPr>
          <a:xfrm xmlns:a="http://schemas.openxmlformats.org/drawingml/2006/main">
            <a:off x="2076450" y="369570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D</a:t>
            </a:r>
          </a:p>
        </p:txBody>
      </p:sp>
      <p:sp>
        <p:nvSpPr>
          <p:cNvPr id="33" name="maya-demand-schedule-cell-4-2">
            <a:extLst xmlns:a="http://schemas.openxmlformats.org/drawingml/2006/main">
              <a:ext uri="{FF2B5EF4-FFF2-40B4-BE49-F238E27FC236}">
                <a16:creationId xmlns:a16="http://schemas.microsoft.com/office/drawing/2014/main" id="{19F481D6-972A-4BFC-BB33-5E2840BDEB15}"/>
              </a:ext>
            </a:extLst>
          </p:cNvPr>
          <p:cNvSpPr>
            <a:spLocks xmlns:a="http://schemas.openxmlformats.org/drawingml/2006/main" noGrp="1"/>
          </p:cNvSpPr>
          <p:nvPr/>
        </p:nvSpPr>
        <p:spPr>
          <a:xfrm xmlns:a="http://schemas.openxmlformats.org/drawingml/2006/main">
            <a:off x="3409950" y="36195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4" name="maya-demand-schedule-text-4-2">
            <a:extLst xmlns:a="http://schemas.openxmlformats.org/drawingml/2006/main">
              <a:ext uri="{FF2B5EF4-FFF2-40B4-BE49-F238E27FC236}">
                <a16:creationId xmlns:a16="http://schemas.microsoft.com/office/drawing/2014/main" id="{787B19F8-F116-4980-B067-31F799857907}"/>
              </a:ext>
            </a:extLst>
          </p:cNvPr>
          <p:cNvSpPr>
            <a:spLocks xmlns:a="http://schemas.openxmlformats.org/drawingml/2006/main" noGrp="1"/>
          </p:cNvSpPr>
          <p:nvPr/>
        </p:nvSpPr>
        <p:spPr>
          <a:xfrm xmlns:a="http://schemas.openxmlformats.org/drawingml/2006/main">
            <a:off x="3505200" y="36957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$5</a:t>
            </a:r>
          </a:p>
        </p:txBody>
      </p:sp>
      <p:sp>
        <p:nvSpPr>
          <p:cNvPr id="35" name="maya-demand-schedule-cell-4-3">
            <a:extLst xmlns:a="http://schemas.openxmlformats.org/drawingml/2006/main">
              <a:ext uri="{FF2B5EF4-FFF2-40B4-BE49-F238E27FC236}">
                <a16:creationId xmlns:a16="http://schemas.microsoft.com/office/drawing/2014/main" id="{B9156277-00C3-428D-BFD1-6E95A8161F47}"/>
              </a:ext>
            </a:extLst>
          </p:cNvPr>
          <p:cNvSpPr>
            <a:spLocks xmlns:a="http://schemas.openxmlformats.org/drawingml/2006/main" noGrp="1"/>
          </p:cNvSpPr>
          <p:nvPr/>
        </p:nvSpPr>
        <p:spPr>
          <a:xfrm xmlns:a="http://schemas.openxmlformats.org/drawingml/2006/main">
            <a:off x="6810375" y="36195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6" name="maya-demand-schedule-text-4-3">
            <a:extLst xmlns:a="http://schemas.openxmlformats.org/drawingml/2006/main">
              <a:ext uri="{FF2B5EF4-FFF2-40B4-BE49-F238E27FC236}">
                <a16:creationId xmlns:a16="http://schemas.microsoft.com/office/drawing/2014/main" id="{DEECFAFB-1D98-4CD9-BDD2-580E33BA3A18}"/>
              </a:ext>
            </a:extLst>
          </p:cNvPr>
          <p:cNvSpPr>
            <a:spLocks xmlns:a="http://schemas.openxmlformats.org/drawingml/2006/main" noGrp="1"/>
          </p:cNvSpPr>
          <p:nvPr/>
        </p:nvSpPr>
        <p:spPr>
          <a:xfrm xmlns:a="http://schemas.openxmlformats.org/drawingml/2006/main">
            <a:off x="6905625" y="36957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4</a:t>
            </a:r>
          </a:p>
        </p:txBody>
      </p:sp>
      <p:sp>
        <p:nvSpPr>
          <p:cNvPr id="37" name="maya-demand-schedule-cell-5-1">
            <a:extLst xmlns:a="http://schemas.openxmlformats.org/drawingml/2006/main">
              <a:ext uri="{FF2B5EF4-FFF2-40B4-BE49-F238E27FC236}">
                <a16:creationId xmlns:a16="http://schemas.microsoft.com/office/drawing/2014/main" id="{00513554-2047-48D6-BA51-05BFC5875444}"/>
              </a:ext>
            </a:extLst>
          </p:cNvPr>
          <p:cNvSpPr>
            <a:spLocks xmlns:a="http://schemas.openxmlformats.org/drawingml/2006/main" noGrp="1"/>
          </p:cNvSpPr>
          <p:nvPr/>
        </p:nvSpPr>
        <p:spPr>
          <a:xfrm xmlns:a="http://schemas.openxmlformats.org/drawingml/2006/main">
            <a:off x="1981200" y="41338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8" name="maya-demand-schedule-text-5-1">
            <a:extLst xmlns:a="http://schemas.openxmlformats.org/drawingml/2006/main">
              <a:ext uri="{FF2B5EF4-FFF2-40B4-BE49-F238E27FC236}">
                <a16:creationId xmlns:a16="http://schemas.microsoft.com/office/drawing/2014/main" id="{14A4D7C9-8514-4F9B-9CA8-4804A887BDD3}"/>
              </a:ext>
            </a:extLst>
          </p:cNvPr>
          <p:cNvSpPr>
            <a:spLocks xmlns:a="http://schemas.openxmlformats.org/drawingml/2006/main" noGrp="1"/>
          </p:cNvSpPr>
          <p:nvPr/>
        </p:nvSpPr>
        <p:spPr>
          <a:xfrm xmlns:a="http://schemas.openxmlformats.org/drawingml/2006/main">
            <a:off x="2076450" y="42100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E</a:t>
            </a:r>
          </a:p>
        </p:txBody>
      </p:sp>
      <p:sp>
        <p:nvSpPr>
          <p:cNvPr id="39" name="maya-demand-schedule-cell-5-2">
            <a:extLst xmlns:a="http://schemas.openxmlformats.org/drawingml/2006/main">
              <a:ext uri="{FF2B5EF4-FFF2-40B4-BE49-F238E27FC236}">
                <a16:creationId xmlns:a16="http://schemas.microsoft.com/office/drawing/2014/main" id="{DE83F817-E5DB-47B3-BF05-B4AA13F1E907}"/>
              </a:ext>
            </a:extLst>
          </p:cNvPr>
          <p:cNvSpPr>
            <a:spLocks xmlns:a="http://schemas.openxmlformats.org/drawingml/2006/main" noGrp="1"/>
          </p:cNvSpPr>
          <p:nvPr/>
        </p:nvSpPr>
        <p:spPr>
          <a:xfrm xmlns:a="http://schemas.openxmlformats.org/drawingml/2006/main">
            <a:off x="3409950" y="41338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40" name="maya-demand-schedule-text-5-2">
            <a:extLst xmlns:a="http://schemas.openxmlformats.org/drawingml/2006/main">
              <a:ext uri="{FF2B5EF4-FFF2-40B4-BE49-F238E27FC236}">
                <a16:creationId xmlns:a16="http://schemas.microsoft.com/office/drawing/2014/main" id="{81798288-6108-43CC-9781-378DEE0C7525}"/>
              </a:ext>
            </a:extLst>
          </p:cNvPr>
          <p:cNvSpPr>
            <a:spLocks xmlns:a="http://schemas.openxmlformats.org/drawingml/2006/main" noGrp="1"/>
          </p:cNvSpPr>
          <p:nvPr/>
        </p:nvSpPr>
        <p:spPr>
          <a:xfrm xmlns:a="http://schemas.openxmlformats.org/drawingml/2006/main">
            <a:off x="3505200" y="42100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$4</a:t>
            </a:r>
          </a:p>
        </p:txBody>
      </p:sp>
      <p:sp>
        <p:nvSpPr>
          <p:cNvPr id="41" name="maya-demand-schedule-cell-5-3">
            <a:extLst xmlns:a="http://schemas.openxmlformats.org/drawingml/2006/main">
              <a:ext uri="{FF2B5EF4-FFF2-40B4-BE49-F238E27FC236}">
                <a16:creationId xmlns:a16="http://schemas.microsoft.com/office/drawing/2014/main" id="{476D0E98-3AB3-4550-9335-33EE5EF10A58}"/>
              </a:ext>
            </a:extLst>
          </p:cNvPr>
          <p:cNvSpPr>
            <a:spLocks xmlns:a="http://schemas.openxmlformats.org/drawingml/2006/main" noGrp="1"/>
          </p:cNvSpPr>
          <p:nvPr/>
        </p:nvSpPr>
        <p:spPr>
          <a:xfrm xmlns:a="http://schemas.openxmlformats.org/drawingml/2006/main">
            <a:off x="6810375" y="41338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42" name="maya-demand-schedule-text-5-3">
            <a:extLst xmlns:a="http://schemas.openxmlformats.org/drawingml/2006/main">
              <a:ext uri="{FF2B5EF4-FFF2-40B4-BE49-F238E27FC236}">
                <a16:creationId xmlns:a16="http://schemas.microsoft.com/office/drawing/2014/main" id="{16ADBD5E-49DF-4FBB-87B8-0CAFDC8FA1D5}"/>
              </a:ext>
            </a:extLst>
          </p:cNvPr>
          <p:cNvSpPr>
            <a:spLocks xmlns:a="http://schemas.openxmlformats.org/drawingml/2006/main" noGrp="1"/>
          </p:cNvSpPr>
          <p:nvPr/>
        </p:nvSpPr>
        <p:spPr>
          <a:xfrm xmlns:a="http://schemas.openxmlformats.org/drawingml/2006/main">
            <a:off x="6905625" y="42100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5</a:t>
            </a:r>
          </a:p>
        </p:txBody>
      </p:sp>
      <p:sp>
        <p:nvSpPr>
          <p:cNvPr id="43" name="maya-demand-schedule-cell-6-1">
            <a:extLst xmlns:a="http://schemas.openxmlformats.org/drawingml/2006/main">
              <a:ext uri="{FF2B5EF4-FFF2-40B4-BE49-F238E27FC236}">
                <a16:creationId xmlns:a16="http://schemas.microsoft.com/office/drawing/2014/main" id="{5EB8FD69-2B37-4D9B-8AE7-F94FF5846359}"/>
              </a:ext>
            </a:extLst>
          </p:cNvPr>
          <p:cNvSpPr>
            <a:spLocks xmlns:a="http://schemas.openxmlformats.org/drawingml/2006/main" noGrp="1"/>
          </p:cNvSpPr>
          <p:nvPr/>
        </p:nvSpPr>
        <p:spPr>
          <a:xfrm xmlns:a="http://schemas.openxmlformats.org/drawingml/2006/main">
            <a:off x="1981200" y="4648200"/>
            <a:ext cx="1428750"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44" name="maya-demand-schedule-text-6-1">
            <a:extLst xmlns:a="http://schemas.openxmlformats.org/drawingml/2006/main">
              <a:ext uri="{FF2B5EF4-FFF2-40B4-BE49-F238E27FC236}">
                <a16:creationId xmlns:a16="http://schemas.microsoft.com/office/drawing/2014/main" id="{3DC5EA58-E399-4F9E-BE0C-AE7C864DC401}"/>
              </a:ext>
            </a:extLst>
          </p:cNvPr>
          <p:cNvSpPr>
            <a:spLocks xmlns:a="http://schemas.openxmlformats.org/drawingml/2006/main" noGrp="1"/>
          </p:cNvSpPr>
          <p:nvPr/>
        </p:nvSpPr>
        <p:spPr>
          <a:xfrm xmlns:a="http://schemas.openxmlformats.org/drawingml/2006/main">
            <a:off x="2076450" y="472440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F</a:t>
            </a:r>
          </a:p>
        </p:txBody>
      </p:sp>
      <p:sp>
        <p:nvSpPr>
          <p:cNvPr id="45" name="maya-demand-schedule-cell-6-2">
            <a:extLst xmlns:a="http://schemas.openxmlformats.org/drawingml/2006/main">
              <a:ext uri="{FF2B5EF4-FFF2-40B4-BE49-F238E27FC236}">
                <a16:creationId xmlns:a16="http://schemas.microsoft.com/office/drawing/2014/main" id="{6E50FF68-F14C-4AD8-B8B5-2096946B35CE}"/>
              </a:ext>
            </a:extLst>
          </p:cNvPr>
          <p:cNvSpPr>
            <a:spLocks xmlns:a="http://schemas.openxmlformats.org/drawingml/2006/main" noGrp="1"/>
          </p:cNvSpPr>
          <p:nvPr/>
        </p:nvSpPr>
        <p:spPr>
          <a:xfrm xmlns:a="http://schemas.openxmlformats.org/drawingml/2006/main">
            <a:off x="3409950" y="46482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46" name="maya-demand-schedule-text-6-2">
            <a:extLst xmlns:a="http://schemas.openxmlformats.org/drawingml/2006/main">
              <a:ext uri="{FF2B5EF4-FFF2-40B4-BE49-F238E27FC236}">
                <a16:creationId xmlns:a16="http://schemas.microsoft.com/office/drawing/2014/main" id="{5D2FF486-6BDF-41BF-B863-C39564D79EFC}"/>
              </a:ext>
            </a:extLst>
          </p:cNvPr>
          <p:cNvSpPr>
            <a:spLocks xmlns:a="http://schemas.openxmlformats.org/drawingml/2006/main" noGrp="1"/>
          </p:cNvSpPr>
          <p:nvPr/>
        </p:nvSpPr>
        <p:spPr>
          <a:xfrm xmlns:a="http://schemas.openxmlformats.org/drawingml/2006/main">
            <a:off x="3505200" y="47244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$3</a:t>
            </a:r>
          </a:p>
        </p:txBody>
      </p:sp>
      <p:sp>
        <p:nvSpPr>
          <p:cNvPr id="47" name="maya-demand-schedule-cell-6-3">
            <a:extLst xmlns:a="http://schemas.openxmlformats.org/drawingml/2006/main">
              <a:ext uri="{FF2B5EF4-FFF2-40B4-BE49-F238E27FC236}">
                <a16:creationId xmlns:a16="http://schemas.microsoft.com/office/drawing/2014/main" id="{C5A1DABB-1AB5-47FD-99D3-89C23550036F}"/>
              </a:ext>
            </a:extLst>
          </p:cNvPr>
          <p:cNvSpPr>
            <a:spLocks xmlns:a="http://schemas.openxmlformats.org/drawingml/2006/main" noGrp="1"/>
          </p:cNvSpPr>
          <p:nvPr/>
        </p:nvSpPr>
        <p:spPr>
          <a:xfrm xmlns:a="http://schemas.openxmlformats.org/drawingml/2006/main">
            <a:off x="6810375" y="4648200"/>
            <a:ext cx="3400425" cy="5143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48" name="maya-demand-schedule-text-6-3">
            <a:extLst xmlns:a="http://schemas.openxmlformats.org/drawingml/2006/main">
              <a:ext uri="{FF2B5EF4-FFF2-40B4-BE49-F238E27FC236}">
                <a16:creationId xmlns:a16="http://schemas.microsoft.com/office/drawing/2014/main" id="{9983697A-C456-4E0D-A890-D263C5CDDEAE}"/>
              </a:ext>
            </a:extLst>
          </p:cNvPr>
          <p:cNvSpPr>
            <a:spLocks xmlns:a="http://schemas.openxmlformats.org/drawingml/2006/main" noGrp="1"/>
          </p:cNvSpPr>
          <p:nvPr/>
        </p:nvSpPr>
        <p:spPr>
          <a:xfrm xmlns:a="http://schemas.openxmlformats.org/drawingml/2006/main">
            <a:off x="6905625" y="472440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6</a:t>
            </a:r>
          </a:p>
        </p:txBody>
      </p:sp>
      <p:sp>
        <p:nvSpPr>
          <p:cNvPr id="49" name="maya-demand-schedule-cell-7-1">
            <a:extLst xmlns:a="http://schemas.openxmlformats.org/drawingml/2006/main">
              <a:ext uri="{FF2B5EF4-FFF2-40B4-BE49-F238E27FC236}">
                <a16:creationId xmlns:a16="http://schemas.microsoft.com/office/drawing/2014/main" id="{8FF19F62-2198-409D-93A3-1781CDD4E332}"/>
              </a:ext>
            </a:extLst>
          </p:cNvPr>
          <p:cNvSpPr>
            <a:spLocks xmlns:a="http://schemas.openxmlformats.org/drawingml/2006/main" noGrp="1"/>
          </p:cNvSpPr>
          <p:nvPr/>
        </p:nvSpPr>
        <p:spPr>
          <a:xfrm xmlns:a="http://schemas.openxmlformats.org/drawingml/2006/main">
            <a:off x="1981200" y="5162550"/>
            <a:ext cx="1428750"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50" name="maya-demand-schedule-text-7-1">
            <a:extLst xmlns:a="http://schemas.openxmlformats.org/drawingml/2006/main">
              <a:ext uri="{FF2B5EF4-FFF2-40B4-BE49-F238E27FC236}">
                <a16:creationId xmlns:a16="http://schemas.microsoft.com/office/drawing/2014/main" id="{27E661BF-7081-4091-BB6F-049FC27A38AC}"/>
              </a:ext>
            </a:extLst>
          </p:cNvPr>
          <p:cNvSpPr>
            <a:spLocks xmlns:a="http://schemas.openxmlformats.org/drawingml/2006/main" noGrp="1"/>
          </p:cNvSpPr>
          <p:nvPr/>
        </p:nvSpPr>
        <p:spPr>
          <a:xfrm xmlns:a="http://schemas.openxmlformats.org/drawingml/2006/main">
            <a:off x="2076450" y="5238750"/>
            <a:ext cx="1238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725" b="1" i="0">
                <a:solidFill>
                  <a:srgbClr val="172126"/>
                </a:solidFill>
                <a:latin typeface="Aptos"/>
                <a:ea typeface="Aptos"/>
                <a:cs typeface="Aptos"/>
              </a:defRPr>
            </a:pPr>
            <a:r>
              <a:rPr sz="1725" b="1" i="0">
                <a:solidFill>
                  <a:srgbClr val="172126"/>
                </a:solidFill>
                <a:latin typeface="Aptos"/>
                <a:ea typeface="Aptos"/>
                <a:cs typeface="Aptos"/>
              </a:rPr>
              <a:t>G</a:t>
            </a:r>
          </a:p>
        </p:txBody>
      </p:sp>
      <p:sp>
        <p:nvSpPr>
          <p:cNvPr id="51" name="maya-demand-schedule-cell-7-2">
            <a:extLst xmlns:a="http://schemas.openxmlformats.org/drawingml/2006/main">
              <a:ext uri="{FF2B5EF4-FFF2-40B4-BE49-F238E27FC236}">
                <a16:creationId xmlns:a16="http://schemas.microsoft.com/office/drawing/2014/main" id="{69DAA106-8BA1-4E6C-B5A9-2103E131DBD3}"/>
              </a:ext>
            </a:extLst>
          </p:cNvPr>
          <p:cNvSpPr>
            <a:spLocks xmlns:a="http://schemas.openxmlformats.org/drawingml/2006/main" noGrp="1"/>
          </p:cNvSpPr>
          <p:nvPr/>
        </p:nvSpPr>
        <p:spPr>
          <a:xfrm xmlns:a="http://schemas.openxmlformats.org/drawingml/2006/main">
            <a:off x="3409950" y="51625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52" name="maya-demand-schedule-text-7-2">
            <a:extLst xmlns:a="http://schemas.openxmlformats.org/drawingml/2006/main">
              <a:ext uri="{FF2B5EF4-FFF2-40B4-BE49-F238E27FC236}">
                <a16:creationId xmlns:a16="http://schemas.microsoft.com/office/drawing/2014/main" id="{9BC1DF61-CE09-4894-94A4-DEB759ADDF4A}"/>
              </a:ext>
            </a:extLst>
          </p:cNvPr>
          <p:cNvSpPr>
            <a:spLocks xmlns:a="http://schemas.openxmlformats.org/drawingml/2006/main" noGrp="1"/>
          </p:cNvSpPr>
          <p:nvPr/>
        </p:nvSpPr>
        <p:spPr>
          <a:xfrm xmlns:a="http://schemas.openxmlformats.org/drawingml/2006/main">
            <a:off x="3505200" y="52387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$2</a:t>
            </a:r>
          </a:p>
        </p:txBody>
      </p:sp>
      <p:sp>
        <p:nvSpPr>
          <p:cNvPr id="53" name="maya-demand-schedule-cell-7-3">
            <a:extLst xmlns:a="http://schemas.openxmlformats.org/drawingml/2006/main">
              <a:ext uri="{FF2B5EF4-FFF2-40B4-BE49-F238E27FC236}">
                <a16:creationId xmlns:a16="http://schemas.microsoft.com/office/drawing/2014/main" id="{AA66B12F-2C98-4AB9-82FE-A56182EDD778}"/>
              </a:ext>
            </a:extLst>
          </p:cNvPr>
          <p:cNvSpPr>
            <a:spLocks xmlns:a="http://schemas.openxmlformats.org/drawingml/2006/main" noGrp="1"/>
          </p:cNvSpPr>
          <p:nvPr/>
        </p:nvSpPr>
        <p:spPr>
          <a:xfrm xmlns:a="http://schemas.openxmlformats.org/drawingml/2006/main">
            <a:off x="6810375" y="5162550"/>
            <a:ext cx="3400425" cy="51435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54" name="maya-demand-schedule-text-7-3">
            <a:extLst xmlns:a="http://schemas.openxmlformats.org/drawingml/2006/main">
              <a:ext uri="{FF2B5EF4-FFF2-40B4-BE49-F238E27FC236}">
                <a16:creationId xmlns:a16="http://schemas.microsoft.com/office/drawing/2014/main" id="{619C8B2F-A42E-47AC-AF9A-9F8A8A153A12}"/>
              </a:ext>
            </a:extLst>
          </p:cNvPr>
          <p:cNvSpPr>
            <a:spLocks xmlns:a="http://schemas.openxmlformats.org/drawingml/2006/main" noGrp="1"/>
          </p:cNvSpPr>
          <p:nvPr/>
        </p:nvSpPr>
        <p:spPr>
          <a:xfrm xmlns:a="http://schemas.openxmlformats.org/drawingml/2006/main">
            <a:off x="6905625" y="5238750"/>
            <a:ext cx="320992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725" b="0" i="0">
                <a:solidFill>
                  <a:srgbClr val="172126"/>
                </a:solidFill>
                <a:latin typeface="Aptos"/>
                <a:ea typeface="Aptos"/>
                <a:cs typeface="Aptos"/>
              </a:defRPr>
            </a:pPr>
            <a:r>
              <a:rPr sz="1725" b="0" i="0">
                <a:solidFill>
                  <a:srgbClr val="172126"/>
                </a:solidFill>
                <a:latin typeface="Aptos"/>
                <a:ea typeface="Aptos"/>
                <a:cs typeface="Aptos"/>
              </a:rPr>
              <a:t>7</a:t>
            </a:r>
          </a:p>
        </p:txBody>
      </p:sp>
      <p:sp>
        <p:nvSpPr>
          <p:cNvPr id="55" name="">
            <a:extLst xmlns:a="http://schemas.openxmlformats.org/drawingml/2006/main">
              <a:ext uri="{FF2B5EF4-FFF2-40B4-BE49-F238E27FC236}">
                <a16:creationId xmlns:a16="http://schemas.microsoft.com/office/drawing/2014/main" id="{5D7F8089-999B-45E3-9206-0F06B5517A97}"/>
              </a:ext>
            </a:extLst>
          </p:cNvPr>
          <p:cNvSpPr>
            <a:spLocks xmlns:a="http://schemas.openxmlformats.org/drawingml/2006/main" noGrp="1"/>
          </p:cNvSpPr>
          <p:nvPr/>
        </p:nvSpPr>
        <p:spPr>
          <a:xfrm xmlns:a="http://schemas.openxmlformats.org/drawingml/2006/main">
            <a:off x="2133600" y="5791200"/>
            <a:ext cx="79057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1950" b="1" i="0">
                <a:solidFill>
                  <a:srgbClr val="9A3B35"/>
                </a:solidFill>
                <a:latin typeface="Georgia"/>
                <a:ea typeface="Georgia"/>
                <a:cs typeface="Georgia"/>
              </a:defRPr>
            </a:pPr>
            <a:r>
              <a:rPr sz="1950" b="1" i="0">
                <a:solidFill>
                  <a:srgbClr val="9A3B35"/>
                </a:solidFill>
                <a:latin typeface="Georgia"/>
                <a:ea typeface="Georgia"/>
                <a:cs typeface="Georgia"/>
              </a:rPr>
              <a:t>Each row is an alternative choice, not a different week.</a:t>
            </a:r>
          </a:p>
        </p:txBody>
      </p:sp>
    </p:spTree>
    <p:extLst>
      <p:ext uri="{BB962C8B-B14F-4D97-AF65-F5344CB8AC3E}">
        <p14:creationId xmlns:p14="http://schemas.microsoft.com/office/powerpoint/2010/main" val="858670573"/>
      </p:ext>
    </p:extLst>
  </p:cSld>
</p:sld>
</file>

<file path=ppt/slides/slide30.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2" name="accent-rule">
            <a:extLst xmlns:a="http://schemas.openxmlformats.org/drawingml/2006/main">
              <a:ext uri="{FF2B5EF4-FFF2-40B4-BE49-F238E27FC236}">
                <a16:creationId xmlns:a16="http://schemas.microsoft.com/office/drawing/2014/main" id="{92B56BD9-2F03-4AD1-B8BB-A1165AA750F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EBBBC15-AB58-4C64-A47F-61F4DEFEDD5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03AA7732-F56C-4719-9FD3-B3C296A93BA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334"/>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Marshall made the controlled what-if central to economics</a:t>
            </a:r>
          </a:p>
        </p:txBody>
      </p:sp>
      <p:sp>
        <p:nvSpPr>
          <p:cNvPr id="4" name="footer-rule">
            <a:extLst xmlns:a="http://schemas.openxmlformats.org/drawingml/2006/main">
              <a:ext uri="{FF2B5EF4-FFF2-40B4-BE49-F238E27FC236}">
                <a16:creationId xmlns:a16="http://schemas.microsoft.com/office/drawing/2014/main" id="{94B5F7C2-4C14-4DE2-BFB8-69E94650134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D5887CC-EA7A-4D4F-891C-BD3A84FD52B4}"/>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0B2E2CEB-7003-4CAB-A683-AEFC606A42E9}"/>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30</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4a28c148aa5044df"/>
          <a:stretch xmlns:a="http://schemas.openxmlformats.org/drawingml/2006/main"/>
        </p:blipFill>
        <p:spPr>
          <a:xfrm xmlns:a="http://schemas.openxmlformats.org/drawingml/2006/main">
            <a:off x="1144975" y="1619250"/>
            <a:ext cx="2834501" cy="4000500"/>
          </a:xfrm>
          <a:prstGeom xmlns:a="http://schemas.openxmlformats.org/drawingml/2006/main" prst="rect">
            <a:avLst/>
          </a:prstGeom>
        </p:spPr>
      </p:pic>
      <p:sp>
        <p:nvSpPr>
          <p:cNvPr id="8" name="">
            <a:extLst xmlns:a="http://schemas.openxmlformats.org/drawingml/2006/main">
              <a:ext uri="{FF2B5EF4-FFF2-40B4-BE49-F238E27FC236}">
                <a16:creationId xmlns:a16="http://schemas.microsoft.com/office/drawing/2014/main" id="{06BF802A-99A1-4BBD-8DCF-7BDBBEEFDF5D}"/>
              </a:ext>
            </a:extLst>
          </p:cNvPr>
          <p:cNvSpPr>
            <a:spLocks xmlns:a="http://schemas.openxmlformats.org/drawingml/2006/main" noGrp="1"/>
          </p:cNvSpPr>
          <p:nvPr/>
        </p:nvSpPr>
        <p:spPr>
          <a:xfrm xmlns:a="http://schemas.openxmlformats.org/drawingml/2006/main">
            <a:off x="4953000" y="1809750"/>
            <a:ext cx="5334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225" b="1" i="0">
                <a:solidFill>
                  <a:srgbClr val="124854"/>
                </a:solidFill>
                <a:latin typeface="Georgia"/>
                <a:ea typeface="Georgia"/>
                <a:cs typeface="Georgia"/>
              </a:defRPr>
            </a:pPr>
            <a:r>
              <a:rPr sz="3225" b="1" i="0">
                <a:solidFill>
                  <a:srgbClr val="124854"/>
                </a:solidFill>
                <a:latin typeface="Georgia"/>
                <a:ea typeface="Georgia"/>
                <a:cs typeface="Georgia"/>
              </a:rPr>
              <a:t>Alfred Marshall</a:t>
            </a:r>
          </a:p>
        </p:txBody>
      </p:sp>
      <p:sp>
        <p:nvSpPr>
          <p:cNvPr id="9" name="">
            <a:extLst xmlns:a="http://schemas.openxmlformats.org/drawingml/2006/main">
              <a:ext uri="{FF2B5EF4-FFF2-40B4-BE49-F238E27FC236}">
                <a16:creationId xmlns:a16="http://schemas.microsoft.com/office/drawing/2014/main" id="{08BAA4B6-69C4-4D51-BB69-A6B6DCF21E41}"/>
              </a:ext>
            </a:extLst>
          </p:cNvPr>
          <p:cNvSpPr>
            <a:spLocks xmlns:a="http://schemas.openxmlformats.org/drawingml/2006/main" noGrp="1"/>
          </p:cNvSpPr>
          <p:nvPr/>
        </p:nvSpPr>
        <p:spPr>
          <a:xfrm xmlns:a="http://schemas.openxmlformats.org/drawingml/2006/main">
            <a:off x="4972050" y="2514600"/>
            <a:ext cx="266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650" b="0" i="0">
                <a:solidFill>
                  <a:srgbClr val="56636A"/>
                </a:solidFill>
                <a:latin typeface="Aptos"/>
                <a:ea typeface="Aptos"/>
                <a:cs typeface="Aptos"/>
              </a:defRPr>
            </a:pPr>
            <a:r>
              <a:rPr sz="1650" b="0" i="0">
                <a:solidFill>
                  <a:srgbClr val="56636A"/>
                </a:solidFill>
                <a:latin typeface="Aptos"/>
                <a:ea typeface="Aptos"/>
                <a:cs typeface="Aptos"/>
              </a:rPr>
              <a:t>1842-1924</a:t>
            </a:r>
          </a:p>
        </p:txBody>
      </p:sp>
      <p:sp>
        <p:nvSpPr>
          <p:cNvPr id="10" name="">
            <a:extLst xmlns:a="http://schemas.openxmlformats.org/drawingml/2006/main">
              <a:ext uri="{FF2B5EF4-FFF2-40B4-BE49-F238E27FC236}">
                <a16:creationId xmlns:a16="http://schemas.microsoft.com/office/drawing/2014/main" id="{F838563B-FF3F-46DB-888F-EACAD88C3A88}"/>
              </a:ext>
            </a:extLst>
          </p:cNvPr>
          <p:cNvSpPr>
            <a:spLocks xmlns:a="http://schemas.openxmlformats.org/drawingml/2006/main" noGrp="1"/>
          </p:cNvSpPr>
          <p:nvPr/>
        </p:nvSpPr>
        <p:spPr>
          <a:xfrm xmlns:a="http://schemas.openxmlformats.org/drawingml/2006/main">
            <a:off x="4953000" y="3257550"/>
            <a:ext cx="5810250" cy="1447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Demand and supply schedules isolate one price-and-quantity relationship while other important conditions are held fixed.</a:t>
            </a:r>
          </a:p>
        </p:txBody>
      </p:sp>
      <p:sp>
        <p:nvSpPr>
          <p:cNvPr id="11" name="">
            <a:extLst xmlns:a="http://schemas.openxmlformats.org/drawingml/2006/main">
              <a:ext uri="{FF2B5EF4-FFF2-40B4-BE49-F238E27FC236}">
                <a16:creationId xmlns:a16="http://schemas.microsoft.com/office/drawing/2014/main" id="{D63E0D3B-1088-4CBF-ADB0-21D7A19BA5A0}"/>
              </a:ext>
            </a:extLst>
          </p:cNvPr>
          <p:cNvSpPr>
            <a:spLocks xmlns:a="http://schemas.openxmlformats.org/drawingml/2006/main" noGrp="1"/>
          </p:cNvSpPr>
          <p:nvPr/>
        </p:nvSpPr>
        <p:spPr>
          <a:xfrm xmlns:a="http://schemas.openxmlformats.org/drawingml/2006/main">
            <a:off x="4953000" y="5010150"/>
            <a:ext cx="58102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8446"/>
          </a:bodyPr>
          <a:lstStyle xmlns:a="http://schemas.openxmlformats.org/drawingml/2006/main"/>
          <a:p xmlns:a="http://schemas.openxmlformats.org/drawingml/2006/main">
            <a:pPr algn="l">
              <a:lnSpc>
                <a:spcPct val="108000"/>
              </a:lnSpc>
              <a:buNone/>
              <a:defRPr sz="2175" b="1" i="0">
                <a:solidFill>
                  <a:srgbClr val="9A3B35"/>
                </a:solidFill>
                <a:latin typeface="Georgia"/>
                <a:ea typeface="Georgia"/>
                <a:cs typeface="Georgia"/>
              </a:defRPr>
            </a:pPr>
            <a:r>
              <a:rPr sz="2175" b="1" i="0">
                <a:solidFill>
                  <a:srgbClr val="9A3B35"/>
                </a:solidFill>
                <a:latin typeface="Georgia"/>
                <a:ea typeface="Georgia"/>
                <a:cs typeface="Georgia"/>
              </a:rPr>
              <a:t>Simplify one part of a complicated market long enough to understand it.</a:t>
            </a:r>
          </a:p>
        </p:txBody>
      </p:sp>
    </p:spTree>
    <p:extLst>
      <p:ext uri="{BB962C8B-B14F-4D97-AF65-F5344CB8AC3E}">
        <p14:creationId xmlns:p14="http://schemas.microsoft.com/office/powerpoint/2010/main" val="209202113"/>
      </p:ext>
    </p:extLst>
  </p:cSld>
</p:sld>
</file>

<file path=ppt/slides/slide31.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839D3A7F-5D26-41A4-8727-40E73995C48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4E12626D-95E6-4D39-A6E5-87A302604D7B}"/>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0FE96D6D-A1F8-43E0-AA8A-8F4D0F6D581B}"/>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Direction is not size</a:t>
            </a:r>
          </a:p>
        </p:txBody>
      </p:sp>
      <p:sp>
        <p:nvSpPr>
          <p:cNvPr id="4" name="footer-rule">
            <a:extLst xmlns:a="http://schemas.openxmlformats.org/drawingml/2006/main">
              <a:ext uri="{FF2B5EF4-FFF2-40B4-BE49-F238E27FC236}">
                <a16:creationId xmlns:a16="http://schemas.microsoft.com/office/drawing/2014/main" id="{C8E72901-F60C-4988-94DF-45C9526294A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07473E11-5188-430F-ACEE-6A64158A6299}"/>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2F3E777A-F1FE-4CB0-8A33-BF3F5A9F7411}"/>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31</a:t>
            </a:r>
          </a:p>
        </p:txBody>
      </p:sp>
      <p:sp>
        <p:nvSpPr>
          <p:cNvPr id="7" name="">
            <a:extLst xmlns:a="http://schemas.openxmlformats.org/drawingml/2006/main">
              <a:ext uri="{FF2B5EF4-FFF2-40B4-BE49-F238E27FC236}">
                <a16:creationId xmlns:a16="http://schemas.microsoft.com/office/drawing/2014/main" id="{CF3C565F-4FE4-4686-B34B-F6525989459C}"/>
              </a:ext>
            </a:extLst>
          </p:cNvPr>
          <p:cNvSpPr>
            <a:spLocks xmlns:a="http://schemas.openxmlformats.org/drawingml/2006/main" noGrp="1"/>
          </p:cNvSpPr>
          <p:nvPr/>
        </p:nvSpPr>
        <p:spPr>
          <a:xfrm xmlns:a="http://schemas.openxmlformats.org/drawingml/2006/main">
            <a:off x="1143000" y="1752600"/>
            <a:ext cx="4095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1E6675"/>
                </a:solidFill>
                <a:latin typeface="Georgia"/>
                <a:ea typeface="Georgia"/>
                <a:cs typeface="Georgia"/>
              </a:defRPr>
            </a:pPr>
            <a:r>
              <a:rPr sz="2700" b="1" i="0">
                <a:solidFill>
                  <a:srgbClr val="1E6675"/>
                </a:solidFill>
                <a:latin typeface="Georgia"/>
                <a:ea typeface="Georgia"/>
                <a:cs typeface="Georgia"/>
              </a:rPr>
              <a:t>Demand</a:t>
            </a:r>
          </a:p>
        </p:txBody>
      </p:sp>
      <p:sp>
        <p:nvSpPr>
          <p:cNvPr id="8" name="">
            <a:extLst xmlns:a="http://schemas.openxmlformats.org/drawingml/2006/main">
              <a:ext uri="{FF2B5EF4-FFF2-40B4-BE49-F238E27FC236}">
                <a16:creationId xmlns:a16="http://schemas.microsoft.com/office/drawing/2014/main" id="{101345D0-6072-415A-A8DC-DA3377BB9698}"/>
              </a:ext>
            </a:extLst>
          </p:cNvPr>
          <p:cNvSpPr>
            <a:spLocks xmlns:a="http://schemas.openxmlformats.org/drawingml/2006/main" noGrp="1"/>
          </p:cNvSpPr>
          <p:nvPr/>
        </p:nvSpPr>
        <p:spPr>
          <a:xfrm xmlns:a="http://schemas.openxmlformats.org/drawingml/2006/main">
            <a:off x="1066800" y="2571750"/>
            <a:ext cx="42862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A higher price leads buyers to purchase less.</a:t>
            </a:r>
          </a:p>
        </p:txBody>
      </p:sp>
      <p:sp>
        <p:nvSpPr>
          <p:cNvPr id="9" name="">
            <a:extLst xmlns:a="http://schemas.openxmlformats.org/drawingml/2006/main">
              <a:ext uri="{FF2B5EF4-FFF2-40B4-BE49-F238E27FC236}">
                <a16:creationId xmlns:a16="http://schemas.microsoft.com/office/drawing/2014/main" id="{4A268BD3-F4E3-47CA-8824-BE624D0EBF13}"/>
              </a:ext>
            </a:extLst>
          </p:cNvPr>
          <p:cNvSpPr>
            <a:spLocks xmlns:a="http://schemas.openxmlformats.org/drawingml/2006/main" noGrp="1"/>
          </p:cNvSpPr>
          <p:nvPr/>
        </p:nvSpPr>
        <p:spPr>
          <a:xfrm xmlns:a="http://schemas.openxmlformats.org/drawingml/2006/main">
            <a:off x="6953250" y="1752600"/>
            <a:ext cx="4095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700" b="1" i="0">
                <a:solidFill>
                  <a:srgbClr val="9A3B35"/>
                </a:solidFill>
                <a:latin typeface="Georgia"/>
                <a:ea typeface="Georgia"/>
                <a:cs typeface="Georgia"/>
              </a:defRPr>
            </a:pPr>
            <a:r>
              <a:rPr sz="2700" b="1" i="0">
                <a:solidFill>
                  <a:srgbClr val="9A3B35"/>
                </a:solidFill>
                <a:latin typeface="Georgia"/>
                <a:ea typeface="Georgia"/>
                <a:cs typeface="Georgia"/>
              </a:rPr>
              <a:t>Supply</a:t>
            </a:r>
          </a:p>
        </p:txBody>
      </p:sp>
      <p:sp>
        <p:nvSpPr>
          <p:cNvPr id="10" name="">
            <a:extLst xmlns:a="http://schemas.openxmlformats.org/drawingml/2006/main">
              <a:ext uri="{FF2B5EF4-FFF2-40B4-BE49-F238E27FC236}">
                <a16:creationId xmlns:a16="http://schemas.microsoft.com/office/drawing/2014/main" id="{C23AEFAF-0EC8-4ABE-A2A9-99E3CDFE07D1}"/>
              </a:ext>
            </a:extLst>
          </p:cNvPr>
          <p:cNvSpPr>
            <a:spLocks xmlns:a="http://schemas.openxmlformats.org/drawingml/2006/main" noGrp="1"/>
          </p:cNvSpPr>
          <p:nvPr/>
        </p:nvSpPr>
        <p:spPr>
          <a:xfrm xmlns:a="http://schemas.openxmlformats.org/drawingml/2006/main">
            <a:off x="6858000" y="2571750"/>
            <a:ext cx="428625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A higher price leads sellers to offer more.</a:t>
            </a:r>
          </a:p>
        </p:txBody>
      </p:sp>
      <p:sp>
        <p:nvSpPr>
          <p:cNvPr id="11" name="direction-divider">
            <a:extLst xmlns:a="http://schemas.openxmlformats.org/drawingml/2006/main">
              <a:ext uri="{FF2B5EF4-FFF2-40B4-BE49-F238E27FC236}">
                <a16:creationId xmlns:a16="http://schemas.microsoft.com/office/drawing/2014/main" id="{4526769C-9097-4B2B-B4F3-D119FF155BEE}"/>
              </a:ext>
            </a:extLst>
          </p:cNvPr>
          <p:cNvSpPr>
            <a:spLocks xmlns:a="http://schemas.openxmlformats.org/drawingml/2006/main" noGrp="1"/>
          </p:cNvSpPr>
          <p:nvPr/>
        </p:nvSpPr>
        <p:spPr>
          <a:xfrm xmlns:a="http://schemas.openxmlformats.org/drawingml/2006/main">
            <a:off x="6076950" y="1676400"/>
            <a:ext cx="19050" cy="21907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EDD0513B-7261-4D43-A517-A4231432F3DA}"/>
              </a:ext>
            </a:extLst>
          </p:cNvPr>
          <p:cNvSpPr>
            <a:spLocks xmlns:a="http://schemas.openxmlformats.org/drawingml/2006/main" noGrp="1"/>
          </p:cNvSpPr>
          <p:nvPr/>
        </p:nvSpPr>
        <p:spPr>
          <a:xfrm xmlns:a="http://schemas.openxmlformats.org/drawingml/2006/main">
            <a:off x="1866900" y="4400550"/>
            <a:ext cx="84582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465"/>
          </a:bodyPr>
          <a:lstStyle xmlns:a="http://schemas.openxmlformats.org/drawingml/2006/main"/>
          <a:p xmlns:a="http://schemas.openxmlformats.org/drawingml/2006/main">
            <a:pPr algn="ctr">
              <a:lnSpc>
                <a:spcPct val="108000"/>
              </a:lnSpc>
              <a:buNone/>
              <a:defRPr sz="2925" b="1" i="0">
                <a:solidFill>
                  <a:srgbClr val="124854"/>
                </a:solidFill>
                <a:latin typeface="Georgia"/>
                <a:ea typeface="Georgia"/>
                <a:cs typeface="Georgia"/>
              </a:defRPr>
            </a:pPr>
            <a:r>
              <a:rPr sz="2925" b="1" i="0">
                <a:solidFill>
                  <a:srgbClr val="124854"/>
                </a:solidFill>
                <a:latin typeface="Georgia"/>
                <a:ea typeface="Georgia"/>
                <a:cs typeface="Georgia"/>
              </a:rPr>
              <a:t>But how much do buyers and sellers respond?</a:t>
            </a:r>
          </a:p>
        </p:txBody>
      </p:sp>
      <p:sp>
        <p:nvSpPr>
          <p:cNvPr id="13" name="">
            <a:extLst xmlns:a="http://schemas.openxmlformats.org/drawingml/2006/main">
              <a:ext uri="{FF2B5EF4-FFF2-40B4-BE49-F238E27FC236}">
                <a16:creationId xmlns:a16="http://schemas.microsoft.com/office/drawing/2014/main" id="{278241C7-422D-4896-925B-63E976D55934}"/>
              </a:ext>
            </a:extLst>
          </p:cNvPr>
          <p:cNvSpPr>
            <a:spLocks xmlns:a="http://schemas.openxmlformats.org/drawingml/2006/main" noGrp="1"/>
          </p:cNvSpPr>
          <p:nvPr/>
        </p:nvSpPr>
        <p:spPr>
          <a:xfrm xmlns:a="http://schemas.openxmlformats.org/drawingml/2006/main">
            <a:off x="2190750" y="5372100"/>
            <a:ext cx="7810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Chapter 5 introduces elasticity to measure responsiveness.</a:t>
            </a:r>
          </a:p>
        </p:txBody>
      </p:sp>
    </p:spTree>
    <p:extLst>
      <p:ext uri="{BB962C8B-B14F-4D97-AF65-F5344CB8AC3E}">
        <p14:creationId xmlns:p14="http://schemas.microsoft.com/office/powerpoint/2010/main" val="632085510"/>
      </p:ext>
    </p:extLst>
  </p:cSld>
</p:sld>
</file>

<file path=ppt/slides/slide32.xml><?xml version="1.0" encoding="utf-8"?>
<p:sld xmlns:p="http://schemas.openxmlformats.org/presentationml/2006/main">
  <p:cSld>
    <p:bg>
      <p:bgPr>
        <a:solidFill xmlns:a="http://schemas.openxmlformats.org/drawingml/2006/main">
          <a:srgbClr val="124854"/>
        </a:solidFill>
      </p:bgPr>
    </p:bg>
    <p:spTree>
      <p:nvGrpSpPr>
        <p:cNvPr id="1" name=""/>
        <p:cNvGrpSpPr/>
        <p:nvPr/>
      </p:nvGrpSpPr>
      <p:grpSpPr>
        <a:xfrm xmlns:a="http://schemas.openxmlformats.org/drawingml/2006/main"/>
      </p:grpSpPr>
      <p:sp>
        <p:nvSpPr>
          <p:cNvPr id="22" name="accent-rule">
            <a:extLst xmlns:a="http://schemas.openxmlformats.org/drawingml/2006/main">
              <a:ext uri="{FF2B5EF4-FFF2-40B4-BE49-F238E27FC236}">
                <a16:creationId xmlns:a16="http://schemas.microsoft.com/office/drawing/2014/main" id="{CF911529-8CBE-4203-8E56-123B99461D8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C5E29A6F-BFCE-4C54-9B2F-5157ED3FD368}"/>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CFD6B491-130B-4066-9DB8-447E658979C8}"/>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Demand and supply are maps of decentralized choice</a:t>
            </a:r>
          </a:p>
        </p:txBody>
      </p:sp>
      <p:sp>
        <p:nvSpPr>
          <p:cNvPr id="4" name="footer-rule">
            <a:extLst xmlns:a="http://schemas.openxmlformats.org/drawingml/2006/main">
              <a:ext uri="{FF2B5EF4-FFF2-40B4-BE49-F238E27FC236}">
                <a16:creationId xmlns:a16="http://schemas.microsoft.com/office/drawing/2014/main" id="{468D585C-45A2-47F7-9011-B730CF52722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2D22EF86-5E0D-4C46-87D2-F1B35F06796E}"/>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7928E41-8607-4BA3-B085-7BFAF2E724B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32</a:t>
            </a:r>
          </a:p>
        </p:txBody>
      </p:sp>
      <p:sp>
        <p:nvSpPr>
          <p:cNvPr id="7" name="close-rule">
            <a:extLst xmlns:a="http://schemas.openxmlformats.org/drawingml/2006/main">
              <a:ext uri="{FF2B5EF4-FFF2-40B4-BE49-F238E27FC236}">
                <a16:creationId xmlns:a16="http://schemas.microsoft.com/office/drawing/2014/main" id="{BD8DE975-5F32-40B1-88F5-B3E4E436313A}"/>
              </a:ext>
            </a:extLst>
          </p:cNvPr>
          <p:cNvSpPr>
            <a:spLocks xmlns:a="http://schemas.openxmlformats.org/drawingml/2006/main" noGrp="1"/>
          </p:cNvSpPr>
          <p:nvPr/>
        </p:nvSpPr>
        <p:spPr>
          <a:xfrm xmlns:a="http://schemas.openxmlformats.org/drawingml/2006/main">
            <a:off x="609600" y="1428750"/>
            <a:ext cx="10972800" cy="9525"/>
          </a:xfrm>
          <a:prstGeom xmlns:a="http://schemas.openxmlformats.org/drawingml/2006/main" prst="rect">
            <a:avLst/>
          </a:prstGeom>
          <a:solidFill xmlns:a="http://schemas.openxmlformats.org/drawingml/2006/main">
            <a:srgbClr val="5D8990"/>
          </a:solidFill>
          <a:ln xmlns:a="http://schemas.openxmlformats.org/drawingml/2006/main" w="0">
            <a:noFill/>
            <a:prstDash val="solid"/>
          </a:ln>
        </p:spPr>
      </p:sp>
      <p:sp>
        <p:nvSpPr>
          <p:cNvPr id="8" name="chapter-close-mark-1">
            <a:extLst xmlns:a="http://schemas.openxmlformats.org/drawingml/2006/main">
              <a:ext uri="{FF2B5EF4-FFF2-40B4-BE49-F238E27FC236}">
                <a16:creationId xmlns:a16="http://schemas.microsoft.com/office/drawing/2014/main" id="{5B00EECD-6D69-4359-98C1-F6EB17E57348}"/>
              </a:ext>
            </a:extLst>
          </p:cNvPr>
          <p:cNvSpPr>
            <a:spLocks xmlns:a="http://schemas.openxmlformats.org/drawingml/2006/main" noGrp="1"/>
          </p:cNvSpPr>
          <p:nvPr/>
        </p:nvSpPr>
        <p:spPr>
          <a:xfrm xmlns:a="http://schemas.openxmlformats.org/drawingml/2006/main">
            <a:off x="1428750" y="18383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9" name="chapter-close-1">
            <a:extLst xmlns:a="http://schemas.openxmlformats.org/drawingml/2006/main">
              <a:ext uri="{FF2B5EF4-FFF2-40B4-BE49-F238E27FC236}">
                <a16:creationId xmlns:a16="http://schemas.microsoft.com/office/drawing/2014/main" id="{46A9566A-71E1-4864-8D6E-D6772B3A10D1}"/>
              </a:ext>
            </a:extLst>
          </p:cNvPr>
          <p:cNvSpPr>
            <a:spLocks xmlns:a="http://schemas.openxmlformats.org/drawingml/2006/main" noGrp="1"/>
          </p:cNvSpPr>
          <p:nvPr/>
        </p:nvSpPr>
        <p:spPr>
          <a:xfrm xmlns:a="http://schemas.openxmlformats.org/drawingml/2006/main">
            <a:off x="1752600" y="184785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Each curve is a set of controlled what-if choices.</a:t>
            </a:r>
          </a:p>
        </p:txBody>
      </p:sp>
      <p:sp>
        <p:nvSpPr>
          <p:cNvPr id="10" name="chapter-close-mark-2">
            <a:extLst xmlns:a="http://schemas.openxmlformats.org/drawingml/2006/main">
              <a:ext uri="{FF2B5EF4-FFF2-40B4-BE49-F238E27FC236}">
                <a16:creationId xmlns:a16="http://schemas.microsoft.com/office/drawing/2014/main" id="{DB3E2262-107B-429F-A769-9C7077894BB9}"/>
              </a:ext>
            </a:extLst>
          </p:cNvPr>
          <p:cNvSpPr>
            <a:spLocks xmlns:a="http://schemas.openxmlformats.org/drawingml/2006/main" noGrp="1"/>
          </p:cNvSpPr>
          <p:nvPr/>
        </p:nvSpPr>
        <p:spPr>
          <a:xfrm xmlns:a="http://schemas.openxmlformats.org/drawingml/2006/main">
            <a:off x="1428750" y="238125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1" name="chapter-close-2">
            <a:extLst xmlns:a="http://schemas.openxmlformats.org/drawingml/2006/main">
              <a:ext uri="{FF2B5EF4-FFF2-40B4-BE49-F238E27FC236}">
                <a16:creationId xmlns:a16="http://schemas.microsoft.com/office/drawing/2014/main" id="{E3309DC8-B672-433C-A5EE-74DC53B23827}"/>
              </a:ext>
            </a:extLst>
          </p:cNvPr>
          <p:cNvSpPr>
            <a:spLocks xmlns:a="http://schemas.openxmlformats.org/drawingml/2006/main" noGrp="1"/>
          </p:cNvSpPr>
          <p:nvPr/>
        </p:nvSpPr>
        <p:spPr>
          <a:xfrm xmlns:a="http://schemas.openxmlformats.org/drawingml/2006/main">
            <a:off x="1752600" y="239077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Market curves add individual quantities at a common price.</a:t>
            </a:r>
          </a:p>
        </p:txBody>
      </p:sp>
      <p:sp>
        <p:nvSpPr>
          <p:cNvPr id="12" name="chapter-close-mark-3">
            <a:extLst xmlns:a="http://schemas.openxmlformats.org/drawingml/2006/main">
              <a:ext uri="{FF2B5EF4-FFF2-40B4-BE49-F238E27FC236}">
                <a16:creationId xmlns:a16="http://schemas.microsoft.com/office/drawing/2014/main" id="{79CDA865-512F-4E0C-9681-F2C4C6333114}"/>
              </a:ext>
            </a:extLst>
          </p:cNvPr>
          <p:cNvSpPr>
            <a:spLocks xmlns:a="http://schemas.openxmlformats.org/drawingml/2006/main" noGrp="1"/>
          </p:cNvSpPr>
          <p:nvPr/>
        </p:nvSpPr>
        <p:spPr>
          <a:xfrm xmlns:a="http://schemas.openxmlformats.org/drawingml/2006/main">
            <a:off x="1428750" y="292417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3" name="chapter-close-3">
            <a:extLst xmlns:a="http://schemas.openxmlformats.org/drawingml/2006/main">
              <a:ext uri="{FF2B5EF4-FFF2-40B4-BE49-F238E27FC236}">
                <a16:creationId xmlns:a16="http://schemas.microsoft.com/office/drawing/2014/main" id="{11950664-1ECA-4895-8769-20742A868785}"/>
              </a:ext>
            </a:extLst>
          </p:cNvPr>
          <p:cNvSpPr>
            <a:spLocks xmlns:a="http://schemas.openxmlformats.org/drawingml/2006/main" noGrp="1"/>
          </p:cNvSpPr>
          <p:nvPr/>
        </p:nvSpPr>
        <p:spPr>
          <a:xfrm xmlns:a="http://schemas.openxmlformats.org/drawingml/2006/main">
            <a:off x="1752600" y="293370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The good's own price causes movement along a curve.</a:t>
            </a:r>
          </a:p>
        </p:txBody>
      </p:sp>
      <p:sp>
        <p:nvSpPr>
          <p:cNvPr id="14" name="chapter-close-mark-4">
            <a:extLst xmlns:a="http://schemas.openxmlformats.org/drawingml/2006/main">
              <a:ext uri="{FF2B5EF4-FFF2-40B4-BE49-F238E27FC236}">
                <a16:creationId xmlns:a16="http://schemas.microsoft.com/office/drawing/2014/main" id="{99E61955-D978-43EE-AE03-603805317352}"/>
              </a:ext>
            </a:extLst>
          </p:cNvPr>
          <p:cNvSpPr>
            <a:spLocks xmlns:a="http://schemas.openxmlformats.org/drawingml/2006/main" noGrp="1"/>
          </p:cNvSpPr>
          <p:nvPr/>
        </p:nvSpPr>
        <p:spPr>
          <a:xfrm xmlns:a="http://schemas.openxmlformats.org/drawingml/2006/main">
            <a:off x="1428750" y="3467100"/>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5" name="chapter-close-4">
            <a:extLst xmlns:a="http://schemas.openxmlformats.org/drawingml/2006/main">
              <a:ext uri="{FF2B5EF4-FFF2-40B4-BE49-F238E27FC236}">
                <a16:creationId xmlns:a16="http://schemas.microsoft.com/office/drawing/2014/main" id="{8DD99A62-AAA0-47E8-8145-39E1565B049B}"/>
              </a:ext>
            </a:extLst>
          </p:cNvPr>
          <p:cNvSpPr>
            <a:spLocks xmlns:a="http://schemas.openxmlformats.org/drawingml/2006/main" noGrp="1"/>
          </p:cNvSpPr>
          <p:nvPr/>
        </p:nvSpPr>
        <p:spPr>
          <a:xfrm xmlns:a="http://schemas.openxmlformats.org/drawingml/2006/main">
            <a:off x="1752600" y="3476625"/>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Other conditions can shift demand or supply.</a:t>
            </a:r>
          </a:p>
        </p:txBody>
      </p:sp>
      <p:sp>
        <p:nvSpPr>
          <p:cNvPr id="16" name="chapter-close-mark-5">
            <a:extLst xmlns:a="http://schemas.openxmlformats.org/drawingml/2006/main">
              <a:ext uri="{FF2B5EF4-FFF2-40B4-BE49-F238E27FC236}">
                <a16:creationId xmlns:a16="http://schemas.microsoft.com/office/drawing/2014/main" id="{7F9395D9-408B-4EBC-9CC6-C78AE0AAF11E}"/>
              </a:ext>
            </a:extLst>
          </p:cNvPr>
          <p:cNvSpPr>
            <a:spLocks xmlns:a="http://schemas.openxmlformats.org/drawingml/2006/main" noGrp="1"/>
          </p:cNvSpPr>
          <p:nvPr/>
        </p:nvSpPr>
        <p:spPr>
          <a:xfrm xmlns:a="http://schemas.openxmlformats.org/drawingml/2006/main">
            <a:off x="1428750" y="4010025"/>
            <a:ext cx="2286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a:t>
            </a:r>
          </a:p>
        </p:txBody>
      </p:sp>
      <p:sp>
        <p:nvSpPr>
          <p:cNvPr id="17" name="chapter-close-5">
            <a:extLst xmlns:a="http://schemas.openxmlformats.org/drawingml/2006/main">
              <a:ext uri="{FF2B5EF4-FFF2-40B4-BE49-F238E27FC236}">
                <a16:creationId xmlns:a16="http://schemas.microsoft.com/office/drawing/2014/main" id="{A24CC0CB-0AFF-45BE-9335-F9C9723ECBE1}"/>
              </a:ext>
            </a:extLst>
          </p:cNvPr>
          <p:cNvSpPr>
            <a:spLocks xmlns:a="http://schemas.openxmlformats.org/drawingml/2006/main" noGrp="1"/>
          </p:cNvSpPr>
          <p:nvPr/>
        </p:nvSpPr>
        <p:spPr>
          <a:xfrm xmlns:a="http://schemas.openxmlformats.org/drawingml/2006/main">
            <a:off x="1752600" y="4019550"/>
            <a:ext cx="85344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025" b="0" i="0">
                <a:solidFill>
                  <a:srgbClr val="FFFFFF"/>
                </a:solidFill>
                <a:latin typeface="Aptos"/>
                <a:ea typeface="Aptos"/>
                <a:cs typeface="Aptos"/>
              </a:defRPr>
            </a:pPr>
            <a:r>
              <a:rPr sz="2025" b="0" i="0">
                <a:solidFill>
                  <a:srgbClr val="FFFFFF"/>
                </a:solidFill>
                <a:latin typeface="Aptos"/>
                <a:ea typeface="Aptos"/>
                <a:cs typeface="Aptos"/>
              </a:rPr>
              <a:t>Diagnose the side, cause, and direction before drawing.</a:t>
            </a:r>
          </a:p>
        </p:txBody>
      </p:sp>
      <p:sp>
        <p:nvSpPr>
          <p:cNvPr id="18" name="next-chapter">
            <a:extLst xmlns:a="http://schemas.openxmlformats.org/drawingml/2006/main">
              <a:ext uri="{FF2B5EF4-FFF2-40B4-BE49-F238E27FC236}">
                <a16:creationId xmlns:a16="http://schemas.microsoft.com/office/drawing/2014/main" id="{B3CA2F0A-FF11-446C-A4FD-2C9EA27336DD}"/>
              </a:ext>
            </a:extLst>
          </p:cNvPr>
          <p:cNvSpPr>
            <a:spLocks xmlns:a="http://schemas.openxmlformats.org/drawingml/2006/main" noGrp="1"/>
          </p:cNvSpPr>
          <p:nvPr/>
        </p:nvSpPr>
        <p:spPr>
          <a:xfrm xmlns:a="http://schemas.openxmlformats.org/drawingml/2006/main">
            <a:off x="1047750" y="5562600"/>
            <a:ext cx="10096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1" i="0">
                <a:solidFill>
                  <a:srgbClr val="DBEAEC"/>
                </a:solidFill>
                <a:latin typeface="Georgia"/>
                <a:ea typeface="Georgia"/>
                <a:cs typeface="Georgia"/>
              </a:defRPr>
            </a:pPr>
            <a:r>
              <a:rPr sz="2175" b="1" i="0">
                <a:solidFill>
                  <a:srgbClr val="DBEAEC"/>
                </a:solidFill>
                <a:latin typeface="Georgia"/>
                <a:ea typeface="Georgia"/>
                <a:cs typeface="Georgia"/>
              </a:rPr>
              <a:t>Next: how market prices bring the two sides together.</a:t>
            </a:r>
          </a:p>
        </p:txBody>
      </p:sp>
      <p:sp>
        <p:nvSpPr>
          <p:cNvPr id="19" name="close-title">
            <a:extLst xmlns:a="http://schemas.openxmlformats.org/drawingml/2006/main">
              <a:ext uri="{FF2B5EF4-FFF2-40B4-BE49-F238E27FC236}">
                <a16:creationId xmlns:a16="http://schemas.microsoft.com/office/drawing/2014/main" id="{3D996AF2-1B0E-4315-98AA-2B8AD85D24C0}"/>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FFFFFF"/>
                </a:solidFill>
                <a:latin typeface="Georgia"/>
                <a:ea typeface="Georgia"/>
                <a:cs typeface="Georgia"/>
              </a:defRPr>
            </a:pPr>
            <a:r>
              <a:rPr sz="3150" b="1" i="0">
                <a:solidFill>
                  <a:srgbClr val="FFFFFF"/>
                </a:solidFill>
                <a:latin typeface="Georgia"/>
                <a:ea typeface="Georgia"/>
                <a:cs typeface="Georgia"/>
              </a:rPr>
              <a:t>Demand and supply are maps of decentralized choice</a:t>
            </a:r>
          </a:p>
        </p:txBody>
      </p:sp>
      <p:sp>
        <p:nvSpPr>
          <p:cNvPr id="20" name="close-footer">
            <a:extLst xmlns:a="http://schemas.openxmlformats.org/drawingml/2006/main">
              <a:ext uri="{FF2B5EF4-FFF2-40B4-BE49-F238E27FC236}">
                <a16:creationId xmlns:a16="http://schemas.microsoft.com/office/drawing/2014/main" id="{1272E825-8A3D-4B74-B3B9-AAFA45345041}"/>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B7CDD0"/>
                </a:solidFill>
                <a:latin typeface="Aptos"/>
                <a:ea typeface="Aptos"/>
                <a:cs typeface="Aptos"/>
              </a:defRPr>
            </a:pPr>
            <a:r>
              <a:rPr sz="900" b="1" i="0">
                <a:solidFill>
                  <a:srgbClr val="B7CDD0"/>
                </a:solidFill>
                <a:latin typeface="Aptos"/>
                <a:ea typeface="Aptos"/>
                <a:cs typeface="Aptos"/>
              </a:rPr>
              <a:t>PRINCIPLES OF MICRO</a:t>
            </a:r>
          </a:p>
        </p:txBody>
      </p:sp>
      <p:sp>
        <p:nvSpPr>
          <p:cNvPr id="21" name="close-number">
            <a:extLst xmlns:a="http://schemas.openxmlformats.org/drawingml/2006/main">
              <a:ext uri="{FF2B5EF4-FFF2-40B4-BE49-F238E27FC236}">
                <a16:creationId xmlns:a16="http://schemas.microsoft.com/office/drawing/2014/main" id="{AAAE082F-42F4-4D88-8E4E-E5B5FA95D475}"/>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B7CDD0"/>
                </a:solidFill>
                <a:latin typeface="Aptos"/>
                <a:ea typeface="Aptos"/>
                <a:cs typeface="Aptos"/>
              </a:defRPr>
            </a:pPr>
            <a:r>
              <a:rPr sz="900" b="0" i="0">
                <a:solidFill>
                  <a:srgbClr val="B7CDD0"/>
                </a:solidFill>
                <a:latin typeface="Aptos"/>
                <a:ea typeface="Aptos"/>
                <a:cs typeface="Aptos"/>
              </a:rPr>
              <a:t>32</a:t>
            </a:r>
          </a:p>
        </p:txBody>
      </p:sp>
    </p:spTree>
    <p:extLst>
      <p:ext uri="{BB962C8B-B14F-4D97-AF65-F5344CB8AC3E}">
        <p14:creationId xmlns:p14="http://schemas.microsoft.com/office/powerpoint/2010/main" val="1611677074"/>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8" name="accent-rule">
            <a:extLst xmlns:a="http://schemas.openxmlformats.org/drawingml/2006/main">
              <a:ext uri="{FF2B5EF4-FFF2-40B4-BE49-F238E27FC236}">
                <a16:creationId xmlns:a16="http://schemas.microsoft.com/office/drawing/2014/main" id="{ECB86778-051B-43A4-B078-FFE97DC11A2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C9F2C32-245C-45AB-A2BC-E533D3125EF7}"/>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171CDA62-0F85-43CC-AF3A-E6488052527B}"/>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curve turns Maya's schedule into a picture</a:t>
            </a:r>
          </a:p>
        </p:txBody>
      </p:sp>
      <p:sp>
        <p:nvSpPr>
          <p:cNvPr id="4" name="footer-rule">
            <a:extLst xmlns:a="http://schemas.openxmlformats.org/drawingml/2006/main">
              <a:ext uri="{FF2B5EF4-FFF2-40B4-BE49-F238E27FC236}">
                <a16:creationId xmlns:a16="http://schemas.microsoft.com/office/drawing/2014/main" id="{6CAFFEFB-55F3-40D2-B4A1-03F85531599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6DB9A01-549D-45E4-B0D4-15A78E4737F6}"/>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B280E7B6-D8BB-431C-8DB2-2AC6626ABCE6}"/>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4</a:t>
            </a:r>
          </a:p>
        </p:txBody>
      </p:sp>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c8b685ee05474a73"/>
          <a:stretch xmlns:a="http://schemas.openxmlformats.org/drawingml/2006/main"/>
        </p:blipFill>
        <p:spPr>
          <a:xfrm xmlns:a="http://schemas.openxmlformats.org/drawingml/2006/main">
            <a:off x="2750153" y="1371600"/>
            <a:ext cx="6691695" cy="4762500"/>
          </a:xfrm>
          <a:prstGeom xmlns:a="http://schemas.openxmlformats.org/drawingml/2006/main" prst="rect">
            <a:avLst/>
          </a:prstGeom>
        </p:spPr>
      </p:pic>
    </p:spTree>
    <p:extLst>
      <p:ext uri="{BB962C8B-B14F-4D97-AF65-F5344CB8AC3E}">
        <p14:creationId xmlns:p14="http://schemas.microsoft.com/office/powerpoint/2010/main" val="1649418368"/>
      </p:ext>
    </p:extLst>
  </p:cSld>
</p:sld>
</file>

<file path=ppt/slides/slide5.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3" name="accent-rule">
            <a:extLst xmlns:a="http://schemas.openxmlformats.org/drawingml/2006/main">
              <a:ext uri="{FF2B5EF4-FFF2-40B4-BE49-F238E27FC236}">
                <a16:creationId xmlns:a16="http://schemas.microsoft.com/office/drawing/2014/main" id="{F9C91360-45FC-4066-9A71-B424DC85E1A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644FF0C2-A819-4D58-9B1E-BE15F43F1A2C}"/>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AF0968A7-30B2-433C-BD7F-D2809D79D9DD}"/>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A curve changes one thing at a time</a:t>
            </a:r>
          </a:p>
        </p:txBody>
      </p:sp>
      <p:sp>
        <p:nvSpPr>
          <p:cNvPr id="4" name="footer-rule">
            <a:extLst xmlns:a="http://schemas.openxmlformats.org/drawingml/2006/main">
              <a:ext uri="{FF2B5EF4-FFF2-40B4-BE49-F238E27FC236}">
                <a16:creationId xmlns:a16="http://schemas.microsoft.com/office/drawing/2014/main" id="{D4421EC4-B262-47DB-A62D-3F5C87E9AC6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014F4EE-5942-455C-A52B-7C35E5675563}"/>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6F600F6C-1CB1-44AF-AAA3-D14463ED5F3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5</a:t>
            </a:r>
          </a:p>
        </p:txBody>
      </p:sp>
      <p:sp>
        <p:nvSpPr>
          <p:cNvPr id="7" name="">
            <a:extLst xmlns:a="http://schemas.openxmlformats.org/drawingml/2006/main">
              <a:ext uri="{FF2B5EF4-FFF2-40B4-BE49-F238E27FC236}">
                <a16:creationId xmlns:a16="http://schemas.microsoft.com/office/drawing/2014/main" id="{B87FE478-4D68-45A6-9D2A-BB7C3B447ACF}"/>
              </a:ext>
            </a:extLst>
          </p:cNvPr>
          <p:cNvSpPr>
            <a:spLocks xmlns:a="http://schemas.openxmlformats.org/drawingml/2006/main" noGrp="1"/>
          </p:cNvSpPr>
          <p:nvPr/>
        </p:nvSpPr>
        <p:spPr>
          <a:xfrm xmlns:a="http://schemas.openxmlformats.org/drawingml/2006/main">
            <a:off x="1047750" y="1676400"/>
            <a:ext cx="100965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4050" b="1" i="0">
                <a:solidFill>
                  <a:srgbClr val="124854"/>
                </a:solidFill>
                <a:latin typeface="Georgia"/>
                <a:ea typeface="Georgia"/>
                <a:cs typeface="Georgia"/>
              </a:defRPr>
            </a:pPr>
            <a:r>
              <a:rPr sz="4050" b="1" i="0">
                <a:solidFill>
                  <a:srgbClr val="124854"/>
                </a:solidFill>
                <a:latin typeface="Georgia"/>
                <a:ea typeface="Georgia"/>
                <a:cs typeface="Georgia"/>
              </a:rPr>
              <a:t>Ceteris paribus</a:t>
            </a:r>
          </a:p>
        </p:txBody>
      </p:sp>
      <p:sp>
        <p:nvSpPr>
          <p:cNvPr id="8" name="">
            <a:extLst xmlns:a="http://schemas.openxmlformats.org/drawingml/2006/main">
              <a:ext uri="{FF2B5EF4-FFF2-40B4-BE49-F238E27FC236}">
                <a16:creationId xmlns:a16="http://schemas.microsoft.com/office/drawing/2014/main" id="{01F2B63E-4AB1-4F2A-912D-7380283EB734}"/>
              </a:ext>
            </a:extLst>
          </p:cNvPr>
          <p:cNvSpPr>
            <a:spLocks xmlns:a="http://schemas.openxmlformats.org/drawingml/2006/main" noGrp="1"/>
          </p:cNvSpPr>
          <p:nvPr/>
        </p:nvSpPr>
        <p:spPr>
          <a:xfrm xmlns:a="http://schemas.openxmlformats.org/drawingml/2006/main">
            <a:off x="3524250" y="2724150"/>
            <a:ext cx="514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Other things equal</a:t>
            </a:r>
          </a:p>
        </p:txBody>
      </p:sp>
      <p:sp>
        <p:nvSpPr>
          <p:cNvPr id="9" name="ceteris-rule">
            <a:extLst xmlns:a="http://schemas.openxmlformats.org/drawingml/2006/main">
              <a:ext uri="{FF2B5EF4-FFF2-40B4-BE49-F238E27FC236}">
                <a16:creationId xmlns:a16="http://schemas.microsoft.com/office/drawing/2014/main" id="{707AE2FD-991B-44A7-999F-E630D272D712}"/>
              </a:ext>
            </a:extLst>
          </p:cNvPr>
          <p:cNvSpPr>
            <a:spLocks xmlns:a="http://schemas.openxmlformats.org/drawingml/2006/main" noGrp="1"/>
          </p:cNvSpPr>
          <p:nvPr/>
        </p:nvSpPr>
        <p:spPr>
          <a:xfrm xmlns:a="http://schemas.openxmlformats.org/drawingml/2006/main">
            <a:off x="2247900" y="3581400"/>
            <a:ext cx="7696200" cy="190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1A941523-CE63-4ECA-8A7B-4BD58E670F87}"/>
              </a:ext>
            </a:extLst>
          </p:cNvPr>
          <p:cNvSpPr>
            <a:spLocks xmlns:a="http://schemas.openxmlformats.org/drawingml/2006/main" noGrp="1"/>
          </p:cNvSpPr>
          <p:nvPr/>
        </p:nvSpPr>
        <p:spPr>
          <a:xfrm xmlns:a="http://schemas.openxmlformats.org/drawingml/2006/main">
            <a:off x="1600200" y="4000500"/>
            <a:ext cx="40957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1" i="0">
                <a:solidFill>
                  <a:srgbClr val="1E6675"/>
                </a:solidFill>
                <a:latin typeface="Aptos"/>
                <a:ea typeface="Aptos"/>
                <a:cs typeface="Aptos"/>
              </a:defRPr>
            </a:pPr>
            <a:r>
              <a:rPr sz="2100" b="1" i="0">
                <a:solidFill>
                  <a:srgbClr val="1E6675"/>
                </a:solidFill>
                <a:latin typeface="Aptos"/>
                <a:ea typeface="Aptos"/>
                <a:cs typeface="Aptos"/>
              </a:rPr>
              <a:t>Change the price of iced coffee.</a:t>
            </a:r>
          </a:p>
        </p:txBody>
      </p:sp>
      <p:sp>
        <p:nvSpPr>
          <p:cNvPr id="11" name="">
            <a:extLst xmlns:a="http://schemas.openxmlformats.org/drawingml/2006/main">
              <a:ext uri="{FF2B5EF4-FFF2-40B4-BE49-F238E27FC236}">
                <a16:creationId xmlns:a16="http://schemas.microsoft.com/office/drawing/2014/main" id="{EEBA693C-0000-42C2-870D-5E880577AB7B}"/>
              </a:ext>
            </a:extLst>
          </p:cNvPr>
          <p:cNvSpPr>
            <a:spLocks xmlns:a="http://schemas.openxmlformats.org/drawingml/2006/main" noGrp="1"/>
          </p:cNvSpPr>
          <p:nvPr/>
        </p:nvSpPr>
        <p:spPr>
          <a:xfrm xmlns:a="http://schemas.openxmlformats.org/drawingml/2006/main">
            <a:off x="6191250" y="3905250"/>
            <a:ext cx="44767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0" i="0">
                <a:solidFill>
                  <a:srgbClr val="172126"/>
                </a:solidFill>
                <a:latin typeface="Aptos"/>
                <a:ea typeface="Aptos"/>
                <a:cs typeface="Aptos"/>
              </a:defRPr>
            </a:pPr>
            <a:r>
              <a:rPr sz="2100" b="0" i="0">
                <a:solidFill>
                  <a:srgbClr val="172126"/>
                </a:solidFill>
                <a:latin typeface="Aptos"/>
                <a:ea typeface="Aptos"/>
                <a:cs typeface="Aptos"/>
              </a:rPr>
              <a:t>Keep income, preferences, and other conditions unchanged.</a:t>
            </a:r>
          </a:p>
        </p:txBody>
      </p:sp>
      <p:sp>
        <p:nvSpPr>
          <p:cNvPr id="12" name="">
            <a:extLst xmlns:a="http://schemas.openxmlformats.org/drawingml/2006/main">
              <a:ext uri="{FF2B5EF4-FFF2-40B4-BE49-F238E27FC236}">
                <a16:creationId xmlns:a16="http://schemas.microsoft.com/office/drawing/2014/main" id="{48F8197B-D90C-4D27-AFAA-B530609149B4}"/>
              </a:ext>
            </a:extLst>
          </p:cNvPr>
          <p:cNvSpPr>
            <a:spLocks xmlns:a="http://schemas.openxmlformats.org/drawingml/2006/main" noGrp="1"/>
          </p:cNvSpPr>
          <p:nvPr/>
        </p:nvSpPr>
        <p:spPr>
          <a:xfrm xmlns:a="http://schemas.openxmlformats.org/drawingml/2006/main">
            <a:off x="1619250" y="5276850"/>
            <a:ext cx="895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325" b="1" i="0">
                <a:solidFill>
                  <a:srgbClr val="9A3B35"/>
                </a:solidFill>
                <a:latin typeface="Georgia"/>
                <a:ea typeface="Georgia"/>
                <a:cs typeface="Georgia"/>
              </a:defRPr>
            </a:pPr>
            <a:r>
              <a:rPr sz="2325" b="1" i="0">
                <a:solidFill>
                  <a:srgbClr val="9A3B35"/>
                </a:solidFill>
                <a:latin typeface="Georgia"/>
                <a:ea typeface="Georgia"/>
                <a:cs typeface="Georgia"/>
              </a:rPr>
              <a:t>The curve is a set of what-if choices, not a timeline.</a:t>
            </a:r>
          </a:p>
        </p:txBody>
      </p:sp>
    </p:spTree>
    <p:extLst>
      <p:ext uri="{BB962C8B-B14F-4D97-AF65-F5344CB8AC3E}">
        <p14:creationId xmlns:p14="http://schemas.microsoft.com/office/powerpoint/2010/main" val="1311229758"/>
      </p:ext>
    </p:extLst>
  </p:cSld>
</p:sld>
</file>

<file path=ppt/slides/slide6.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6" name="accent-rule">
            <a:extLst xmlns:a="http://schemas.openxmlformats.org/drawingml/2006/main">
              <a:ext uri="{FF2B5EF4-FFF2-40B4-BE49-F238E27FC236}">
                <a16:creationId xmlns:a16="http://schemas.microsoft.com/office/drawing/2014/main" id="{B912F52B-78AA-4C5A-A6E1-B78111F913C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77072AB8-9827-4111-BEA4-1676838A43A9}"/>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6C26BC9D-5D28-489A-8AF4-301540090C0F}"/>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Demand and quantity demanded are not the same</a:t>
            </a:r>
          </a:p>
        </p:txBody>
      </p:sp>
      <p:sp>
        <p:nvSpPr>
          <p:cNvPr id="4" name="footer-rule">
            <a:extLst xmlns:a="http://schemas.openxmlformats.org/drawingml/2006/main">
              <a:ext uri="{FF2B5EF4-FFF2-40B4-BE49-F238E27FC236}">
                <a16:creationId xmlns:a16="http://schemas.microsoft.com/office/drawing/2014/main" id="{CE90417B-1AF0-446D-88A0-5E4C7EC07B7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4ADAF388-FAE3-496E-B8C4-61F55E022197}"/>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16F05345-ADEA-445D-B7FB-B86166864A5F}"/>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6</a:t>
            </a:r>
          </a:p>
        </p:txBody>
      </p:sp>
      <p:sp>
        <p:nvSpPr>
          <p:cNvPr id="7" name="demand-whole-field">
            <a:extLst xmlns:a="http://schemas.openxmlformats.org/drawingml/2006/main">
              <a:ext uri="{FF2B5EF4-FFF2-40B4-BE49-F238E27FC236}">
                <a16:creationId xmlns:a16="http://schemas.microsoft.com/office/drawing/2014/main" id="{273C2F28-62B4-4A13-90A7-F63A29AE71F5}"/>
              </a:ext>
            </a:extLst>
          </p:cNvPr>
          <p:cNvSpPr>
            <a:spLocks xmlns:a="http://schemas.openxmlformats.org/drawingml/2006/main" noGrp="1"/>
          </p:cNvSpPr>
          <p:nvPr/>
        </p:nvSpPr>
        <p:spPr>
          <a:xfrm xmlns:a="http://schemas.openxmlformats.org/drawingml/2006/main">
            <a:off x="819150" y="1733550"/>
            <a:ext cx="4953000" cy="337185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8" name="">
            <a:extLst xmlns:a="http://schemas.openxmlformats.org/drawingml/2006/main">
              <a:ext uri="{FF2B5EF4-FFF2-40B4-BE49-F238E27FC236}">
                <a16:creationId xmlns:a16="http://schemas.microsoft.com/office/drawing/2014/main" id="{2A93A8D2-F9B0-4604-A47D-58A7491B2324}"/>
              </a:ext>
            </a:extLst>
          </p:cNvPr>
          <p:cNvSpPr>
            <a:spLocks xmlns:a="http://schemas.openxmlformats.org/drawingml/2006/main" noGrp="1"/>
          </p:cNvSpPr>
          <p:nvPr/>
        </p:nvSpPr>
        <p:spPr>
          <a:xfrm xmlns:a="http://schemas.openxmlformats.org/drawingml/2006/main">
            <a:off x="10858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1E6675"/>
                </a:solidFill>
                <a:latin typeface="Aptos"/>
                <a:ea typeface="Aptos"/>
                <a:cs typeface="Aptos"/>
              </a:defRPr>
            </a:pPr>
            <a:r>
              <a:rPr sz="1050" b="1" i="0">
                <a:solidFill>
                  <a:srgbClr val="1E6675"/>
                </a:solidFill>
                <a:latin typeface="Aptos"/>
                <a:ea typeface="Aptos"/>
                <a:cs typeface="Aptos"/>
              </a:rPr>
              <a:t>DEMAND</a:t>
            </a:r>
          </a:p>
        </p:txBody>
      </p:sp>
      <p:sp>
        <p:nvSpPr>
          <p:cNvPr id="9" name="demand-whole-heading">
            <a:extLst xmlns:a="http://schemas.openxmlformats.org/drawingml/2006/main">
              <a:ext uri="{FF2B5EF4-FFF2-40B4-BE49-F238E27FC236}">
                <a16:creationId xmlns:a16="http://schemas.microsoft.com/office/drawing/2014/main" id="{B0A6228F-51CB-4A1C-8A87-E9C595B41B82}"/>
              </a:ext>
            </a:extLst>
          </p:cNvPr>
          <p:cNvSpPr>
            <a:spLocks xmlns:a="http://schemas.openxmlformats.org/drawingml/2006/main" noGrp="1"/>
          </p:cNvSpPr>
          <p:nvPr/>
        </p:nvSpPr>
        <p:spPr>
          <a:xfrm xmlns:a="http://schemas.openxmlformats.org/drawingml/2006/main">
            <a:off x="10858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1E6675"/>
                </a:solidFill>
                <a:latin typeface="Georgia"/>
                <a:ea typeface="Georgia"/>
                <a:cs typeface="Georgia"/>
              </a:defRPr>
            </a:pPr>
            <a:r>
              <a:rPr sz="2475" b="1" i="0">
                <a:solidFill>
                  <a:srgbClr val="1E6675"/>
                </a:solidFill>
                <a:latin typeface="Georgia"/>
                <a:ea typeface="Georgia"/>
                <a:cs typeface="Georgia"/>
              </a:rPr>
              <a:t>The whole relationship</a:t>
            </a:r>
          </a:p>
        </p:txBody>
      </p:sp>
      <p:sp>
        <p:nvSpPr>
          <p:cNvPr id="10" name="demand-whole-body">
            <a:extLst xmlns:a="http://schemas.openxmlformats.org/drawingml/2006/main">
              <a:ext uri="{FF2B5EF4-FFF2-40B4-BE49-F238E27FC236}">
                <a16:creationId xmlns:a16="http://schemas.microsoft.com/office/drawing/2014/main" id="{0B6E468F-0A28-48F4-B7E9-73D158E07084}"/>
              </a:ext>
            </a:extLst>
          </p:cNvPr>
          <p:cNvSpPr>
            <a:spLocks xmlns:a="http://schemas.openxmlformats.org/drawingml/2006/main" noGrp="1"/>
          </p:cNvSpPr>
          <p:nvPr/>
        </p:nvSpPr>
        <p:spPr>
          <a:xfrm xmlns:a="http://schemas.openxmlformats.org/drawingml/2006/main">
            <a:off x="10858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All the quantities a buyer is willing and able to purchase at the possible prices.</a:t>
            </a:r>
          </a:p>
        </p:txBody>
      </p:sp>
      <p:sp>
        <p:nvSpPr>
          <p:cNvPr id="11" name="quantity-demanded-field">
            <a:extLst xmlns:a="http://schemas.openxmlformats.org/drawingml/2006/main">
              <a:ext uri="{FF2B5EF4-FFF2-40B4-BE49-F238E27FC236}">
                <a16:creationId xmlns:a16="http://schemas.microsoft.com/office/drawing/2014/main" id="{C842EFB1-95E3-411D-84FE-870E2C72258C}"/>
              </a:ext>
            </a:extLst>
          </p:cNvPr>
          <p:cNvSpPr>
            <a:spLocks xmlns:a="http://schemas.openxmlformats.org/drawingml/2006/main" noGrp="1"/>
          </p:cNvSpPr>
          <p:nvPr/>
        </p:nvSpPr>
        <p:spPr>
          <a:xfrm xmlns:a="http://schemas.openxmlformats.org/drawingml/2006/main">
            <a:off x="6419850" y="1733550"/>
            <a:ext cx="4953000" cy="3371850"/>
          </a:xfrm>
          <a:prstGeom xmlns:a="http://schemas.openxmlformats.org/drawingml/2006/main" prst="rect">
            <a:avLst/>
          </a:prstGeom>
          <a:solidFill xmlns:a="http://schemas.openxmlformats.org/drawingml/2006/main">
            <a:srgbClr val="F8EFEA"/>
          </a:solidFill>
          <a:ln xmlns:a="http://schemas.openxmlformats.org/drawingml/2006/main" w="9525">
            <a:solidFill>
              <a:srgbClr val="D3DADD"/>
            </a:solidFill>
            <a:prstDash val="solid"/>
          </a:ln>
        </p:spPr>
      </p:sp>
      <p:sp>
        <p:nvSpPr>
          <p:cNvPr id="12" name="">
            <a:extLst xmlns:a="http://schemas.openxmlformats.org/drawingml/2006/main">
              <a:ext uri="{FF2B5EF4-FFF2-40B4-BE49-F238E27FC236}">
                <a16:creationId xmlns:a16="http://schemas.microsoft.com/office/drawing/2014/main" id="{4EC776AF-3F42-4451-A509-1A1A7DEE40E0}"/>
              </a:ext>
            </a:extLst>
          </p:cNvPr>
          <p:cNvSpPr>
            <a:spLocks xmlns:a="http://schemas.openxmlformats.org/drawingml/2006/main" noGrp="1"/>
          </p:cNvSpPr>
          <p:nvPr/>
        </p:nvSpPr>
        <p:spPr>
          <a:xfrm xmlns:a="http://schemas.openxmlformats.org/drawingml/2006/main">
            <a:off x="6686550" y="2000250"/>
            <a:ext cx="44196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QUANTITY DEMANDED</a:t>
            </a:r>
          </a:p>
        </p:txBody>
      </p:sp>
      <p:sp>
        <p:nvSpPr>
          <p:cNvPr id="13" name="quantity-demanded-heading">
            <a:extLst xmlns:a="http://schemas.openxmlformats.org/drawingml/2006/main">
              <a:ext uri="{FF2B5EF4-FFF2-40B4-BE49-F238E27FC236}">
                <a16:creationId xmlns:a16="http://schemas.microsoft.com/office/drawing/2014/main" id="{AC2672F8-104C-4A14-A7A2-BA5EF0967CA8}"/>
              </a:ext>
            </a:extLst>
          </p:cNvPr>
          <p:cNvSpPr>
            <a:spLocks xmlns:a="http://schemas.openxmlformats.org/drawingml/2006/main" noGrp="1"/>
          </p:cNvSpPr>
          <p:nvPr/>
        </p:nvSpPr>
        <p:spPr>
          <a:xfrm xmlns:a="http://schemas.openxmlformats.org/drawingml/2006/main">
            <a:off x="6686550" y="2476500"/>
            <a:ext cx="44196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2475" b="1" i="0">
                <a:solidFill>
                  <a:srgbClr val="9A3B35"/>
                </a:solidFill>
                <a:latin typeface="Georgia"/>
                <a:ea typeface="Georgia"/>
                <a:cs typeface="Georgia"/>
              </a:defRPr>
            </a:pPr>
            <a:r>
              <a:rPr sz="2475" b="1" i="0">
                <a:solidFill>
                  <a:srgbClr val="9A3B35"/>
                </a:solidFill>
                <a:latin typeface="Georgia"/>
                <a:ea typeface="Georgia"/>
                <a:cs typeface="Georgia"/>
              </a:rPr>
              <a:t>One amount at one price</a:t>
            </a:r>
          </a:p>
        </p:txBody>
      </p:sp>
      <p:sp>
        <p:nvSpPr>
          <p:cNvPr id="14" name="quantity-demanded-body">
            <a:extLst xmlns:a="http://schemas.openxmlformats.org/drawingml/2006/main">
              <a:ext uri="{FF2B5EF4-FFF2-40B4-BE49-F238E27FC236}">
                <a16:creationId xmlns:a16="http://schemas.microsoft.com/office/drawing/2014/main" id="{E3F57455-7AE0-49E9-882A-21312A933B84}"/>
              </a:ext>
            </a:extLst>
          </p:cNvPr>
          <p:cNvSpPr>
            <a:spLocks xmlns:a="http://schemas.openxmlformats.org/drawingml/2006/main" noGrp="1"/>
          </p:cNvSpPr>
          <p:nvPr/>
        </p:nvSpPr>
        <p:spPr>
          <a:xfrm xmlns:a="http://schemas.openxmlformats.org/drawingml/2006/main">
            <a:off x="6686550" y="3543300"/>
            <a:ext cx="441960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875" b="0" i="0">
                <a:solidFill>
                  <a:srgbClr val="172126"/>
                </a:solidFill>
                <a:latin typeface="Aptos"/>
                <a:ea typeface="Aptos"/>
                <a:cs typeface="Aptos"/>
              </a:defRPr>
            </a:pPr>
            <a:r>
              <a:rPr sz="1875" b="0" i="0">
                <a:solidFill>
                  <a:srgbClr val="172126"/>
                </a:solidFill>
                <a:latin typeface="Aptos"/>
                <a:ea typeface="Aptos"/>
                <a:cs typeface="Aptos"/>
              </a:rPr>
              <a:t>The amount a buyer chooses at one particular price.</a:t>
            </a:r>
          </a:p>
        </p:txBody>
      </p:sp>
      <p:sp>
        <p:nvSpPr>
          <p:cNvPr id="15" name="">
            <a:extLst xmlns:a="http://schemas.openxmlformats.org/drawingml/2006/main">
              <a:ext uri="{FF2B5EF4-FFF2-40B4-BE49-F238E27FC236}">
                <a16:creationId xmlns:a16="http://schemas.microsoft.com/office/drawing/2014/main" id="{70E03F48-15B9-4888-9B53-81FFBBF45FDB}"/>
              </a:ext>
            </a:extLst>
          </p:cNvPr>
          <p:cNvSpPr>
            <a:spLocks xmlns:a="http://schemas.openxmlformats.org/drawingml/2006/main" noGrp="1"/>
          </p:cNvSpPr>
          <p:nvPr/>
        </p:nvSpPr>
        <p:spPr>
          <a:xfrm xmlns:a="http://schemas.openxmlformats.org/drawingml/2006/main">
            <a:off x="1619250" y="5429250"/>
            <a:ext cx="895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250" b="1" i="0">
                <a:solidFill>
                  <a:srgbClr val="172126"/>
                </a:solidFill>
                <a:latin typeface="Georgia"/>
                <a:ea typeface="Georgia"/>
                <a:cs typeface="Georgia"/>
              </a:defRPr>
            </a:pPr>
            <a:r>
              <a:rPr sz="2250" b="1" i="0">
                <a:solidFill>
                  <a:srgbClr val="172126"/>
                </a:solidFill>
                <a:latin typeface="Georgia"/>
                <a:ea typeface="Georgia"/>
                <a:cs typeface="Georgia"/>
              </a:rPr>
              <a:t>A price change moves Maya along the same demand curve.</a:t>
            </a:r>
          </a:p>
        </p:txBody>
      </p:sp>
    </p:spTree>
    <p:extLst>
      <p:ext uri="{BB962C8B-B14F-4D97-AF65-F5344CB8AC3E}">
        <p14:creationId xmlns:p14="http://schemas.microsoft.com/office/powerpoint/2010/main" val="653861140"/>
      </p:ext>
    </p:extLst>
  </p:cSld>
</p:sld>
</file>

<file path=ppt/slides/slide7.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4" name="accent-rule">
            <a:extLst xmlns:a="http://schemas.openxmlformats.org/drawingml/2006/main">
              <a:ext uri="{FF2B5EF4-FFF2-40B4-BE49-F238E27FC236}">
                <a16:creationId xmlns:a16="http://schemas.microsoft.com/office/drawing/2014/main" id="{4C2C5797-9BD0-4423-8EDD-D660DBA84AD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922436FE-DCAB-4A2B-B1ED-228AD3521076}"/>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750EF814-7FBB-44DB-AC7B-0DAA7BA7C3ED}"/>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The law of demand</a:t>
            </a:r>
          </a:p>
        </p:txBody>
      </p:sp>
      <p:sp>
        <p:nvSpPr>
          <p:cNvPr id="4" name="footer-rule">
            <a:extLst xmlns:a="http://schemas.openxmlformats.org/drawingml/2006/main">
              <a:ext uri="{FF2B5EF4-FFF2-40B4-BE49-F238E27FC236}">
                <a16:creationId xmlns:a16="http://schemas.microsoft.com/office/drawing/2014/main" id="{9830A50E-60F4-4426-A723-AB4107E993D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6EE3D8E-79B3-4F21-A3A9-2D07A9770C62}"/>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2EFE7F89-CD45-40C9-9D26-E9CFDE3185DD}"/>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7</a:t>
            </a:r>
          </a:p>
        </p:txBody>
      </p:sp>
      <p:sp>
        <p:nvSpPr>
          <p:cNvPr id="7" name="">
            <a:extLst xmlns:a="http://schemas.openxmlformats.org/drawingml/2006/main">
              <a:ext uri="{FF2B5EF4-FFF2-40B4-BE49-F238E27FC236}">
                <a16:creationId xmlns:a16="http://schemas.microsoft.com/office/drawing/2014/main" id="{8DD92769-29D1-49C6-AC25-6FD0EA15D17E}"/>
              </a:ext>
            </a:extLst>
          </p:cNvPr>
          <p:cNvSpPr>
            <a:spLocks xmlns:a="http://schemas.openxmlformats.org/drawingml/2006/main" noGrp="1"/>
          </p:cNvSpPr>
          <p:nvPr/>
        </p:nvSpPr>
        <p:spPr>
          <a:xfrm xmlns:a="http://schemas.openxmlformats.org/drawingml/2006/main">
            <a:off x="1181100" y="180975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9A3B35"/>
                </a:solidFill>
                <a:latin typeface="Georgia"/>
                <a:ea typeface="Georgia"/>
                <a:cs typeface="Georgia"/>
              </a:defRPr>
            </a:pPr>
            <a:r>
              <a:rPr sz="3225" b="1" i="0">
                <a:solidFill>
                  <a:srgbClr val="9A3B35"/>
                </a:solidFill>
                <a:latin typeface="Georgia"/>
                <a:ea typeface="Georgia"/>
                <a:cs typeface="Georgia"/>
              </a:rPr>
              <a:t>Price rises</a:t>
            </a:r>
          </a:p>
        </p:txBody>
      </p:sp>
      <p:sp>
        <p:nvSpPr>
          <p:cNvPr id="8" name="">
            <a:extLst xmlns:a="http://schemas.openxmlformats.org/drawingml/2006/main">
              <a:ext uri="{FF2B5EF4-FFF2-40B4-BE49-F238E27FC236}">
                <a16:creationId xmlns:a16="http://schemas.microsoft.com/office/drawing/2014/main" id="{759C350F-F0EE-491E-9D40-C3B06AB5AFBF}"/>
              </a:ext>
            </a:extLst>
          </p:cNvPr>
          <p:cNvSpPr>
            <a:spLocks xmlns:a="http://schemas.openxmlformats.org/drawingml/2006/main" noGrp="1"/>
          </p:cNvSpPr>
          <p:nvPr/>
        </p:nvSpPr>
        <p:spPr>
          <a:xfrm xmlns:a="http://schemas.openxmlformats.org/drawingml/2006/main">
            <a:off x="6858000" y="1809750"/>
            <a:ext cx="4095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324"/>
          </a:bodyPr>
          <a:lstStyle xmlns:a="http://schemas.openxmlformats.org/drawingml/2006/main"/>
          <a:p xmlns:a="http://schemas.openxmlformats.org/drawingml/2006/main">
            <a:pPr algn="ctr">
              <a:lnSpc>
                <a:spcPct val="108000"/>
              </a:lnSpc>
              <a:buNone/>
              <a:defRPr sz="2925" b="1" i="0">
                <a:solidFill>
                  <a:srgbClr val="1E6675"/>
                </a:solidFill>
                <a:latin typeface="Georgia"/>
                <a:ea typeface="Georgia"/>
                <a:cs typeface="Georgia"/>
              </a:defRPr>
            </a:pPr>
            <a:r>
              <a:rPr sz="2925" b="1" i="0">
                <a:solidFill>
                  <a:srgbClr val="1E6675"/>
                </a:solidFill>
                <a:latin typeface="Georgia"/>
                <a:ea typeface="Georgia"/>
                <a:cs typeface="Georgia"/>
              </a:rPr>
              <a:t>Quantity demanded falls</a:t>
            </a:r>
          </a:p>
        </p:txBody>
      </p:sp>
      <p:sp>
        <p:nvSpPr>
          <p:cNvPr id="9" name="">
            <a:extLst xmlns:a="http://schemas.openxmlformats.org/drawingml/2006/main">
              <a:ext uri="{FF2B5EF4-FFF2-40B4-BE49-F238E27FC236}">
                <a16:creationId xmlns:a16="http://schemas.microsoft.com/office/drawing/2014/main" id="{2E219AB1-5A45-4FDE-A15D-F5FA25415D0E}"/>
              </a:ext>
            </a:extLst>
          </p:cNvPr>
          <p:cNvSpPr>
            <a:spLocks xmlns:a="http://schemas.openxmlformats.org/drawingml/2006/main" noGrp="1"/>
          </p:cNvSpPr>
          <p:nvPr/>
        </p:nvSpPr>
        <p:spPr>
          <a:xfrm xmlns:a="http://schemas.openxmlformats.org/drawingml/2006/main">
            <a:off x="1181100" y="2952750"/>
            <a:ext cx="34290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1E6675"/>
                </a:solidFill>
                <a:latin typeface="Georgia"/>
                <a:ea typeface="Georgia"/>
                <a:cs typeface="Georgia"/>
              </a:defRPr>
            </a:pPr>
            <a:r>
              <a:rPr sz="3225" b="1" i="0">
                <a:solidFill>
                  <a:srgbClr val="1E6675"/>
                </a:solidFill>
                <a:latin typeface="Georgia"/>
                <a:ea typeface="Georgia"/>
                <a:cs typeface="Georgia"/>
              </a:rPr>
              <a:t>Price falls</a:t>
            </a:r>
          </a:p>
        </p:txBody>
      </p:sp>
      <p:sp>
        <p:nvSpPr>
          <p:cNvPr id="10" name="">
            <a:extLst xmlns:a="http://schemas.openxmlformats.org/drawingml/2006/main">
              <a:ext uri="{FF2B5EF4-FFF2-40B4-BE49-F238E27FC236}">
                <a16:creationId xmlns:a16="http://schemas.microsoft.com/office/drawing/2014/main" id="{A0220659-8FE0-4F54-BB17-5225B71DE674}"/>
              </a:ext>
            </a:extLst>
          </p:cNvPr>
          <p:cNvSpPr>
            <a:spLocks xmlns:a="http://schemas.openxmlformats.org/drawingml/2006/main" noGrp="1"/>
          </p:cNvSpPr>
          <p:nvPr/>
        </p:nvSpPr>
        <p:spPr>
          <a:xfrm xmlns:a="http://schemas.openxmlformats.org/drawingml/2006/main">
            <a:off x="6858000" y="2952750"/>
            <a:ext cx="40957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5437"/>
          </a:bodyPr>
          <a:lstStyle xmlns:a="http://schemas.openxmlformats.org/drawingml/2006/main"/>
          <a:p xmlns:a="http://schemas.openxmlformats.org/drawingml/2006/main">
            <a:pPr algn="ctr">
              <a:lnSpc>
                <a:spcPct val="108000"/>
              </a:lnSpc>
              <a:buNone/>
              <a:defRPr sz="2925" b="1" i="0">
                <a:solidFill>
                  <a:srgbClr val="9A3B35"/>
                </a:solidFill>
                <a:latin typeface="Georgia"/>
                <a:ea typeface="Georgia"/>
                <a:cs typeface="Georgia"/>
              </a:defRPr>
            </a:pPr>
            <a:r>
              <a:rPr sz="2925" b="1" i="0">
                <a:solidFill>
                  <a:srgbClr val="9A3B35"/>
                </a:solidFill>
                <a:latin typeface="Georgia"/>
                <a:ea typeface="Georgia"/>
                <a:cs typeface="Georgia"/>
              </a:rPr>
              <a:t>Quantity demanded rises</a:t>
            </a:r>
          </a:p>
        </p:txBody>
      </p:sp>
      <p:sp>
        <p:nvSpPr>
          <p:cNvPr id="11" name="law-demand-divider">
            <a:extLst xmlns:a="http://schemas.openxmlformats.org/drawingml/2006/main">
              <a:ext uri="{FF2B5EF4-FFF2-40B4-BE49-F238E27FC236}">
                <a16:creationId xmlns:a16="http://schemas.microsoft.com/office/drawing/2014/main" id="{1ECB273E-E229-46C0-9694-3FC83C35A943}"/>
              </a:ext>
            </a:extLst>
          </p:cNvPr>
          <p:cNvSpPr>
            <a:spLocks xmlns:a="http://schemas.openxmlformats.org/drawingml/2006/main" noGrp="1"/>
          </p:cNvSpPr>
          <p:nvPr/>
        </p:nvSpPr>
        <p:spPr>
          <a:xfrm xmlns:a="http://schemas.openxmlformats.org/drawingml/2006/main">
            <a:off x="5676900" y="1771650"/>
            <a:ext cx="19050" cy="2000250"/>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63C033E9-9E10-46B6-82DA-4289A777BD29}"/>
              </a:ext>
            </a:extLst>
          </p:cNvPr>
          <p:cNvSpPr>
            <a:spLocks xmlns:a="http://schemas.openxmlformats.org/drawingml/2006/main" noGrp="1"/>
          </p:cNvSpPr>
          <p:nvPr/>
        </p:nvSpPr>
        <p:spPr>
          <a:xfrm xmlns:a="http://schemas.openxmlformats.org/drawingml/2006/main">
            <a:off x="1657350" y="4438650"/>
            <a:ext cx="88582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75" b="0" i="0">
                <a:solidFill>
                  <a:srgbClr val="172126"/>
                </a:solidFill>
                <a:latin typeface="Aptos"/>
                <a:ea typeface="Aptos"/>
                <a:cs typeface="Aptos"/>
              </a:defRPr>
            </a:pPr>
            <a:r>
              <a:rPr sz="2175" b="0" i="0">
                <a:solidFill>
                  <a:srgbClr val="172126"/>
                </a:solidFill>
                <a:latin typeface="Aptos"/>
                <a:ea typeface="Aptos"/>
                <a:cs typeface="Aptos"/>
              </a:rPr>
              <a:t>Why? A price change alters the choices buyers must compare and how far their limited income goes.</a:t>
            </a:r>
          </a:p>
        </p:txBody>
      </p:sp>
      <p:sp>
        <p:nvSpPr>
          <p:cNvPr id="13" name="">
            <a:extLst xmlns:a="http://schemas.openxmlformats.org/drawingml/2006/main">
              <a:ext uri="{FF2B5EF4-FFF2-40B4-BE49-F238E27FC236}">
                <a16:creationId xmlns:a16="http://schemas.microsoft.com/office/drawing/2014/main" id="{47D249D1-D153-4833-835A-7FF38475B373}"/>
              </a:ext>
            </a:extLst>
          </p:cNvPr>
          <p:cNvSpPr>
            <a:spLocks xmlns:a="http://schemas.openxmlformats.org/drawingml/2006/main" noGrp="1"/>
          </p:cNvSpPr>
          <p:nvPr/>
        </p:nvSpPr>
        <p:spPr>
          <a:xfrm xmlns:a="http://schemas.openxmlformats.org/drawingml/2006/main">
            <a:off x="2286000" y="5524500"/>
            <a:ext cx="7620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100" b="1" i="0">
                <a:solidFill>
                  <a:srgbClr val="124854"/>
                </a:solidFill>
                <a:latin typeface="Georgia"/>
                <a:ea typeface="Georgia"/>
                <a:cs typeface="Georgia"/>
              </a:defRPr>
            </a:pPr>
            <a:r>
              <a:rPr sz="2100" b="1" i="0">
                <a:solidFill>
                  <a:srgbClr val="124854"/>
                </a:solidFill>
                <a:latin typeface="Georgia"/>
                <a:ea typeface="Georgia"/>
                <a:cs typeface="Georgia"/>
              </a:rPr>
              <a:t>At a lower price, more units are worth buying.</a:t>
            </a:r>
          </a:p>
        </p:txBody>
      </p:sp>
    </p:spTree>
    <p:extLst>
      <p:ext uri="{BB962C8B-B14F-4D97-AF65-F5344CB8AC3E}">
        <p14:creationId xmlns:p14="http://schemas.microsoft.com/office/powerpoint/2010/main" val="1248288580"/>
      </p:ext>
    </p:extLst>
  </p:cSld>
</p:sld>
</file>

<file path=ppt/slides/slide8.xml><?xml version="1.0" encoding="utf-8"?>
<p:sld xmlns:p="http://schemas.openxmlformats.org/presentationml/2006/main">
  <p:cSld>
    <p:bg>
      <p:bgPr>
        <a:solidFill xmlns:a="http://schemas.openxmlformats.org/drawingml/2006/main">
          <a:srgbClr val="F7F4ED"/>
        </a:solidFill>
      </p:bgPr>
    </p:bg>
    <p:spTree>
      <p:nvGrpSpPr>
        <p:cNvPr id="1" name=""/>
        <p:cNvGrpSpPr/>
        <p:nvPr/>
      </p:nvGrpSpPr>
      <p:grpSpPr>
        <a:xfrm xmlns:a="http://schemas.openxmlformats.org/drawingml/2006/main"/>
      </p:grpSpPr>
      <p:sp>
        <p:nvSpPr>
          <p:cNvPr id="17" name="accent-rule">
            <a:extLst xmlns:a="http://schemas.openxmlformats.org/drawingml/2006/main">
              <a:ext uri="{FF2B5EF4-FFF2-40B4-BE49-F238E27FC236}">
                <a16:creationId xmlns:a16="http://schemas.microsoft.com/office/drawing/2014/main" id="{44BB80C9-6FBB-4425-9CC5-33376A4317D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868BB696-F652-47E7-9B77-37DFDDE63EC4}"/>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FF5D761E-1A7B-4564-8ABC-4F9B2323E13C}"/>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Build market demand one price at a time</a:t>
            </a:r>
          </a:p>
        </p:txBody>
      </p:sp>
      <p:sp>
        <p:nvSpPr>
          <p:cNvPr id="4" name="footer-rule">
            <a:extLst xmlns:a="http://schemas.openxmlformats.org/drawingml/2006/main">
              <a:ext uri="{FF2B5EF4-FFF2-40B4-BE49-F238E27FC236}">
                <a16:creationId xmlns:a16="http://schemas.microsoft.com/office/drawing/2014/main" id="{FF231E85-0A2F-4499-803D-276445CCDF5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CCB7C3C2-6BDC-4482-8F6B-A18D9173190E}"/>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EA9702A1-45F2-4D06-A0F0-7EF30C2B50AB}"/>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8</a:t>
            </a:r>
          </a:p>
        </p:txBody>
      </p:sp>
      <p:sp>
        <p:nvSpPr>
          <p:cNvPr id="7" name="">
            <a:extLst xmlns:a="http://schemas.openxmlformats.org/drawingml/2006/main">
              <a:ext uri="{FF2B5EF4-FFF2-40B4-BE49-F238E27FC236}">
                <a16:creationId xmlns:a16="http://schemas.microsoft.com/office/drawing/2014/main" id="{2F950B8F-5282-462C-BB9D-EAB047AD60DF}"/>
              </a:ext>
            </a:extLst>
          </p:cNvPr>
          <p:cNvSpPr>
            <a:spLocks xmlns:a="http://schemas.openxmlformats.org/drawingml/2006/main" noGrp="1"/>
          </p:cNvSpPr>
          <p:nvPr/>
        </p:nvSpPr>
        <p:spPr>
          <a:xfrm xmlns:a="http://schemas.openxmlformats.org/drawingml/2006/main">
            <a:off x="4000500" y="1676400"/>
            <a:ext cx="419100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925" b="1" i="0">
                <a:solidFill>
                  <a:srgbClr val="172126"/>
                </a:solidFill>
                <a:latin typeface="Georgia"/>
                <a:ea typeface="Georgia"/>
                <a:cs typeface="Georgia"/>
              </a:defRPr>
            </a:pPr>
            <a:r>
              <a:rPr sz="2925" b="1" i="0">
                <a:solidFill>
                  <a:srgbClr val="172126"/>
                </a:solidFill>
                <a:latin typeface="Georgia"/>
                <a:ea typeface="Georgia"/>
                <a:cs typeface="Georgia"/>
              </a:rPr>
              <a:t>At $5 per cup</a:t>
            </a:r>
          </a:p>
        </p:txBody>
      </p:sp>
      <p:sp>
        <p:nvSpPr>
          <p:cNvPr id="8" name="">
            <a:extLst xmlns:a="http://schemas.openxmlformats.org/drawingml/2006/main">
              <a:ext uri="{FF2B5EF4-FFF2-40B4-BE49-F238E27FC236}">
                <a16:creationId xmlns:a16="http://schemas.microsoft.com/office/drawing/2014/main" id="{D2B861EB-2FE7-4ADC-BE2B-FB8E84F640CA}"/>
              </a:ext>
            </a:extLst>
          </p:cNvPr>
          <p:cNvSpPr>
            <a:spLocks xmlns:a="http://schemas.openxmlformats.org/drawingml/2006/main" noGrp="1"/>
          </p:cNvSpPr>
          <p:nvPr/>
        </p:nvSpPr>
        <p:spPr>
          <a:xfrm xmlns:a="http://schemas.openxmlformats.org/drawingml/2006/main">
            <a:off x="1028700" y="2819400"/>
            <a:ext cx="209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1E6675"/>
                </a:solidFill>
                <a:latin typeface="Aptos"/>
                <a:ea typeface="Aptos"/>
                <a:cs typeface="Aptos"/>
              </a:defRPr>
            </a:pPr>
            <a:r>
              <a:rPr sz="2025" b="1" i="0">
                <a:solidFill>
                  <a:srgbClr val="1E6675"/>
                </a:solidFill>
                <a:latin typeface="Aptos"/>
                <a:ea typeface="Aptos"/>
                <a:cs typeface="Aptos"/>
              </a:rPr>
              <a:t>Maya</a:t>
            </a:r>
          </a:p>
        </p:txBody>
      </p:sp>
      <p:sp>
        <p:nvSpPr>
          <p:cNvPr id="9" name="">
            <a:extLst xmlns:a="http://schemas.openxmlformats.org/drawingml/2006/main">
              <a:ext uri="{FF2B5EF4-FFF2-40B4-BE49-F238E27FC236}">
                <a16:creationId xmlns:a16="http://schemas.microsoft.com/office/drawing/2014/main" id="{5BB5198A-70D7-486D-8C4A-5B8F37DB5250}"/>
              </a:ext>
            </a:extLst>
          </p:cNvPr>
          <p:cNvSpPr>
            <a:spLocks xmlns:a="http://schemas.openxmlformats.org/drawingml/2006/main" noGrp="1"/>
          </p:cNvSpPr>
          <p:nvPr/>
        </p:nvSpPr>
        <p:spPr>
          <a:xfrm xmlns:a="http://schemas.openxmlformats.org/drawingml/2006/main">
            <a:off x="876300" y="3333750"/>
            <a:ext cx="2381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934"/>
          </a:bodyPr>
          <a:lstStyle xmlns:a="http://schemas.openxmlformats.org/drawingml/2006/main"/>
          <a:p xmlns:a="http://schemas.openxmlformats.org/drawingml/2006/main">
            <a:pPr algn="ctr">
              <a:lnSpc>
                <a:spcPct val="108000"/>
              </a:lnSpc>
              <a:buNone/>
              <a:defRPr sz="3900" b="1" i="0">
                <a:solidFill>
                  <a:srgbClr val="124854"/>
                </a:solidFill>
                <a:latin typeface="Georgia"/>
                <a:ea typeface="Georgia"/>
                <a:cs typeface="Georgia"/>
              </a:defRPr>
            </a:pPr>
            <a:r>
              <a:rPr sz="3900" b="1" i="0">
                <a:solidFill>
                  <a:srgbClr val="124854"/>
                </a:solidFill>
                <a:latin typeface="Georgia"/>
                <a:ea typeface="Georgia"/>
                <a:cs typeface="Georgia"/>
              </a:rPr>
              <a:t>4</a:t>
            </a:r>
          </a:p>
        </p:txBody>
      </p:sp>
      <p:sp>
        <p:nvSpPr>
          <p:cNvPr id="10" name="">
            <a:extLst xmlns:a="http://schemas.openxmlformats.org/drawingml/2006/main">
              <a:ext uri="{FF2B5EF4-FFF2-40B4-BE49-F238E27FC236}">
                <a16:creationId xmlns:a16="http://schemas.microsoft.com/office/drawing/2014/main" id="{EBA395D2-C17B-485C-8014-C3D97B709E0C}"/>
              </a:ext>
            </a:extLst>
          </p:cNvPr>
          <p:cNvSpPr>
            <a:spLocks xmlns:a="http://schemas.openxmlformats.org/drawingml/2006/main" noGrp="1"/>
          </p:cNvSpPr>
          <p:nvPr/>
        </p:nvSpPr>
        <p:spPr>
          <a:xfrm xmlns:a="http://schemas.openxmlformats.org/drawingml/2006/main">
            <a:off x="3486150" y="3295650"/>
            <a:ext cx="609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525" b="1" i="0">
                <a:solidFill>
                  <a:srgbClr val="56636A"/>
                </a:solidFill>
                <a:latin typeface="Aptos"/>
                <a:ea typeface="Aptos"/>
                <a:cs typeface="Aptos"/>
              </a:defRPr>
            </a:pPr>
            <a:r>
              <a:rPr sz="3525" b="1" i="0">
                <a:solidFill>
                  <a:srgbClr val="56636A"/>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C71C59DC-F021-46AD-AABC-1C26462AAD00}"/>
              </a:ext>
            </a:extLst>
          </p:cNvPr>
          <p:cNvSpPr>
            <a:spLocks xmlns:a="http://schemas.openxmlformats.org/drawingml/2006/main" noGrp="1"/>
          </p:cNvSpPr>
          <p:nvPr/>
        </p:nvSpPr>
        <p:spPr>
          <a:xfrm xmlns:a="http://schemas.openxmlformats.org/drawingml/2006/main">
            <a:off x="4419600" y="2819400"/>
            <a:ext cx="209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9A3B35"/>
                </a:solidFill>
                <a:latin typeface="Aptos"/>
                <a:ea typeface="Aptos"/>
                <a:cs typeface="Aptos"/>
              </a:defRPr>
            </a:pPr>
            <a:r>
              <a:rPr sz="2025" b="1" i="0">
                <a:solidFill>
                  <a:srgbClr val="9A3B35"/>
                </a:solidFill>
                <a:latin typeface="Aptos"/>
                <a:ea typeface="Aptos"/>
                <a:cs typeface="Aptos"/>
              </a:rPr>
              <a:t>Jordan</a:t>
            </a:r>
          </a:p>
        </p:txBody>
      </p:sp>
      <p:sp>
        <p:nvSpPr>
          <p:cNvPr id="12" name="">
            <a:extLst xmlns:a="http://schemas.openxmlformats.org/drawingml/2006/main">
              <a:ext uri="{FF2B5EF4-FFF2-40B4-BE49-F238E27FC236}">
                <a16:creationId xmlns:a16="http://schemas.microsoft.com/office/drawing/2014/main" id="{524AD83E-0FA5-4337-BA8B-0640C3895804}"/>
              </a:ext>
            </a:extLst>
          </p:cNvPr>
          <p:cNvSpPr>
            <a:spLocks xmlns:a="http://schemas.openxmlformats.org/drawingml/2006/main" noGrp="1"/>
          </p:cNvSpPr>
          <p:nvPr/>
        </p:nvSpPr>
        <p:spPr>
          <a:xfrm xmlns:a="http://schemas.openxmlformats.org/drawingml/2006/main">
            <a:off x="4267200" y="3333750"/>
            <a:ext cx="23812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934"/>
          </a:bodyPr>
          <a:lstStyle xmlns:a="http://schemas.openxmlformats.org/drawingml/2006/main"/>
          <a:p xmlns:a="http://schemas.openxmlformats.org/drawingml/2006/main">
            <a:pPr algn="ctr">
              <a:lnSpc>
                <a:spcPct val="108000"/>
              </a:lnSpc>
              <a:buNone/>
              <a:defRPr sz="3900" b="1" i="0">
                <a:solidFill>
                  <a:srgbClr val="9A3B35"/>
                </a:solidFill>
                <a:latin typeface="Georgia"/>
                <a:ea typeface="Georgia"/>
                <a:cs typeface="Georgia"/>
              </a:defRPr>
            </a:pPr>
            <a:r>
              <a:rPr sz="3900" b="1" i="0">
                <a:solidFill>
                  <a:srgbClr val="9A3B35"/>
                </a:solidFill>
                <a:latin typeface="Georgia"/>
                <a:ea typeface="Georgia"/>
                <a:cs typeface="Georgia"/>
              </a:rPr>
              <a:t>3</a:t>
            </a:r>
          </a:p>
        </p:txBody>
      </p:sp>
      <p:sp>
        <p:nvSpPr>
          <p:cNvPr id="13" name="">
            <a:extLst xmlns:a="http://schemas.openxmlformats.org/drawingml/2006/main">
              <a:ext uri="{FF2B5EF4-FFF2-40B4-BE49-F238E27FC236}">
                <a16:creationId xmlns:a16="http://schemas.microsoft.com/office/drawing/2014/main" id="{A85A0AC0-4A22-413A-9E39-06EE223FFDE7}"/>
              </a:ext>
            </a:extLst>
          </p:cNvPr>
          <p:cNvSpPr>
            <a:spLocks xmlns:a="http://schemas.openxmlformats.org/drawingml/2006/main" noGrp="1"/>
          </p:cNvSpPr>
          <p:nvPr/>
        </p:nvSpPr>
        <p:spPr>
          <a:xfrm xmlns:a="http://schemas.openxmlformats.org/drawingml/2006/main">
            <a:off x="6877050" y="3295650"/>
            <a:ext cx="6096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525" b="1" i="0">
                <a:solidFill>
                  <a:srgbClr val="56636A"/>
                </a:solidFill>
                <a:latin typeface="Aptos"/>
                <a:ea typeface="Aptos"/>
                <a:cs typeface="Aptos"/>
              </a:defRPr>
            </a:pPr>
            <a:r>
              <a:rPr sz="3525" b="1" i="0">
                <a:solidFill>
                  <a:srgbClr val="56636A"/>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0B54674C-100D-4B8E-B672-5484137D37A7}"/>
              </a:ext>
            </a:extLst>
          </p:cNvPr>
          <p:cNvSpPr>
            <a:spLocks xmlns:a="http://schemas.openxmlformats.org/drawingml/2006/main" noGrp="1"/>
          </p:cNvSpPr>
          <p:nvPr/>
        </p:nvSpPr>
        <p:spPr>
          <a:xfrm xmlns:a="http://schemas.openxmlformats.org/drawingml/2006/main">
            <a:off x="8572500" y="2819400"/>
            <a:ext cx="209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025" b="1" i="0">
                <a:solidFill>
                  <a:srgbClr val="D8A62F"/>
                </a:solidFill>
                <a:latin typeface="Aptos"/>
                <a:ea typeface="Aptos"/>
                <a:cs typeface="Aptos"/>
              </a:defRPr>
            </a:pPr>
            <a:r>
              <a:rPr sz="2025" b="1" i="0">
                <a:solidFill>
                  <a:srgbClr val="D8A62F"/>
                </a:solidFill>
                <a:latin typeface="Aptos"/>
                <a:ea typeface="Aptos"/>
                <a:cs typeface="Aptos"/>
              </a:rPr>
              <a:t>Market</a:t>
            </a:r>
          </a:p>
        </p:txBody>
      </p:sp>
      <p:sp>
        <p:nvSpPr>
          <p:cNvPr id="15" name="">
            <a:extLst xmlns:a="http://schemas.openxmlformats.org/drawingml/2006/main">
              <a:ext uri="{FF2B5EF4-FFF2-40B4-BE49-F238E27FC236}">
                <a16:creationId xmlns:a16="http://schemas.microsoft.com/office/drawing/2014/main" id="{B31B32C4-86E5-447C-9E98-34BB465558CD}"/>
              </a:ext>
            </a:extLst>
          </p:cNvPr>
          <p:cNvSpPr>
            <a:spLocks xmlns:a="http://schemas.openxmlformats.org/drawingml/2006/main" noGrp="1"/>
          </p:cNvSpPr>
          <p:nvPr/>
        </p:nvSpPr>
        <p:spPr>
          <a:xfrm xmlns:a="http://schemas.openxmlformats.org/drawingml/2006/main">
            <a:off x="8477250" y="3333750"/>
            <a:ext cx="2286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3225" b="1" i="0">
                <a:solidFill>
                  <a:srgbClr val="172126"/>
                </a:solidFill>
                <a:latin typeface="Georgia"/>
                <a:ea typeface="Georgia"/>
                <a:cs typeface="Georgia"/>
              </a:defRPr>
            </a:pPr>
            <a:r>
              <a:rPr sz="3225" b="1" i="0">
                <a:solidFill>
                  <a:srgbClr val="172126"/>
                </a:solidFill>
                <a:latin typeface="Georgia"/>
                <a:ea typeface="Georgia"/>
                <a:cs typeface="Georgia"/>
              </a:rPr>
              <a:t>7 cups</a:t>
            </a:r>
          </a:p>
        </p:txBody>
      </p:sp>
      <p:sp>
        <p:nvSpPr>
          <p:cNvPr id="16" name="">
            <a:extLst xmlns:a="http://schemas.openxmlformats.org/drawingml/2006/main">
              <a:ext uri="{FF2B5EF4-FFF2-40B4-BE49-F238E27FC236}">
                <a16:creationId xmlns:a16="http://schemas.microsoft.com/office/drawing/2014/main" id="{A12DDCFF-16BC-4622-BE90-2623FCF5CE71}"/>
              </a:ext>
            </a:extLst>
          </p:cNvPr>
          <p:cNvSpPr>
            <a:spLocks xmlns:a="http://schemas.openxmlformats.org/drawingml/2006/main" noGrp="1"/>
          </p:cNvSpPr>
          <p:nvPr/>
        </p:nvSpPr>
        <p:spPr>
          <a:xfrm xmlns:a="http://schemas.openxmlformats.org/drawingml/2006/main">
            <a:off x="2133600" y="5029200"/>
            <a:ext cx="79248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Hold price fixed. Add quantities, not prices.</a:t>
            </a:r>
          </a:p>
        </p:txBody>
      </p:sp>
    </p:spTree>
    <p:extLst>
      <p:ext uri="{BB962C8B-B14F-4D97-AF65-F5344CB8AC3E}">
        <p14:creationId xmlns:p14="http://schemas.microsoft.com/office/powerpoint/2010/main" val="1633901851"/>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40" name="accent-rule">
            <a:extLst xmlns:a="http://schemas.openxmlformats.org/drawingml/2006/main">
              <a:ext uri="{FF2B5EF4-FFF2-40B4-BE49-F238E27FC236}">
                <a16:creationId xmlns:a16="http://schemas.microsoft.com/office/drawing/2014/main" id="{BC8DD2A4-FAD0-498E-9E1B-A65C61A97A7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3B35"/>
          </a:solidFill>
          <a:ln xmlns:a="http://schemas.openxmlformats.org/drawingml/2006/main" w="0">
            <a:noFill/>
            <a:prstDash val="solid"/>
          </a:ln>
        </p:spPr>
      </p:sp>
      <p:sp>
        <p:nvSpPr>
          <p:cNvPr id="2" name="chapter-label">
            <a:extLst xmlns:a="http://schemas.openxmlformats.org/drawingml/2006/main">
              <a:ext uri="{FF2B5EF4-FFF2-40B4-BE49-F238E27FC236}">
                <a16:creationId xmlns:a16="http://schemas.microsoft.com/office/drawing/2014/main" id="{260F024A-5E19-4482-AF6C-27491A8EDAD1}"/>
              </a:ext>
            </a:extLst>
          </p:cNvPr>
          <p:cNvSpPr>
            <a:spLocks xmlns:a="http://schemas.openxmlformats.org/drawingml/2006/main" noGrp="1"/>
          </p:cNvSpPr>
          <p:nvPr/>
        </p:nvSpPr>
        <p:spPr>
          <a:xfrm xmlns:a="http://schemas.openxmlformats.org/drawingml/2006/main">
            <a:off x="1390650" y="304800"/>
            <a:ext cx="1428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1050" b="1" i="0">
                <a:solidFill>
                  <a:srgbClr val="9A3B35"/>
                </a:solidFill>
                <a:latin typeface="Aptos"/>
                <a:ea typeface="Aptos"/>
                <a:cs typeface="Aptos"/>
              </a:defRPr>
            </a:pPr>
            <a:r>
              <a:rPr sz="1050" b="1" i="0">
                <a:solidFill>
                  <a:srgbClr val="9A3B35"/>
                </a:solidFill>
                <a:latin typeface="Aptos"/>
                <a:ea typeface="Aptos"/>
                <a:cs typeface="Aptos"/>
              </a:rPr>
              <a:t>CHAPTER 3</a:t>
            </a:r>
          </a:p>
        </p:txBody>
      </p:sp>
      <p:sp>
        <p:nvSpPr>
          <p:cNvPr id="3" name="slide-title">
            <a:extLst xmlns:a="http://schemas.openxmlformats.org/drawingml/2006/main">
              <a:ext uri="{FF2B5EF4-FFF2-40B4-BE49-F238E27FC236}">
                <a16:creationId xmlns:a16="http://schemas.microsoft.com/office/drawing/2014/main" id="{28B0618C-E832-4F37-988F-D4D154CB3C4C}"/>
              </a:ext>
            </a:extLst>
          </p:cNvPr>
          <p:cNvSpPr>
            <a:spLocks xmlns:a="http://schemas.openxmlformats.org/drawingml/2006/main" noGrp="1"/>
          </p:cNvSpPr>
          <p:nvPr/>
        </p:nvSpPr>
        <p:spPr>
          <a:xfrm xmlns:a="http://schemas.openxmlformats.org/drawingml/2006/main">
            <a:off x="609600" y="685800"/>
            <a:ext cx="109728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3150" b="1" i="0">
                <a:solidFill>
                  <a:srgbClr val="172126"/>
                </a:solidFill>
                <a:latin typeface="Georgia"/>
                <a:ea typeface="Georgia"/>
                <a:cs typeface="Georgia"/>
              </a:defRPr>
            </a:pPr>
            <a:r>
              <a:rPr sz="3150" b="1" i="0">
                <a:solidFill>
                  <a:srgbClr val="172126"/>
                </a:solidFill>
                <a:latin typeface="Georgia"/>
                <a:ea typeface="Georgia"/>
                <a:cs typeface="Georgia"/>
              </a:rPr>
              <a:t>Repeat the addition at every possible price</a:t>
            </a:r>
          </a:p>
        </p:txBody>
      </p:sp>
      <p:sp>
        <p:nvSpPr>
          <p:cNvPr id="4" name="footer-rule">
            <a:extLst xmlns:a="http://schemas.openxmlformats.org/drawingml/2006/main">
              <a:ext uri="{FF2B5EF4-FFF2-40B4-BE49-F238E27FC236}">
                <a16:creationId xmlns:a16="http://schemas.microsoft.com/office/drawing/2014/main" id="{52667323-47F2-4AAD-8575-B51FA3D30B0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D3DADD"/>
          </a:solidFill>
          <a:ln xmlns:a="http://schemas.openxmlformats.org/drawingml/2006/main" w="0">
            <a:noFill/>
            <a:prstDash val="solid"/>
          </a:ln>
        </p:spPr>
      </p:sp>
      <p:sp>
        <p:nvSpPr>
          <p:cNvPr id="5" name="footer-book">
            <a:extLst xmlns:a="http://schemas.openxmlformats.org/drawingml/2006/main">
              <a:ext uri="{FF2B5EF4-FFF2-40B4-BE49-F238E27FC236}">
                <a16:creationId xmlns:a16="http://schemas.microsoft.com/office/drawing/2014/main" id="{FA378597-3FD2-4A3E-A235-3F776B97E17E}"/>
              </a:ext>
            </a:extLst>
          </p:cNvPr>
          <p:cNvSpPr>
            <a:spLocks xmlns:a="http://schemas.openxmlformats.org/drawingml/2006/main" noGrp="1"/>
          </p:cNvSpPr>
          <p:nvPr/>
        </p:nvSpPr>
        <p:spPr>
          <a:xfrm xmlns:a="http://schemas.openxmlformats.org/drawingml/2006/main">
            <a:off x="609600" y="6515100"/>
            <a:ext cx="209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8000"/>
              </a:lnSpc>
              <a:buNone/>
              <a:defRPr sz="900" b="1" i="0">
                <a:solidFill>
                  <a:srgbClr val="56636A"/>
                </a:solidFill>
                <a:latin typeface="Aptos"/>
                <a:ea typeface="Aptos"/>
                <a:cs typeface="Aptos"/>
              </a:defRPr>
            </a:pPr>
            <a:r>
              <a:rPr sz="900" b="1" i="0">
                <a:solidFill>
                  <a:srgbClr val="56636A"/>
                </a:solidFill>
                <a:latin typeface="Aptos"/>
                <a:ea typeface="Aptos"/>
                <a:cs typeface="Aptos"/>
              </a:rPr>
              <a:t>PRINCIPLES OF MICRO</a:t>
            </a:r>
          </a:p>
        </p:txBody>
      </p:sp>
      <p:sp>
        <p:nvSpPr>
          <p:cNvPr id="6" name="footer-number">
            <a:extLst xmlns:a="http://schemas.openxmlformats.org/drawingml/2006/main">
              <a:ext uri="{FF2B5EF4-FFF2-40B4-BE49-F238E27FC236}">
                <a16:creationId xmlns:a16="http://schemas.microsoft.com/office/drawing/2014/main" id="{11A567B9-CF5E-426C-B55B-FB64A47C39D0}"/>
              </a:ext>
            </a:extLst>
          </p:cNvPr>
          <p:cNvSpPr>
            <a:spLocks xmlns:a="http://schemas.openxmlformats.org/drawingml/2006/main" noGrp="1"/>
          </p:cNvSpPr>
          <p:nvPr/>
        </p:nvSpPr>
        <p:spPr>
          <a:xfrm xmlns:a="http://schemas.openxmlformats.org/drawingml/2006/main">
            <a:off x="11049000" y="6496050"/>
            <a:ext cx="5334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8000"/>
              </a:lnSpc>
              <a:buNone/>
              <a:defRPr sz="900" b="0" i="0">
                <a:solidFill>
                  <a:srgbClr val="56636A"/>
                </a:solidFill>
                <a:latin typeface="Aptos"/>
                <a:ea typeface="Aptos"/>
                <a:cs typeface="Aptos"/>
              </a:defRPr>
            </a:pPr>
            <a:r>
              <a:rPr sz="900" b="0" i="0">
                <a:solidFill>
                  <a:srgbClr val="56636A"/>
                </a:solidFill>
                <a:latin typeface="Aptos"/>
                <a:ea typeface="Aptos"/>
                <a:cs typeface="Aptos"/>
              </a:rPr>
              <a:t>9</a:t>
            </a:r>
          </a:p>
        </p:txBody>
      </p:sp>
      <p:sp>
        <p:nvSpPr>
          <p:cNvPr id="7" name="market-demand-schedule-header-cell-1">
            <a:extLst xmlns:a="http://schemas.openxmlformats.org/drawingml/2006/main">
              <a:ext uri="{FF2B5EF4-FFF2-40B4-BE49-F238E27FC236}">
                <a16:creationId xmlns:a16="http://schemas.microsoft.com/office/drawing/2014/main" id="{CC9F59C0-1F9C-4F33-BF2D-B6B2496CF5DB}"/>
              </a:ext>
            </a:extLst>
          </p:cNvPr>
          <p:cNvSpPr>
            <a:spLocks xmlns:a="http://schemas.openxmlformats.org/drawingml/2006/main" noGrp="1"/>
          </p:cNvSpPr>
          <p:nvPr/>
        </p:nvSpPr>
        <p:spPr>
          <a:xfrm xmlns:a="http://schemas.openxmlformats.org/drawingml/2006/main">
            <a:off x="1181100" y="1714500"/>
            <a:ext cx="17145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8" name="market-demand-schedule-header-1">
            <a:extLst xmlns:a="http://schemas.openxmlformats.org/drawingml/2006/main">
              <a:ext uri="{FF2B5EF4-FFF2-40B4-BE49-F238E27FC236}">
                <a16:creationId xmlns:a16="http://schemas.microsoft.com/office/drawing/2014/main" id="{975E32BC-4CD1-49DB-B227-A8E7FB4EABB6}"/>
              </a:ext>
            </a:extLst>
          </p:cNvPr>
          <p:cNvSpPr>
            <a:spLocks xmlns:a="http://schemas.openxmlformats.org/drawingml/2006/main" noGrp="1"/>
          </p:cNvSpPr>
          <p:nvPr/>
        </p:nvSpPr>
        <p:spPr>
          <a:xfrm xmlns:a="http://schemas.openxmlformats.org/drawingml/2006/main">
            <a:off x="1276350" y="1790700"/>
            <a:ext cx="1524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Price</a:t>
            </a:r>
          </a:p>
        </p:txBody>
      </p:sp>
      <p:sp>
        <p:nvSpPr>
          <p:cNvPr id="9" name="market-demand-schedule-header-cell-2">
            <a:extLst xmlns:a="http://schemas.openxmlformats.org/drawingml/2006/main">
              <a:ext uri="{FF2B5EF4-FFF2-40B4-BE49-F238E27FC236}">
                <a16:creationId xmlns:a16="http://schemas.microsoft.com/office/drawing/2014/main" id="{523E607B-3274-4B58-B15D-6463DBF20197}"/>
              </a:ext>
            </a:extLst>
          </p:cNvPr>
          <p:cNvSpPr>
            <a:spLocks xmlns:a="http://schemas.openxmlformats.org/drawingml/2006/main" noGrp="1"/>
          </p:cNvSpPr>
          <p:nvPr/>
        </p:nvSpPr>
        <p:spPr>
          <a:xfrm xmlns:a="http://schemas.openxmlformats.org/drawingml/2006/main">
            <a:off x="2895600" y="1714500"/>
            <a:ext cx="27051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0" name="market-demand-schedule-header-2">
            <a:extLst xmlns:a="http://schemas.openxmlformats.org/drawingml/2006/main">
              <a:ext uri="{FF2B5EF4-FFF2-40B4-BE49-F238E27FC236}">
                <a16:creationId xmlns:a16="http://schemas.microsoft.com/office/drawing/2014/main" id="{2E70B9C5-A1F8-4C5E-A1CF-C4D207DCEF76}"/>
              </a:ext>
            </a:extLst>
          </p:cNvPr>
          <p:cNvSpPr>
            <a:spLocks xmlns:a="http://schemas.openxmlformats.org/drawingml/2006/main" noGrp="1"/>
          </p:cNvSpPr>
          <p:nvPr/>
        </p:nvSpPr>
        <p:spPr>
          <a:xfrm xmlns:a="http://schemas.openxmlformats.org/drawingml/2006/main">
            <a:off x="2990850" y="17907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Maya</a:t>
            </a:r>
          </a:p>
        </p:txBody>
      </p:sp>
      <p:sp>
        <p:nvSpPr>
          <p:cNvPr id="11" name="market-demand-schedule-header-cell-3">
            <a:extLst xmlns:a="http://schemas.openxmlformats.org/drawingml/2006/main">
              <a:ext uri="{FF2B5EF4-FFF2-40B4-BE49-F238E27FC236}">
                <a16:creationId xmlns:a16="http://schemas.microsoft.com/office/drawing/2014/main" id="{E65DFCEE-B12C-40D9-B923-7053DF24C1D2}"/>
              </a:ext>
            </a:extLst>
          </p:cNvPr>
          <p:cNvSpPr>
            <a:spLocks xmlns:a="http://schemas.openxmlformats.org/drawingml/2006/main" noGrp="1"/>
          </p:cNvSpPr>
          <p:nvPr/>
        </p:nvSpPr>
        <p:spPr>
          <a:xfrm xmlns:a="http://schemas.openxmlformats.org/drawingml/2006/main">
            <a:off x="5600700" y="1714500"/>
            <a:ext cx="27051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2" name="market-demand-schedule-header-3">
            <a:extLst xmlns:a="http://schemas.openxmlformats.org/drawingml/2006/main">
              <a:ext uri="{FF2B5EF4-FFF2-40B4-BE49-F238E27FC236}">
                <a16:creationId xmlns:a16="http://schemas.microsoft.com/office/drawing/2014/main" id="{6C91EE5D-F0D9-4177-8E7B-A4A89679BD3C}"/>
              </a:ext>
            </a:extLst>
          </p:cNvPr>
          <p:cNvSpPr>
            <a:spLocks xmlns:a="http://schemas.openxmlformats.org/drawingml/2006/main" noGrp="1"/>
          </p:cNvSpPr>
          <p:nvPr/>
        </p:nvSpPr>
        <p:spPr>
          <a:xfrm xmlns:a="http://schemas.openxmlformats.org/drawingml/2006/main">
            <a:off x="5695950" y="17907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Jordan</a:t>
            </a:r>
          </a:p>
        </p:txBody>
      </p:sp>
      <p:sp>
        <p:nvSpPr>
          <p:cNvPr id="13" name="market-demand-schedule-header-cell-4">
            <a:extLst xmlns:a="http://schemas.openxmlformats.org/drawingml/2006/main">
              <a:ext uri="{FF2B5EF4-FFF2-40B4-BE49-F238E27FC236}">
                <a16:creationId xmlns:a16="http://schemas.microsoft.com/office/drawing/2014/main" id="{EBD5B49A-6D31-425D-91A7-89F62A9CD8D9}"/>
              </a:ext>
            </a:extLst>
          </p:cNvPr>
          <p:cNvSpPr>
            <a:spLocks xmlns:a="http://schemas.openxmlformats.org/drawingml/2006/main" noGrp="1"/>
          </p:cNvSpPr>
          <p:nvPr/>
        </p:nvSpPr>
        <p:spPr>
          <a:xfrm xmlns:a="http://schemas.openxmlformats.org/drawingml/2006/main">
            <a:off x="8305800" y="1714500"/>
            <a:ext cx="2705100" cy="571500"/>
          </a:xfrm>
          <a:prstGeom xmlns:a="http://schemas.openxmlformats.org/drawingml/2006/main" prst="rect">
            <a:avLst/>
          </a:prstGeom>
          <a:solidFill xmlns:a="http://schemas.openxmlformats.org/drawingml/2006/main">
            <a:srgbClr val="124854"/>
          </a:solidFill>
          <a:ln xmlns:a="http://schemas.openxmlformats.org/drawingml/2006/main" w="9525">
            <a:solidFill>
              <a:srgbClr val="FFFFFF"/>
            </a:solidFill>
            <a:prstDash val="solid"/>
          </a:ln>
        </p:spPr>
      </p:sp>
      <p:sp>
        <p:nvSpPr>
          <p:cNvPr id="14" name="market-demand-schedule-header-4">
            <a:extLst xmlns:a="http://schemas.openxmlformats.org/drawingml/2006/main">
              <a:ext uri="{FF2B5EF4-FFF2-40B4-BE49-F238E27FC236}">
                <a16:creationId xmlns:a16="http://schemas.microsoft.com/office/drawing/2014/main" id="{6FCF9864-AB79-49A7-9551-81AD32F42395}"/>
              </a:ext>
            </a:extLst>
          </p:cNvPr>
          <p:cNvSpPr>
            <a:spLocks xmlns:a="http://schemas.openxmlformats.org/drawingml/2006/main" noGrp="1"/>
          </p:cNvSpPr>
          <p:nvPr/>
        </p:nvSpPr>
        <p:spPr>
          <a:xfrm xmlns:a="http://schemas.openxmlformats.org/drawingml/2006/main">
            <a:off x="8401050" y="1790700"/>
            <a:ext cx="251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760"/>
          </a:bodyPr>
          <a:lstStyle xmlns:a="http://schemas.openxmlformats.org/drawingml/2006/main"/>
          <a:p xmlns:a="http://schemas.openxmlformats.org/drawingml/2006/main">
            <a:pPr algn="ctr">
              <a:lnSpc>
                <a:spcPct val="108000"/>
              </a:lnSpc>
              <a:buNone/>
              <a:defRPr sz="1800" b="1" i="0">
                <a:solidFill>
                  <a:srgbClr val="FFFFFF"/>
                </a:solidFill>
                <a:latin typeface="Aptos"/>
                <a:ea typeface="Aptos"/>
                <a:cs typeface="Aptos"/>
              </a:defRPr>
            </a:pPr>
            <a:r>
              <a:rPr sz="1800" b="1" i="0">
                <a:solidFill>
                  <a:srgbClr val="FFFFFF"/>
                </a:solidFill>
                <a:latin typeface="Aptos"/>
                <a:ea typeface="Aptos"/>
                <a:cs typeface="Aptos"/>
              </a:rPr>
              <a:t>Market quantity demanded</a:t>
            </a:r>
          </a:p>
        </p:txBody>
      </p:sp>
      <p:sp>
        <p:nvSpPr>
          <p:cNvPr id="15" name="market-demand-schedule-cell-1-1">
            <a:extLst xmlns:a="http://schemas.openxmlformats.org/drawingml/2006/main">
              <a:ext uri="{FF2B5EF4-FFF2-40B4-BE49-F238E27FC236}">
                <a16:creationId xmlns:a16="http://schemas.microsoft.com/office/drawing/2014/main" id="{669A2B61-8C4F-445B-8AE2-971C74EE2465}"/>
              </a:ext>
            </a:extLst>
          </p:cNvPr>
          <p:cNvSpPr>
            <a:spLocks xmlns:a="http://schemas.openxmlformats.org/drawingml/2006/main" noGrp="1"/>
          </p:cNvSpPr>
          <p:nvPr/>
        </p:nvSpPr>
        <p:spPr>
          <a:xfrm xmlns:a="http://schemas.openxmlformats.org/drawingml/2006/main">
            <a:off x="1181100" y="2286000"/>
            <a:ext cx="17145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6" name="market-demand-schedule-text-1-1">
            <a:extLst xmlns:a="http://schemas.openxmlformats.org/drawingml/2006/main">
              <a:ext uri="{FF2B5EF4-FFF2-40B4-BE49-F238E27FC236}">
                <a16:creationId xmlns:a16="http://schemas.microsoft.com/office/drawing/2014/main" id="{BE4203B6-F30A-4A84-9F76-BA58D71A9311}"/>
              </a:ext>
            </a:extLst>
          </p:cNvPr>
          <p:cNvSpPr>
            <a:spLocks xmlns:a="http://schemas.openxmlformats.org/drawingml/2006/main" noGrp="1"/>
          </p:cNvSpPr>
          <p:nvPr/>
        </p:nvSpPr>
        <p:spPr>
          <a:xfrm xmlns:a="http://schemas.openxmlformats.org/drawingml/2006/main">
            <a:off x="1276350" y="2362200"/>
            <a:ext cx="152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$8</a:t>
            </a:r>
          </a:p>
        </p:txBody>
      </p:sp>
      <p:sp>
        <p:nvSpPr>
          <p:cNvPr id="17" name="market-demand-schedule-cell-1-2">
            <a:extLst xmlns:a="http://schemas.openxmlformats.org/drawingml/2006/main">
              <a:ext uri="{FF2B5EF4-FFF2-40B4-BE49-F238E27FC236}">
                <a16:creationId xmlns:a16="http://schemas.microsoft.com/office/drawing/2014/main" id="{46189678-5AFE-41C2-A5D3-3D292A116CEA}"/>
              </a:ext>
            </a:extLst>
          </p:cNvPr>
          <p:cNvSpPr>
            <a:spLocks xmlns:a="http://schemas.openxmlformats.org/drawingml/2006/main" noGrp="1"/>
          </p:cNvSpPr>
          <p:nvPr/>
        </p:nvSpPr>
        <p:spPr>
          <a:xfrm xmlns:a="http://schemas.openxmlformats.org/drawingml/2006/main">
            <a:off x="2895600" y="22860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18" name="market-demand-schedule-text-1-2">
            <a:extLst xmlns:a="http://schemas.openxmlformats.org/drawingml/2006/main">
              <a:ext uri="{FF2B5EF4-FFF2-40B4-BE49-F238E27FC236}">
                <a16:creationId xmlns:a16="http://schemas.microsoft.com/office/drawing/2014/main" id="{F7A94C41-D22E-452D-8FA8-1FC7B42B8B28}"/>
              </a:ext>
            </a:extLst>
          </p:cNvPr>
          <p:cNvSpPr>
            <a:spLocks xmlns:a="http://schemas.openxmlformats.org/drawingml/2006/main" noGrp="1"/>
          </p:cNvSpPr>
          <p:nvPr/>
        </p:nvSpPr>
        <p:spPr>
          <a:xfrm xmlns:a="http://schemas.openxmlformats.org/drawingml/2006/main">
            <a:off x="2990850" y="23622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a:t>
            </a:r>
          </a:p>
        </p:txBody>
      </p:sp>
      <p:sp>
        <p:nvSpPr>
          <p:cNvPr id="19" name="market-demand-schedule-cell-1-3">
            <a:extLst xmlns:a="http://schemas.openxmlformats.org/drawingml/2006/main">
              <a:ext uri="{FF2B5EF4-FFF2-40B4-BE49-F238E27FC236}">
                <a16:creationId xmlns:a16="http://schemas.microsoft.com/office/drawing/2014/main" id="{2844C02B-CB6F-4840-A948-12C514AC1D96}"/>
              </a:ext>
            </a:extLst>
          </p:cNvPr>
          <p:cNvSpPr>
            <a:spLocks xmlns:a="http://schemas.openxmlformats.org/drawingml/2006/main" noGrp="1"/>
          </p:cNvSpPr>
          <p:nvPr/>
        </p:nvSpPr>
        <p:spPr>
          <a:xfrm xmlns:a="http://schemas.openxmlformats.org/drawingml/2006/main">
            <a:off x="5600700" y="22860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0" name="market-demand-schedule-text-1-3">
            <a:extLst xmlns:a="http://schemas.openxmlformats.org/drawingml/2006/main">
              <a:ext uri="{FF2B5EF4-FFF2-40B4-BE49-F238E27FC236}">
                <a16:creationId xmlns:a16="http://schemas.microsoft.com/office/drawing/2014/main" id="{637A7DDB-C260-4D80-B314-0B5E41A78B8C}"/>
              </a:ext>
            </a:extLst>
          </p:cNvPr>
          <p:cNvSpPr>
            <a:spLocks xmlns:a="http://schemas.openxmlformats.org/drawingml/2006/main" noGrp="1"/>
          </p:cNvSpPr>
          <p:nvPr/>
        </p:nvSpPr>
        <p:spPr>
          <a:xfrm xmlns:a="http://schemas.openxmlformats.org/drawingml/2006/main">
            <a:off x="5695950" y="23622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0</a:t>
            </a:r>
          </a:p>
        </p:txBody>
      </p:sp>
      <p:sp>
        <p:nvSpPr>
          <p:cNvPr id="21" name="market-demand-schedule-cell-1-4">
            <a:extLst xmlns:a="http://schemas.openxmlformats.org/drawingml/2006/main">
              <a:ext uri="{FF2B5EF4-FFF2-40B4-BE49-F238E27FC236}">
                <a16:creationId xmlns:a16="http://schemas.microsoft.com/office/drawing/2014/main" id="{9E4EE669-1185-4240-A495-4ACD27DA318D}"/>
              </a:ext>
            </a:extLst>
          </p:cNvPr>
          <p:cNvSpPr>
            <a:spLocks xmlns:a="http://schemas.openxmlformats.org/drawingml/2006/main" noGrp="1"/>
          </p:cNvSpPr>
          <p:nvPr/>
        </p:nvSpPr>
        <p:spPr>
          <a:xfrm xmlns:a="http://schemas.openxmlformats.org/drawingml/2006/main">
            <a:off x="8305800" y="22860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22" name="market-demand-schedule-text-1-4">
            <a:extLst xmlns:a="http://schemas.openxmlformats.org/drawingml/2006/main">
              <a:ext uri="{FF2B5EF4-FFF2-40B4-BE49-F238E27FC236}">
                <a16:creationId xmlns:a16="http://schemas.microsoft.com/office/drawing/2014/main" id="{DF714562-797E-487B-A6DC-C88E0692A12D}"/>
              </a:ext>
            </a:extLst>
          </p:cNvPr>
          <p:cNvSpPr>
            <a:spLocks xmlns:a="http://schemas.openxmlformats.org/drawingml/2006/main" noGrp="1"/>
          </p:cNvSpPr>
          <p:nvPr/>
        </p:nvSpPr>
        <p:spPr>
          <a:xfrm xmlns:a="http://schemas.openxmlformats.org/drawingml/2006/main">
            <a:off x="8401050" y="23622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a:t>
            </a:r>
          </a:p>
        </p:txBody>
      </p:sp>
      <p:sp>
        <p:nvSpPr>
          <p:cNvPr id="23" name="market-demand-schedule-cell-2-1">
            <a:extLst xmlns:a="http://schemas.openxmlformats.org/drawingml/2006/main">
              <a:ext uri="{FF2B5EF4-FFF2-40B4-BE49-F238E27FC236}">
                <a16:creationId xmlns:a16="http://schemas.microsoft.com/office/drawing/2014/main" id="{BE0D7122-2714-47F4-9ED4-8067C4C6F430}"/>
              </a:ext>
            </a:extLst>
          </p:cNvPr>
          <p:cNvSpPr>
            <a:spLocks xmlns:a="http://schemas.openxmlformats.org/drawingml/2006/main" noGrp="1"/>
          </p:cNvSpPr>
          <p:nvPr/>
        </p:nvSpPr>
        <p:spPr>
          <a:xfrm xmlns:a="http://schemas.openxmlformats.org/drawingml/2006/main">
            <a:off x="1181100" y="3009900"/>
            <a:ext cx="17145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4" name="market-demand-schedule-text-2-1">
            <a:extLst xmlns:a="http://schemas.openxmlformats.org/drawingml/2006/main">
              <a:ext uri="{FF2B5EF4-FFF2-40B4-BE49-F238E27FC236}">
                <a16:creationId xmlns:a16="http://schemas.microsoft.com/office/drawing/2014/main" id="{28B6CFC0-E374-4597-B30C-946C3B771760}"/>
              </a:ext>
            </a:extLst>
          </p:cNvPr>
          <p:cNvSpPr>
            <a:spLocks xmlns:a="http://schemas.openxmlformats.org/drawingml/2006/main" noGrp="1"/>
          </p:cNvSpPr>
          <p:nvPr/>
        </p:nvSpPr>
        <p:spPr>
          <a:xfrm xmlns:a="http://schemas.openxmlformats.org/drawingml/2006/main">
            <a:off x="1276350" y="3086100"/>
            <a:ext cx="152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$5</a:t>
            </a:r>
          </a:p>
        </p:txBody>
      </p:sp>
      <p:sp>
        <p:nvSpPr>
          <p:cNvPr id="25" name="market-demand-schedule-cell-2-2">
            <a:extLst xmlns:a="http://schemas.openxmlformats.org/drawingml/2006/main">
              <a:ext uri="{FF2B5EF4-FFF2-40B4-BE49-F238E27FC236}">
                <a16:creationId xmlns:a16="http://schemas.microsoft.com/office/drawing/2014/main" id="{4BAF3837-4034-42C5-A02D-5F48E0034E1D}"/>
              </a:ext>
            </a:extLst>
          </p:cNvPr>
          <p:cNvSpPr>
            <a:spLocks xmlns:a="http://schemas.openxmlformats.org/drawingml/2006/main" noGrp="1"/>
          </p:cNvSpPr>
          <p:nvPr/>
        </p:nvSpPr>
        <p:spPr>
          <a:xfrm xmlns:a="http://schemas.openxmlformats.org/drawingml/2006/main">
            <a:off x="2895600" y="3009900"/>
            <a:ext cx="27051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6" name="market-demand-schedule-text-2-2">
            <a:extLst xmlns:a="http://schemas.openxmlformats.org/drawingml/2006/main">
              <a:ext uri="{FF2B5EF4-FFF2-40B4-BE49-F238E27FC236}">
                <a16:creationId xmlns:a16="http://schemas.microsoft.com/office/drawing/2014/main" id="{5B84B62B-D09E-44DA-B665-92E5F3B55651}"/>
              </a:ext>
            </a:extLst>
          </p:cNvPr>
          <p:cNvSpPr>
            <a:spLocks xmlns:a="http://schemas.openxmlformats.org/drawingml/2006/main" noGrp="1"/>
          </p:cNvSpPr>
          <p:nvPr/>
        </p:nvSpPr>
        <p:spPr>
          <a:xfrm xmlns:a="http://schemas.openxmlformats.org/drawingml/2006/main">
            <a:off x="2990850" y="30861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4</a:t>
            </a:r>
          </a:p>
        </p:txBody>
      </p:sp>
      <p:sp>
        <p:nvSpPr>
          <p:cNvPr id="27" name="market-demand-schedule-cell-2-3">
            <a:extLst xmlns:a="http://schemas.openxmlformats.org/drawingml/2006/main">
              <a:ext uri="{FF2B5EF4-FFF2-40B4-BE49-F238E27FC236}">
                <a16:creationId xmlns:a16="http://schemas.microsoft.com/office/drawing/2014/main" id="{3B3EDAFA-B7F0-4E14-8D84-CE7F8DD352D6}"/>
              </a:ext>
            </a:extLst>
          </p:cNvPr>
          <p:cNvSpPr>
            <a:spLocks xmlns:a="http://schemas.openxmlformats.org/drawingml/2006/main" noGrp="1"/>
          </p:cNvSpPr>
          <p:nvPr/>
        </p:nvSpPr>
        <p:spPr>
          <a:xfrm xmlns:a="http://schemas.openxmlformats.org/drawingml/2006/main">
            <a:off x="5600700" y="3009900"/>
            <a:ext cx="27051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28" name="market-demand-schedule-text-2-3">
            <a:extLst xmlns:a="http://schemas.openxmlformats.org/drawingml/2006/main">
              <a:ext uri="{FF2B5EF4-FFF2-40B4-BE49-F238E27FC236}">
                <a16:creationId xmlns:a16="http://schemas.microsoft.com/office/drawing/2014/main" id="{F28D372B-6ACB-4F70-911E-897A72D39D74}"/>
              </a:ext>
            </a:extLst>
          </p:cNvPr>
          <p:cNvSpPr>
            <a:spLocks xmlns:a="http://schemas.openxmlformats.org/drawingml/2006/main" noGrp="1"/>
          </p:cNvSpPr>
          <p:nvPr/>
        </p:nvSpPr>
        <p:spPr>
          <a:xfrm xmlns:a="http://schemas.openxmlformats.org/drawingml/2006/main">
            <a:off x="5695950" y="30861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3</a:t>
            </a:r>
          </a:p>
        </p:txBody>
      </p:sp>
      <p:sp>
        <p:nvSpPr>
          <p:cNvPr id="29" name="market-demand-schedule-cell-2-4">
            <a:extLst xmlns:a="http://schemas.openxmlformats.org/drawingml/2006/main">
              <a:ext uri="{FF2B5EF4-FFF2-40B4-BE49-F238E27FC236}">
                <a16:creationId xmlns:a16="http://schemas.microsoft.com/office/drawing/2014/main" id="{09B97997-E265-4ACC-9B18-CB1E4C227260}"/>
              </a:ext>
            </a:extLst>
          </p:cNvPr>
          <p:cNvSpPr>
            <a:spLocks xmlns:a="http://schemas.openxmlformats.org/drawingml/2006/main" noGrp="1"/>
          </p:cNvSpPr>
          <p:nvPr/>
        </p:nvSpPr>
        <p:spPr>
          <a:xfrm xmlns:a="http://schemas.openxmlformats.org/drawingml/2006/main">
            <a:off x="8305800" y="3009900"/>
            <a:ext cx="2705100" cy="723900"/>
          </a:xfrm>
          <a:prstGeom xmlns:a="http://schemas.openxmlformats.org/drawingml/2006/main" prst="rect">
            <a:avLst/>
          </a:prstGeom>
          <a:solidFill xmlns:a="http://schemas.openxmlformats.org/drawingml/2006/main">
            <a:srgbClr val="EAF5F6"/>
          </a:solidFill>
          <a:ln xmlns:a="http://schemas.openxmlformats.org/drawingml/2006/main" w="9525">
            <a:solidFill>
              <a:srgbClr val="D3DADD"/>
            </a:solidFill>
            <a:prstDash val="solid"/>
          </a:ln>
        </p:spPr>
      </p:sp>
      <p:sp>
        <p:nvSpPr>
          <p:cNvPr id="30" name="market-demand-schedule-text-2-4">
            <a:extLst xmlns:a="http://schemas.openxmlformats.org/drawingml/2006/main">
              <a:ext uri="{FF2B5EF4-FFF2-40B4-BE49-F238E27FC236}">
                <a16:creationId xmlns:a16="http://schemas.microsoft.com/office/drawing/2014/main" id="{9931335B-47A0-4380-A8BC-4BE925E3B082}"/>
              </a:ext>
            </a:extLst>
          </p:cNvPr>
          <p:cNvSpPr>
            <a:spLocks xmlns:a="http://schemas.openxmlformats.org/drawingml/2006/main" noGrp="1"/>
          </p:cNvSpPr>
          <p:nvPr/>
        </p:nvSpPr>
        <p:spPr>
          <a:xfrm xmlns:a="http://schemas.openxmlformats.org/drawingml/2006/main">
            <a:off x="8401050" y="30861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7</a:t>
            </a:r>
          </a:p>
        </p:txBody>
      </p:sp>
      <p:sp>
        <p:nvSpPr>
          <p:cNvPr id="31" name="market-demand-schedule-cell-3-1">
            <a:extLst xmlns:a="http://schemas.openxmlformats.org/drawingml/2006/main">
              <a:ext uri="{FF2B5EF4-FFF2-40B4-BE49-F238E27FC236}">
                <a16:creationId xmlns:a16="http://schemas.microsoft.com/office/drawing/2014/main" id="{179F10E3-90AB-4413-9C5F-03A424900C79}"/>
              </a:ext>
            </a:extLst>
          </p:cNvPr>
          <p:cNvSpPr>
            <a:spLocks xmlns:a="http://schemas.openxmlformats.org/drawingml/2006/main" noGrp="1"/>
          </p:cNvSpPr>
          <p:nvPr/>
        </p:nvSpPr>
        <p:spPr>
          <a:xfrm xmlns:a="http://schemas.openxmlformats.org/drawingml/2006/main">
            <a:off x="1181100" y="3733800"/>
            <a:ext cx="17145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2" name="market-demand-schedule-text-3-1">
            <a:extLst xmlns:a="http://schemas.openxmlformats.org/drawingml/2006/main">
              <a:ext uri="{FF2B5EF4-FFF2-40B4-BE49-F238E27FC236}">
                <a16:creationId xmlns:a16="http://schemas.microsoft.com/office/drawing/2014/main" id="{310BE78E-E826-49E8-9E4F-DA668AE5CCC4}"/>
              </a:ext>
            </a:extLst>
          </p:cNvPr>
          <p:cNvSpPr>
            <a:spLocks xmlns:a="http://schemas.openxmlformats.org/drawingml/2006/main" noGrp="1"/>
          </p:cNvSpPr>
          <p:nvPr/>
        </p:nvSpPr>
        <p:spPr>
          <a:xfrm xmlns:a="http://schemas.openxmlformats.org/drawingml/2006/main">
            <a:off x="1276350" y="3810000"/>
            <a:ext cx="1524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lnSpc>
                <a:spcPct val="108000"/>
              </a:lnSpc>
              <a:buNone/>
              <a:defRPr sz="1950" b="1" i="0">
                <a:solidFill>
                  <a:srgbClr val="172126"/>
                </a:solidFill>
                <a:latin typeface="Aptos"/>
                <a:ea typeface="Aptos"/>
                <a:cs typeface="Aptos"/>
              </a:defRPr>
            </a:pPr>
            <a:r>
              <a:rPr sz="1950" b="1" i="0">
                <a:solidFill>
                  <a:srgbClr val="172126"/>
                </a:solidFill>
                <a:latin typeface="Aptos"/>
                <a:ea typeface="Aptos"/>
                <a:cs typeface="Aptos"/>
              </a:rPr>
              <a:t>$2</a:t>
            </a:r>
          </a:p>
        </p:txBody>
      </p:sp>
      <p:sp>
        <p:nvSpPr>
          <p:cNvPr id="33" name="market-demand-schedule-cell-3-2">
            <a:extLst xmlns:a="http://schemas.openxmlformats.org/drawingml/2006/main">
              <a:ext uri="{FF2B5EF4-FFF2-40B4-BE49-F238E27FC236}">
                <a16:creationId xmlns:a16="http://schemas.microsoft.com/office/drawing/2014/main" id="{8FB35FF4-EC30-449C-96B7-62E25D5705A6}"/>
              </a:ext>
            </a:extLst>
          </p:cNvPr>
          <p:cNvSpPr>
            <a:spLocks xmlns:a="http://schemas.openxmlformats.org/drawingml/2006/main" noGrp="1"/>
          </p:cNvSpPr>
          <p:nvPr/>
        </p:nvSpPr>
        <p:spPr>
          <a:xfrm xmlns:a="http://schemas.openxmlformats.org/drawingml/2006/main">
            <a:off x="2895600" y="37338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4" name="market-demand-schedule-text-3-2">
            <a:extLst xmlns:a="http://schemas.openxmlformats.org/drawingml/2006/main">
              <a:ext uri="{FF2B5EF4-FFF2-40B4-BE49-F238E27FC236}">
                <a16:creationId xmlns:a16="http://schemas.microsoft.com/office/drawing/2014/main" id="{99CDD238-F017-4030-A033-084E1ADC174A}"/>
              </a:ext>
            </a:extLst>
          </p:cNvPr>
          <p:cNvSpPr>
            <a:spLocks xmlns:a="http://schemas.openxmlformats.org/drawingml/2006/main" noGrp="1"/>
          </p:cNvSpPr>
          <p:nvPr/>
        </p:nvSpPr>
        <p:spPr>
          <a:xfrm xmlns:a="http://schemas.openxmlformats.org/drawingml/2006/main">
            <a:off x="2990850" y="38100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7</a:t>
            </a:r>
          </a:p>
        </p:txBody>
      </p:sp>
      <p:sp>
        <p:nvSpPr>
          <p:cNvPr id="35" name="market-demand-schedule-cell-3-3">
            <a:extLst xmlns:a="http://schemas.openxmlformats.org/drawingml/2006/main">
              <a:ext uri="{FF2B5EF4-FFF2-40B4-BE49-F238E27FC236}">
                <a16:creationId xmlns:a16="http://schemas.microsoft.com/office/drawing/2014/main" id="{B289B80D-68AD-4086-B7BB-02304209A165}"/>
              </a:ext>
            </a:extLst>
          </p:cNvPr>
          <p:cNvSpPr>
            <a:spLocks xmlns:a="http://schemas.openxmlformats.org/drawingml/2006/main" noGrp="1"/>
          </p:cNvSpPr>
          <p:nvPr/>
        </p:nvSpPr>
        <p:spPr>
          <a:xfrm xmlns:a="http://schemas.openxmlformats.org/drawingml/2006/main">
            <a:off x="5600700" y="37338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6" name="market-demand-schedule-text-3-3">
            <a:extLst xmlns:a="http://schemas.openxmlformats.org/drawingml/2006/main">
              <a:ext uri="{FF2B5EF4-FFF2-40B4-BE49-F238E27FC236}">
                <a16:creationId xmlns:a16="http://schemas.microsoft.com/office/drawing/2014/main" id="{A4553D0E-0B3C-4F86-8126-DB111ECA15DA}"/>
              </a:ext>
            </a:extLst>
          </p:cNvPr>
          <p:cNvSpPr>
            <a:spLocks xmlns:a="http://schemas.openxmlformats.org/drawingml/2006/main" noGrp="1"/>
          </p:cNvSpPr>
          <p:nvPr/>
        </p:nvSpPr>
        <p:spPr>
          <a:xfrm xmlns:a="http://schemas.openxmlformats.org/drawingml/2006/main">
            <a:off x="5695950" y="38100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6</a:t>
            </a:r>
          </a:p>
        </p:txBody>
      </p:sp>
      <p:sp>
        <p:nvSpPr>
          <p:cNvPr id="37" name="market-demand-schedule-cell-3-4">
            <a:extLst xmlns:a="http://schemas.openxmlformats.org/drawingml/2006/main">
              <a:ext uri="{FF2B5EF4-FFF2-40B4-BE49-F238E27FC236}">
                <a16:creationId xmlns:a16="http://schemas.microsoft.com/office/drawing/2014/main" id="{A4C0E0CA-42AB-41F3-BDBB-AF36E4B79180}"/>
              </a:ext>
            </a:extLst>
          </p:cNvPr>
          <p:cNvSpPr>
            <a:spLocks xmlns:a="http://schemas.openxmlformats.org/drawingml/2006/main" noGrp="1"/>
          </p:cNvSpPr>
          <p:nvPr/>
        </p:nvSpPr>
        <p:spPr>
          <a:xfrm xmlns:a="http://schemas.openxmlformats.org/drawingml/2006/main">
            <a:off x="8305800" y="3733800"/>
            <a:ext cx="2705100" cy="723900"/>
          </a:xfrm>
          <a:prstGeom xmlns:a="http://schemas.openxmlformats.org/drawingml/2006/main" prst="rect">
            <a:avLst/>
          </a:prstGeom>
          <a:solidFill xmlns:a="http://schemas.openxmlformats.org/drawingml/2006/main">
            <a:srgbClr val="FFFFFF"/>
          </a:solidFill>
          <a:ln xmlns:a="http://schemas.openxmlformats.org/drawingml/2006/main" w="9525">
            <a:solidFill>
              <a:srgbClr val="D3DADD"/>
            </a:solidFill>
            <a:prstDash val="solid"/>
          </a:ln>
        </p:spPr>
      </p:sp>
      <p:sp>
        <p:nvSpPr>
          <p:cNvPr id="38" name="market-demand-schedule-text-3-4">
            <a:extLst xmlns:a="http://schemas.openxmlformats.org/drawingml/2006/main">
              <a:ext uri="{FF2B5EF4-FFF2-40B4-BE49-F238E27FC236}">
                <a16:creationId xmlns:a16="http://schemas.microsoft.com/office/drawing/2014/main" id="{3293BEE6-4686-4916-A292-48A04F379A4B}"/>
              </a:ext>
            </a:extLst>
          </p:cNvPr>
          <p:cNvSpPr>
            <a:spLocks xmlns:a="http://schemas.openxmlformats.org/drawingml/2006/main" noGrp="1"/>
          </p:cNvSpPr>
          <p:nvPr/>
        </p:nvSpPr>
        <p:spPr>
          <a:xfrm xmlns:a="http://schemas.openxmlformats.org/drawingml/2006/main">
            <a:off x="8401050" y="3810000"/>
            <a:ext cx="25146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8000"/>
              </a:lnSpc>
              <a:buNone/>
              <a:defRPr sz="1950" b="0" i="0">
                <a:solidFill>
                  <a:srgbClr val="172126"/>
                </a:solidFill>
                <a:latin typeface="Aptos"/>
                <a:ea typeface="Aptos"/>
                <a:cs typeface="Aptos"/>
              </a:defRPr>
            </a:pPr>
            <a:r>
              <a:rPr sz="1950" b="0" i="0">
                <a:solidFill>
                  <a:srgbClr val="172126"/>
                </a:solidFill>
                <a:latin typeface="Aptos"/>
                <a:ea typeface="Aptos"/>
                <a:cs typeface="Aptos"/>
              </a:rPr>
              <a:t>13</a:t>
            </a:r>
          </a:p>
        </p:txBody>
      </p:sp>
      <p:sp>
        <p:nvSpPr>
          <p:cNvPr id="39" name="">
            <a:extLst xmlns:a="http://schemas.openxmlformats.org/drawingml/2006/main">
              <a:ext uri="{FF2B5EF4-FFF2-40B4-BE49-F238E27FC236}">
                <a16:creationId xmlns:a16="http://schemas.microsoft.com/office/drawing/2014/main" id="{1F138FCE-D7E1-4911-A84B-3E5754F9C2D1}"/>
              </a:ext>
            </a:extLst>
          </p:cNvPr>
          <p:cNvSpPr>
            <a:spLocks xmlns:a="http://schemas.openxmlformats.org/drawingml/2006/main" noGrp="1"/>
          </p:cNvSpPr>
          <p:nvPr/>
        </p:nvSpPr>
        <p:spPr>
          <a:xfrm xmlns:a="http://schemas.openxmlformats.org/drawingml/2006/main">
            <a:off x="2190750" y="4953000"/>
            <a:ext cx="781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8000"/>
              </a:lnSpc>
              <a:buNone/>
              <a:defRPr sz="2550" b="1" i="0">
                <a:solidFill>
                  <a:srgbClr val="9A3B35"/>
                </a:solidFill>
                <a:latin typeface="Georgia"/>
                <a:ea typeface="Georgia"/>
                <a:cs typeface="Georgia"/>
              </a:defRPr>
            </a:pPr>
            <a:r>
              <a:rPr sz="2550" b="1" i="0">
                <a:solidFill>
                  <a:srgbClr val="9A3B35"/>
                </a:solidFill>
                <a:latin typeface="Georgia"/>
                <a:ea typeface="Georgia"/>
                <a:cs typeface="Georgia"/>
              </a:rPr>
              <a:t>Market demand is a sum, not an average.</a:t>
            </a:r>
          </a:p>
        </p:txBody>
      </p:sp>
    </p:spTree>
    <p:extLst>
      <p:ext uri="{BB962C8B-B14F-4D97-AF65-F5344CB8AC3E}">
        <p14:creationId xmlns:p14="http://schemas.microsoft.com/office/powerpoint/2010/main" val="210228558"/>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2026-07-31T16:54:46.7790000Z</dcterms:created>
  <dcterms:modified xsi:type="dcterms:W3CDTF">2026-07-31T16:54:46.7790000Z</dcterms:modified>
</coreProperties>
</file>