
<file path=[Content_Types].xml><?xml version="1.0" encoding="utf-8"?>
<Types xmlns="http://schemas.openxmlformats.org/package/2006/content-types">
  <Default Extension="xml" ContentType="application/vnd.openxmlformats-package.core-properties+xml"/>
  <Default Extension="png" ContentType="image/pn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c76f4824694546b0" /><Relationship Type="http://schemas.openxmlformats.org/officeDocument/2006/relationships/extended-properties" Target="/docProps/app.xml" Id="R9c17935ce4e44f38" /><Relationship Type="http://schemas.openxmlformats.org/officeDocument/2006/relationships/officeDocument" Target="/ppt/presentation.xml" Id="R2e4c202498ac4a4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ab069bcbc724388"/>
  </p:sldMasterIdLst>
  <p:notesMasterIdLst>
    <p:notesMasterId xmlns:r="http://schemas.openxmlformats.org/officeDocument/2006/relationships" r:id="R3fda06c263754ebe"/>
  </p:notesMasterIdLst>
  <p:sldIdLst>
    <p:sldId xmlns:r="http://schemas.openxmlformats.org/officeDocument/2006/relationships" id="256" r:id="R6fa3b8d7f0c34ded"/>
    <p:sldId xmlns:r="http://schemas.openxmlformats.org/officeDocument/2006/relationships" id="257" r:id="R65683b83b91a4ade"/>
    <p:sldId xmlns:r="http://schemas.openxmlformats.org/officeDocument/2006/relationships" id="258" r:id="R6fd9b36994c34ecb"/>
    <p:sldId xmlns:r="http://schemas.openxmlformats.org/officeDocument/2006/relationships" id="259" r:id="Rcb7b1b36500c4d71"/>
    <p:sldId xmlns:r="http://schemas.openxmlformats.org/officeDocument/2006/relationships" id="260" r:id="Rbe4f4b333de24315"/>
    <p:sldId xmlns:r="http://schemas.openxmlformats.org/officeDocument/2006/relationships" id="261" r:id="Rb247be861fd5426b"/>
    <p:sldId xmlns:r="http://schemas.openxmlformats.org/officeDocument/2006/relationships" id="262" r:id="R1b78a701b9874fb2"/>
    <p:sldId xmlns:r="http://schemas.openxmlformats.org/officeDocument/2006/relationships" id="263" r:id="R1cfacd9827f64d05"/>
    <p:sldId xmlns:r="http://schemas.openxmlformats.org/officeDocument/2006/relationships" id="264" r:id="Recbdf6f703df4bdf"/>
    <p:sldId xmlns:r="http://schemas.openxmlformats.org/officeDocument/2006/relationships" id="265" r:id="R470240be0c864ea0"/>
    <p:sldId xmlns:r="http://schemas.openxmlformats.org/officeDocument/2006/relationships" id="266" r:id="R6515e26b036444be"/>
    <p:sldId xmlns:r="http://schemas.openxmlformats.org/officeDocument/2006/relationships" id="267" r:id="R9467182b51504a65"/>
    <p:sldId xmlns:r="http://schemas.openxmlformats.org/officeDocument/2006/relationships" id="268" r:id="R1c037c0adbfe4b8d"/>
    <p:sldId xmlns:r="http://schemas.openxmlformats.org/officeDocument/2006/relationships" id="269" r:id="Ra3a880dcb7c84b15"/>
    <p:sldId xmlns:r="http://schemas.openxmlformats.org/officeDocument/2006/relationships" id="270" r:id="R00db4e90f7f34bff"/>
    <p:sldId xmlns:r="http://schemas.openxmlformats.org/officeDocument/2006/relationships" id="271" r:id="Rcb650e0ac6084bc2"/>
    <p:sldId xmlns:r="http://schemas.openxmlformats.org/officeDocument/2006/relationships" id="272" r:id="R50dc5739040849b0"/>
    <p:sldId xmlns:r="http://schemas.openxmlformats.org/officeDocument/2006/relationships" id="273" r:id="R179b7496d33e4787"/>
    <p:sldId xmlns:r="http://schemas.openxmlformats.org/officeDocument/2006/relationships" id="274" r:id="Rde8a45d7c0c9428a"/>
    <p:sldId xmlns:r="http://schemas.openxmlformats.org/officeDocument/2006/relationships" id="275" r:id="R6cda391d302c4334"/>
    <p:sldId xmlns:r="http://schemas.openxmlformats.org/officeDocument/2006/relationships" id="276" r:id="Rc949f55672c24d20"/>
    <p:sldId xmlns:r="http://schemas.openxmlformats.org/officeDocument/2006/relationships" id="277" r:id="R92280b8d5c50472b"/>
    <p:sldId xmlns:r="http://schemas.openxmlformats.org/officeDocument/2006/relationships" id="278" r:id="Re9e2f1cf8af64121"/>
    <p:sldId xmlns:r="http://schemas.openxmlformats.org/officeDocument/2006/relationships" id="279" r:id="R740eaf52cfde442d"/>
    <p:sldId xmlns:r="http://schemas.openxmlformats.org/officeDocument/2006/relationships" id="280" r:id="Rb1c4de2478504ea9"/>
    <p:sldId xmlns:r="http://schemas.openxmlformats.org/officeDocument/2006/relationships" id="281" r:id="R7b844b43c0c147a6"/>
    <p:sldId xmlns:r="http://schemas.openxmlformats.org/officeDocument/2006/relationships" id="282" r:id="R66a69c5370854087"/>
    <p:sldId xmlns:r="http://schemas.openxmlformats.org/officeDocument/2006/relationships" id="283" r:id="Rafe3830cfe3a4d16"/>
    <p:sldId xmlns:r="http://schemas.openxmlformats.org/officeDocument/2006/relationships" id="284" r:id="Rad7ad4e805f14deb"/>
    <p:sldId xmlns:r="http://schemas.openxmlformats.org/officeDocument/2006/relationships" id="285" r:id="Rf3199b6cb9324967"/>
    <p:sldId xmlns:r="http://schemas.openxmlformats.org/officeDocument/2006/relationships" id="286" r:id="Rf37b441af57f42c9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c82c6cc20adc4039" /><Relationship Type="http://schemas.openxmlformats.org/officeDocument/2006/relationships/slideMaster" Target="/ppt/slideMasters/slideMaster1.xml" Id="R7ab069bcbc724388" /><Relationship Type="http://schemas.openxmlformats.org/officeDocument/2006/relationships/notesMaster" Target="/ppt/notesMasters/notesMaster1.xml" Id="R3fda06c263754ebe" /><Relationship Type="http://schemas.openxmlformats.org/officeDocument/2006/relationships/presProps" Target="/ppt/presProps.xml" Id="R26b8ccb35f99440f" /><Relationship Type="http://schemas.openxmlformats.org/officeDocument/2006/relationships/tableStyles" Target="/ppt/tableStyles.xml" Id="R178c1847d94f41a7" /><Relationship Type="http://schemas.openxmlformats.org/officeDocument/2006/relationships/slide" Target="/ppt/slides/slide1.xml" Id="R6fa3b8d7f0c34ded" /><Relationship Type="http://schemas.openxmlformats.org/officeDocument/2006/relationships/slide" Target="/ppt/slides/slide2.xml" Id="R65683b83b91a4ade" /><Relationship Type="http://schemas.openxmlformats.org/officeDocument/2006/relationships/slide" Target="/ppt/slides/slide3.xml" Id="R6fd9b36994c34ecb" /><Relationship Type="http://schemas.openxmlformats.org/officeDocument/2006/relationships/slide" Target="/ppt/slides/slide4.xml" Id="Rcb7b1b36500c4d71" /><Relationship Type="http://schemas.openxmlformats.org/officeDocument/2006/relationships/slide" Target="/ppt/slides/slide5.xml" Id="Rbe4f4b333de24315" /><Relationship Type="http://schemas.openxmlformats.org/officeDocument/2006/relationships/slide" Target="/ppt/slides/slide6.xml" Id="Rb247be861fd5426b" /><Relationship Type="http://schemas.openxmlformats.org/officeDocument/2006/relationships/slide" Target="/ppt/slides/slide7.xml" Id="R1b78a701b9874fb2" /><Relationship Type="http://schemas.openxmlformats.org/officeDocument/2006/relationships/slide" Target="/ppt/slides/slide8.xml" Id="R1cfacd9827f64d05" /><Relationship Type="http://schemas.openxmlformats.org/officeDocument/2006/relationships/slide" Target="/ppt/slides/slide9.xml" Id="Recbdf6f703df4bdf" /><Relationship Type="http://schemas.openxmlformats.org/officeDocument/2006/relationships/slide" Target="/ppt/slides/slide10.xml" Id="R470240be0c864ea0" /><Relationship Type="http://schemas.openxmlformats.org/officeDocument/2006/relationships/slide" Target="/ppt/slides/slide11.xml" Id="R6515e26b036444be" /><Relationship Type="http://schemas.openxmlformats.org/officeDocument/2006/relationships/slide" Target="/ppt/slides/slide12.xml" Id="R9467182b51504a65" /><Relationship Type="http://schemas.openxmlformats.org/officeDocument/2006/relationships/slide" Target="/ppt/slides/slide13.xml" Id="R1c037c0adbfe4b8d" /><Relationship Type="http://schemas.openxmlformats.org/officeDocument/2006/relationships/slide" Target="/ppt/slides/slide14.xml" Id="Ra3a880dcb7c84b15" /><Relationship Type="http://schemas.openxmlformats.org/officeDocument/2006/relationships/slide" Target="/ppt/slides/slide15.xml" Id="R00db4e90f7f34bff" /><Relationship Type="http://schemas.openxmlformats.org/officeDocument/2006/relationships/slide" Target="/ppt/slides/slide16.xml" Id="Rcb650e0ac6084bc2" /><Relationship Type="http://schemas.openxmlformats.org/officeDocument/2006/relationships/slide" Target="/ppt/slides/slide17.xml" Id="R50dc5739040849b0" /><Relationship Type="http://schemas.openxmlformats.org/officeDocument/2006/relationships/slide" Target="/ppt/slides/slide18.xml" Id="R179b7496d33e4787" /><Relationship Type="http://schemas.openxmlformats.org/officeDocument/2006/relationships/slide" Target="/ppt/slides/slide19.xml" Id="Rde8a45d7c0c9428a" /><Relationship Type="http://schemas.openxmlformats.org/officeDocument/2006/relationships/slide" Target="/ppt/slides/slide20.xml" Id="R6cda391d302c4334" /><Relationship Type="http://schemas.openxmlformats.org/officeDocument/2006/relationships/slide" Target="/ppt/slides/slide21.xml" Id="Rc949f55672c24d20" /><Relationship Type="http://schemas.openxmlformats.org/officeDocument/2006/relationships/slide" Target="/ppt/slides/slide22.xml" Id="R92280b8d5c50472b" /><Relationship Type="http://schemas.openxmlformats.org/officeDocument/2006/relationships/slide" Target="/ppt/slides/slide23.xml" Id="Re9e2f1cf8af64121" /><Relationship Type="http://schemas.openxmlformats.org/officeDocument/2006/relationships/slide" Target="/ppt/slides/slide24.xml" Id="R740eaf52cfde442d" /><Relationship Type="http://schemas.openxmlformats.org/officeDocument/2006/relationships/slide" Target="/ppt/slides/slide25.xml" Id="Rb1c4de2478504ea9" /><Relationship Type="http://schemas.openxmlformats.org/officeDocument/2006/relationships/slide" Target="/ppt/slides/slide26.xml" Id="R7b844b43c0c147a6" /><Relationship Type="http://schemas.openxmlformats.org/officeDocument/2006/relationships/slide" Target="/ppt/slides/slide27.xml" Id="R66a69c5370854087" /><Relationship Type="http://schemas.openxmlformats.org/officeDocument/2006/relationships/slide" Target="/ppt/slides/slide28.xml" Id="Rafe3830cfe3a4d16" /><Relationship Type="http://schemas.openxmlformats.org/officeDocument/2006/relationships/slide" Target="/ppt/slides/slide29.xml" Id="Rad7ad4e805f14deb" /><Relationship Type="http://schemas.openxmlformats.org/officeDocument/2006/relationships/slide" Target="/ppt/slides/slide30.xml" Id="Rf3199b6cb9324967" /><Relationship Type="http://schemas.openxmlformats.org/officeDocument/2006/relationships/slide" Target="/ppt/slides/slide31.xml" Id="Rf37b441af57f42c9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1fb9deafcc9e4ea4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545cb1c9b1b6470a" /><Relationship Type="http://schemas.openxmlformats.org/officeDocument/2006/relationships/notesMaster" Target="/ppt/notesMasters/notesMaster1.xml" Id="Rc26bc49ea3b44801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b5d0f8007605482d" /><Relationship Type="http://schemas.openxmlformats.org/officeDocument/2006/relationships/notesMaster" Target="/ppt/notesMasters/notesMaster1.xml" Id="Rd3635adec0d84366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70cd3c7995e2430b" /><Relationship Type="http://schemas.openxmlformats.org/officeDocument/2006/relationships/notesMaster" Target="/ppt/notesMasters/notesMaster1.xml" Id="R6f9fc54e999a4ca0" /></Relationships>
</file>

<file path=ppt/notesSlides/_rels/notesSlide12.xml.rels>&#65279;<?xml version="1.0" encoding="utf-8"?><Relationships xmlns="http://schemas.openxmlformats.org/package/2006/relationships"><Relationship Type="http://schemas.openxmlformats.org/officeDocument/2006/relationships/slide" Target="/ppt/slides/slide12.xml" Id="Rae1efa6fe1b14249" /><Relationship Type="http://schemas.openxmlformats.org/officeDocument/2006/relationships/notesMaster" Target="/ppt/notesMasters/notesMaster1.xml" Id="R15e6df795c8a40f2" /></Relationships>
</file>

<file path=ppt/notesSlides/_rels/notesSlide13.xml.rels>&#65279;<?xml version="1.0" encoding="utf-8"?><Relationships xmlns="http://schemas.openxmlformats.org/package/2006/relationships"><Relationship Type="http://schemas.openxmlformats.org/officeDocument/2006/relationships/slide" Target="/ppt/slides/slide13.xml" Id="R85090841c3bc4015" /><Relationship Type="http://schemas.openxmlformats.org/officeDocument/2006/relationships/notesMaster" Target="/ppt/notesMasters/notesMaster1.xml" Id="Rb5e4e8ff8c8341d2" /></Relationships>
</file>

<file path=ppt/notesSlides/_rels/notesSlide14.xml.rels>&#65279;<?xml version="1.0" encoding="utf-8"?><Relationships xmlns="http://schemas.openxmlformats.org/package/2006/relationships"><Relationship Type="http://schemas.openxmlformats.org/officeDocument/2006/relationships/slide" Target="/ppt/slides/slide14.xml" Id="Rd439557c7bad41d8" /><Relationship Type="http://schemas.openxmlformats.org/officeDocument/2006/relationships/notesMaster" Target="/ppt/notesMasters/notesMaster1.xml" Id="R721cd4c66d944b6b" /></Relationships>
</file>

<file path=ppt/notesSlides/_rels/notesSlide15.xml.rels>&#65279;<?xml version="1.0" encoding="utf-8"?><Relationships xmlns="http://schemas.openxmlformats.org/package/2006/relationships"><Relationship Type="http://schemas.openxmlformats.org/officeDocument/2006/relationships/slide" Target="/ppt/slides/slide15.xml" Id="R6e48ea7bb5b04f6f" /><Relationship Type="http://schemas.openxmlformats.org/officeDocument/2006/relationships/notesMaster" Target="/ppt/notesMasters/notesMaster1.xml" Id="R4dd4972652444966" /></Relationships>
</file>

<file path=ppt/notesSlides/_rels/notesSlide16.xml.rels>&#65279;<?xml version="1.0" encoding="utf-8"?><Relationships xmlns="http://schemas.openxmlformats.org/package/2006/relationships"><Relationship Type="http://schemas.openxmlformats.org/officeDocument/2006/relationships/slide" Target="/ppt/slides/slide16.xml" Id="R51e57e655eb04a47" /><Relationship Type="http://schemas.openxmlformats.org/officeDocument/2006/relationships/notesMaster" Target="/ppt/notesMasters/notesMaster1.xml" Id="Rd1ccfcf9fc044d95" /></Relationships>
</file>

<file path=ppt/notesSlides/_rels/notesSlide17.xml.rels>&#65279;<?xml version="1.0" encoding="utf-8"?><Relationships xmlns="http://schemas.openxmlformats.org/package/2006/relationships"><Relationship Type="http://schemas.openxmlformats.org/officeDocument/2006/relationships/slide" Target="/ppt/slides/slide17.xml" Id="R4400413b25824e6c" /><Relationship Type="http://schemas.openxmlformats.org/officeDocument/2006/relationships/notesMaster" Target="/ppt/notesMasters/notesMaster1.xml" Id="Ra57f97cf655c4ee2" /></Relationships>
</file>

<file path=ppt/notesSlides/_rels/notesSlide18.xml.rels>&#65279;<?xml version="1.0" encoding="utf-8"?><Relationships xmlns="http://schemas.openxmlformats.org/package/2006/relationships"><Relationship Type="http://schemas.openxmlformats.org/officeDocument/2006/relationships/slide" Target="/ppt/slides/slide18.xml" Id="R4d7d9468748b4f70" /><Relationship Type="http://schemas.openxmlformats.org/officeDocument/2006/relationships/notesMaster" Target="/ppt/notesMasters/notesMaster1.xml" Id="Rd13842daab60483c" /></Relationships>
</file>

<file path=ppt/notesSlides/_rels/notesSlide19.xml.rels>&#65279;<?xml version="1.0" encoding="utf-8"?><Relationships xmlns="http://schemas.openxmlformats.org/package/2006/relationships"><Relationship Type="http://schemas.openxmlformats.org/officeDocument/2006/relationships/slide" Target="/ppt/slides/slide19.xml" Id="Ra69a35072e874d60" /><Relationship Type="http://schemas.openxmlformats.org/officeDocument/2006/relationships/notesMaster" Target="/ppt/notesMasters/notesMaster1.xml" Id="R0bbaff468d6148d1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8fe85450e9574a69" /><Relationship Type="http://schemas.openxmlformats.org/officeDocument/2006/relationships/notesMaster" Target="/ppt/notesMasters/notesMaster1.xml" Id="R56c0571587d74c40" /></Relationships>
</file>

<file path=ppt/notesSlides/_rels/notesSlide20.xml.rels>&#65279;<?xml version="1.0" encoding="utf-8"?><Relationships xmlns="http://schemas.openxmlformats.org/package/2006/relationships"><Relationship Type="http://schemas.openxmlformats.org/officeDocument/2006/relationships/slide" Target="/ppt/slides/slide20.xml" Id="R21cb2b92ca954299" /><Relationship Type="http://schemas.openxmlformats.org/officeDocument/2006/relationships/notesMaster" Target="/ppt/notesMasters/notesMaster1.xml" Id="R623af89f068e420a" /></Relationships>
</file>

<file path=ppt/notesSlides/_rels/notesSlide21.xml.rels>&#65279;<?xml version="1.0" encoding="utf-8"?><Relationships xmlns="http://schemas.openxmlformats.org/package/2006/relationships"><Relationship Type="http://schemas.openxmlformats.org/officeDocument/2006/relationships/slide" Target="/ppt/slides/slide21.xml" Id="R99f09abcd6764f1d" /><Relationship Type="http://schemas.openxmlformats.org/officeDocument/2006/relationships/notesMaster" Target="/ppt/notesMasters/notesMaster1.xml" Id="R46e3cc8a50234382" /></Relationships>
</file>

<file path=ppt/notesSlides/_rels/notesSlide22.xml.rels>&#65279;<?xml version="1.0" encoding="utf-8"?><Relationships xmlns="http://schemas.openxmlformats.org/package/2006/relationships"><Relationship Type="http://schemas.openxmlformats.org/officeDocument/2006/relationships/slide" Target="/ppt/slides/slide22.xml" Id="Rec06604a9f7c4252" /><Relationship Type="http://schemas.openxmlformats.org/officeDocument/2006/relationships/notesMaster" Target="/ppt/notesMasters/notesMaster1.xml" Id="Rb97efbf431fb425c" /></Relationships>
</file>

<file path=ppt/notesSlides/_rels/notesSlide23.xml.rels>&#65279;<?xml version="1.0" encoding="utf-8"?><Relationships xmlns="http://schemas.openxmlformats.org/package/2006/relationships"><Relationship Type="http://schemas.openxmlformats.org/officeDocument/2006/relationships/slide" Target="/ppt/slides/slide23.xml" Id="R9d335363edfc4022" /><Relationship Type="http://schemas.openxmlformats.org/officeDocument/2006/relationships/notesMaster" Target="/ppt/notesMasters/notesMaster1.xml" Id="R67f05aea518f4559" /></Relationships>
</file>

<file path=ppt/notesSlides/_rels/notesSlide24.xml.rels>&#65279;<?xml version="1.0" encoding="utf-8"?><Relationships xmlns="http://schemas.openxmlformats.org/package/2006/relationships"><Relationship Type="http://schemas.openxmlformats.org/officeDocument/2006/relationships/slide" Target="/ppt/slides/slide24.xml" Id="R440e02baf8ea40e0" /><Relationship Type="http://schemas.openxmlformats.org/officeDocument/2006/relationships/notesMaster" Target="/ppt/notesMasters/notesMaster1.xml" Id="R586650ea3aa448e4" /></Relationships>
</file>

<file path=ppt/notesSlides/_rels/notesSlide25.xml.rels>&#65279;<?xml version="1.0" encoding="utf-8"?><Relationships xmlns="http://schemas.openxmlformats.org/package/2006/relationships"><Relationship Type="http://schemas.openxmlformats.org/officeDocument/2006/relationships/slide" Target="/ppt/slides/slide25.xml" Id="R298d57bfb6ef41d6" /><Relationship Type="http://schemas.openxmlformats.org/officeDocument/2006/relationships/notesMaster" Target="/ppt/notesMasters/notesMaster1.xml" Id="Rf8e2f40c44e547a7" /></Relationships>
</file>

<file path=ppt/notesSlides/_rels/notesSlide26.xml.rels>&#65279;<?xml version="1.0" encoding="utf-8"?><Relationships xmlns="http://schemas.openxmlformats.org/package/2006/relationships"><Relationship Type="http://schemas.openxmlformats.org/officeDocument/2006/relationships/slide" Target="/ppt/slides/slide26.xml" Id="Rb7b8f1437a7144f0" /><Relationship Type="http://schemas.openxmlformats.org/officeDocument/2006/relationships/notesMaster" Target="/ppt/notesMasters/notesMaster1.xml" Id="Re0deeb8bc3bc4fe8" /></Relationships>
</file>

<file path=ppt/notesSlides/_rels/notesSlide27.xml.rels>&#65279;<?xml version="1.0" encoding="utf-8"?><Relationships xmlns="http://schemas.openxmlformats.org/package/2006/relationships"><Relationship Type="http://schemas.openxmlformats.org/officeDocument/2006/relationships/slide" Target="/ppt/slides/slide27.xml" Id="R10a58cddc851400f" /><Relationship Type="http://schemas.openxmlformats.org/officeDocument/2006/relationships/notesMaster" Target="/ppt/notesMasters/notesMaster1.xml" Id="R80f44deb6d06440c" /></Relationships>
</file>

<file path=ppt/notesSlides/_rels/notesSlide28.xml.rels>&#65279;<?xml version="1.0" encoding="utf-8"?><Relationships xmlns="http://schemas.openxmlformats.org/package/2006/relationships"><Relationship Type="http://schemas.openxmlformats.org/officeDocument/2006/relationships/slide" Target="/ppt/slides/slide28.xml" Id="R7f6d67ff2925486f" /><Relationship Type="http://schemas.openxmlformats.org/officeDocument/2006/relationships/notesMaster" Target="/ppt/notesMasters/notesMaster1.xml" Id="R662d3ef090594560" /></Relationships>
</file>

<file path=ppt/notesSlides/_rels/notesSlide29.xml.rels>&#65279;<?xml version="1.0" encoding="utf-8"?><Relationships xmlns="http://schemas.openxmlformats.org/package/2006/relationships"><Relationship Type="http://schemas.openxmlformats.org/officeDocument/2006/relationships/slide" Target="/ppt/slides/slide29.xml" Id="R9387c823e2364eb3" /><Relationship Type="http://schemas.openxmlformats.org/officeDocument/2006/relationships/notesMaster" Target="/ppt/notesMasters/notesMaster1.xml" Id="R7b831c245fbc405c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69e09522820a41ef" /><Relationship Type="http://schemas.openxmlformats.org/officeDocument/2006/relationships/notesMaster" Target="/ppt/notesMasters/notesMaster1.xml" Id="Rcb11d0eb72664137" /></Relationships>
</file>

<file path=ppt/notesSlides/_rels/notesSlide30.xml.rels>&#65279;<?xml version="1.0" encoding="utf-8"?><Relationships xmlns="http://schemas.openxmlformats.org/package/2006/relationships"><Relationship Type="http://schemas.openxmlformats.org/officeDocument/2006/relationships/slide" Target="/ppt/slides/slide30.xml" Id="R929cefa424f94c4f" /><Relationship Type="http://schemas.openxmlformats.org/officeDocument/2006/relationships/notesMaster" Target="/ppt/notesMasters/notesMaster1.xml" Id="R57b6505088684d37" /></Relationships>
</file>

<file path=ppt/notesSlides/_rels/notesSlide31.xml.rels>&#65279;<?xml version="1.0" encoding="utf-8"?><Relationships xmlns="http://schemas.openxmlformats.org/package/2006/relationships"><Relationship Type="http://schemas.openxmlformats.org/officeDocument/2006/relationships/slide" Target="/ppt/slides/slide31.xml" Id="R50fdf088069347d2" /><Relationship Type="http://schemas.openxmlformats.org/officeDocument/2006/relationships/notesMaster" Target="/ppt/notesMasters/notesMaster1.xml" Id="Rd6f7006bc8be4ddf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14f82d74a43646ab" /><Relationship Type="http://schemas.openxmlformats.org/officeDocument/2006/relationships/notesMaster" Target="/ppt/notesMasters/notesMaster1.xml" Id="R2fd0c78773214af6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0d09291c9c264aa8" /><Relationship Type="http://schemas.openxmlformats.org/officeDocument/2006/relationships/notesMaster" Target="/ppt/notesMasters/notesMaster1.xml" Id="Rb999c2a35bf449aa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007275e2b7e14621" /><Relationship Type="http://schemas.openxmlformats.org/officeDocument/2006/relationships/notesMaster" Target="/ppt/notesMasters/notesMaster1.xml" Id="R7677111056e149cc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eefc3dbe132e4768" /><Relationship Type="http://schemas.openxmlformats.org/officeDocument/2006/relationships/notesMaster" Target="/ppt/notesMasters/notesMaster1.xml" Id="R114543ea5d514e89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b4a17ac6a2b44b9b" /><Relationship Type="http://schemas.openxmlformats.org/officeDocument/2006/relationships/notesMaster" Target="/ppt/notesMasters/notesMaster1.xml" Id="Rd64576a2de914c61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f2f95732941e4665" /><Relationship Type="http://schemas.openxmlformats.org/officeDocument/2006/relationships/notesMaster" Target="/ppt/notesMasters/notesMaster1.xml" Id="Rf9e96a0ca2894f5e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Open with the forecast blizzard. Demand changes before the posted price changes, so buyer and seller plans no longer fit at yesterday's price.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Principles of Micro, Chapter 4: Market Equilibrium and Market Adjustment (current project draft).</a:t>
            </a:r>
          </a:p>
          <a:p xmlns:a="http://schemas.openxmlformats.org/drawingml/2006/main">
            <a:r>
              <a:t>- Cover artwork: design/book-cover/principles-of-micro-cover.png (project-generated asset).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Ask students to locate Qs and Qd before naming the gap. The shortage is 80 minus 40, not the entire quantity demanded.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Principles of Micro, Chapter 4: Market Equilibrium and Market Adjustment (current project draft).</a:t>
            </a:r>
          </a:p>
          <a:p xmlns:a="http://schemas.openxmlformats.org/drawingml/2006/main">
            <a:r>
              <a:t>- Project-reviewed Chapter 4 figure from figures/ch04_market_equilibrium_and_market_adjustment/.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Use a fully stocked grocery store as the contrast. The goods remain scarce even when the posted prices prevent shortages.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Principles of Micro, Chapter 4: Market Equilibrium and Market Adjustment (current project draft).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This is the adjustment mechanism behind the graph. A price ceiling later prevents the money price from doing this job but does not make the scarce units less contested.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Principles of Micro, Chapter 4: Market Equilibrium and Market Adjustment (current project draft).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Ask students to locate Qd and Qs before naming the gap. Unsold planned output gives sellers a reason to adjust.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Principles of Micro, Chapter 4: Market Equilibrium and Market Adjustment (current project draft).</a:t>
            </a:r>
          </a:p>
          <a:p xmlns:a="http://schemas.openxmlformats.org/drawingml/2006/main">
            <a:r>
              <a:t>- Project-reviewed Chapter 4 figure from figures/ch04_market_equilibrium_and_market_adjustment/.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Connect the diagram to observable seller behavior. The point is not that every seller makes the same adjustment, but that unsold output creates pressure to respond.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Principles of Micro, Chapter 4: Market Equilibrium and Market Adjustment (current project draft).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Keep the qualification brief. Contracts, inventory limits, and slow production can delay adjustment, but the model still identifies the direction of pressure.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Principles of Micro, Chapter 4: Market Equilibrium and Market Adjustment (current project draft).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The technical term is optional. Require the four questions and a verbal explanation of the adjustment.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Principles of Micro, Chapter 4: Market Equilibrium and Market Adjustment (current project draft).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This is the chapter's central link back to Chapter 3. Sellers supplying more after a demand increase is movement along supply, not a supply shift.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Principles of Micro, Chapter 4: Market Equilibrium and Market Adjustment (current project draft).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Have students identify demand before showing the final prediction. The old-price shortage is what connects the shifted curve to the new equilibrium.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Principles of Micro, Chapter 4: Market Equilibrium and Market Adjustment (current project draft).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At P0, the new demand curve creates a shortage. Rising price moves sellers upward along the unchanged supply curve until the new equilibrium is reached.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Principles of Micro, Chapter 4: Market Equilibrium and Market Adjustment (current project draft).</a:t>
            </a:r>
          </a:p>
          <a:p xmlns:a="http://schemas.openxmlformats.org/drawingml/2006/main">
            <a:r>
              <a:t>- Project-reviewed Chapter 4 figure from figures/ch04_market_equilibrium_and_market_adjustment/.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Ask before revealing the bullets. The direct event is a demand increase. The old price now creates a shortage, which gives the chapter its adjustment story.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Principles of Micro, Chapter 4: Market Equilibrium and Market Adjustment (current project draft).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Use better late-night train service reducing rideshare demand as the event. At the old price, the demand decrease creates a surplus and downward price pressure.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Principles of Micro, Chapter 4: Market Equilibrium and Market Adjustment (current project draft).</a:t>
            </a:r>
          </a:p>
          <a:p xmlns:a="http://schemas.openxmlformats.org/drawingml/2006/main">
            <a:r>
              <a:t>- Project-reviewed Chapter 4 figure from figures/ch04_market_equilibrium_and_market_adjustment/.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Use a cost-saving technology as the event. At the old price, the supply increase creates a surplus. Falling price moves buyers down along the unchanged demand curve.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Principles of Micro, Chapter 4: Market Equilibrium and Market Adjustment (current project draft).</a:t>
            </a:r>
          </a:p>
          <a:p xmlns:a="http://schemas.openxmlformats.org/drawingml/2006/main">
            <a:r>
              <a:t>- Project-reviewed Chapter 4 figure from figures/ch04_market_equilibrium_and_market_adjustment/.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Use a crop freeze as the event. At the old price, the supply decrease creates a shortage. Rising price moves buyers up along the unchanged demand curve.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Principles of Micro, Chapter 4: Market Equilibrium and Market Adjustment (current project draft).</a:t>
            </a:r>
          </a:p>
          <a:p xmlns:a="http://schemas.openxmlformats.org/drawingml/2006/main">
            <a:r>
              <a:t>- Project-reviewed Chapter 4 figure from figures/ch04_market_equilibrium_and_market_adjustment/.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Use the table after the mechanisms have been taught. A student who knows only the arrow pattern is not yet ready for policy applications.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Principles of Micro, Chapter 4: Market Equilibrium and Market Adjustment (current project draft).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Do not draw one combined graph unless relative shift sizes are given. Separate directional reasoning prevents the picture from hiding an unsupported assumption.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Principles of Micro, Chapter 4: Market Equilibrium and Market Adjustment (current project draft).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Have students say both separate predictions before combining them. Both shifts raise price, while their quantity effects oppose one another.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Principles of Micro, Chapter 4: Market Equilibrium and Market Adjustment (current project draft).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Treat ambiguity as a correct model result, not a failure. The model identifies exactly what additional information is missing.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Principles of Micro, Chapter 4: Market Equilibrium and Market Adjustment (current project draft).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Open the linked app after students can explain the four single shifts. Then use simultaneous-shift cases to practice reinforce, offset, and ambiguity.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Principles of Micro, Chapter 4: Market Equilibrium and Market Adjustment (current project draft).</a:t>
            </a:r>
          </a:p>
          <a:p xmlns:a="http://schemas.openxmlformats.org/drawingml/2006/main">
            <a:r>
              <a:t>- Supply and Demand Shift Practice app: https://sbu-econ.org/supply-demand-shift-practice/</a:t>
            </a:r>
          </a:p>
          <a:p xmlns:a="http://schemas.openxmlformats.org/drawingml/2006/main">
            <a:r>
              <a:t>- Screenshot: slides/assets/ch03_shift_practice.png (companion-app asset captured 2026-07-30).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Set up the knowledge problem without making this a full Hayek lecture. The key is that information is spread across many participants.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Principles of Micro, Chapter 4: Market Equilibrium and Market Adjustment (current project draft).</a:t>
            </a:r>
          </a:p>
          <a:p xmlns:a="http://schemas.openxmlformats.org/drawingml/2006/main">
            <a:r>
              <a:t>- F. A. Hayek, The Use of Knowledge in Society, American Economic Review 35(4), 1945. https://www.aeaweb.org/aer/top20/35.4.519-530.pdf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Preview Hayek: prices are compact signals that help decentralized people adjust without first learning the entire story behind the market change.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Principles of Micro, Chapter 4: Market Equilibrium and Market Adjustment (current project draft).</a:t>
            </a:r>
          </a:p>
          <a:p xmlns:a="http://schemas.openxmlformats.org/drawingml/2006/main">
            <a:r>
              <a:t>- F. A. Hayek, The Use of Knowledge in Society, American Economic Review 35(4), 1945. https://www.aeaweb.org/aer/top20/35.4.519-530.pdf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Do not reteach the shifters. The lecture job now is to combine the two sides and explain how price coordinates their separate plans.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Principles of Micro, Chapter 4: Market Equilibrium and Market Adjustment (current project draft).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Use the digital-land example only if time permits: mapping and recording a claim are useful, but they do not decide which competing claim is legitimate or make others honor it.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Principles of Micro, Chapter 4: Market Equilibrium and Market Adjustment (current project draft).</a:t>
            </a:r>
          </a:p>
          <a:p xmlns:a="http://schemas.openxmlformats.org/drawingml/2006/main">
            <a:r>
              <a:t>- Douglass C. North, Institutions, Journal of Economic Perspectives 5(1), 1991. https://www.aeaweb.org/articles?id=10.1257/jep.5.1.97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Close by returning to the storm forecast. The equilibrium framework explains how a shock becomes a shortage, a price change, movement along the unchanged curve, and a new set of coordinated plans.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Principles of Micro, Chapter 4: Market Equilibrium and Market Adjustment (current project draft).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Use wheat versus one patented drug as a quick contrast. Keep this brief; later chapters explain monopoly and product differentiation.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Principles of Micro, Chapter 4: Market Equilibrium and Market Adjustment (current project draft).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Use the instructor phrasing directly: students can guess the intersection, but they must explain why it matters. Every other price produces conflicting buyer and seller plans.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Principles of Micro, Chapter 4: Market Equilibrium and Market Adjustment (current project draft).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Pause before revealing the bottom line. At $30, both planned quantities equal 60. At every other listed price, the plans conflict.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Principles of Micro, Chapter 4: Market Equilibrium and Market Adjustment (current project draft).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Trace from the intersection to the two axes. The graph does not add a new answer; it shows the same matching plans found in the schedule.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Principles of Micro, Chapter 4: Market Equilibrium and Market Adjustment (current project draft).</a:t>
            </a:r>
          </a:p>
          <a:p xmlns:a="http://schemas.openxmlformats.org/drawingml/2006/main">
            <a:r>
              <a:t>- Project-reviewed Chapter 4 figure from figures/ch04_market_equilibrium_and_market_adjustment/.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Market clearing does not mean everyone gets everything desired. It means planned purchases and planned sales match at the current price.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Principles of Micro, Chapter 4: Market Equilibrium and Market Adjustment (current project draft).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The words low and high only make sense relative to equilibrium. A low price creates a shortage only when it is below the market-clearing price.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Principles of Micro, Chapter 4: Market Equilibrium and Market Adjustment (current project draft).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5e11105af604cf5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099cff6833af4bcc" /><Relationship Type="http://schemas.openxmlformats.org/officeDocument/2006/relationships/slideLayout" Target="/ppt/slideLayouts/slideLayout1.xml" Id="Raaa0bc8f5f224f53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aa0bc8f5f224f53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c8e816973d4904" /><Relationship Type="http://schemas.openxmlformats.org/officeDocument/2006/relationships/image" Target="/ppt/media/image.png" Id="R82207c2f3c9145d3" /><Relationship Type="http://schemas.openxmlformats.org/officeDocument/2006/relationships/notesSlide" Target="/ppt/notesSlides/notesSlide1.xml" Id="R8841c841b8b64f10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6d011d403b43f6" /><Relationship Type="http://schemas.openxmlformats.org/officeDocument/2006/relationships/image" Target="/ppt/media/image3.png" Id="Ra2cdde3a696e4185" /><Relationship Type="http://schemas.openxmlformats.org/officeDocument/2006/relationships/notesSlide" Target="/ppt/notesSlides/notesSlide10.xml" Id="R343bc9eb49524017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18ddbfcde745f7" /><Relationship Type="http://schemas.openxmlformats.org/officeDocument/2006/relationships/notesSlide" Target="/ppt/notesSlides/notesSlide11.xml" Id="Rff6e73cb2eb84df8" /></Relationships>
</file>

<file path=ppt/slides/_rels/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6427a740624450" /><Relationship Type="http://schemas.openxmlformats.org/officeDocument/2006/relationships/notesSlide" Target="/ppt/notesSlides/notesSlide12.xml" Id="R5d2b3a8207ee439d" /></Relationships>
</file>

<file path=ppt/slides/_rels/slide1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9f649432834db0" /><Relationship Type="http://schemas.openxmlformats.org/officeDocument/2006/relationships/image" Target="/ppt/media/image4.png" Id="R7fd9ec60702542f0" /><Relationship Type="http://schemas.openxmlformats.org/officeDocument/2006/relationships/notesSlide" Target="/ppt/notesSlides/notesSlide13.xml" Id="Re628af62e765436f" /></Relationships>
</file>

<file path=ppt/slides/_rels/slide1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f54d8daf1c453c" /><Relationship Type="http://schemas.openxmlformats.org/officeDocument/2006/relationships/notesSlide" Target="/ppt/notesSlides/notesSlide14.xml" Id="R47d04549ebd34a89" /></Relationships>
</file>

<file path=ppt/slides/_rels/slide1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6dd255aa3949d4" /><Relationship Type="http://schemas.openxmlformats.org/officeDocument/2006/relationships/notesSlide" Target="/ppt/notesSlides/notesSlide15.xml" Id="Reccc2a9ee2ff4898" /></Relationships>
</file>

<file path=ppt/slides/_rels/slide1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e5c527571a47f0" /><Relationship Type="http://schemas.openxmlformats.org/officeDocument/2006/relationships/notesSlide" Target="/ppt/notesSlides/notesSlide16.xml" Id="R627372f51bf744db" /></Relationships>
</file>

<file path=ppt/slides/_rels/slide1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58b6fa3f754e1a" /><Relationship Type="http://schemas.openxmlformats.org/officeDocument/2006/relationships/notesSlide" Target="/ppt/notesSlides/notesSlide17.xml" Id="Raabdc17214914a35" /></Relationships>
</file>

<file path=ppt/slides/_rels/slide1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e9841e26f74339" /><Relationship Type="http://schemas.openxmlformats.org/officeDocument/2006/relationships/notesSlide" Target="/ppt/notesSlides/notesSlide18.xml" Id="Rf2323b25b76445b7" /></Relationships>
</file>

<file path=ppt/slides/_rels/slide1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8319d0faf54a64" /><Relationship Type="http://schemas.openxmlformats.org/officeDocument/2006/relationships/image" Target="/ppt/media/image5.png" Id="Rd6629fbf4cfe44cc" /><Relationship Type="http://schemas.openxmlformats.org/officeDocument/2006/relationships/notesSlide" Target="/ppt/notesSlides/notesSlide19.xml" Id="R525710964a19425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5ed8734c324078" /><Relationship Type="http://schemas.openxmlformats.org/officeDocument/2006/relationships/notesSlide" Target="/ppt/notesSlides/notesSlide2.xml" Id="R5f5c597d8ff94fa1" /></Relationships>
</file>

<file path=ppt/slides/_rels/slide2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76faf6761a4431" /><Relationship Type="http://schemas.openxmlformats.org/officeDocument/2006/relationships/image" Target="/ppt/media/image6.png" Id="Rf16b00015ca7491b" /><Relationship Type="http://schemas.openxmlformats.org/officeDocument/2006/relationships/notesSlide" Target="/ppt/notesSlides/notesSlide20.xml" Id="R4d64656dc7d04b17" /></Relationships>
</file>

<file path=ppt/slides/_rels/slide2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920d40f6bd4e25" /><Relationship Type="http://schemas.openxmlformats.org/officeDocument/2006/relationships/image" Target="/ppt/media/image7.png" Id="Rfae1898ecdc143fb" /><Relationship Type="http://schemas.openxmlformats.org/officeDocument/2006/relationships/notesSlide" Target="/ppt/notesSlides/notesSlide21.xml" Id="R4a43c2c6b8f84b30" /></Relationships>
</file>

<file path=ppt/slides/_rels/slide2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0d83c213144e32" /><Relationship Type="http://schemas.openxmlformats.org/officeDocument/2006/relationships/image" Target="/ppt/media/image8.png" Id="Re90d6d14a7184803" /><Relationship Type="http://schemas.openxmlformats.org/officeDocument/2006/relationships/notesSlide" Target="/ppt/notesSlides/notesSlide22.xml" Id="R54266b82e0454151" /></Relationships>
</file>

<file path=ppt/slides/_rels/slide2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aa3ce078554b43" /><Relationship Type="http://schemas.openxmlformats.org/officeDocument/2006/relationships/notesSlide" Target="/ppt/notesSlides/notesSlide23.xml" Id="R9443c01a98c04d0a" /></Relationships>
</file>

<file path=ppt/slides/_rels/slide2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65b70c124f4782" /><Relationship Type="http://schemas.openxmlformats.org/officeDocument/2006/relationships/notesSlide" Target="/ppt/notesSlides/notesSlide24.xml" Id="R16dccd25bbd94a48" /></Relationships>
</file>

<file path=ppt/slides/_rels/slide2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e1d70fa4fc44d5" /><Relationship Type="http://schemas.openxmlformats.org/officeDocument/2006/relationships/notesSlide" Target="/ppt/notesSlides/notesSlide25.xml" Id="R34f274c3c55b4c29" /></Relationships>
</file>

<file path=ppt/slides/_rels/slide2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3d8ef7050b44ff" /><Relationship Type="http://schemas.openxmlformats.org/officeDocument/2006/relationships/notesSlide" Target="/ppt/notesSlides/notesSlide26.xml" Id="Rf1b6bbec39d94abc" /></Relationships>
</file>

<file path=ppt/slides/_rels/slide2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a4ac2572c44772" /><Relationship Type="http://schemas.openxmlformats.org/officeDocument/2006/relationships/image" Target="/ppt/media/image9.png" Id="R62794f88d8e7419c" /><Relationship Type="http://schemas.openxmlformats.org/officeDocument/2006/relationships/hyperlink" Target="https://sbu-econ.org/supply-demand-shift-practice/" TargetMode="External" Id="R0378b2500075478d" /><Relationship Type="http://schemas.openxmlformats.org/officeDocument/2006/relationships/notesSlide" Target="/ppt/notesSlides/notesSlide27.xml" Id="R26be0b016e834eef" /></Relationships>
</file>

<file path=ppt/slides/_rels/slide2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7602698fc24ea8" /><Relationship Type="http://schemas.openxmlformats.org/officeDocument/2006/relationships/notesSlide" Target="/ppt/notesSlides/notesSlide28.xml" Id="R33b461e74d6a409a" /></Relationships>
</file>

<file path=ppt/slides/_rels/slide2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142d04269c4b9f" /><Relationship Type="http://schemas.openxmlformats.org/officeDocument/2006/relationships/notesSlide" Target="/ppt/notesSlides/notesSlide29.xml" Id="Rb1544b823a8945f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cd83d8b2bb440a" /><Relationship Type="http://schemas.openxmlformats.org/officeDocument/2006/relationships/notesSlide" Target="/ppt/notesSlides/notesSlide3.xml" Id="R16a9fff5dff94603" /></Relationships>
</file>

<file path=ppt/slides/_rels/slide3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fee874169c4692" /><Relationship Type="http://schemas.openxmlformats.org/officeDocument/2006/relationships/notesSlide" Target="/ppt/notesSlides/notesSlide30.xml" Id="R7b217155f36849a4" /></Relationships>
</file>

<file path=ppt/slides/_rels/slide3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40b9b6ad3d454a" /><Relationship Type="http://schemas.openxmlformats.org/officeDocument/2006/relationships/notesSlide" Target="/ppt/notesSlides/notesSlide31.xml" Id="Re48a2027475c49d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848d6ee26b414e" /><Relationship Type="http://schemas.openxmlformats.org/officeDocument/2006/relationships/notesSlide" Target="/ppt/notesSlides/notesSlide4.xml" Id="R97a4c9808084436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5fce24f82a4129" /><Relationship Type="http://schemas.openxmlformats.org/officeDocument/2006/relationships/notesSlide" Target="/ppt/notesSlides/notesSlide5.xml" Id="R4af3dc30e4414c6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33508e30374f17" /><Relationship Type="http://schemas.openxmlformats.org/officeDocument/2006/relationships/notesSlide" Target="/ppt/notesSlides/notesSlide6.xml" Id="R3e02a585c67149a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b2091732da497c" /><Relationship Type="http://schemas.openxmlformats.org/officeDocument/2006/relationships/image" Target="/ppt/media/image2.png" Id="R540cc432cab94852" /><Relationship Type="http://schemas.openxmlformats.org/officeDocument/2006/relationships/notesSlide" Target="/ppt/notesSlides/notesSlide7.xml" Id="Rc35be43c88a54f29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37cf89a64a4080" /><Relationship Type="http://schemas.openxmlformats.org/officeDocument/2006/relationships/notesSlide" Target="/ppt/notesSlides/notesSlide8.xml" Id="R8be91f920d9a45bf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133dbc3f4f437c" /><Relationship Type="http://schemas.openxmlformats.org/officeDocument/2006/relationships/notesSlide" Target="/ppt/notesSlides/notesSlide9.xml" Id="Rf61bf725d1c84af9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F7F4E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9" name="title-field">
            <a:extLst xmlns:a="http://schemas.openxmlformats.org/drawingml/2006/main">
              <a:ext uri="{FF2B5EF4-FFF2-40B4-BE49-F238E27FC236}">
                <a16:creationId xmlns:a16="http://schemas.microsoft.com/office/drawing/2014/main" id="{D80693A7-B06D-4F1F-A0E2-698F0D614C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752475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4E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title-accent">
            <a:extLst xmlns:a="http://schemas.openxmlformats.org/drawingml/2006/main">
              <a:ext uri="{FF2B5EF4-FFF2-40B4-BE49-F238E27FC236}">
                <a16:creationId xmlns:a16="http://schemas.microsoft.com/office/drawing/2014/main" id="{4E7F3C1A-AA17-465E-AEBB-1647091C92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876300"/>
            <a:ext cx="8763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A3B3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deck-title">
            <a:extLst xmlns:a="http://schemas.openxmlformats.org/drawingml/2006/main">
              <a:ext uri="{FF2B5EF4-FFF2-40B4-BE49-F238E27FC236}">
                <a16:creationId xmlns:a16="http://schemas.microsoft.com/office/drawing/2014/main" id="{D48A7E3E-FD9B-45A9-B4DF-8B0AA35E5E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371600"/>
            <a:ext cx="6477000" cy="1752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3825" b="1" i="0">
                <a:solidFill>
                  <a:srgbClr val="172126"/>
                </a:solidFill>
                <a:latin typeface="Georgia"/>
                <a:ea typeface="Georgia"/>
                <a:cs typeface="Georgia"/>
              </a:defRPr>
            </a:pPr>
            <a:r>
              <a:rPr sz="3825" b="1" i="0">
                <a:solidFill>
                  <a:srgbClr val="172126"/>
                </a:solidFill>
                <a:latin typeface="Georgia"/>
                <a:ea typeface="Georgia"/>
                <a:cs typeface="Georgia"/>
              </a:rPr>
              <a:t>Market Equilibrium and Market Adjustment</a:t>
            </a:r>
          </a:p>
        </p:txBody>
      </p:sp>
      <p:sp>
        <p:nvSpPr>
          <p:cNvPr id="4" name="deck-chapter">
            <a:extLst xmlns:a="http://schemas.openxmlformats.org/drawingml/2006/main">
              <a:ext uri="{FF2B5EF4-FFF2-40B4-BE49-F238E27FC236}">
                <a16:creationId xmlns:a16="http://schemas.microsoft.com/office/drawing/2014/main" id="{A8D77D34-CD1D-4A97-A1CC-819B86CD61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371850"/>
            <a:ext cx="20955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950" b="1" i="0">
                <a:solidFill>
                  <a:srgbClr val="1E6675"/>
                </a:solidFill>
                <a:latin typeface="Aptos"/>
                <a:ea typeface="Aptos"/>
                <a:cs typeface="Aptos"/>
              </a:defRPr>
            </a:pPr>
            <a:r>
              <a:rPr sz="1950" b="1" i="0">
                <a:solidFill>
                  <a:srgbClr val="1E6675"/>
                </a:solidFill>
                <a:latin typeface="Aptos"/>
                <a:ea typeface="Aptos"/>
                <a:cs typeface="Aptos"/>
              </a:rPr>
              <a:t>Chapter 4</a:t>
            </a:r>
          </a:p>
        </p:txBody>
      </p:sp>
      <p:sp>
        <p:nvSpPr>
          <p:cNvPr id="5" name="deck-book">
            <a:extLst xmlns:a="http://schemas.openxmlformats.org/drawingml/2006/main">
              <a:ext uri="{FF2B5EF4-FFF2-40B4-BE49-F238E27FC236}">
                <a16:creationId xmlns:a16="http://schemas.microsoft.com/office/drawing/2014/main" id="{854E7E94-B0FC-4120-B8B7-3A475EBC8E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334000"/>
            <a:ext cx="31432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800" b="0" i="0">
                <a:solidFill>
                  <a:srgbClr val="172126"/>
                </a:solidFill>
                <a:latin typeface="Georgia"/>
                <a:ea typeface="Georgia"/>
                <a:cs typeface="Georgia"/>
              </a:defRPr>
            </a:pPr>
            <a:r>
              <a:rPr sz="1800" b="0" i="0">
                <a:solidFill>
                  <a:srgbClr val="172126"/>
                </a:solidFill>
                <a:latin typeface="Georgia"/>
                <a:ea typeface="Georgia"/>
                <a:cs typeface="Georgia"/>
              </a:rPr>
              <a:t>Principles of Micro</a:t>
            </a:r>
          </a:p>
        </p:txBody>
      </p:sp>
      <p:sp>
        <p:nvSpPr>
          <p:cNvPr id="6" name="deck-author">
            <a:extLst xmlns:a="http://schemas.openxmlformats.org/drawingml/2006/main">
              <a:ext uri="{FF2B5EF4-FFF2-40B4-BE49-F238E27FC236}">
                <a16:creationId xmlns:a16="http://schemas.microsoft.com/office/drawing/2014/main" id="{855C1093-3FB4-406A-8B2A-C78B3DD022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772150"/>
            <a:ext cx="2476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575" b="0" i="0">
                <a:solidFill>
                  <a:srgbClr val="56636A"/>
                </a:solidFill>
                <a:latin typeface="Aptos"/>
                <a:ea typeface="Aptos"/>
                <a:cs typeface="Aptos"/>
              </a:defRPr>
            </a:pPr>
            <a:r>
              <a:rPr sz="1575" b="0" i="0">
                <a:solidFill>
                  <a:srgbClr val="56636A"/>
                </a:solidFill>
                <a:latin typeface="Aptos"/>
                <a:ea typeface="Aptos"/>
                <a:cs typeface="Aptos"/>
              </a:rPr>
              <a:t>Mark Wilson</a:t>
            </a:r>
          </a:p>
        </p:txBody>
      </p:sp>
      <p:pic>
        <p:nvPicPr>
          <p:cNvPr id="1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82207c2f3c9145d3"/>
          <a:stretch xmlns:a="http://schemas.openxmlformats.org/drawingml/2006/main"/>
        </p:blipFill>
        <p:spPr>
          <a:xfrm xmlns:a="http://schemas.openxmlformats.org/drawingml/2006/main">
            <a:off x="8267700" y="762000"/>
            <a:ext cx="2857500" cy="4286250"/>
          </a:xfrm>
          <a:prstGeom xmlns:a="http://schemas.openxmlformats.org/drawingml/2006/main" prst="rect">
            <a:avLst/>
          </a:prstGeom>
        </p:spPr>
      </p:pic>
      <p:sp>
        <p:nvSpPr>
          <p:cNvPr id="8" name="deck-theme">
            <a:extLst xmlns:a="http://schemas.openxmlformats.org/drawingml/2006/main">
              <a:ext uri="{FF2B5EF4-FFF2-40B4-BE49-F238E27FC236}">
                <a16:creationId xmlns:a16="http://schemas.microsoft.com/office/drawing/2014/main" id="{63CBB8B6-6E97-4AE0-9E4C-8C7EC3B8C9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24750" y="5467350"/>
            <a:ext cx="43815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350" b="0" i="0">
                <a:solidFill>
                  <a:srgbClr val="124854"/>
                </a:solidFill>
                <a:latin typeface="Aptos"/>
                <a:ea typeface="Aptos"/>
                <a:cs typeface="Aptos"/>
              </a:defRPr>
            </a:pPr>
            <a:r>
              <a:rPr sz="1350" b="0" i="0">
                <a:solidFill>
                  <a:srgbClr val="124854"/>
                </a:solidFill>
                <a:latin typeface="Aptos"/>
                <a:ea typeface="Aptos"/>
                <a:cs typeface="Aptos"/>
              </a:rPr>
              <a:t>How prices bring separate plans together</a:t>
            </a:r>
          </a:p>
        </p:txBody>
      </p:sp>
    </p:spTree>
    <p:extLst>
      <p:ext uri="{BB962C8B-B14F-4D97-AF65-F5344CB8AC3E}">
        <p14:creationId xmlns:p14="http://schemas.microsoft.com/office/powerpoint/2010/main" val="651558210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0" name="accent-rule">
            <a:extLst xmlns:a="http://schemas.openxmlformats.org/drawingml/2006/main">
              <a:ext uri="{FF2B5EF4-FFF2-40B4-BE49-F238E27FC236}">
                <a16:creationId xmlns:a16="http://schemas.microsoft.com/office/drawing/2014/main" id="{864C6B00-43D7-4885-8E9C-7C06C18DFB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A3B3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chapter-label">
            <a:extLst xmlns:a="http://schemas.openxmlformats.org/drawingml/2006/main">
              <a:ext uri="{FF2B5EF4-FFF2-40B4-BE49-F238E27FC236}">
                <a16:creationId xmlns:a16="http://schemas.microsoft.com/office/drawing/2014/main" id="{89830DF6-9AB5-46C2-9949-2B2DA1707F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428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9A3B35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9A3B35"/>
                </a:solidFill>
                <a:latin typeface="Aptos"/>
                <a:ea typeface="Aptos"/>
                <a:cs typeface="Aptos"/>
              </a:rPr>
              <a:t>CHAPTER 4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6BCFA336-534D-482C-AEB1-CBF4EB4795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3150" b="1" i="0">
                <a:solidFill>
                  <a:srgbClr val="172126"/>
                </a:solidFill>
                <a:latin typeface="Georgia"/>
                <a:ea typeface="Georgia"/>
                <a:cs typeface="Georgia"/>
              </a:defRPr>
            </a:pPr>
            <a:r>
              <a:rPr sz="3150" b="1" i="0">
                <a:solidFill>
                  <a:srgbClr val="172126"/>
                </a:solidFill>
                <a:latin typeface="Georgia"/>
                <a:ea typeface="Georgia"/>
                <a:cs typeface="Georgia"/>
              </a:rPr>
              <a:t>$25 creates a shortage of 40 shovels</a:t>
            </a:r>
          </a:p>
        </p:txBody>
      </p:sp>
      <p:sp>
        <p:nvSpPr>
          <p:cNvPr id="4" name="footer-rule">
            <a:extLst xmlns:a="http://schemas.openxmlformats.org/drawingml/2006/main">
              <a:ext uri="{FF2B5EF4-FFF2-40B4-BE49-F238E27FC236}">
                <a16:creationId xmlns:a16="http://schemas.microsoft.com/office/drawing/2014/main" id="{B6A61EC0-038E-4A19-87AD-FE6ADB2948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3DA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footer-book">
            <a:extLst xmlns:a="http://schemas.openxmlformats.org/drawingml/2006/main">
              <a:ext uri="{FF2B5EF4-FFF2-40B4-BE49-F238E27FC236}">
                <a16:creationId xmlns:a16="http://schemas.microsoft.com/office/drawing/2014/main" id="{45D9E5E3-7CB7-4C63-9792-C19AF70854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095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900" b="1" i="0">
                <a:solidFill>
                  <a:srgbClr val="56636A"/>
                </a:solidFill>
                <a:latin typeface="Aptos"/>
                <a:ea typeface="Aptos"/>
                <a:cs typeface="Aptos"/>
              </a:defRPr>
            </a:pPr>
            <a:r>
              <a:rPr sz="900" b="1" i="0">
                <a:solidFill>
                  <a:srgbClr val="56636A"/>
                </a:solidFill>
                <a:latin typeface="Aptos"/>
                <a:ea typeface="Aptos"/>
                <a:cs typeface="Aptos"/>
              </a:rPr>
              <a:t>PRINCIPLES OF MICRO</a:t>
            </a:r>
          </a:p>
        </p:txBody>
      </p:sp>
      <p:sp>
        <p:nvSpPr>
          <p:cNvPr id="6" name="footer-number">
            <a:extLst xmlns:a="http://schemas.openxmlformats.org/drawingml/2006/main">
              <a:ext uri="{FF2B5EF4-FFF2-40B4-BE49-F238E27FC236}">
                <a16:creationId xmlns:a16="http://schemas.microsoft.com/office/drawing/2014/main" id="{F4206D94-305E-4A2A-82DA-3845BAE6B7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8000"/>
              </a:lnSpc>
              <a:buNone/>
              <a:defRPr sz="900" b="0" i="0">
                <a:solidFill>
                  <a:srgbClr val="56636A"/>
                </a:solidFill>
                <a:latin typeface="Aptos"/>
                <a:ea typeface="Aptos"/>
                <a:cs typeface="Aptos"/>
              </a:defRPr>
            </a:pPr>
            <a:r>
              <a:rPr sz="900" b="0" i="0">
                <a:solidFill>
                  <a:srgbClr val="56636A"/>
                </a:solidFill>
                <a:latin typeface="Aptos"/>
                <a:ea typeface="Aptos"/>
                <a:cs typeface="Aptos"/>
              </a:rPr>
              <a:t>10</a:t>
            </a:r>
          </a:p>
        </p:txBody>
      </p:sp>
      <p:pic>
        <p:nvPicPr>
          <p:cNvPr id="1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a2cdde3a696e4185"/>
          <a:stretch xmlns:a="http://schemas.openxmlformats.org/drawingml/2006/main"/>
        </p:blipFill>
        <p:spPr>
          <a:xfrm xmlns:a="http://schemas.openxmlformats.org/drawingml/2006/main">
            <a:off x="1291527" y="1485900"/>
            <a:ext cx="6541896" cy="4762500"/>
          </a:xfrm>
          <a:prstGeom xmlns:a="http://schemas.openxmlformats.org/drawingml/2006/main" prst="rect">
            <a:avLst/>
          </a:prstGeom>
        </p:spPr>
      </p:pic>
      <p:sp>
        <p:nvSpPr>
          <p:cNvPr id="8" name="graph-takeaway-field">
            <a:extLst xmlns:a="http://schemas.openxmlformats.org/drawingml/2006/main">
              <a:ext uri="{FF2B5EF4-FFF2-40B4-BE49-F238E27FC236}">
                <a16:creationId xmlns:a16="http://schemas.microsoft.com/office/drawing/2014/main" id="{0414B2BF-FF8F-4327-AB4B-151FA1E9A4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0" y="2057400"/>
            <a:ext cx="2781300" cy="2266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8EFEA"/>
          </a:solidFill>
          <a:ln xmlns:a="http://schemas.openxmlformats.org/drawingml/2006/main" w="9525">
            <a:solidFill>
              <a:srgbClr val="9A3B35"/>
            </a:solidFill>
            <a:prstDash val="solid"/>
          </a:ln>
        </p:spPr>
      </p:sp>
      <p:sp>
        <p:nvSpPr>
          <p:cNvPr id="9" name="graph-takeaway">
            <a:extLst xmlns:a="http://schemas.openxmlformats.org/drawingml/2006/main">
              <a:ext uri="{FF2B5EF4-FFF2-40B4-BE49-F238E27FC236}">
                <a16:creationId xmlns:a16="http://schemas.microsoft.com/office/drawing/2014/main" id="{063AD871-D423-4AC9-82B4-D45C2BF2AD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10650" y="2324100"/>
            <a:ext cx="2286000" cy="1752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2100" b="1" i="0">
                <a:solidFill>
                  <a:srgbClr val="9A3B35"/>
                </a:solidFill>
                <a:latin typeface="Georgia"/>
                <a:ea typeface="Georgia"/>
                <a:cs typeface="Georgia"/>
              </a:defRPr>
            </a:pPr>
            <a:r>
              <a:rPr sz="2100" b="1" i="0">
                <a:solidFill>
                  <a:srgbClr val="9A3B35"/>
                </a:solidFill>
                <a:latin typeface="Georgia"/>
                <a:ea typeface="Georgia"/>
                <a:cs typeface="Georgia"/>
              </a:rPr>
              <a:t>Shortage = Qd - Qs = 40</a:t>
            </a:r>
          </a:p>
        </p:txBody>
      </p:sp>
    </p:spTree>
    <p:extLst>
      <p:ext uri="{BB962C8B-B14F-4D97-AF65-F5344CB8AC3E}">
        <p14:creationId xmlns:p14="http://schemas.microsoft.com/office/powerpoint/2010/main" val="511244666"/>
      </p:ext>
    </p:extLst>
  </p:cSld>
</p:sld>
</file>

<file path=ppt/slides/slide11.xml><?xml version="1.0" encoding="utf-8"?>
<p:sld xmlns:p="http://schemas.openxmlformats.org/presentationml/2006/main">
  <p:cSld>
    <p:bg>
      <p:bgPr>
        <a:solidFill xmlns:a="http://schemas.openxmlformats.org/drawingml/2006/main">
          <a:srgbClr val="F7F4E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6" name="accent-rule">
            <a:extLst xmlns:a="http://schemas.openxmlformats.org/drawingml/2006/main">
              <a:ext uri="{FF2B5EF4-FFF2-40B4-BE49-F238E27FC236}">
                <a16:creationId xmlns:a16="http://schemas.microsoft.com/office/drawing/2014/main" id="{677DF167-50F5-41FC-A071-03BEC62595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A3B3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chapter-label">
            <a:extLst xmlns:a="http://schemas.openxmlformats.org/drawingml/2006/main">
              <a:ext uri="{FF2B5EF4-FFF2-40B4-BE49-F238E27FC236}">
                <a16:creationId xmlns:a16="http://schemas.microsoft.com/office/drawing/2014/main" id="{1F6991AE-E0F7-47C6-98CE-5E5E9E4B25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428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9A3B35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9A3B35"/>
                </a:solidFill>
                <a:latin typeface="Aptos"/>
                <a:ea typeface="Aptos"/>
                <a:cs typeface="Aptos"/>
              </a:rPr>
              <a:t>CHAPTER 4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1BE4DCF4-AA37-4BB4-8501-35353B973B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3150" b="1" i="0">
                <a:solidFill>
                  <a:srgbClr val="172126"/>
                </a:solidFill>
                <a:latin typeface="Georgia"/>
                <a:ea typeface="Georgia"/>
                <a:cs typeface="Georgia"/>
              </a:defRPr>
            </a:pPr>
            <a:r>
              <a:rPr sz="3150" b="1" i="0">
                <a:solidFill>
                  <a:srgbClr val="172126"/>
                </a:solidFill>
                <a:latin typeface="Georgia"/>
                <a:ea typeface="Georgia"/>
                <a:cs typeface="Georgia"/>
              </a:rPr>
              <a:t>A shortage is not the same thing as scarcity</a:t>
            </a:r>
          </a:p>
        </p:txBody>
      </p:sp>
      <p:sp>
        <p:nvSpPr>
          <p:cNvPr id="4" name="footer-rule">
            <a:extLst xmlns:a="http://schemas.openxmlformats.org/drawingml/2006/main">
              <a:ext uri="{FF2B5EF4-FFF2-40B4-BE49-F238E27FC236}">
                <a16:creationId xmlns:a16="http://schemas.microsoft.com/office/drawing/2014/main" id="{0CD63BF0-320A-4A91-AE9E-97BC3F66C8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3DA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footer-book">
            <a:extLst xmlns:a="http://schemas.openxmlformats.org/drawingml/2006/main">
              <a:ext uri="{FF2B5EF4-FFF2-40B4-BE49-F238E27FC236}">
                <a16:creationId xmlns:a16="http://schemas.microsoft.com/office/drawing/2014/main" id="{B5ED666C-AC7E-45CE-BAD8-BC6A202060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095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900" b="1" i="0">
                <a:solidFill>
                  <a:srgbClr val="56636A"/>
                </a:solidFill>
                <a:latin typeface="Aptos"/>
                <a:ea typeface="Aptos"/>
                <a:cs typeface="Aptos"/>
              </a:defRPr>
            </a:pPr>
            <a:r>
              <a:rPr sz="900" b="1" i="0">
                <a:solidFill>
                  <a:srgbClr val="56636A"/>
                </a:solidFill>
                <a:latin typeface="Aptos"/>
                <a:ea typeface="Aptos"/>
                <a:cs typeface="Aptos"/>
              </a:rPr>
              <a:t>PRINCIPLES OF MICRO</a:t>
            </a:r>
          </a:p>
        </p:txBody>
      </p:sp>
      <p:sp>
        <p:nvSpPr>
          <p:cNvPr id="6" name="footer-number">
            <a:extLst xmlns:a="http://schemas.openxmlformats.org/drawingml/2006/main">
              <a:ext uri="{FF2B5EF4-FFF2-40B4-BE49-F238E27FC236}">
                <a16:creationId xmlns:a16="http://schemas.microsoft.com/office/drawing/2014/main" id="{97608BD1-6EC6-4FE4-9BA9-DE3D292C9B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8000"/>
              </a:lnSpc>
              <a:buNone/>
              <a:defRPr sz="900" b="0" i="0">
                <a:solidFill>
                  <a:srgbClr val="56636A"/>
                </a:solidFill>
                <a:latin typeface="Aptos"/>
                <a:ea typeface="Aptos"/>
                <a:cs typeface="Aptos"/>
              </a:defRPr>
            </a:pPr>
            <a:r>
              <a:rPr sz="900" b="0" i="0">
                <a:solidFill>
                  <a:srgbClr val="56636A"/>
                </a:solidFill>
                <a:latin typeface="Aptos"/>
                <a:ea typeface="Aptos"/>
                <a:cs typeface="Aptos"/>
              </a:rPr>
              <a:t>11</a:t>
            </a:r>
          </a:p>
        </p:txBody>
      </p:sp>
      <p:sp>
        <p:nvSpPr>
          <p:cNvPr id="7" name="scarcity-field">
            <a:extLst xmlns:a="http://schemas.openxmlformats.org/drawingml/2006/main">
              <a:ext uri="{FF2B5EF4-FFF2-40B4-BE49-F238E27FC236}">
                <a16:creationId xmlns:a16="http://schemas.microsoft.com/office/drawing/2014/main" id="{73971318-0778-496B-BB37-1553A334B2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1733550"/>
            <a:ext cx="4762500" cy="3143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5F6"/>
          </a:solidFill>
          <a:ln xmlns:a="http://schemas.openxmlformats.org/drawingml/2006/main" w="9525">
            <a:solidFill>
              <a:srgbClr val="1E6675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375B318D-941E-4A27-848F-15589EACD5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2057400"/>
            <a:ext cx="2286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1E6675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1E6675"/>
                </a:solidFill>
                <a:latin typeface="Aptos"/>
                <a:ea typeface="Aptos"/>
                <a:cs typeface="Aptos"/>
              </a:rPr>
              <a:t>SCARCITY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A7376363-0BC9-46C7-B706-23546230C1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2667000"/>
            <a:ext cx="4076700" cy="1143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9562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2325" b="1" i="0">
                <a:solidFill>
                  <a:srgbClr val="172126"/>
                </a:solidFill>
                <a:latin typeface="Georgia"/>
                <a:ea typeface="Georgia"/>
                <a:cs typeface="Georgia"/>
              </a:defRPr>
            </a:pPr>
            <a:r>
              <a:rPr sz="2325" b="1" i="0">
                <a:solidFill>
                  <a:srgbClr val="172126"/>
                </a:solidFill>
                <a:latin typeface="Georgia"/>
                <a:ea typeface="Georgia"/>
                <a:cs typeface="Georgia"/>
              </a:rPr>
              <a:t>Resources are limited compared with human wants.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A86D280B-7AC9-41BC-8887-ABA21C5928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4191000"/>
            <a:ext cx="36957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875" b="1" i="0">
                <a:solidFill>
                  <a:srgbClr val="1E6675"/>
                </a:solidFill>
                <a:latin typeface="Aptos"/>
                <a:ea typeface="Aptos"/>
                <a:cs typeface="Aptos"/>
              </a:defRPr>
            </a:pPr>
            <a:r>
              <a:rPr sz="1875" b="1" i="0">
                <a:solidFill>
                  <a:srgbClr val="1E6675"/>
                </a:solidFill>
                <a:latin typeface="Aptos"/>
                <a:ea typeface="Aptos"/>
                <a:cs typeface="Aptos"/>
              </a:rPr>
              <a:t>This is always present.</a:t>
            </a:r>
          </a:p>
        </p:txBody>
      </p:sp>
      <p:sp>
        <p:nvSpPr>
          <p:cNvPr id="11" name="shortage-field">
            <a:extLst xmlns:a="http://schemas.openxmlformats.org/drawingml/2006/main">
              <a:ext uri="{FF2B5EF4-FFF2-40B4-BE49-F238E27FC236}">
                <a16:creationId xmlns:a16="http://schemas.microsoft.com/office/drawing/2014/main" id="{F4F7D177-1D57-4EB0-9CA1-A649DF9065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1733550"/>
            <a:ext cx="4762500" cy="3143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8EFEA"/>
          </a:solidFill>
          <a:ln xmlns:a="http://schemas.openxmlformats.org/drawingml/2006/main" w="9525">
            <a:solidFill>
              <a:srgbClr val="9A3B35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AD1704CF-8631-41C7-A1D0-2C382B4A44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15150" y="2057400"/>
            <a:ext cx="2286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9A3B35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9A3B35"/>
                </a:solidFill>
                <a:latin typeface="Aptos"/>
                <a:ea typeface="Aptos"/>
                <a:cs typeface="Aptos"/>
              </a:rPr>
              <a:t>SHORTAGE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E3738552-74EF-4E3C-A1B2-548E7A50D1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15150" y="2667000"/>
            <a:ext cx="4076700" cy="1143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9562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2325" b="1" i="0">
                <a:solidFill>
                  <a:srgbClr val="172126"/>
                </a:solidFill>
                <a:latin typeface="Georgia"/>
                <a:ea typeface="Georgia"/>
                <a:cs typeface="Georgia"/>
              </a:defRPr>
            </a:pPr>
            <a:r>
              <a:rPr sz="2325" b="1" i="0">
                <a:solidFill>
                  <a:srgbClr val="172126"/>
                </a:solidFill>
                <a:latin typeface="Georgia"/>
                <a:ea typeface="Georgia"/>
                <a:cs typeface="Georgia"/>
              </a:rPr>
              <a:t>Quantity demanded exceeds quantity supplied at the current price.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C0B624EA-26D4-4EF4-B100-2DA7BF26B6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05650" y="4191000"/>
            <a:ext cx="36957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875" b="1" i="0">
                <a:solidFill>
                  <a:srgbClr val="9A3B35"/>
                </a:solidFill>
                <a:latin typeface="Aptos"/>
                <a:ea typeface="Aptos"/>
                <a:cs typeface="Aptos"/>
              </a:defRPr>
            </a:pPr>
            <a:r>
              <a:rPr sz="1875" b="1" i="0">
                <a:solidFill>
                  <a:srgbClr val="9A3B35"/>
                </a:solidFill>
                <a:latin typeface="Aptos"/>
                <a:ea typeface="Aptos"/>
                <a:cs typeface="Aptos"/>
              </a:rPr>
              <a:t>This depends on price.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212C7A37-9207-4372-A2AB-4A658A03B3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00250" y="5295900"/>
            <a:ext cx="81915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2250" b="1" i="0">
                <a:solidFill>
                  <a:srgbClr val="124854"/>
                </a:solidFill>
                <a:latin typeface="Georgia"/>
                <a:ea typeface="Georgia"/>
                <a:cs typeface="Georgia"/>
              </a:defRPr>
            </a:pPr>
            <a:r>
              <a:rPr sz="2250" b="1" i="0">
                <a:solidFill>
                  <a:srgbClr val="124854"/>
                </a:solidFill>
                <a:latin typeface="Georgia"/>
                <a:ea typeface="Georgia"/>
                <a:cs typeface="Georgia"/>
              </a:rPr>
              <a:t>A good can be scarce without being in shortage.</a:t>
            </a:r>
          </a:p>
        </p:txBody>
      </p:sp>
    </p:spTree>
    <p:extLst>
      <p:ext uri="{BB962C8B-B14F-4D97-AF65-F5344CB8AC3E}">
        <p14:creationId xmlns:p14="http://schemas.microsoft.com/office/powerpoint/2010/main" val="1073444523"/>
      </p:ext>
    </p:extLst>
  </p:cSld>
</p:sld>
</file>

<file path=ppt/slides/slide12.xml><?xml version="1.0" encoding="utf-8"?>
<p:sld xmlns:p="http://schemas.openxmlformats.org/presentationml/2006/main">
  <p:cSld>
    <p:bg>
      <p:bgPr>
        <a:solidFill xmlns:a="http://schemas.openxmlformats.org/drawingml/2006/main">
          <a:srgbClr val="F7F4E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0" name="accent-rule">
            <a:extLst xmlns:a="http://schemas.openxmlformats.org/drawingml/2006/main">
              <a:ext uri="{FF2B5EF4-FFF2-40B4-BE49-F238E27FC236}">
                <a16:creationId xmlns:a16="http://schemas.microsoft.com/office/drawing/2014/main" id="{FB66FBC8-78CC-44AE-9D37-54D75B79A8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A3B3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chapter-label">
            <a:extLst xmlns:a="http://schemas.openxmlformats.org/drawingml/2006/main">
              <a:ext uri="{FF2B5EF4-FFF2-40B4-BE49-F238E27FC236}">
                <a16:creationId xmlns:a16="http://schemas.microsoft.com/office/drawing/2014/main" id="{8F17D878-88E3-4851-B982-9A7D39EA0A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428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9A3B35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9A3B35"/>
                </a:solidFill>
                <a:latin typeface="Aptos"/>
                <a:ea typeface="Aptos"/>
                <a:cs typeface="Aptos"/>
              </a:rPr>
              <a:t>CHAPTER 4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232F6686-EB75-4B34-AC79-A9C2ED53FD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3150" b="1" i="0">
                <a:solidFill>
                  <a:srgbClr val="172126"/>
                </a:solidFill>
                <a:latin typeface="Georgia"/>
                <a:ea typeface="Georgia"/>
                <a:cs typeface="Georgia"/>
              </a:defRPr>
            </a:pPr>
            <a:r>
              <a:rPr sz="3150" b="1" i="0">
                <a:solidFill>
                  <a:srgbClr val="172126"/>
                </a:solidFill>
                <a:latin typeface="Georgia"/>
                <a:ea typeface="Georgia"/>
                <a:cs typeface="Georgia"/>
              </a:rPr>
              <a:t>A shortage creates upward pressure on price</a:t>
            </a:r>
          </a:p>
        </p:txBody>
      </p:sp>
      <p:sp>
        <p:nvSpPr>
          <p:cNvPr id="4" name="footer-rule">
            <a:extLst xmlns:a="http://schemas.openxmlformats.org/drawingml/2006/main">
              <a:ext uri="{FF2B5EF4-FFF2-40B4-BE49-F238E27FC236}">
                <a16:creationId xmlns:a16="http://schemas.microsoft.com/office/drawing/2014/main" id="{BA073B7C-1FE2-4333-8CA3-6E76D87E77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3DA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footer-book">
            <a:extLst xmlns:a="http://schemas.openxmlformats.org/drawingml/2006/main">
              <a:ext uri="{FF2B5EF4-FFF2-40B4-BE49-F238E27FC236}">
                <a16:creationId xmlns:a16="http://schemas.microsoft.com/office/drawing/2014/main" id="{5A99C6E2-323C-4781-B0C6-82D0826BC8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095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900" b="1" i="0">
                <a:solidFill>
                  <a:srgbClr val="56636A"/>
                </a:solidFill>
                <a:latin typeface="Aptos"/>
                <a:ea typeface="Aptos"/>
                <a:cs typeface="Aptos"/>
              </a:defRPr>
            </a:pPr>
            <a:r>
              <a:rPr sz="900" b="1" i="0">
                <a:solidFill>
                  <a:srgbClr val="56636A"/>
                </a:solidFill>
                <a:latin typeface="Aptos"/>
                <a:ea typeface="Aptos"/>
                <a:cs typeface="Aptos"/>
              </a:rPr>
              <a:t>PRINCIPLES OF MICRO</a:t>
            </a:r>
          </a:p>
        </p:txBody>
      </p:sp>
      <p:sp>
        <p:nvSpPr>
          <p:cNvPr id="6" name="footer-number">
            <a:extLst xmlns:a="http://schemas.openxmlformats.org/drawingml/2006/main">
              <a:ext uri="{FF2B5EF4-FFF2-40B4-BE49-F238E27FC236}">
                <a16:creationId xmlns:a16="http://schemas.microsoft.com/office/drawing/2014/main" id="{BFAC7E2E-9A16-43B3-B92E-9AABD446BB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8000"/>
              </a:lnSpc>
              <a:buNone/>
              <a:defRPr sz="900" b="0" i="0">
                <a:solidFill>
                  <a:srgbClr val="56636A"/>
                </a:solidFill>
                <a:latin typeface="Aptos"/>
                <a:ea typeface="Aptos"/>
                <a:cs typeface="Aptos"/>
              </a:defRPr>
            </a:pPr>
            <a:r>
              <a:rPr sz="900" b="0" i="0">
                <a:solidFill>
                  <a:srgbClr val="56636A"/>
                </a:solidFill>
                <a:latin typeface="Aptos"/>
                <a:ea typeface="Aptos"/>
                <a:cs typeface="Aptos"/>
              </a:rPr>
              <a:t>12</a:t>
            </a:r>
          </a:p>
        </p:txBody>
      </p:sp>
      <p:sp>
        <p:nvSpPr>
          <p:cNvPr id="7" name="shortage-process-box-1">
            <a:extLst xmlns:a="http://schemas.openxmlformats.org/drawingml/2006/main">
              <a:ext uri="{FF2B5EF4-FFF2-40B4-BE49-F238E27FC236}">
                <a16:creationId xmlns:a16="http://schemas.microsoft.com/office/drawing/2014/main" id="{FA56DBF3-FDEF-41AF-B365-699D9FAB94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2076450"/>
            <a:ext cx="2181225" cy="1581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8EFEA"/>
          </a:solidFill>
          <a:ln xmlns:a="http://schemas.openxmlformats.org/drawingml/2006/main" w="9525">
            <a:solidFill>
              <a:srgbClr val="9A3B35"/>
            </a:solidFill>
            <a:prstDash val="solid"/>
          </a:ln>
        </p:spPr>
      </p:sp>
      <p:sp>
        <p:nvSpPr>
          <p:cNvPr id="8" name="shortage-process-text-1">
            <a:extLst xmlns:a="http://schemas.openxmlformats.org/drawingml/2006/main">
              <a:ext uri="{FF2B5EF4-FFF2-40B4-BE49-F238E27FC236}">
                <a16:creationId xmlns:a16="http://schemas.microsoft.com/office/drawing/2014/main" id="{3F5C2078-D319-477F-9F7D-E62FCA3DF8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2247900"/>
            <a:ext cx="1876425" cy="1238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725" b="1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1725" b="1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Price is below equilibrium</a:t>
            </a:r>
          </a:p>
        </p:txBody>
      </p:sp>
      <p:sp>
        <p:nvSpPr>
          <p:cNvPr id="9" name="shortage-process-arrow-1">
            <a:extLst xmlns:a="http://schemas.openxmlformats.org/drawingml/2006/main">
              <a:ext uri="{FF2B5EF4-FFF2-40B4-BE49-F238E27FC236}">
                <a16:creationId xmlns:a16="http://schemas.microsoft.com/office/drawing/2014/main" id="{AADC6768-2345-4FD2-84AF-F903864076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62275" y="2524125"/>
            <a:ext cx="2667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2850" b="1" i="0">
                <a:solidFill>
                  <a:srgbClr val="9A3B35"/>
                </a:solidFill>
                <a:latin typeface="Aptos"/>
                <a:ea typeface="Aptos"/>
                <a:cs typeface="Aptos"/>
              </a:defRPr>
            </a:pPr>
            <a:r>
              <a:rPr sz="2850" b="1" i="0">
                <a:solidFill>
                  <a:srgbClr val="9A3B35"/>
                </a:solidFill>
                <a:latin typeface="Aptos"/>
                <a:ea typeface="Aptos"/>
                <a:cs typeface="Aptos"/>
              </a:rPr>
              <a:t>&gt;</a:t>
            </a:r>
          </a:p>
        </p:txBody>
      </p:sp>
      <p:sp>
        <p:nvSpPr>
          <p:cNvPr id="10" name="shortage-process-box-2">
            <a:extLst xmlns:a="http://schemas.openxmlformats.org/drawingml/2006/main">
              <a:ext uri="{FF2B5EF4-FFF2-40B4-BE49-F238E27FC236}">
                <a16:creationId xmlns:a16="http://schemas.microsoft.com/office/drawing/2014/main" id="{1DCD03F2-387F-42BD-9834-5F5CD476A8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71875" y="2076450"/>
            <a:ext cx="2181225" cy="1581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8EFEA"/>
          </a:solidFill>
          <a:ln xmlns:a="http://schemas.openxmlformats.org/drawingml/2006/main" w="9525">
            <a:solidFill>
              <a:srgbClr val="9A3B35"/>
            </a:solidFill>
            <a:prstDash val="solid"/>
          </a:ln>
        </p:spPr>
      </p:sp>
      <p:sp>
        <p:nvSpPr>
          <p:cNvPr id="11" name="shortage-process-text-2">
            <a:extLst xmlns:a="http://schemas.openxmlformats.org/drawingml/2006/main">
              <a:ext uri="{FF2B5EF4-FFF2-40B4-BE49-F238E27FC236}">
                <a16:creationId xmlns:a16="http://schemas.microsoft.com/office/drawing/2014/main" id="{7D680CE1-4B96-403C-8259-91AFFD7906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24275" y="2247900"/>
            <a:ext cx="1876425" cy="1238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725" b="1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1725" b="1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Qd is greater than Qs</a:t>
            </a:r>
          </a:p>
        </p:txBody>
      </p:sp>
      <p:sp>
        <p:nvSpPr>
          <p:cNvPr id="12" name="shortage-process-arrow-2">
            <a:extLst xmlns:a="http://schemas.openxmlformats.org/drawingml/2006/main">
              <a:ext uri="{FF2B5EF4-FFF2-40B4-BE49-F238E27FC236}">
                <a16:creationId xmlns:a16="http://schemas.microsoft.com/office/drawing/2014/main" id="{44D4616A-42A6-4BEC-A72F-CC47544C7A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29300" y="2524125"/>
            <a:ext cx="2667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2850" b="1" i="0">
                <a:solidFill>
                  <a:srgbClr val="9A3B35"/>
                </a:solidFill>
                <a:latin typeface="Aptos"/>
                <a:ea typeface="Aptos"/>
                <a:cs typeface="Aptos"/>
              </a:defRPr>
            </a:pPr>
            <a:r>
              <a:rPr sz="2850" b="1" i="0">
                <a:solidFill>
                  <a:srgbClr val="9A3B35"/>
                </a:solidFill>
                <a:latin typeface="Aptos"/>
                <a:ea typeface="Aptos"/>
                <a:cs typeface="Aptos"/>
              </a:rPr>
              <a:t>&gt;</a:t>
            </a:r>
          </a:p>
        </p:txBody>
      </p:sp>
      <p:sp>
        <p:nvSpPr>
          <p:cNvPr id="13" name="shortage-process-box-3">
            <a:extLst xmlns:a="http://schemas.openxmlformats.org/drawingml/2006/main">
              <a:ext uri="{FF2B5EF4-FFF2-40B4-BE49-F238E27FC236}">
                <a16:creationId xmlns:a16="http://schemas.microsoft.com/office/drawing/2014/main" id="{86E36AB9-6266-4773-810F-39B591FDA5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2076450"/>
            <a:ext cx="2181225" cy="1581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8EFEA"/>
          </a:solidFill>
          <a:ln xmlns:a="http://schemas.openxmlformats.org/drawingml/2006/main" w="9525">
            <a:solidFill>
              <a:srgbClr val="9A3B35"/>
            </a:solidFill>
            <a:prstDash val="solid"/>
          </a:ln>
        </p:spPr>
      </p:sp>
      <p:sp>
        <p:nvSpPr>
          <p:cNvPr id="14" name="shortage-process-text-3">
            <a:extLst xmlns:a="http://schemas.openxmlformats.org/drawingml/2006/main">
              <a:ext uri="{FF2B5EF4-FFF2-40B4-BE49-F238E27FC236}">
                <a16:creationId xmlns:a16="http://schemas.microsoft.com/office/drawing/2014/main" id="{6AF3175C-378C-40E1-9BB5-F5CB1049C7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91300" y="2247900"/>
            <a:ext cx="1876425" cy="1238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725" b="1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1725" b="1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Buyers compete for available goods</a:t>
            </a:r>
          </a:p>
        </p:txBody>
      </p:sp>
      <p:sp>
        <p:nvSpPr>
          <p:cNvPr id="15" name="shortage-process-arrow-3">
            <a:extLst xmlns:a="http://schemas.openxmlformats.org/drawingml/2006/main">
              <a:ext uri="{FF2B5EF4-FFF2-40B4-BE49-F238E27FC236}">
                <a16:creationId xmlns:a16="http://schemas.microsoft.com/office/drawing/2014/main" id="{9304DEB4-1302-45E1-98CF-8C7351F3C9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96325" y="2524125"/>
            <a:ext cx="2667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2850" b="1" i="0">
                <a:solidFill>
                  <a:srgbClr val="9A3B35"/>
                </a:solidFill>
                <a:latin typeface="Aptos"/>
                <a:ea typeface="Aptos"/>
                <a:cs typeface="Aptos"/>
              </a:defRPr>
            </a:pPr>
            <a:r>
              <a:rPr sz="2850" b="1" i="0">
                <a:solidFill>
                  <a:srgbClr val="9A3B35"/>
                </a:solidFill>
                <a:latin typeface="Aptos"/>
                <a:ea typeface="Aptos"/>
                <a:cs typeface="Aptos"/>
              </a:rPr>
              <a:t>&gt;</a:t>
            </a:r>
          </a:p>
        </p:txBody>
      </p:sp>
      <p:sp>
        <p:nvSpPr>
          <p:cNvPr id="16" name="shortage-process-box-4">
            <a:extLst xmlns:a="http://schemas.openxmlformats.org/drawingml/2006/main">
              <a:ext uri="{FF2B5EF4-FFF2-40B4-BE49-F238E27FC236}">
                <a16:creationId xmlns:a16="http://schemas.microsoft.com/office/drawing/2014/main" id="{66C4AAD9-DDD8-450A-8AC1-BFE4511C39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05925" y="2076450"/>
            <a:ext cx="2181225" cy="1581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8EFEA"/>
          </a:solidFill>
          <a:ln xmlns:a="http://schemas.openxmlformats.org/drawingml/2006/main" w="9525">
            <a:solidFill>
              <a:srgbClr val="9A3B35"/>
            </a:solidFill>
            <a:prstDash val="solid"/>
          </a:ln>
        </p:spPr>
      </p:sp>
      <p:sp>
        <p:nvSpPr>
          <p:cNvPr id="17" name="shortage-process-text-4">
            <a:extLst xmlns:a="http://schemas.openxmlformats.org/drawingml/2006/main">
              <a:ext uri="{FF2B5EF4-FFF2-40B4-BE49-F238E27FC236}">
                <a16:creationId xmlns:a16="http://schemas.microsoft.com/office/drawing/2014/main" id="{73F98085-61C0-4458-AE7E-F1A7D258B3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58325" y="2247900"/>
            <a:ext cx="1876425" cy="1238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725" b="1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1725" b="1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Price tends to rise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4D3460E1-8B20-4187-BC67-ECC1B1EFB0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33550" y="4343400"/>
            <a:ext cx="87249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89581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2550" b="1" i="0">
                <a:solidFill>
                  <a:srgbClr val="124854"/>
                </a:solidFill>
                <a:latin typeface="Georgia"/>
                <a:ea typeface="Georgia"/>
                <a:cs typeface="Georgia"/>
              </a:defRPr>
            </a:pPr>
            <a:r>
              <a:rPr sz="2550" b="1" i="0">
                <a:solidFill>
                  <a:srgbClr val="124854"/>
                </a:solidFill>
                <a:latin typeface="Georgia"/>
                <a:ea typeface="Georgia"/>
                <a:cs typeface="Georgia"/>
              </a:rPr>
              <a:t>As price rises, buyers purchase less and sellers offer more.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3C033EF5-6558-400D-AD3F-D33BD7933E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24000" y="5219700"/>
            <a:ext cx="91440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875" b="0" i="0">
                <a:solidFill>
                  <a:srgbClr val="56636A"/>
                </a:solidFill>
                <a:latin typeface="Aptos"/>
                <a:ea typeface="Aptos"/>
                <a:cs typeface="Aptos"/>
              </a:defRPr>
            </a:pPr>
            <a:r>
              <a:rPr sz="1875" b="0" i="0">
                <a:solidFill>
                  <a:srgbClr val="56636A"/>
                </a:solidFill>
                <a:latin typeface="Aptos"/>
                <a:ea typeface="Aptos"/>
                <a:cs typeface="Aptos"/>
              </a:rPr>
              <a:t>If the posted price cannot rise, competition moves into waiting, search, travel, connections, or luck.</a:t>
            </a:r>
          </a:p>
        </p:txBody>
      </p:sp>
    </p:spTree>
    <p:extLst>
      <p:ext uri="{BB962C8B-B14F-4D97-AF65-F5344CB8AC3E}">
        <p14:creationId xmlns:p14="http://schemas.microsoft.com/office/powerpoint/2010/main" val="1938742691"/>
      </p:ext>
    </p:extLst>
  </p:cSld>
</p:sld>
</file>

<file path=ppt/slides/slide13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0" name="accent-rule">
            <a:extLst xmlns:a="http://schemas.openxmlformats.org/drawingml/2006/main">
              <a:ext uri="{FF2B5EF4-FFF2-40B4-BE49-F238E27FC236}">
                <a16:creationId xmlns:a16="http://schemas.microsoft.com/office/drawing/2014/main" id="{F53CE5EB-CCCF-4592-BFEA-2A3A883E2A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A3B3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chapter-label">
            <a:extLst xmlns:a="http://schemas.openxmlformats.org/drawingml/2006/main">
              <a:ext uri="{FF2B5EF4-FFF2-40B4-BE49-F238E27FC236}">
                <a16:creationId xmlns:a16="http://schemas.microsoft.com/office/drawing/2014/main" id="{CCEEBBCB-98D1-465C-A249-7FD005FABF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428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9A3B35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9A3B35"/>
                </a:solidFill>
                <a:latin typeface="Aptos"/>
                <a:ea typeface="Aptos"/>
                <a:cs typeface="Aptos"/>
              </a:rPr>
              <a:t>CHAPTER 4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A029924F-0350-4722-AA63-39635CAB4C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98551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3150" b="1" i="0">
                <a:solidFill>
                  <a:srgbClr val="172126"/>
                </a:solidFill>
                <a:latin typeface="Georgia"/>
                <a:ea typeface="Georgia"/>
                <a:cs typeface="Georgia"/>
              </a:defRPr>
            </a:pPr>
            <a:r>
              <a:rPr sz="3150" b="1" i="0">
                <a:solidFill>
                  <a:srgbClr val="172126"/>
                </a:solidFill>
                <a:latin typeface="Georgia"/>
                <a:ea typeface="Georgia"/>
                <a:cs typeface="Georgia"/>
              </a:rPr>
              <a:t>At $35, sellers offer 40 more shovels than buyers want</a:t>
            </a:r>
          </a:p>
        </p:txBody>
      </p:sp>
      <p:sp>
        <p:nvSpPr>
          <p:cNvPr id="4" name="footer-rule">
            <a:extLst xmlns:a="http://schemas.openxmlformats.org/drawingml/2006/main">
              <a:ext uri="{FF2B5EF4-FFF2-40B4-BE49-F238E27FC236}">
                <a16:creationId xmlns:a16="http://schemas.microsoft.com/office/drawing/2014/main" id="{D7778EBA-37E8-4D82-A83B-1F8556E41F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3DA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footer-book">
            <a:extLst xmlns:a="http://schemas.openxmlformats.org/drawingml/2006/main">
              <a:ext uri="{FF2B5EF4-FFF2-40B4-BE49-F238E27FC236}">
                <a16:creationId xmlns:a16="http://schemas.microsoft.com/office/drawing/2014/main" id="{919F9FB3-2126-4290-9063-7C73067574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095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900" b="1" i="0">
                <a:solidFill>
                  <a:srgbClr val="56636A"/>
                </a:solidFill>
                <a:latin typeface="Aptos"/>
                <a:ea typeface="Aptos"/>
                <a:cs typeface="Aptos"/>
              </a:defRPr>
            </a:pPr>
            <a:r>
              <a:rPr sz="900" b="1" i="0">
                <a:solidFill>
                  <a:srgbClr val="56636A"/>
                </a:solidFill>
                <a:latin typeface="Aptos"/>
                <a:ea typeface="Aptos"/>
                <a:cs typeface="Aptos"/>
              </a:rPr>
              <a:t>PRINCIPLES OF MICRO</a:t>
            </a:r>
          </a:p>
        </p:txBody>
      </p:sp>
      <p:sp>
        <p:nvSpPr>
          <p:cNvPr id="6" name="footer-number">
            <a:extLst xmlns:a="http://schemas.openxmlformats.org/drawingml/2006/main">
              <a:ext uri="{FF2B5EF4-FFF2-40B4-BE49-F238E27FC236}">
                <a16:creationId xmlns:a16="http://schemas.microsoft.com/office/drawing/2014/main" id="{EC83A5EF-4D39-45EC-8992-6E918D257D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8000"/>
              </a:lnSpc>
              <a:buNone/>
              <a:defRPr sz="900" b="0" i="0">
                <a:solidFill>
                  <a:srgbClr val="56636A"/>
                </a:solidFill>
                <a:latin typeface="Aptos"/>
                <a:ea typeface="Aptos"/>
                <a:cs typeface="Aptos"/>
              </a:defRPr>
            </a:pPr>
            <a:r>
              <a:rPr sz="900" b="0" i="0">
                <a:solidFill>
                  <a:srgbClr val="56636A"/>
                </a:solidFill>
                <a:latin typeface="Aptos"/>
                <a:ea typeface="Aptos"/>
                <a:cs typeface="Aptos"/>
              </a:rPr>
              <a:t>13</a:t>
            </a:r>
          </a:p>
        </p:txBody>
      </p:sp>
      <p:pic>
        <p:nvPicPr>
          <p:cNvPr id="1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7fd9ec60702542f0"/>
          <a:stretch xmlns:a="http://schemas.openxmlformats.org/drawingml/2006/main"/>
        </p:blipFill>
        <p:spPr>
          <a:xfrm xmlns:a="http://schemas.openxmlformats.org/drawingml/2006/main">
            <a:off x="1270117" y="1485900"/>
            <a:ext cx="6584715" cy="4762500"/>
          </a:xfrm>
          <a:prstGeom xmlns:a="http://schemas.openxmlformats.org/drawingml/2006/main" prst="rect">
            <a:avLst/>
          </a:prstGeom>
        </p:spPr>
      </p:pic>
      <p:sp>
        <p:nvSpPr>
          <p:cNvPr id="8" name="graph-takeaway-field">
            <a:extLst xmlns:a="http://schemas.openxmlformats.org/drawingml/2006/main">
              <a:ext uri="{FF2B5EF4-FFF2-40B4-BE49-F238E27FC236}">
                <a16:creationId xmlns:a16="http://schemas.microsoft.com/office/drawing/2014/main" id="{2D07C9BC-1F12-4A65-AF91-94DED5386C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0" y="2057400"/>
            <a:ext cx="2781300" cy="2266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5F6"/>
          </a:solidFill>
          <a:ln xmlns:a="http://schemas.openxmlformats.org/drawingml/2006/main" w="9525">
            <a:solidFill>
              <a:srgbClr val="1E6675"/>
            </a:solidFill>
            <a:prstDash val="solid"/>
          </a:ln>
        </p:spPr>
      </p:sp>
      <p:sp>
        <p:nvSpPr>
          <p:cNvPr id="9" name="graph-takeaway">
            <a:extLst xmlns:a="http://schemas.openxmlformats.org/drawingml/2006/main">
              <a:ext uri="{FF2B5EF4-FFF2-40B4-BE49-F238E27FC236}">
                <a16:creationId xmlns:a16="http://schemas.microsoft.com/office/drawing/2014/main" id="{B197F355-F924-400C-873B-3CEA8A7940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10650" y="2324100"/>
            <a:ext cx="2286000" cy="1752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2100" b="1" i="0">
                <a:solidFill>
                  <a:srgbClr val="1E6675"/>
                </a:solidFill>
                <a:latin typeface="Georgia"/>
                <a:ea typeface="Georgia"/>
                <a:cs typeface="Georgia"/>
              </a:defRPr>
            </a:pPr>
            <a:r>
              <a:rPr sz="2100" b="1" i="0">
                <a:solidFill>
                  <a:srgbClr val="1E6675"/>
                </a:solidFill>
                <a:latin typeface="Georgia"/>
                <a:ea typeface="Georgia"/>
                <a:cs typeface="Georgia"/>
              </a:rPr>
              <a:t>Surplus = Qs - Qd = 40</a:t>
            </a:r>
          </a:p>
        </p:txBody>
      </p:sp>
    </p:spTree>
    <p:extLst>
      <p:ext uri="{BB962C8B-B14F-4D97-AF65-F5344CB8AC3E}">
        <p14:creationId xmlns:p14="http://schemas.microsoft.com/office/powerpoint/2010/main" val="1538463790"/>
      </p:ext>
    </p:extLst>
  </p:cSld>
</p:sld>
</file>

<file path=ppt/slides/slide14.xml><?xml version="1.0" encoding="utf-8"?>
<p:sld xmlns:p="http://schemas.openxmlformats.org/presentationml/2006/main">
  <p:cSld>
    <p:bg>
      <p:bgPr>
        <a:solidFill xmlns:a="http://schemas.openxmlformats.org/drawingml/2006/main">
          <a:srgbClr val="F7F4E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0" name="accent-rule">
            <a:extLst xmlns:a="http://schemas.openxmlformats.org/drawingml/2006/main">
              <a:ext uri="{FF2B5EF4-FFF2-40B4-BE49-F238E27FC236}">
                <a16:creationId xmlns:a16="http://schemas.microsoft.com/office/drawing/2014/main" id="{40D618B6-349B-4810-B334-C692B30CDC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A3B3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chapter-label">
            <a:extLst xmlns:a="http://schemas.openxmlformats.org/drawingml/2006/main">
              <a:ext uri="{FF2B5EF4-FFF2-40B4-BE49-F238E27FC236}">
                <a16:creationId xmlns:a16="http://schemas.microsoft.com/office/drawing/2014/main" id="{F9AECEDE-4F09-4E0C-910B-3A2098DC05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428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9A3B35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9A3B35"/>
                </a:solidFill>
                <a:latin typeface="Aptos"/>
                <a:ea typeface="Aptos"/>
                <a:cs typeface="Aptos"/>
              </a:rPr>
              <a:t>CHAPTER 4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075E45F5-0147-4D43-B923-EDEC3C5ED3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3150" b="1" i="0">
                <a:solidFill>
                  <a:srgbClr val="172126"/>
                </a:solidFill>
                <a:latin typeface="Georgia"/>
                <a:ea typeface="Georgia"/>
                <a:cs typeface="Georgia"/>
              </a:defRPr>
            </a:pPr>
            <a:r>
              <a:rPr sz="3150" b="1" i="0">
                <a:solidFill>
                  <a:srgbClr val="172126"/>
                </a:solidFill>
                <a:latin typeface="Georgia"/>
                <a:ea typeface="Georgia"/>
                <a:cs typeface="Georgia"/>
              </a:rPr>
              <a:t>A surplus creates downward pressure on price</a:t>
            </a:r>
          </a:p>
        </p:txBody>
      </p:sp>
      <p:sp>
        <p:nvSpPr>
          <p:cNvPr id="4" name="footer-rule">
            <a:extLst xmlns:a="http://schemas.openxmlformats.org/drawingml/2006/main">
              <a:ext uri="{FF2B5EF4-FFF2-40B4-BE49-F238E27FC236}">
                <a16:creationId xmlns:a16="http://schemas.microsoft.com/office/drawing/2014/main" id="{190B31AF-C6E6-4C74-AD58-E20B629565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3DA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footer-book">
            <a:extLst xmlns:a="http://schemas.openxmlformats.org/drawingml/2006/main">
              <a:ext uri="{FF2B5EF4-FFF2-40B4-BE49-F238E27FC236}">
                <a16:creationId xmlns:a16="http://schemas.microsoft.com/office/drawing/2014/main" id="{B698ACA2-4B2D-4AC6-8432-C51B8C7E37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095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900" b="1" i="0">
                <a:solidFill>
                  <a:srgbClr val="56636A"/>
                </a:solidFill>
                <a:latin typeface="Aptos"/>
                <a:ea typeface="Aptos"/>
                <a:cs typeface="Aptos"/>
              </a:defRPr>
            </a:pPr>
            <a:r>
              <a:rPr sz="900" b="1" i="0">
                <a:solidFill>
                  <a:srgbClr val="56636A"/>
                </a:solidFill>
                <a:latin typeface="Aptos"/>
                <a:ea typeface="Aptos"/>
                <a:cs typeface="Aptos"/>
              </a:rPr>
              <a:t>PRINCIPLES OF MICRO</a:t>
            </a:r>
          </a:p>
        </p:txBody>
      </p:sp>
      <p:sp>
        <p:nvSpPr>
          <p:cNvPr id="6" name="footer-number">
            <a:extLst xmlns:a="http://schemas.openxmlformats.org/drawingml/2006/main">
              <a:ext uri="{FF2B5EF4-FFF2-40B4-BE49-F238E27FC236}">
                <a16:creationId xmlns:a16="http://schemas.microsoft.com/office/drawing/2014/main" id="{165A4A20-2089-46B6-B938-46DE72B7D3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8000"/>
              </a:lnSpc>
              <a:buNone/>
              <a:defRPr sz="900" b="0" i="0">
                <a:solidFill>
                  <a:srgbClr val="56636A"/>
                </a:solidFill>
                <a:latin typeface="Aptos"/>
                <a:ea typeface="Aptos"/>
                <a:cs typeface="Aptos"/>
              </a:defRPr>
            </a:pPr>
            <a:r>
              <a:rPr sz="900" b="0" i="0">
                <a:solidFill>
                  <a:srgbClr val="56636A"/>
                </a:solidFill>
                <a:latin typeface="Aptos"/>
                <a:ea typeface="Aptos"/>
                <a:cs typeface="Aptos"/>
              </a:rPr>
              <a:t>14</a:t>
            </a:r>
          </a:p>
        </p:txBody>
      </p:sp>
      <p:sp>
        <p:nvSpPr>
          <p:cNvPr id="7" name="surplus-process-box-1">
            <a:extLst xmlns:a="http://schemas.openxmlformats.org/drawingml/2006/main">
              <a:ext uri="{FF2B5EF4-FFF2-40B4-BE49-F238E27FC236}">
                <a16:creationId xmlns:a16="http://schemas.microsoft.com/office/drawing/2014/main" id="{F6D087BC-3588-44EA-8AF2-FD0B627F64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2076450"/>
            <a:ext cx="2181225" cy="1581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5F6"/>
          </a:solidFill>
          <a:ln xmlns:a="http://schemas.openxmlformats.org/drawingml/2006/main" w="9525">
            <a:solidFill>
              <a:srgbClr val="1E6675"/>
            </a:solidFill>
            <a:prstDash val="solid"/>
          </a:ln>
        </p:spPr>
      </p:sp>
      <p:sp>
        <p:nvSpPr>
          <p:cNvPr id="8" name="surplus-process-text-1">
            <a:extLst xmlns:a="http://schemas.openxmlformats.org/drawingml/2006/main">
              <a:ext uri="{FF2B5EF4-FFF2-40B4-BE49-F238E27FC236}">
                <a16:creationId xmlns:a16="http://schemas.microsoft.com/office/drawing/2014/main" id="{2604E1BF-0570-40F6-A4FB-7541D354B3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2247900"/>
            <a:ext cx="1876425" cy="1238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725" b="1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1725" b="1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Price is above equilibrium</a:t>
            </a:r>
          </a:p>
        </p:txBody>
      </p:sp>
      <p:sp>
        <p:nvSpPr>
          <p:cNvPr id="9" name="surplus-process-arrow-1">
            <a:extLst xmlns:a="http://schemas.openxmlformats.org/drawingml/2006/main">
              <a:ext uri="{FF2B5EF4-FFF2-40B4-BE49-F238E27FC236}">
                <a16:creationId xmlns:a16="http://schemas.microsoft.com/office/drawing/2014/main" id="{00B05270-7548-4CDF-B059-1E060F3B46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62275" y="2524125"/>
            <a:ext cx="2667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2850" b="1" i="0">
                <a:solidFill>
                  <a:srgbClr val="9A3B35"/>
                </a:solidFill>
                <a:latin typeface="Aptos"/>
                <a:ea typeface="Aptos"/>
                <a:cs typeface="Aptos"/>
              </a:defRPr>
            </a:pPr>
            <a:r>
              <a:rPr sz="2850" b="1" i="0">
                <a:solidFill>
                  <a:srgbClr val="9A3B35"/>
                </a:solidFill>
                <a:latin typeface="Aptos"/>
                <a:ea typeface="Aptos"/>
                <a:cs typeface="Aptos"/>
              </a:rPr>
              <a:t>&gt;</a:t>
            </a:r>
          </a:p>
        </p:txBody>
      </p:sp>
      <p:sp>
        <p:nvSpPr>
          <p:cNvPr id="10" name="surplus-process-box-2">
            <a:extLst xmlns:a="http://schemas.openxmlformats.org/drawingml/2006/main">
              <a:ext uri="{FF2B5EF4-FFF2-40B4-BE49-F238E27FC236}">
                <a16:creationId xmlns:a16="http://schemas.microsoft.com/office/drawing/2014/main" id="{0F82343F-C6D4-4CEE-882B-73729AACB7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71875" y="2076450"/>
            <a:ext cx="2181225" cy="1581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5F6"/>
          </a:solidFill>
          <a:ln xmlns:a="http://schemas.openxmlformats.org/drawingml/2006/main" w="9525">
            <a:solidFill>
              <a:srgbClr val="1E6675"/>
            </a:solidFill>
            <a:prstDash val="solid"/>
          </a:ln>
        </p:spPr>
      </p:sp>
      <p:sp>
        <p:nvSpPr>
          <p:cNvPr id="11" name="surplus-process-text-2">
            <a:extLst xmlns:a="http://schemas.openxmlformats.org/drawingml/2006/main">
              <a:ext uri="{FF2B5EF4-FFF2-40B4-BE49-F238E27FC236}">
                <a16:creationId xmlns:a16="http://schemas.microsoft.com/office/drawing/2014/main" id="{165605AE-C8F0-40FC-9CDD-403FF7A44E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24275" y="2247900"/>
            <a:ext cx="1876425" cy="1238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725" b="1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1725" b="1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Qs is greater than Qd</a:t>
            </a:r>
          </a:p>
        </p:txBody>
      </p:sp>
      <p:sp>
        <p:nvSpPr>
          <p:cNvPr id="12" name="surplus-process-arrow-2">
            <a:extLst xmlns:a="http://schemas.openxmlformats.org/drawingml/2006/main">
              <a:ext uri="{FF2B5EF4-FFF2-40B4-BE49-F238E27FC236}">
                <a16:creationId xmlns:a16="http://schemas.microsoft.com/office/drawing/2014/main" id="{07371142-8537-4A4F-AABC-D7BFF81280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29300" y="2524125"/>
            <a:ext cx="2667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2850" b="1" i="0">
                <a:solidFill>
                  <a:srgbClr val="9A3B35"/>
                </a:solidFill>
                <a:latin typeface="Aptos"/>
                <a:ea typeface="Aptos"/>
                <a:cs typeface="Aptos"/>
              </a:defRPr>
            </a:pPr>
            <a:r>
              <a:rPr sz="2850" b="1" i="0">
                <a:solidFill>
                  <a:srgbClr val="9A3B35"/>
                </a:solidFill>
                <a:latin typeface="Aptos"/>
                <a:ea typeface="Aptos"/>
                <a:cs typeface="Aptos"/>
              </a:rPr>
              <a:t>&gt;</a:t>
            </a:r>
          </a:p>
        </p:txBody>
      </p:sp>
      <p:sp>
        <p:nvSpPr>
          <p:cNvPr id="13" name="surplus-process-box-3">
            <a:extLst xmlns:a="http://schemas.openxmlformats.org/drawingml/2006/main">
              <a:ext uri="{FF2B5EF4-FFF2-40B4-BE49-F238E27FC236}">
                <a16:creationId xmlns:a16="http://schemas.microsoft.com/office/drawing/2014/main" id="{37FB44DD-3982-4E07-9A05-4DD5745B7C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2076450"/>
            <a:ext cx="2181225" cy="1581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5F6"/>
          </a:solidFill>
          <a:ln xmlns:a="http://schemas.openxmlformats.org/drawingml/2006/main" w="9525">
            <a:solidFill>
              <a:srgbClr val="1E6675"/>
            </a:solidFill>
            <a:prstDash val="solid"/>
          </a:ln>
        </p:spPr>
      </p:sp>
      <p:sp>
        <p:nvSpPr>
          <p:cNvPr id="14" name="surplus-process-text-3">
            <a:extLst xmlns:a="http://schemas.openxmlformats.org/drawingml/2006/main">
              <a:ext uri="{FF2B5EF4-FFF2-40B4-BE49-F238E27FC236}">
                <a16:creationId xmlns:a16="http://schemas.microsoft.com/office/drawing/2014/main" id="{B6841B57-D371-4AB2-8116-DF666DD7CE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91300" y="2247900"/>
            <a:ext cx="1876425" cy="1238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725" b="1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1725" b="1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Sellers have unsold goods</a:t>
            </a:r>
          </a:p>
        </p:txBody>
      </p:sp>
      <p:sp>
        <p:nvSpPr>
          <p:cNvPr id="15" name="surplus-process-arrow-3">
            <a:extLst xmlns:a="http://schemas.openxmlformats.org/drawingml/2006/main">
              <a:ext uri="{FF2B5EF4-FFF2-40B4-BE49-F238E27FC236}">
                <a16:creationId xmlns:a16="http://schemas.microsoft.com/office/drawing/2014/main" id="{67FE290E-05DC-40CD-AA3B-FD0126C6F3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96325" y="2524125"/>
            <a:ext cx="2667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2850" b="1" i="0">
                <a:solidFill>
                  <a:srgbClr val="9A3B35"/>
                </a:solidFill>
                <a:latin typeface="Aptos"/>
                <a:ea typeface="Aptos"/>
                <a:cs typeface="Aptos"/>
              </a:defRPr>
            </a:pPr>
            <a:r>
              <a:rPr sz="2850" b="1" i="0">
                <a:solidFill>
                  <a:srgbClr val="9A3B35"/>
                </a:solidFill>
                <a:latin typeface="Aptos"/>
                <a:ea typeface="Aptos"/>
                <a:cs typeface="Aptos"/>
              </a:rPr>
              <a:t>&gt;</a:t>
            </a:r>
          </a:p>
        </p:txBody>
      </p:sp>
      <p:sp>
        <p:nvSpPr>
          <p:cNvPr id="16" name="surplus-process-box-4">
            <a:extLst xmlns:a="http://schemas.openxmlformats.org/drawingml/2006/main">
              <a:ext uri="{FF2B5EF4-FFF2-40B4-BE49-F238E27FC236}">
                <a16:creationId xmlns:a16="http://schemas.microsoft.com/office/drawing/2014/main" id="{B4DE167D-F093-4083-952F-EF8C3A6218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05925" y="2076450"/>
            <a:ext cx="2181225" cy="1581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5F6"/>
          </a:solidFill>
          <a:ln xmlns:a="http://schemas.openxmlformats.org/drawingml/2006/main" w="9525">
            <a:solidFill>
              <a:srgbClr val="1E6675"/>
            </a:solidFill>
            <a:prstDash val="solid"/>
          </a:ln>
        </p:spPr>
      </p:sp>
      <p:sp>
        <p:nvSpPr>
          <p:cNvPr id="17" name="surplus-process-text-4">
            <a:extLst xmlns:a="http://schemas.openxmlformats.org/drawingml/2006/main">
              <a:ext uri="{FF2B5EF4-FFF2-40B4-BE49-F238E27FC236}">
                <a16:creationId xmlns:a16="http://schemas.microsoft.com/office/drawing/2014/main" id="{43B02C9E-FAA8-4A58-B7A4-0893D07AD5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58325" y="2247900"/>
            <a:ext cx="1876425" cy="1238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725" b="1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1725" b="1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Price tends to fall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D1AB4686-F3B9-421C-98CC-B36E7BCACD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33550" y="4343400"/>
            <a:ext cx="87249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90416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2550" b="1" i="0">
                <a:solidFill>
                  <a:srgbClr val="124854"/>
                </a:solidFill>
                <a:latin typeface="Georgia"/>
                <a:ea typeface="Georgia"/>
                <a:cs typeface="Georgia"/>
              </a:defRPr>
            </a:pPr>
            <a:r>
              <a:rPr sz="2550" b="1" i="0">
                <a:solidFill>
                  <a:srgbClr val="124854"/>
                </a:solidFill>
                <a:latin typeface="Georgia"/>
                <a:ea typeface="Georgia"/>
                <a:cs typeface="Georgia"/>
              </a:rPr>
              <a:t>As price falls, buyers purchase more and sellers offer less.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EBFFF290-0228-4B10-AAA7-BE20BF398F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81150" y="5219700"/>
            <a:ext cx="90297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97934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950" b="0" i="0">
                <a:solidFill>
                  <a:srgbClr val="56636A"/>
                </a:solidFill>
                <a:latin typeface="Aptos"/>
                <a:ea typeface="Aptos"/>
                <a:cs typeface="Aptos"/>
              </a:defRPr>
            </a:pPr>
            <a:r>
              <a:rPr sz="1950" b="0" i="0">
                <a:solidFill>
                  <a:srgbClr val="56636A"/>
                </a:solidFill>
                <a:latin typeface="Aptos"/>
                <a:ea typeface="Aptos"/>
                <a:cs typeface="Aptos"/>
              </a:rPr>
              <a:t>Sales, bargaining, smaller future orders, storage, and exit are all possible adjustments.</a:t>
            </a:r>
          </a:p>
        </p:txBody>
      </p:sp>
    </p:spTree>
    <p:extLst>
      <p:ext uri="{BB962C8B-B14F-4D97-AF65-F5344CB8AC3E}">
        <p14:creationId xmlns:p14="http://schemas.microsoft.com/office/powerpoint/2010/main" val="1194067421"/>
      </p:ext>
    </p:extLst>
  </p:cSld>
</p:sld>
</file>

<file path=ppt/slides/slide15.xml><?xml version="1.0" encoding="utf-8"?>
<p:sld xmlns:p="http://schemas.openxmlformats.org/presentationml/2006/main">
  <p:cSld>
    <p:bg>
      <p:bgPr>
        <a:solidFill xmlns:a="http://schemas.openxmlformats.org/drawingml/2006/main">
          <a:srgbClr val="12485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0" name="accent-rule">
            <a:extLst xmlns:a="http://schemas.openxmlformats.org/drawingml/2006/main">
              <a:ext uri="{FF2B5EF4-FFF2-40B4-BE49-F238E27FC236}">
                <a16:creationId xmlns:a16="http://schemas.microsoft.com/office/drawing/2014/main" id="{D1A1482B-2D90-4557-8F20-933D0D7EC7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A3B3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chapter-label">
            <a:extLst xmlns:a="http://schemas.openxmlformats.org/drawingml/2006/main">
              <a:ext uri="{FF2B5EF4-FFF2-40B4-BE49-F238E27FC236}">
                <a16:creationId xmlns:a16="http://schemas.microsoft.com/office/drawing/2014/main" id="{991F9B97-43C9-43B8-9236-2F272FD61E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428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9A3B35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9A3B35"/>
                </a:solidFill>
                <a:latin typeface="Aptos"/>
                <a:ea typeface="Aptos"/>
                <a:cs typeface="Aptos"/>
              </a:rPr>
              <a:t>CHAPTER 4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D58AC8B9-EC99-44E5-BC8F-9C2F9EA924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9542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3150" b="1" i="0">
                <a:solidFill>
                  <a:srgbClr val="FFFFFF"/>
                </a:solidFill>
                <a:latin typeface="Georgia"/>
                <a:ea typeface="Georgia"/>
                <a:cs typeface="Georgia"/>
              </a:defRPr>
            </a:pPr>
            <a:r>
              <a:rPr sz="3150" b="1" i="0">
                <a:solidFill>
                  <a:srgbClr val="FFFFFF"/>
                </a:solidFill>
                <a:latin typeface="Georgia"/>
                <a:ea typeface="Georgia"/>
                <a:cs typeface="Georgia"/>
              </a:rPr>
              <a:t>The law of supply and demand describes the adjustment</a:t>
            </a:r>
          </a:p>
        </p:txBody>
      </p:sp>
      <p:sp>
        <p:nvSpPr>
          <p:cNvPr id="4" name="footer-rule">
            <a:extLst xmlns:a="http://schemas.openxmlformats.org/drawingml/2006/main">
              <a:ext uri="{FF2B5EF4-FFF2-40B4-BE49-F238E27FC236}">
                <a16:creationId xmlns:a16="http://schemas.microsoft.com/office/drawing/2014/main" id="{99DD9AD6-D9BF-4F8F-A395-64EBC868B3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D899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footer-book">
            <a:extLst xmlns:a="http://schemas.openxmlformats.org/drawingml/2006/main">
              <a:ext uri="{FF2B5EF4-FFF2-40B4-BE49-F238E27FC236}">
                <a16:creationId xmlns:a16="http://schemas.microsoft.com/office/drawing/2014/main" id="{3C1101C7-8A94-4423-8893-4FC0385BC7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095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900" b="1" i="0">
                <a:solidFill>
                  <a:srgbClr val="B7CDD0"/>
                </a:solidFill>
                <a:latin typeface="Aptos"/>
                <a:ea typeface="Aptos"/>
                <a:cs typeface="Aptos"/>
              </a:defRPr>
            </a:pPr>
            <a:r>
              <a:rPr sz="900" b="1" i="0">
                <a:solidFill>
                  <a:srgbClr val="B7CDD0"/>
                </a:solidFill>
                <a:latin typeface="Aptos"/>
                <a:ea typeface="Aptos"/>
                <a:cs typeface="Aptos"/>
              </a:rPr>
              <a:t>PRINCIPLES OF MICRO</a:t>
            </a:r>
          </a:p>
        </p:txBody>
      </p:sp>
      <p:sp>
        <p:nvSpPr>
          <p:cNvPr id="6" name="footer-number">
            <a:extLst xmlns:a="http://schemas.openxmlformats.org/drawingml/2006/main">
              <a:ext uri="{FF2B5EF4-FFF2-40B4-BE49-F238E27FC236}">
                <a16:creationId xmlns:a16="http://schemas.microsoft.com/office/drawing/2014/main" id="{5F2AD276-4918-4745-89DC-CC0800B625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8000"/>
              </a:lnSpc>
              <a:buNone/>
              <a:defRPr sz="900" b="0" i="0">
                <a:solidFill>
                  <a:srgbClr val="B7CDD0"/>
                </a:solidFill>
                <a:latin typeface="Aptos"/>
                <a:ea typeface="Aptos"/>
                <a:cs typeface="Aptos"/>
              </a:defRPr>
            </a:pPr>
            <a:r>
              <a:rPr sz="900" b="0" i="0">
                <a:solidFill>
                  <a:srgbClr val="B7CDD0"/>
                </a:solidFill>
                <a:latin typeface="Aptos"/>
                <a:ea typeface="Aptos"/>
                <a:cs typeface="Aptos"/>
              </a:rPr>
              <a:t>15</a:t>
            </a:r>
          </a:p>
        </p:txBody>
      </p:sp>
      <p:sp>
        <p:nvSpPr>
          <p:cNvPr id="7" name="law-statement">
            <a:extLst xmlns:a="http://schemas.openxmlformats.org/drawingml/2006/main">
              <a:ext uri="{FF2B5EF4-FFF2-40B4-BE49-F238E27FC236}">
                <a16:creationId xmlns:a16="http://schemas.microsoft.com/office/drawing/2014/main" id="{3811A28A-8E61-465C-B543-B831BCE766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81100" y="1676400"/>
            <a:ext cx="9829800" cy="1866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2975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3150" b="1" i="0">
                <a:solidFill>
                  <a:srgbClr val="FFFFFF"/>
                </a:solidFill>
                <a:latin typeface="Georgia"/>
                <a:ea typeface="Georgia"/>
                <a:cs typeface="Georgia"/>
              </a:defRPr>
            </a:pPr>
            <a:r>
              <a:rPr sz="3150" b="1" i="0">
                <a:solidFill>
                  <a:srgbClr val="FFFFFF"/>
                </a:solidFill>
                <a:latin typeface="Georgia"/>
                <a:ea typeface="Georgia"/>
                <a:cs typeface="Georgia"/>
              </a:rPr>
              <a:t>When a competitive market is out of equilibrium, price tends to move in the direction that brings quantity demanded and quantity supplied together.</a:t>
            </a:r>
          </a:p>
        </p:txBody>
      </p:sp>
      <p:sp>
        <p:nvSpPr>
          <p:cNvPr id="8" name="law-rule">
            <a:extLst xmlns:a="http://schemas.openxmlformats.org/drawingml/2006/main">
              <a:ext uri="{FF2B5EF4-FFF2-40B4-BE49-F238E27FC236}">
                <a16:creationId xmlns:a16="http://schemas.microsoft.com/office/drawing/2014/main" id="{DFA45F97-2654-44FB-B674-4245E7B8FD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19250" y="3905250"/>
            <a:ext cx="8953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D899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6A101780-55CB-49DE-A336-D1D35049A6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9750" y="4419600"/>
            <a:ext cx="85725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97612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2700" b="1" i="0">
                <a:solidFill>
                  <a:srgbClr val="DBEAEC"/>
                </a:solidFill>
                <a:latin typeface="Georgia"/>
                <a:ea typeface="Georgia"/>
                <a:cs typeface="Georgia"/>
              </a:defRPr>
            </a:pPr>
            <a:r>
              <a:rPr sz="2700" b="1" i="0">
                <a:solidFill>
                  <a:srgbClr val="DBEAEC"/>
                </a:solidFill>
                <a:latin typeface="Georgia"/>
                <a:ea typeface="Georgia"/>
                <a:cs typeface="Georgia"/>
              </a:rPr>
              <a:t>A changing price is both a signal and an incentive.</a:t>
            </a:r>
          </a:p>
        </p:txBody>
      </p:sp>
    </p:spTree>
    <p:extLst>
      <p:ext uri="{BB962C8B-B14F-4D97-AF65-F5344CB8AC3E}">
        <p14:creationId xmlns:p14="http://schemas.microsoft.com/office/powerpoint/2010/main" val="1159543218"/>
      </p:ext>
    </p:extLst>
  </p:cSld>
</p:sld>
</file>

<file path=ppt/slides/slide16.xml><?xml version="1.0" encoding="utf-8"?>
<p:sld xmlns:p="http://schemas.openxmlformats.org/presentationml/2006/main">
  <p:cSld>
    <p:bg>
      <p:bgPr>
        <a:solidFill xmlns:a="http://schemas.openxmlformats.org/drawingml/2006/main">
          <a:srgbClr val="F7F4E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0" name="accent-rule">
            <a:extLst xmlns:a="http://schemas.openxmlformats.org/drawingml/2006/main">
              <a:ext uri="{FF2B5EF4-FFF2-40B4-BE49-F238E27FC236}">
                <a16:creationId xmlns:a16="http://schemas.microsoft.com/office/drawing/2014/main" id="{D2D6310F-AD6F-4A54-8027-EDB0CA949A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A3B3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chapter-label">
            <a:extLst xmlns:a="http://schemas.openxmlformats.org/drawingml/2006/main">
              <a:ext uri="{FF2B5EF4-FFF2-40B4-BE49-F238E27FC236}">
                <a16:creationId xmlns:a16="http://schemas.microsoft.com/office/drawing/2014/main" id="{95390F5C-BBD4-4BBE-97FB-6648B13DF7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428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9A3B35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9A3B35"/>
                </a:solidFill>
                <a:latin typeface="Aptos"/>
                <a:ea typeface="Aptos"/>
                <a:cs typeface="Aptos"/>
              </a:rPr>
              <a:t>CHAPTER 4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22143E47-7777-4ABF-ACD5-B169016B46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3150" b="1" i="0">
                <a:solidFill>
                  <a:srgbClr val="172126"/>
                </a:solidFill>
                <a:latin typeface="Georgia"/>
                <a:ea typeface="Georgia"/>
                <a:cs typeface="Georgia"/>
              </a:defRPr>
            </a:pPr>
            <a:r>
              <a:rPr sz="3150" b="1" i="0">
                <a:solidFill>
                  <a:srgbClr val="172126"/>
                </a:solidFill>
                <a:latin typeface="Georgia"/>
                <a:ea typeface="Georgia"/>
                <a:cs typeface="Georgia"/>
              </a:rPr>
              <a:t>Analyze a market change in four steps</a:t>
            </a:r>
          </a:p>
        </p:txBody>
      </p:sp>
      <p:sp>
        <p:nvSpPr>
          <p:cNvPr id="4" name="footer-rule">
            <a:extLst xmlns:a="http://schemas.openxmlformats.org/drawingml/2006/main">
              <a:ext uri="{FF2B5EF4-FFF2-40B4-BE49-F238E27FC236}">
                <a16:creationId xmlns:a16="http://schemas.microsoft.com/office/drawing/2014/main" id="{4EBA5A8D-6766-4566-B8DD-FB200AB94B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3DA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footer-book">
            <a:extLst xmlns:a="http://schemas.openxmlformats.org/drawingml/2006/main">
              <a:ext uri="{FF2B5EF4-FFF2-40B4-BE49-F238E27FC236}">
                <a16:creationId xmlns:a16="http://schemas.microsoft.com/office/drawing/2014/main" id="{2F3E5216-DA3C-4415-A1D7-E4B6332E37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095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900" b="1" i="0">
                <a:solidFill>
                  <a:srgbClr val="56636A"/>
                </a:solidFill>
                <a:latin typeface="Aptos"/>
                <a:ea typeface="Aptos"/>
                <a:cs typeface="Aptos"/>
              </a:defRPr>
            </a:pPr>
            <a:r>
              <a:rPr sz="900" b="1" i="0">
                <a:solidFill>
                  <a:srgbClr val="56636A"/>
                </a:solidFill>
                <a:latin typeface="Aptos"/>
                <a:ea typeface="Aptos"/>
                <a:cs typeface="Aptos"/>
              </a:rPr>
              <a:t>PRINCIPLES OF MICRO</a:t>
            </a:r>
          </a:p>
        </p:txBody>
      </p:sp>
      <p:sp>
        <p:nvSpPr>
          <p:cNvPr id="6" name="footer-number">
            <a:extLst xmlns:a="http://schemas.openxmlformats.org/drawingml/2006/main">
              <a:ext uri="{FF2B5EF4-FFF2-40B4-BE49-F238E27FC236}">
                <a16:creationId xmlns:a16="http://schemas.microsoft.com/office/drawing/2014/main" id="{84107645-35C5-4CB8-9F1F-7E2CD6E311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8000"/>
              </a:lnSpc>
              <a:buNone/>
              <a:defRPr sz="900" b="0" i="0">
                <a:solidFill>
                  <a:srgbClr val="56636A"/>
                </a:solidFill>
                <a:latin typeface="Aptos"/>
                <a:ea typeface="Aptos"/>
                <a:cs typeface="Aptos"/>
              </a:defRPr>
            </a:pPr>
            <a:r>
              <a:rPr sz="900" b="0" i="0">
                <a:solidFill>
                  <a:srgbClr val="56636A"/>
                </a:solidFill>
                <a:latin typeface="Aptos"/>
                <a:ea typeface="Aptos"/>
                <a:cs typeface="Aptos"/>
              </a:rPr>
              <a:t>16</a:t>
            </a:r>
          </a:p>
        </p:txBody>
      </p:sp>
      <p:sp>
        <p:nvSpPr>
          <p:cNvPr id="7" name="four-step-box-1">
            <a:extLst xmlns:a="http://schemas.openxmlformats.org/drawingml/2006/main">
              <a:ext uri="{FF2B5EF4-FFF2-40B4-BE49-F238E27FC236}">
                <a16:creationId xmlns:a16="http://schemas.microsoft.com/office/drawing/2014/main" id="{96267577-6C87-49C6-B32F-EDA8B07A21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2095500"/>
            <a:ext cx="2181225" cy="1695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1E6675"/>
            </a:solidFill>
            <a:prstDash val="solid"/>
          </a:ln>
        </p:spPr>
      </p:sp>
      <p:sp>
        <p:nvSpPr>
          <p:cNvPr id="8" name="four-step-text-1">
            <a:extLst xmlns:a="http://schemas.openxmlformats.org/drawingml/2006/main">
              <a:ext uri="{FF2B5EF4-FFF2-40B4-BE49-F238E27FC236}">
                <a16:creationId xmlns:a16="http://schemas.microsoft.com/office/drawing/2014/main" id="{988A6E64-5A1C-49E5-B1E7-E674B14453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2266950"/>
            <a:ext cx="1876425" cy="1352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950" b="1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1950" b="1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1. Identify the event</a:t>
            </a:r>
          </a:p>
        </p:txBody>
      </p:sp>
      <p:sp>
        <p:nvSpPr>
          <p:cNvPr id="9" name="four-step-arrow-1">
            <a:extLst xmlns:a="http://schemas.openxmlformats.org/drawingml/2006/main">
              <a:ext uri="{FF2B5EF4-FFF2-40B4-BE49-F238E27FC236}">
                <a16:creationId xmlns:a16="http://schemas.microsoft.com/office/drawing/2014/main" id="{B1097B2D-591A-4153-AC32-9B8967F9BD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62275" y="2543175"/>
            <a:ext cx="2667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2850" b="1" i="0">
                <a:solidFill>
                  <a:srgbClr val="9A3B35"/>
                </a:solidFill>
                <a:latin typeface="Aptos"/>
                <a:ea typeface="Aptos"/>
                <a:cs typeface="Aptos"/>
              </a:defRPr>
            </a:pPr>
            <a:r>
              <a:rPr sz="2850" b="1" i="0">
                <a:solidFill>
                  <a:srgbClr val="9A3B35"/>
                </a:solidFill>
                <a:latin typeface="Aptos"/>
                <a:ea typeface="Aptos"/>
                <a:cs typeface="Aptos"/>
              </a:rPr>
              <a:t>&gt;</a:t>
            </a:r>
          </a:p>
        </p:txBody>
      </p:sp>
      <p:sp>
        <p:nvSpPr>
          <p:cNvPr id="10" name="four-step-box-2">
            <a:extLst xmlns:a="http://schemas.openxmlformats.org/drawingml/2006/main">
              <a:ext uri="{FF2B5EF4-FFF2-40B4-BE49-F238E27FC236}">
                <a16:creationId xmlns:a16="http://schemas.microsoft.com/office/drawing/2014/main" id="{D9C1058D-19B9-4360-ACA5-E4DC58B2AD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71875" y="2095500"/>
            <a:ext cx="2181225" cy="1695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1E6675"/>
            </a:solidFill>
            <a:prstDash val="solid"/>
          </a:ln>
        </p:spPr>
      </p:sp>
      <p:sp>
        <p:nvSpPr>
          <p:cNvPr id="11" name="four-step-text-2">
            <a:extLst xmlns:a="http://schemas.openxmlformats.org/drawingml/2006/main">
              <a:ext uri="{FF2B5EF4-FFF2-40B4-BE49-F238E27FC236}">
                <a16:creationId xmlns:a16="http://schemas.microsoft.com/office/drawing/2014/main" id="{97804225-88C2-4E0F-B8C5-11D8BE4DEA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24275" y="2266950"/>
            <a:ext cx="1876425" cy="1352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950" b="1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1950" b="1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2. Choose the curve</a:t>
            </a:r>
          </a:p>
        </p:txBody>
      </p:sp>
      <p:sp>
        <p:nvSpPr>
          <p:cNvPr id="12" name="four-step-arrow-2">
            <a:extLst xmlns:a="http://schemas.openxmlformats.org/drawingml/2006/main">
              <a:ext uri="{FF2B5EF4-FFF2-40B4-BE49-F238E27FC236}">
                <a16:creationId xmlns:a16="http://schemas.microsoft.com/office/drawing/2014/main" id="{B0AE3B06-6E2C-4420-9708-D9D59D70D1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29300" y="2543175"/>
            <a:ext cx="2667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2850" b="1" i="0">
                <a:solidFill>
                  <a:srgbClr val="9A3B35"/>
                </a:solidFill>
                <a:latin typeface="Aptos"/>
                <a:ea typeface="Aptos"/>
                <a:cs typeface="Aptos"/>
              </a:defRPr>
            </a:pPr>
            <a:r>
              <a:rPr sz="2850" b="1" i="0">
                <a:solidFill>
                  <a:srgbClr val="9A3B35"/>
                </a:solidFill>
                <a:latin typeface="Aptos"/>
                <a:ea typeface="Aptos"/>
                <a:cs typeface="Aptos"/>
              </a:rPr>
              <a:t>&gt;</a:t>
            </a:r>
          </a:p>
        </p:txBody>
      </p:sp>
      <p:sp>
        <p:nvSpPr>
          <p:cNvPr id="13" name="four-step-box-3">
            <a:extLst xmlns:a="http://schemas.openxmlformats.org/drawingml/2006/main">
              <a:ext uri="{FF2B5EF4-FFF2-40B4-BE49-F238E27FC236}">
                <a16:creationId xmlns:a16="http://schemas.microsoft.com/office/drawing/2014/main" id="{5F7BA6CB-AC94-4993-BFAC-F2F02AA4BE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2095500"/>
            <a:ext cx="2181225" cy="1695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1E6675"/>
            </a:solidFill>
            <a:prstDash val="solid"/>
          </a:ln>
        </p:spPr>
      </p:sp>
      <p:sp>
        <p:nvSpPr>
          <p:cNvPr id="14" name="four-step-text-3">
            <a:extLst xmlns:a="http://schemas.openxmlformats.org/drawingml/2006/main">
              <a:ext uri="{FF2B5EF4-FFF2-40B4-BE49-F238E27FC236}">
                <a16:creationId xmlns:a16="http://schemas.microsoft.com/office/drawing/2014/main" id="{6FB52C71-EC7D-48B8-AB22-8141708B5F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91300" y="2266950"/>
            <a:ext cx="1876425" cy="1352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950" b="1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1950" b="1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3. Shift left or right</a:t>
            </a:r>
          </a:p>
        </p:txBody>
      </p:sp>
      <p:sp>
        <p:nvSpPr>
          <p:cNvPr id="15" name="four-step-arrow-3">
            <a:extLst xmlns:a="http://schemas.openxmlformats.org/drawingml/2006/main">
              <a:ext uri="{FF2B5EF4-FFF2-40B4-BE49-F238E27FC236}">
                <a16:creationId xmlns:a16="http://schemas.microsoft.com/office/drawing/2014/main" id="{96BDE964-4817-45E5-AF43-0322577F39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96325" y="2543175"/>
            <a:ext cx="2667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2850" b="1" i="0">
                <a:solidFill>
                  <a:srgbClr val="9A3B35"/>
                </a:solidFill>
                <a:latin typeface="Aptos"/>
                <a:ea typeface="Aptos"/>
                <a:cs typeface="Aptos"/>
              </a:defRPr>
            </a:pPr>
            <a:r>
              <a:rPr sz="2850" b="1" i="0">
                <a:solidFill>
                  <a:srgbClr val="9A3B35"/>
                </a:solidFill>
                <a:latin typeface="Aptos"/>
                <a:ea typeface="Aptos"/>
                <a:cs typeface="Aptos"/>
              </a:rPr>
              <a:t>&gt;</a:t>
            </a:r>
          </a:p>
        </p:txBody>
      </p:sp>
      <p:sp>
        <p:nvSpPr>
          <p:cNvPr id="16" name="four-step-box-4">
            <a:extLst xmlns:a="http://schemas.openxmlformats.org/drawingml/2006/main">
              <a:ext uri="{FF2B5EF4-FFF2-40B4-BE49-F238E27FC236}">
                <a16:creationId xmlns:a16="http://schemas.microsoft.com/office/drawing/2014/main" id="{48173209-385A-4B93-9CEF-5B81040B14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05925" y="2095500"/>
            <a:ext cx="2181225" cy="1695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1E6675"/>
            </a:solidFill>
            <a:prstDash val="solid"/>
          </a:ln>
        </p:spPr>
      </p:sp>
      <p:sp>
        <p:nvSpPr>
          <p:cNvPr id="17" name="four-step-text-4">
            <a:extLst xmlns:a="http://schemas.openxmlformats.org/drawingml/2006/main">
              <a:ext uri="{FF2B5EF4-FFF2-40B4-BE49-F238E27FC236}">
                <a16:creationId xmlns:a16="http://schemas.microsoft.com/office/drawing/2014/main" id="{3BE1B797-279E-4529-81BF-5100F9822B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58325" y="2266950"/>
            <a:ext cx="1876425" cy="1352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950" b="1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1950" b="1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4. Compare equilibria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91244569-5811-4310-88C0-69DFF29F47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00250" y="4629150"/>
            <a:ext cx="81915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94593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2625" b="1" i="0">
                <a:solidFill>
                  <a:srgbClr val="9A3B35"/>
                </a:solidFill>
                <a:latin typeface="Georgia"/>
                <a:ea typeface="Georgia"/>
                <a:cs typeface="Georgia"/>
              </a:defRPr>
            </a:pPr>
            <a:r>
              <a:rPr sz="2625" b="1" i="0">
                <a:solidFill>
                  <a:srgbClr val="9A3B35"/>
                </a:solidFill>
                <a:latin typeface="Georgia"/>
                <a:ea typeface="Georgia"/>
                <a:cs typeface="Georgia"/>
              </a:rPr>
              <a:t>Begin with the event, not with a memorized arrow.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F93A183B-A49C-4A26-9564-EE8528D019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43100" y="5448300"/>
            <a:ext cx="83058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725" b="0" i="0">
                <a:solidFill>
                  <a:srgbClr val="56636A"/>
                </a:solidFill>
                <a:latin typeface="Aptos"/>
                <a:ea typeface="Aptos"/>
                <a:cs typeface="Aptos"/>
              </a:defRPr>
            </a:pPr>
            <a:r>
              <a:rPr sz="1725" b="0" i="0">
                <a:solidFill>
                  <a:srgbClr val="56636A"/>
                </a:solidFill>
                <a:latin typeface="Aptos"/>
                <a:ea typeface="Aptos"/>
                <a:cs typeface="Aptos"/>
              </a:rPr>
              <a:t>Economists sometimes call this before-and-after reasoning comparative statics.</a:t>
            </a:r>
          </a:p>
        </p:txBody>
      </p:sp>
    </p:spTree>
    <p:extLst>
      <p:ext uri="{BB962C8B-B14F-4D97-AF65-F5344CB8AC3E}">
        <p14:creationId xmlns:p14="http://schemas.microsoft.com/office/powerpoint/2010/main" val="1389306318"/>
      </p:ext>
    </p:extLst>
  </p:cSld>
</p:sld>
</file>

<file path=ppt/slides/slide17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6" name="accent-rule">
            <a:extLst xmlns:a="http://schemas.openxmlformats.org/drawingml/2006/main">
              <a:ext uri="{FF2B5EF4-FFF2-40B4-BE49-F238E27FC236}">
                <a16:creationId xmlns:a16="http://schemas.microsoft.com/office/drawing/2014/main" id="{DE527B93-4393-4F16-AE9E-D6E537F866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A3B3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chapter-label">
            <a:extLst xmlns:a="http://schemas.openxmlformats.org/drawingml/2006/main">
              <a:ext uri="{FF2B5EF4-FFF2-40B4-BE49-F238E27FC236}">
                <a16:creationId xmlns:a16="http://schemas.microsoft.com/office/drawing/2014/main" id="{285BEF10-D444-4115-A6F2-4B32ABD60C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428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9A3B35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9A3B35"/>
                </a:solidFill>
                <a:latin typeface="Aptos"/>
                <a:ea typeface="Aptos"/>
                <a:cs typeface="Aptos"/>
              </a:rPr>
              <a:t>CHAPTER 4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2C30D7B1-7A9B-4F38-A0B3-DCD84DE5E8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3150" b="1" i="0">
                <a:solidFill>
                  <a:srgbClr val="172126"/>
                </a:solidFill>
                <a:latin typeface="Georgia"/>
                <a:ea typeface="Georgia"/>
                <a:cs typeface="Georgia"/>
              </a:defRPr>
            </a:pPr>
            <a:r>
              <a:rPr sz="3150" b="1" i="0">
                <a:solidFill>
                  <a:srgbClr val="172126"/>
                </a:solidFill>
                <a:latin typeface="Georgia"/>
                <a:ea typeface="Georgia"/>
                <a:cs typeface="Georgia"/>
              </a:rPr>
              <a:t>One curve shifts; price moves us along the other</a:t>
            </a:r>
          </a:p>
        </p:txBody>
      </p:sp>
      <p:sp>
        <p:nvSpPr>
          <p:cNvPr id="4" name="footer-rule">
            <a:extLst xmlns:a="http://schemas.openxmlformats.org/drawingml/2006/main">
              <a:ext uri="{FF2B5EF4-FFF2-40B4-BE49-F238E27FC236}">
                <a16:creationId xmlns:a16="http://schemas.microsoft.com/office/drawing/2014/main" id="{C7799343-0995-4962-B7DC-7BE9FFF5C3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3DA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footer-book">
            <a:extLst xmlns:a="http://schemas.openxmlformats.org/drawingml/2006/main">
              <a:ext uri="{FF2B5EF4-FFF2-40B4-BE49-F238E27FC236}">
                <a16:creationId xmlns:a16="http://schemas.microsoft.com/office/drawing/2014/main" id="{FA44485F-E8CD-48DD-9DE9-146FF8B908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095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900" b="1" i="0">
                <a:solidFill>
                  <a:srgbClr val="56636A"/>
                </a:solidFill>
                <a:latin typeface="Aptos"/>
                <a:ea typeface="Aptos"/>
                <a:cs typeface="Aptos"/>
              </a:defRPr>
            </a:pPr>
            <a:r>
              <a:rPr sz="900" b="1" i="0">
                <a:solidFill>
                  <a:srgbClr val="56636A"/>
                </a:solidFill>
                <a:latin typeface="Aptos"/>
                <a:ea typeface="Aptos"/>
                <a:cs typeface="Aptos"/>
              </a:rPr>
              <a:t>PRINCIPLES OF MICRO</a:t>
            </a:r>
          </a:p>
        </p:txBody>
      </p:sp>
      <p:sp>
        <p:nvSpPr>
          <p:cNvPr id="6" name="footer-number">
            <a:extLst xmlns:a="http://schemas.openxmlformats.org/drawingml/2006/main">
              <a:ext uri="{FF2B5EF4-FFF2-40B4-BE49-F238E27FC236}">
                <a16:creationId xmlns:a16="http://schemas.microsoft.com/office/drawing/2014/main" id="{1C9CC677-F911-45D6-8989-476CFAF61A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8000"/>
              </a:lnSpc>
              <a:buNone/>
              <a:defRPr sz="900" b="0" i="0">
                <a:solidFill>
                  <a:srgbClr val="56636A"/>
                </a:solidFill>
                <a:latin typeface="Aptos"/>
                <a:ea typeface="Aptos"/>
                <a:cs typeface="Aptos"/>
              </a:defRPr>
            </a:pPr>
            <a:r>
              <a:rPr sz="900" b="0" i="0">
                <a:solidFill>
                  <a:srgbClr val="56636A"/>
                </a:solidFill>
                <a:latin typeface="Aptos"/>
                <a:ea typeface="Aptos"/>
                <a:cs typeface="Aptos"/>
              </a:rPr>
              <a:t>17</a:t>
            </a:r>
          </a:p>
        </p:txBody>
      </p:sp>
      <p:sp>
        <p:nvSpPr>
          <p:cNvPr id="7" name="shift-side">
            <a:extLst xmlns:a="http://schemas.openxmlformats.org/drawingml/2006/main">
              <a:ext uri="{FF2B5EF4-FFF2-40B4-BE49-F238E27FC236}">
                <a16:creationId xmlns:a16="http://schemas.microsoft.com/office/drawing/2014/main" id="{BC67CB74-119E-4A54-AD1B-07DD1B0A72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1752600"/>
            <a:ext cx="4857750" cy="3105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8EFEA"/>
          </a:solidFill>
          <a:ln xmlns:a="http://schemas.openxmlformats.org/drawingml/2006/main" w="9525">
            <a:solidFill>
              <a:srgbClr val="9A3B35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55571A8E-2BF1-48EC-9220-41B8E7DAF0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81100" y="2076450"/>
            <a:ext cx="2095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9A3B35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9A3B35"/>
                </a:solidFill>
                <a:latin typeface="Aptos"/>
                <a:ea typeface="Aptos"/>
                <a:cs typeface="Aptos"/>
              </a:rPr>
              <a:t>THE CAUSE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232D9AFF-A3D1-4BC9-A39E-51EC600394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81100" y="2647950"/>
            <a:ext cx="4171950" cy="1066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9175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2550" b="1" i="0">
                <a:solidFill>
                  <a:srgbClr val="172126"/>
                </a:solidFill>
                <a:latin typeface="Georgia"/>
                <a:ea typeface="Georgia"/>
                <a:cs typeface="Georgia"/>
              </a:defRPr>
            </a:pPr>
            <a:r>
              <a:rPr sz="2550" b="1" i="0">
                <a:solidFill>
                  <a:srgbClr val="172126"/>
                </a:solidFill>
                <a:latin typeface="Georgia"/>
                <a:ea typeface="Georgia"/>
                <a:cs typeface="Georgia"/>
              </a:rPr>
              <a:t>An outside event changes demand or supply.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02E08A17-D2A7-4353-B7C9-1401197110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33500" y="4095750"/>
            <a:ext cx="38671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2025" b="1" i="0">
                <a:solidFill>
                  <a:srgbClr val="9A3B35"/>
                </a:solidFill>
                <a:latin typeface="Aptos"/>
                <a:ea typeface="Aptos"/>
                <a:cs typeface="Aptos"/>
              </a:defRPr>
            </a:pPr>
            <a:r>
              <a:rPr sz="2025" b="1" i="0">
                <a:solidFill>
                  <a:srgbClr val="9A3B35"/>
                </a:solidFill>
                <a:latin typeface="Aptos"/>
                <a:ea typeface="Aptos"/>
                <a:cs typeface="Aptos"/>
              </a:rPr>
              <a:t>That curve shifts.</a:t>
            </a:r>
          </a:p>
        </p:txBody>
      </p:sp>
      <p:sp>
        <p:nvSpPr>
          <p:cNvPr id="11" name="movement-side">
            <a:extLst xmlns:a="http://schemas.openxmlformats.org/drawingml/2006/main">
              <a:ext uri="{FF2B5EF4-FFF2-40B4-BE49-F238E27FC236}">
                <a16:creationId xmlns:a16="http://schemas.microsoft.com/office/drawing/2014/main" id="{94B54D2F-3561-493A-9FE1-C3D87A0172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96050" y="1752600"/>
            <a:ext cx="4857750" cy="3105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5F6"/>
          </a:solidFill>
          <a:ln xmlns:a="http://schemas.openxmlformats.org/drawingml/2006/main" w="9525">
            <a:solidFill>
              <a:srgbClr val="1E6675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2036237B-E0BF-4687-8C96-C83E1AEC46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38950" y="2076450"/>
            <a:ext cx="2095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1E6675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1E6675"/>
                </a:solidFill>
                <a:latin typeface="Aptos"/>
                <a:ea typeface="Aptos"/>
                <a:cs typeface="Aptos"/>
              </a:rPr>
              <a:t>THE RESPONSE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3A152C32-5248-4812-BF37-305DEC8E98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38950" y="2647950"/>
            <a:ext cx="4171950" cy="1066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2550" b="1" i="0">
                <a:solidFill>
                  <a:srgbClr val="172126"/>
                </a:solidFill>
                <a:latin typeface="Georgia"/>
                <a:ea typeface="Georgia"/>
                <a:cs typeface="Georgia"/>
              </a:defRPr>
            </a:pPr>
            <a:r>
              <a:rPr sz="2550" b="1" i="0">
                <a:solidFill>
                  <a:srgbClr val="172126"/>
                </a:solidFill>
                <a:latin typeface="Georgia"/>
                <a:ea typeface="Georgia"/>
                <a:cs typeface="Georgia"/>
              </a:rPr>
              <a:t>The new shortage or surplus changes price.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9A3E3550-55E6-4BF3-B820-808F553AA7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53250" y="4000500"/>
            <a:ext cx="39433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94307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2025" b="1" i="0">
                <a:solidFill>
                  <a:srgbClr val="1E6675"/>
                </a:solidFill>
                <a:latin typeface="Aptos"/>
                <a:ea typeface="Aptos"/>
                <a:cs typeface="Aptos"/>
              </a:defRPr>
            </a:pPr>
            <a:r>
              <a:rPr sz="2025" b="1" i="0">
                <a:solidFill>
                  <a:srgbClr val="1E6675"/>
                </a:solidFill>
                <a:latin typeface="Aptos"/>
                <a:ea typeface="Aptos"/>
                <a:cs typeface="Aptos"/>
              </a:rPr>
              <a:t>The market moves along the other curve.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B16965AC-C869-4F62-8559-3AC48611FE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95500" y="5314950"/>
            <a:ext cx="80010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2400" b="1" i="0">
                <a:solidFill>
                  <a:srgbClr val="124854"/>
                </a:solidFill>
                <a:latin typeface="Georgia"/>
                <a:ea typeface="Georgia"/>
                <a:cs typeface="Georgia"/>
              </a:defRPr>
            </a:pPr>
            <a:r>
              <a:rPr sz="2400" b="1" i="0">
                <a:solidFill>
                  <a:srgbClr val="124854"/>
                </a:solidFill>
                <a:latin typeface="Georgia"/>
                <a:ea typeface="Georgia"/>
                <a:cs typeface="Georgia"/>
              </a:rPr>
              <a:t>Do not shift both curves after one event.</a:t>
            </a:r>
          </a:p>
        </p:txBody>
      </p:sp>
    </p:spTree>
    <p:extLst>
      <p:ext uri="{BB962C8B-B14F-4D97-AF65-F5344CB8AC3E}">
        <p14:creationId xmlns:p14="http://schemas.microsoft.com/office/powerpoint/2010/main" val="1244092784"/>
      </p:ext>
    </p:extLst>
  </p:cSld>
</p:sld>
</file>

<file path=ppt/slides/slide18.xml><?xml version="1.0" encoding="utf-8"?>
<p:sld xmlns:p="http://schemas.openxmlformats.org/presentationml/2006/main">
  <p:cSld>
    <p:bg>
      <p:bgPr>
        <a:solidFill xmlns:a="http://schemas.openxmlformats.org/drawingml/2006/main">
          <a:srgbClr val="F7F4E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6" name="accent-rule">
            <a:extLst xmlns:a="http://schemas.openxmlformats.org/drawingml/2006/main">
              <a:ext uri="{FF2B5EF4-FFF2-40B4-BE49-F238E27FC236}">
                <a16:creationId xmlns:a16="http://schemas.microsoft.com/office/drawing/2014/main" id="{77B7E52A-BE3C-43F1-B1D7-2E6866E553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A3B3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chapter-label">
            <a:extLst xmlns:a="http://schemas.openxmlformats.org/drawingml/2006/main">
              <a:ext uri="{FF2B5EF4-FFF2-40B4-BE49-F238E27FC236}">
                <a16:creationId xmlns:a16="http://schemas.microsoft.com/office/drawing/2014/main" id="{FB67B007-A273-4B50-9F68-0685E7D5FB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428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9A3B35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9A3B35"/>
                </a:solidFill>
                <a:latin typeface="Aptos"/>
                <a:ea typeface="Aptos"/>
                <a:cs typeface="Aptos"/>
              </a:rPr>
              <a:t>CHAPTER 4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B2847444-1E5D-4EDA-8088-62D2D083D0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3150" b="1" i="0">
                <a:solidFill>
                  <a:srgbClr val="172126"/>
                </a:solidFill>
                <a:latin typeface="Georgia"/>
                <a:ea typeface="Georgia"/>
                <a:cs typeface="Georgia"/>
              </a:defRPr>
            </a:pPr>
            <a:r>
              <a:rPr sz="3150" b="1" i="0">
                <a:solidFill>
                  <a:srgbClr val="172126"/>
                </a:solidFill>
                <a:latin typeface="Georgia"/>
                <a:ea typeface="Georgia"/>
                <a:cs typeface="Georgia"/>
              </a:rPr>
              <a:t>A blizzard forecast increases snow-shovel demand</a:t>
            </a:r>
          </a:p>
        </p:txBody>
      </p:sp>
      <p:sp>
        <p:nvSpPr>
          <p:cNvPr id="4" name="footer-rule">
            <a:extLst xmlns:a="http://schemas.openxmlformats.org/drawingml/2006/main">
              <a:ext uri="{FF2B5EF4-FFF2-40B4-BE49-F238E27FC236}">
                <a16:creationId xmlns:a16="http://schemas.microsoft.com/office/drawing/2014/main" id="{FD9EA3CE-B138-471A-B454-8DB1E0BBC7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3DA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footer-book">
            <a:extLst xmlns:a="http://schemas.openxmlformats.org/drawingml/2006/main">
              <a:ext uri="{FF2B5EF4-FFF2-40B4-BE49-F238E27FC236}">
                <a16:creationId xmlns:a16="http://schemas.microsoft.com/office/drawing/2014/main" id="{AC167B24-F2AF-4172-A75E-20FDBD1799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095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900" b="1" i="0">
                <a:solidFill>
                  <a:srgbClr val="56636A"/>
                </a:solidFill>
                <a:latin typeface="Aptos"/>
                <a:ea typeface="Aptos"/>
                <a:cs typeface="Aptos"/>
              </a:defRPr>
            </a:pPr>
            <a:r>
              <a:rPr sz="900" b="1" i="0">
                <a:solidFill>
                  <a:srgbClr val="56636A"/>
                </a:solidFill>
                <a:latin typeface="Aptos"/>
                <a:ea typeface="Aptos"/>
                <a:cs typeface="Aptos"/>
              </a:rPr>
              <a:t>PRINCIPLES OF MICRO</a:t>
            </a:r>
          </a:p>
        </p:txBody>
      </p:sp>
      <p:sp>
        <p:nvSpPr>
          <p:cNvPr id="6" name="footer-number">
            <a:extLst xmlns:a="http://schemas.openxmlformats.org/drawingml/2006/main">
              <a:ext uri="{FF2B5EF4-FFF2-40B4-BE49-F238E27FC236}">
                <a16:creationId xmlns:a16="http://schemas.microsoft.com/office/drawing/2014/main" id="{C650A48C-CDCF-4BDA-936F-179EE82165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8000"/>
              </a:lnSpc>
              <a:buNone/>
              <a:defRPr sz="900" b="0" i="0">
                <a:solidFill>
                  <a:srgbClr val="56636A"/>
                </a:solidFill>
                <a:latin typeface="Aptos"/>
                <a:ea typeface="Aptos"/>
                <a:cs typeface="Aptos"/>
              </a:defRPr>
            </a:pPr>
            <a:r>
              <a:rPr sz="900" b="0" i="0">
                <a:solidFill>
                  <a:srgbClr val="56636A"/>
                </a:solidFill>
                <a:latin typeface="Aptos"/>
                <a:ea typeface="Aptos"/>
                <a:cs typeface="Aptos"/>
              </a:rPr>
              <a:t>18</a:t>
            </a:r>
          </a:p>
        </p:txBody>
      </p:sp>
      <p:sp>
        <p:nvSpPr>
          <p:cNvPr id="7" name="blizzard-steps-mark-1">
            <a:extLst xmlns:a="http://schemas.openxmlformats.org/drawingml/2006/main">
              <a:ext uri="{FF2B5EF4-FFF2-40B4-BE49-F238E27FC236}">
                <a16:creationId xmlns:a16="http://schemas.microsoft.com/office/drawing/2014/main" id="{EE175311-F198-46FC-AEB9-05795545C1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52600" y="1666875"/>
            <a:ext cx="2286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250" b="1" i="0">
                <a:solidFill>
                  <a:srgbClr val="9A3B35"/>
                </a:solidFill>
                <a:latin typeface="Aptos"/>
                <a:ea typeface="Aptos"/>
                <a:cs typeface="Aptos"/>
              </a:defRPr>
            </a:pPr>
            <a:r>
              <a:rPr sz="2250" b="1" i="0">
                <a:solidFill>
                  <a:srgbClr val="9A3B35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8" name="blizzard-steps-1">
            <a:extLst xmlns:a="http://schemas.openxmlformats.org/drawingml/2006/main">
              <a:ext uri="{FF2B5EF4-FFF2-40B4-BE49-F238E27FC236}">
                <a16:creationId xmlns:a16="http://schemas.microsoft.com/office/drawing/2014/main" id="{DEB03D67-50AA-4B31-B1F6-FC080C1427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76450" y="1676400"/>
            <a:ext cx="84391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250" b="0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2250" b="0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Event: A major snowstorm is forecast.</a:t>
            </a:r>
          </a:p>
        </p:txBody>
      </p:sp>
      <p:sp>
        <p:nvSpPr>
          <p:cNvPr id="9" name="blizzard-steps-mark-2">
            <a:extLst xmlns:a="http://schemas.openxmlformats.org/drawingml/2006/main">
              <a:ext uri="{FF2B5EF4-FFF2-40B4-BE49-F238E27FC236}">
                <a16:creationId xmlns:a16="http://schemas.microsoft.com/office/drawing/2014/main" id="{D9F9604F-5081-45B9-BEAE-4D07373913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52600" y="2305050"/>
            <a:ext cx="2286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250" b="1" i="0">
                <a:solidFill>
                  <a:srgbClr val="9A3B35"/>
                </a:solidFill>
                <a:latin typeface="Aptos"/>
                <a:ea typeface="Aptos"/>
                <a:cs typeface="Aptos"/>
              </a:defRPr>
            </a:pPr>
            <a:r>
              <a:rPr sz="2250" b="1" i="0">
                <a:solidFill>
                  <a:srgbClr val="9A3B35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0" name="blizzard-steps-2">
            <a:extLst xmlns:a="http://schemas.openxmlformats.org/drawingml/2006/main">
              <a:ext uri="{FF2B5EF4-FFF2-40B4-BE49-F238E27FC236}">
                <a16:creationId xmlns:a16="http://schemas.microsoft.com/office/drawing/2014/main" id="{BBFCAC34-9BC5-4C7C-A8ED-43A0F7BD4B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76450" y="2314575"/>
            <a:ext cx="84391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250" b="0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2250" b="0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Curve: Buyers want more shovels at every possible price.</a:t>
            </a:r>
          </a:p>
        </p:txBody>
      </p:sp>
      <p:sp>
        <p:nvSpPr>
          <p:cNvPr id="11" name="blizzard-steps-mark-3">
            <a:extLst xmlns:a="http://schemas.openxmlformats.org/drawingml/2006/main">
              <a:ext uri="{FF2B5EF4-FFF2-40B4-BE49-F238E27FC236}">
                <a16:creationId xmlns:a16="http://schemas.microsoft.com/office/drawing/2014/main" id="{55FB6DC2-D0E9-460F-9DD9-768B4E7E62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52600" y="2943225"/>
            <a:ext cx="2286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250" b="1" i="0">
                <a:solidFill>
                  <a:srgbClr val="9A3B35"/>
                </a:solidFill>
                <a:latin typeface="Aptos"/>
                <a:ea typeface="Aptos"/>
                <a:cs typeface="Aptos"/>
              </a:defRPr>
            </a:pPr>
            <a:r>
              <a:rPr sz="2250" b="1" i="0">
                <a:solidFill>
                  <a:srgbClr val="9A3B35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2" name="blizzard-steps-3">
            <a:extLst xmlns:a="http://schemas.openxmlformats.org/drawingml/2006/main">
              <a:ext uri="{FF2B5EF4-FFF2-40B4-BE49-F238E27FC236}">
                <a16:creationId xmlns:a16="http://schemas.microsoft.com/office/drawing/2014/main" id="{DEF754A3-419A-4CC2-AF0A-2242E613AE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76450" y="2952750"/>
            <a:ext cx="84391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250" b="0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2250" b="0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Shift: Demand moves right from D0 to D1.</a:t>
            </a:r>
          </a:p>
        </p:txBody>
      </p:sp>
      <p:sp>
        <p:nvSpPr>
          <p:cNvPr id="13" name="blizzard-steps-mark-4">
            <a:extLst xmlns:a="http://schemas.openxmlformats.org/drawingml/2006/main">
              <a:ext uri="{FF2B5EF4-FFF2-40B4-BE49-F238E27FC236}">
                <a16:creationId xmlns:a16="http://schemas.microsoft.com/office/drawing/2014/main" id="{03EE6966-685C-4F87-B114-537D14AF65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52600" y="3581400"/>
            <a:ext cx="2286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250" b="1" i="0">
                <a:solidFill>
                  <a:srgbClr val="9A3B35"/>
                </a:solidFill>
                <a:latin typeface="Aptos"/>
                <a:ea typeface="Aptos"/>
                <a:cs typeface="Aptos"/>
              </a:defRPr>
            </a:pPr>
            <a:r>
              <a:rPr sz="2250" b="1" i="0">
                <a:solidFill>
                  <a:srgbClr val="9A3B35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4" name="blizzard-steps-4">
            <a:extLst xmlns:a="http://schemas.openxmlformats.org/drawingml/2006/main">
              <a:ext uri="{FF2B5EF4-FFF2-40B4-BE49-F238E27FC236}">
                <a16:creationId xmlns:a16="http://schemas.microsoft.com/office/drawing/2014/main" id="{58E11B42-F214-4A74-8657-1167FF5F61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76450" y="3590925"/>
            <a:ext cx="84391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250" b="0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2250" b="0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Prediction: Equilibrium price and quantity both rise.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89791B8A-4477-48C7-8253-024A40D3D4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19250" y="5200650"/>
            <a:ext cx="89535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93377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2400" b="1" i="0">
                <a:solidFill>
                  <a:srgbClr val="124854"/>
                </a:solidFill>
                <a:latin typeface="Georgia"/>
                <a:ea typeface="Georgia"/>
                <a:cs typeface="Georgia"/>
              </a:defRPr>
            </a:pPr>
            <a:r>
              <a:rPr sz="2400" b="1" i="0">
                <a:solidFill>
                  <a:srgbClr val="124854"/>
                </a:solidFill>
                <a:latin typeface="Georgia"/>
                <a:ea typeface="Georgia"/>
                <a:cs typeface="Georgia"/>
              </a:rPr>
              <a:t>At the old price, the demand increase first creates a shortage.</a:t>
            </a:r>
          </a:p>
        </p:txBody>
      </p:sp>
    </p:spTree>
    <p:extLst>
      <p:ext uri="{BB962C8B-B14F-4D97-AF65-F5344CB8AC3E}">
        <p14:creationId xmlns:p14="http://schemas.microsoft.com/office/powerpoint/2010/main" val="13886000"/>
      </p:ext>
    </p:extLst>
  </p:cSld>
</p:sld>
</file>

<file path=ppt/slides/slide19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0" name="accent-rule">
            <a:extLst xmlns:a="http://schemas.openxmlformats.org/drawingml/2006/main">
              <a:ext uri="{FF2B5EF4-FFF2-40B4-BE49-F238E27FC236}">
                <a16:creationId xmlns:a16="http://schemas.microsoft.com/office/drawing/2014/main" id="{7F98E213-4F58-495B-9FAC-096F3E202D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A3B3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chapter-label">
            <a:extLst xmlns:a="http://schemas.openxmlformats.org/drawingml/2006/main">
              <a:ext uri="{FF2B5EF4-FFF2-40B4-BE49-F238E27FC236}">
                <a16:creationId xmlns:a16="http://schemas.microsoft.com/office/drawing/2014/main" id="{214421B0-CA8C-4CA1-93E0-4772B31A2C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428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9A3B35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9A3B35"/>
                </a:solidFill>
                <a:latin typeface="Aptos"/>
                <a:ea typeface="Aptos"/>
                <a:cs typeface="Aptos"/>
              </a:rPr>
              <a:t>CHAPTER 4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9E27DA60-E742-45C6-BA94-473A8F70E7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93958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3150" b="1" i="0">
                <a:solidFill>
                  <a:srgbClr val="172126"/>
                </a:solidFill>
                <a:latin typeface="Georgia"/>
                <a:ea typeface="Georgia"/>
                <a:cs typeface="Georgia"/>
              </a:defRPr>
            </a:pPr>
            <a:r>
              <a:rPr sz="3150" b="1" i="0">
                <a:solidFill>
                  <a:srgbClr val="172126"/>
                </a:solidFill>
                <a:latin typeface="Georgia"/>
                <a:ea typeface="Georgia"/>
                <a:cs typeface="Georgia"/>
              </a:rPr>
              <a:t>A demand increase raises equilibrium price and quantity</a:t>
            </a:r>
          </a:p>
        </p:txBody>
      </p:sp>
      <p:sp>
        <p:nvSpPr>
          <p:cNvPr id="4" name="footer-rule">
            <a:extLst xmlns:a="http://schemas.openxmlformats.org/drawingml/2006/main">
              <a:ext uri="{FF2B5EF4-FFF2-40B4-BE49-F238E27FC236}">
                <a16:creationId xmlns:a16="http://schemas.microsoft.com/office/drawing/2014/main" id="{25E54FB5-C983-4951-8FFC-2CAE27F241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3DA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footer-book">
            <a:extLst xmlns:a="http://schemas.openxmlformats.org/drawingml/2006/main">
              <a:ext uri="{FF2B5EF4-FFF2-40B4-BE49-F238E27FC236}">
                <a16:creationId xmlns:a16="http://schemas.microsoft.com/office/drawing/2014/main" id="{F37365E1-7DF2-470F-BE92-83B5315FCA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095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900" b="1" i="0">
                <a:solidFill>
                  <a:srgbClr val="56636A"/>
                </a:solidFill>
                <a:latin typeface="Aptos"/>
                <a:ea typeface="Aptos"/>
                <a:cs typeface="Aptos"/>
              </a:defRPr>
            </a:pPr>
            <a:r>
              <a:rPr sz="900" b="1" i="0">
                <a:solidFill>
                  <a:srgbClr val="56636A"/>
                </a:solidFill>
                <a:latin typeface="Aptos"/>
                <a:ea typeface="Aptos"/>
                <a:cs typeface="Aptos"/>
              </a:rPr>
              <a:t>PRINCIPLES OF MICRO</a:t>
            </a:r>
          </a:p>
        </p:txBody>
      </p:sp>
      <p:sp>
        <p:nvSpPr>
          <p:cNvPr id="6" name="footer-number">
            <a:extLst xmlns:a="http://schemas.openxmlformats.org/drawingml/2006/main">
              <a:ext uri="{FF2B5EF4-FFF2-40B4-BE49-F238E27FC236}">
                <a16:creationId xmlns:a16="http://schemas.microsoft.com/office/drawing/2014/main" id="{CB8073E3-5775-4DE7-AC23-5C9D407CD6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8000"/>
              </a:lnSpc>
              <a:buNone/>
              <a:defRPr sz="900" b="0" i="0">
                <a:solidFill>
                  <a:srgbClr val="56636A"/>
                </a:solidFill>
                <a:latin typeface="Aptos"/>
                <a:ea typeface="Aptos"/>
                <a:cs typeface="Aptos"/>
              </a:defRPr>
            </a:pPr>
            <a:r>
              <a:rPr sz="900" b="0" i="0">
                <a:solidFill>
                  <a:srgbClr val="56636A"/>
                </a:solidFill>
                <a:latin typeface="Aptos"/>
                <a:ea typeface="Aptos"/>
                <a:cs typeface="Aptos"/>
              </a:rPr>
              <a:t>19</a:t>
            </a:r>
          </a:p>
        </p:txBody>
      </p:sp>
      <p:pic>
        <p:nvPicPr>
          <p:cNvPr id="1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d6629fbf4cfe44cc"/>
          <a:stretch xmlns:a="http://schemas.openxmlformats.org/drawingml/2006/main"/>
        </p:blipFill>
        <p:spPr>
          <a:xfrm xmlns:a="http://schemas.openxmlformats.org/drawingml/2006/main">
            <a:off x="1255750" y="1485900"/>
            <a:ext cx="6613450" cy="4762500"/>
          </a:xfrm>
          <a:prstGeom xmlns:a="http://schemas.openxmlformats.org/drawingml/2006/main" prst="rect">
            <a:avLst/>
          </a:prstGeom>
        </p:spPr>
      </p:pic>
      <p:sp>
        <p:nvSpPr>
          <p:cNvPr id="8" name="graph-takeaway-field">
            <a:extLst xmlns:a="http://schemas.openxmlformats.org/drawingml/2006/main">
              <a:ext uri="{FF2B5EF4-FFF2-40B4-BE49-F238E27FC236}">
                <a16:creationId xmlns:a16="http://schemas.microsoft.com/office/drawing/2014/main" id="{1CE01AEA-B6EE-4E3D-9182-8F1B8E9402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0" y="2076450"/>
            <a:ext cx="2781300" cy="2266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8EFEA"/>
          </a:solidFill>
          <a:ln xmlns:a="http://schemas.openxmlformats.org/drawingml/2006/main" w="9525">
            <a:solidFill>
              <a:srgbClr val="9A3B35"/>
            </a:solidFill>
            <a:prstDash val="solid"/>
          </a:ln>
        </p:spPr>
      </p:sp>
      <p:sp>
        <p:nvSpPr>
          <p:cNvPr id="9" name="graph-takeaway">
            <a:extLst xmlns:a="http://schemas.openxmlformats.org/drawingml/2006/main">
              <a:ext uri="{FF2B5EF4-FFF2-40B4-BE49-F238E27FC236}">
                <a16:creationId xmlns:a16="http://schemas.microsoft.com/office/drawing/2014/main" id="{282886B4-B6B3-4977-A5DA-DBF42C9C60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10650" y="2343150"/>
            <a:ext cx="2286000" cy="1752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2100" b="1" i="0">
                <a:solidFill>
                  <a:srgbClr val="9A3B35"/>
                </a:solidFill>
                <a:latin typeface="Georgia"/>
                <a:ea typeface="Georgia"/>
                <a:cs typeface="Georgia"/>
              </a:defRPr>
            </a:pPr>
            <a:r>
              <a:rPr sz="2100" b="1" i="0">
                <a:solidFill>
                  <a:srgbClr val="9A3B35"/>
                </a:solidFill>
                <a:latin typeface="Georgia"/>
                <a:ea typeface="Georgia"/>
                <a:cs typeface="Georgia"/>
              </a:rPr>
              <a:t>Demand right: P rises, Q rises</a:t>
            </a:r>
          </a:p>
        </p:txBody>
      </p:sp>
    </p:spTree>
    <p:extLst>
      <p:ext uri="{BB962C8B-B14F-4D97-AF65-F5344CB8AC3E}">
        <p14:creationId xmlns:p14="http://schemas.microsoft.com/office/powerpoint/2010/main" val="1275354637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F7F4E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5" name="accent-rule">
            <a:extLst xmlns:a="http://schemas.openxmlformats.org/drawingml/2006/main">
              <a:ext uri="{FF2B5EF4-FFF2-40B4-BE49-F238E27FC236}">
                <a16:creationId xmlns:a16="http://schemas.microsoft.com/office/drawing/2014/main" id="{BF3E6E22-410D-42AE-8A6B-CCF623FE26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A3B3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chapter-label">
            <a:extLst xmlns:a="http://schemas.openxmlformats.org/drawingml/2006/main">
              <a:ext uri="{FF2B5EF4-FFF2-40B4-BE49-F238E27FC236}">
                <a16:creationId xmlns:a16="http://schemas.microsoft.com/office/drawing/2014/main" id="{4F9FB033-2390-4F34-ADB7-6AB9B0792F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428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9A3B35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9A3B35"/>
                </a:solidFill>
                <a:latin typeface="Aptos"/>
                <a:ea typeface="Aptos"/>
                <a:cs typeface="Aptos"/>
              </a:rPr>
              <a:t>CHAPTER 4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62B2F722-9824-408A-AF22-AB2C823916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3150" b="1" i="0">
                <a:solidFill>
                  <a:srgbClr val="172126"/>
                </a:solidFill>
                <a:latin typeface="Georgia"/>
                <a:ea typeface="Georgia"/>
                <a:cs typeface="Georgia"/>
              </a:defRPr>
            </a:pPr>
            <a:r>
              <a:rPr sz="3150" b="1" i="0">
                <a:solidFill>
                  <a:srgbClr val="172126"/>
                </a:solidFill>
                <a:latin typeface="Georgia"/>
                <a:ea typeface="Georgia"/>
                <a:cs typeface="Georgia"/>
              </a:rPr>
              <a:t>A storm forecast changes demand first</a:t>
            </a:r>
          </a:p>
        </p:txBody>
      </p:sp>
      <p:sp>
        <p:nvSpPr>
          <p:cNvPr id="4" name="footer-rule">
            <a:extLst xmlns:a="http://schemas.openxmlformats.org/drawingml/2006/main">
              <a:ext uri="{FF2B5EF4-FFF2-40B4-BE49-F238E27FC236}">
                <a16:creationId xmlns:a16="http://schemas.microsoft.com/office/drawing/2014/main" id="{B7ED3418-F71B-415A-9FEB-4207B3BA2D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3DA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footer-book">
            <a:extLst xmlns:a="http://schemas.openxmlformats.org/drawingml/2006/main">
              <a:ext uri="{FF2B5EF4-FFF2-40B4-BE49-F238E27FC236}">
                <a16:creationId xmlns:a16="http://schemas.microsoft.com/office/drawing/2014/main" id="{6B89A2B4-0C07-4937-A4C6-7E929D618C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095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900" b="1" i="0">
                <a:solidFill>
                  <a:srgbClr val="56636A"/>
                </a:solidFill>
                <a:latin typeface="Aptos"/>
                <a:ea typeface="Aptos"/>
                <a:cs typeface="Aptos"/>
              </a:defRPr>
            </a:pPr>
            <a:r>
              <a:rPr sz="900" b="1" i="0">
                <a:solidFill>
                  <a:srgbClr val="56636A"/>
                </a:solidFill>
                <a:latin typeface="Aptos"/>
                <a:ea typeface="Aptos"/>
                <a:cs typeface="Aptos"/>
              </a:rPr>
              <a:t>PRINCIPLES OF MICRO</a:t>
            </a:r>
          </a:p>
        </p:txBody>
      </p:sp>
      <p:sp>
        <p:nvSpPr>
          <p:cNvPr id="6" name="footer-number">
            <a:extLst xmlns:a="http://schemas.openxmlformats.org/drawingml/2006/main">
              <a:ext uri="{FF2B5EF4-FFF2-40B4-BE49-F238E27FC236}">
                <a16:creationId xmlns:a16="http://schemas.microsoft.com/office/drawing/2014/main" id="{13DC5D67-2977-4F82-A7C4-57C22BECEC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8000"/>
              </a:lnSpc>
              <a:buNone/>
              <a:defRPr sz="900" b="0" i="0">
                <a:solidFill>
                  <a:srgbClr val="56636A"/>
                </a:solidFill>
                <a:latin typeface="Aptos"/>
                <a:ea typeface="Aptos"/>
                <a:cs typeface="Aptos"/>
              </a:defRPr>
            </a:pPr>
            <a:r>
              <a:rPr sz="900" b="0" i="0">
                <a:solidFill>
                  <a:srgbClr val="56636A"/>
                </a:solidFill>
                <a:latin typeface="Aptos"/>
                <a:ea typeface="Aptos"/>
                <a:cs typeface="Aptos"/>
              </a:rPr>
              <a:t>2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9B279CB3-34CE-4BE5-BBB6-4C3AC96566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" y="1562100"/>
            <a:ext cx="10096500" cy="1104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9451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3375" b="1" i="0">
                <a:solidFill>
                  <a:srgbClr val="124854"/>
                </a:solidFill>
                <a:latin typeface="Georgia"/>
                <a:ea typeface="Georgia"/>
                <a:cs typeface="Georgia"/>
              </a:defRPr>
            </a:pPr>
            <a:r>
              <a:rPr sz="3375" b="1" i="0">
                <a:solidFill>
                  <a:srgbClr val="124854"/>
                </a:solidFill>
                <a:latin typeface="Georgia"/>
                <a:ea typeface="Georgia"/>
                <a:cs typeface="Georgia"/>
              </a:rPr>
              <a:t>The shelves are not empty yet. What changed first?</a:t>
            </a:r>
          </a:p>
        </p:txBody>
      </p:sp>
      <p:sp>
        <p:nvSpPr>
          <p:cNvPr id="8" name="opening-rule">
            <a:extLst xmlns:a="http://schemas.openxmlformats.org/drawingml/2006/main">
              <a:ext uri="{FF2B5EF4-FFF2-40B4-BE49-F238E27FC236}">
                <a16:creationId xmlns:a16="http://schemas.microsoft.com/office/drawing/2014/main" id="{827ECAAA-FF96-42FE-9B51-DE5878598F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00200" y="3105150"/>
            <a:ext cx="89916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3DA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opening-puzzle-mark-1">
            <a:extLst xmlns:a="http://schemas.openxmlformats.org/drawingml/2006/main">
              <a:ext uri="{FF2B5EF4-FFF2-40B4-BE49-F238E27FC236}">
                <a16:creationId xmlns:a16="http://schemas.microsoft.com/office/drawing/2014/main" id="{79E15474-EC25-45E8-A395-EE9B7A5609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00250" y="3552825"/>
            <a:ext cx="2286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175" b="1" i="0">
                <a:solidFill>
                  <a:srgbClr val="D8A62F"/>
                </a:solidFill>
                <a:latin typeface="Aptos"/>
                <a:ea typeface="Aptos"/>
                <a:cs typeface="Aptos"/>
              </a:defRPr>
            </a:pPr>
            <a:r>
              <a:rPr sz="2175" b="1" i="0">
                <a:solidFill>
                  <a:srgbClr val="D8A62F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0" name="opening-puzzle-1">
            <a:extLst xmlns:a="http://schemas.openxmlformats.org/drawingml/2006/main">
              <a:ext uri="{FF2B5EF4-FFF2-40B4-BE49-F238E27FC236}">
                <a16:creationId xmlns:a16="http://schemas.microsoft.com/office/drawing/2014/main" id="{1A826D69-B9B7-4519-80F6-553F7E3CF0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24100" y="3562350"/>
            <a:ext cx="78676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175" b="0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2175" b="0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More buyers want snow shovels at yesterday's price.</a:t>
            </a:r>
          </a:p>
        </p:txBody>
      </p:sp>
      <p:sp>
        <p:nvSpPr>
          <p:cNvPr id="11" name="opening-puzzle-mark-2">
            <a:extLst xmlns:a="http://schemas.openxmlformats.org/drawingml/2006/main">
              <a:ext uri="{FF2B5EF4-FFF2-40B4-BE49-F238E27FC236}">
                <a16:creationId xmlns:a16="http://schemas.microsoft.com/office/drawing/2014/main" id="{2934F126-847B-4C89-84EB-91BEDAF162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00250" y="4162425"/>
            <a:ext cx="2286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175" b="1" i="0">
                <a:solidFill>
                  <a:srgbClr val="D8A62F"/>
                </a:solidFill>
                <a:latin typeface="Aptos"/>
                <a:ea typeface="Aptos"/>
                <a:cs typeface="Aptos"/>
              </a:defRPr>
            </a:pPr>
            <a:r>
              <a:rPr sz="2175" b="1" i="0">
                <a:solidFill>
                  <a:srgbClr val="D8A62F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2" name="opening-puzzle-2">
            <a:extLst xmlns:a="http://schemas.openxmlformats.org/drawingml/2006/main">
              <a:ext uri="{FF2B5EF4-FFF2-40B4-BE49-F238E27FC236}">
                <a16:creationId xmlns:a16="http://schemas.microsoft.com/office/drawing/2014/main" id="{86343A3A-D422-4148-B8A5-4DF6A53D53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24100" y="4171950"/>
            <a:ext cx="78676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175" b="0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2175" b="0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Stores still have yesterday's inventory and posted price.</a:t>
            </a:r>
          </a:p>
        </p:txBody>
      </p:sp>
      <p:sp>
        <p:nvSpPr>
          <p:cNvPr id="13" name="opening-puzzle-mark-3">
            <a:extLst xmlns:a="http://schemas.openxmlformats.org/drawingml/2006/main">
              <a:ext uri="{FF2B5EF4-FFF2-40B4-BE49-F238E27FC236}">
                <a16:creationId xmlns:a16="http://schemas.microsoft.com/office/drawing/2014/main" id="{2D6FC0A2-D5A6-49D2-8527-1642CC9B2D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00250" y="4772025"/>
            <a:ext cx="2286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175" b="1" i="0">
                <a:solidFill>
                  <a:srgbClr val="D8A62F"/>
                </a:solidFill>
                <a:latin typeface="Aptos"/>
                <a:ea typeface="Aptos"/>
                <a:cs typeface="Aptos"/>
              </a:defRPr>
            </a:pPr>
            <a:r>
              <a:rPr sz="2175" b="1" i="0">
                <a:solidFill>
                  <a:srgbClr val="D8A62F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4" name="opening-puzzle-3">
            <a:extLst xmlns:a="http://schemas.openxmlformats.org/drawingml/2006/main">
              <a:ext uri="{FF2B5EF4-FFF2-40B4-BE49-F238E27FC236}">
                <a16:creationId xmlns:a16="http://schemas.microsoft.com/office/drawing/2014/main" id="{449BBDFE-6865-485C-A5F6-7A5FB355BB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24100" y="4781550"/>
            <a:ext cx="78676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175" b="0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2175" b="0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Buyer and seller plans no longer fit together.</a:t>
            </a:r>
          </a:p>
        </p:txBody>
      </p:sp>
    </p:spTree>
    <p:extLst>
      <p:ext uri="{BB962C8B-B14F-4D97-AF65-F5344CB8AC3E}">
        <p14:creationId xmlns:p14="http://schemas.microsoft.com/office/powerpoint/2010/main" val="1118903713"/>
      </p:ext>
    </p:extLst>
  </p:cSld>
</p:sld>
</file>

<file path=ppt/slides/slide20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0" name="accent-rule">
            <a:extLst xmlns:a="http://schemas.openxmlformats.org/drawingml/2006/main">
              <a:ext uri="{FF2B5EF4-FFF2-40B4-BE49-F238E27FC236}">
                <a16:creationId xmlns:a16="http://schemas.microsoft.com/office/drawing/2014/main" id="{2BB3460D-A884-4229-A088-594E5933C4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A3B3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chapter-label">
            <a:extLst xmlns:a="http://schemas.openxmlformats.org/drawingml/2006/main">
              <a:ext uri="{FF2B5EF4-FFF2-40B4-BE49-F238E27FC236}">
                <a16:creationId xmlns:a16="http://schemas.microsoft.com/office/drawing/2014/main" id="{BD32AD76-5FB1-4BC7-98DD-4E1471BF98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428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9A3B35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9A3B35"/>
                </a:solidFill>
                <a:latin typeface="Aptos"/>
                <a:ea typeface="Aptos"/>
                <a:cs typeface="Aptos"/>
              </a:rPr>
              <a:t>CHAPTER 4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6A066229-0EF3-4847-9FF5-D46E14FBB5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92015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3150" b="1" i="0">
                <a:solidFill>
                  <a:srgbClr val="172126"/>
                </a:solidFill>
                <a:latin typeface="Georgia"/>
                <a:ea typeface="Georgia"/>
                <a:cs typeface="Georgia"/>
              </a:defRPr>
            </a:pPr>
            <a:r>
              <a:rPr sz="3150" b="1" i="0">
                <a:solidFill>
                  <a:srgbClr val="172126"/>
                </a:solidFill>
                <a:latin typeface="Georgia"/>
                <a:ea typeface="Georgia"/>
                <a:cs typeface="Georgia"/>
              </a:rPr>
              <a:t>A demand decrease lowers equilibrium price and quantity</a:t>
            </a:r>
          </a:p>
        </p:txBody>
      </p:sp>
      <p:sp>
        <p:nvSpPr>
          <p:cNvPr id="4" name="footer-rule">
            <a:extLst xmlns:a="http://schemas.openxmlformats.org/drawingml/2006/main">
              <a:ext uri="{FF2B5EF4-FFF2-40B4-BE49-F238E27FC236}">
                <a16:creationId xmlns:a16="http://schemas.microsoft.com/office/drawing/2014/main" id="{D678D79A-8939-4893-99FC-CF65D3CBA8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3DA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footer-book">
            <a:extLst xmlns:a="http://schemas.openxmlformats.org/drawingml/2006/main">
              <a:ext uri="{FF2B5EF4-FFF2-40B4-BE49-F238E27FC236}">
                <a16:creationId xmlns:a16="http://schemas.microsoft.com/office/drawing/2014/main" id="{94ABFE9C-6455-4AFE-A20B-54883C3B3E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095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900" b="1" i="0">
                <a:solidFill>
                  <a:srgbClr val="56636A"/>
                </a:solidFill>
                <a:latin typeface="Aptos"/>
                <a:ea typeface="Aptos"/>
                <a:cs typeface="Aptos"/>
              </a:defRPr>
            </a:pPr>
            <a:r>
              <a:rPr sz="900" b="1" i="0">
                <a:solidFill>
                  <a:srgbClr val="56636A"/>
                </a:solidFill>
                <a:latin typeface="Aptos"/>
                <a:ea typeface="Aptos"/>
                <a:cs typeface="Aptos"/>
              </a:rPr>
              <a:t>PRINCIPLES OF MICRO</a:t>
            </a:r>
          </a:p>
        </p:txBody>
      </p:sp>
      <p:sp>
        <p:nvSpPr>
          <p:cNvPr id="6" name="footer-number">
            <a:extLst xmlns:a="http://schemas.openxmlformats.org/drawingml/2006/main">
              <a:ext uri="{FF2B5EF4-FFF2-40B4-BE49-F238E27FC236}">
                <a16:creationId xmlns:a16="http://schemas.microsoft.com/office/drawing/2014/main" id="{04540336-9FFF-4ED0-8080-E73485C855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8000"/>
              </a:lnSpc>
              <a:buNone/>
              <a:defRPr sz="900" b="0" i="0">
                <a:solidFill>
                  <a:srgbClr val="56636A"/>
                </a:solidFill>
                <a:latin typeface="Aptos"/>
                <a:ea typeface="Aptos"/>
                <a:cs typeface="Aptos"/>
              </a:defRPr>
            </a:pPr>
            <a:r>
              <a:rPr sz="900" b="0" i="0">
                <a:solidFill>
                  <a:srgbClr val="56636A"/>
                </a:solidFill>
                <a:latin typeface="Aptos"/>
                <a:ea typeface="Aptos"/>
                <a:cs typeface="Aptos"/>
              </a:rPr>
              <a:t>20</a:t>
            </a:r>
          </a:p>
        </p:txBody>
      </p:sp>
      <p:pic>
        <p:nvPicPr>
          <p:cNvPr id="1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f16b00015ca7491b"/>
          <a:stretch xmlns:a="http://schemas.openxmlformats.org/drawingml/2006/main"/>
        </p:blipFill>
        <p:spPr>
          <a:xfrm xmlns:a="http://schemas.openxmlformats.org/drawingml/2006/main">
            <a:off x="1311839" y="1485900"/>
            <a:ext cx="6501271" cy="4762500"/>
          </a:xfrm>
          <a:prstGeom xmlns:a="http://schemas.openxmlformats.org/drawingml/2006/main" prst="rect">
            <a:avLst/>
          </a:prstGeom>
        </p:spPr>
      </p:pic>
      <p:sp>
        <p:nvSpPr>
          <p:cNvPr id="8" name="graph-takeaway-field">
            <a:extLst xmlns:a="http://schemas.openxmlformats.org/drawingml/2006/main">
              <a:ext uri="{FF2B5EF4-FFF2-40B4-BE49-F238E27FC236}">
                <a16:creationId xmlns:a16="http://schemas.microsoft.com/office/drawing/2014/main" id="{FE54FD7D-573F-444E-915F-39D3A535BE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0" y="2076450"/>
            <a:ext cx="2781300" cy="2266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5F6"/>
          </a:solidFill>
          <a:ln xmlns:a="http://schemas.openxmlformats.org/drawingml/2006/main" w="9525">
            <a:solidFill>
              <a:srgbClr val="1E6675"/>
            </a:solidFill>
            <a:prstDash val="solid"/>
          </a:ln>
        </p:spPr>
      </p:sp>
      <p:sp>
        <p:nvSpPr>
          <p:cNvPr id="9" name="graph-takeaway">
            <a:extLst xmlns:a="http://schemas.openxmlformats.org/drawingml/2006/main">
              <a:ext uri="{FF2B5EF4-FFF2-40B4-BE49-F238E27FC236}">
                <a16:creationId xmlns:a16="http://schemas.microsoft.com/office/drawing/2014/main" id="{7CA87DCF-4CD9-45AF-B6C9-D23BC6A1C4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10650" y="2343150"/>
            <a:ext cx="2286000" cy="1752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2100" b="1" i="0">
                <a:solidFill>
                  <a:srgbClr val="1E6675"/>
                </a:solidFill>
                <a:latin typeface="Georgia"/>
                <a:ea typeface="Georgia"/>
                <a:cs typeface="Georgia"/>
              </a:defRPr>
            </a:pPr>
            <a:r>
              <a:rPr sz="2100" b="1" i="0">
                <a:solidFill>
                  <a:srgbClr val="1E6675"/>
                </a:solidFill>
                <a:latin typeface="Georgia"/>
                <a:ea typeface="Georgia"/>
                <a:cs typeface="Georgia"/>
              </a:rPr>
              <a:t>Demand left: P falls, Q falls</a:t>
            </a:r>
          </a:p>
        </p:txBody>
      </p:sp>
    </p:spTree>
    <p:extLst>
      <p:ext uri="{BB962C8B-B14F-4D97-AF65-F5344CB8AC3E}">
        <p14:creationId xmlns:p14="http://schemas.microsoft.com/office/powerpoint/2010/main" val="1254905355"/>
      </p:ext>
    </p:extLst>
  </p:cSld>
</p:sld>
</file>

<file path=ppt/slides/slide21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0" name="accent-rule">
            <a:extLst xmlns:a="http://schemas.openxmlformats.org/drawingml/2006/main">
              <a:ext uri="{FF2B5EF4-FFF2-40B4-BE49-F238E27FC236}">
                <a16:creationId xmlns:a16="http://schemas.microsoft.com/office/drawing/2014/main" id="{551547A3-85ED-47F3-AABB-8465C9232F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A3B3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chapter-label">
            <a:extLst xmlns:a="http://schemas.openxmlformats.org/drawingml/2006/main">
              <a:ext uri="{FF2B5EF4-FFF2-40B4-BE49-F238E27FC236}">
                <a16:creationId xmlns:a16="http://schemas.microsoft.com/office/drawing/2014/main" id="{563BB1D7-F2CD-4A30-93BA-539C1992BC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428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9A3B35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9A3B35"/>
                </a:solidFill>
                <a:latin typeface="Aptos"/>
                <a:ea typeface="Aptos"/>
                <a:cs typeface="Aptos"/>
              </a:rPr>
              <a:t>CHAPTER 4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E4C16A8E-FFF1-4159-93F9-F7C65BBBF7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3150" b="1" i="0">
                <a:solidFill>
                  <a:srgbClr val="172126"/>
                </a:solidFill>
                <a:latin typeface="Georgia"/>
                <a:ea typeface="Georgia"/>
                <a:cs typeface="Georgia"/>
              </a:defRPr>
            </a:pPr>
            <a:r>
              <a:rPr sz="3150" b="1" i="0">
                <a:solidFill>
                  <a:srgbClr val="172126"/>
                </a:solidFill>
                <a:latin typeface="Georgia"/>
                <a:ea typeface="Georgia"/>
                <a:cs typeface="Georgia"/>
              </a:rPr>
              <a:t>A supply increase lowers price and raises quantity</a:t>
            </a:r>
          </a:p>
        </p:txBody>
      </p:sp>
      <p:sp>
        <p:nvSpPr>
          <p:cNvPr id="4" name="footer-rule">
            <a:extLst xmlns:a="http://schemas.openxmlformats.org/drawingml/2006/main">
              <a:ext uri="{FF2B5EF4-FFF2-40B4-BE49-F238E27FC236}">
                <a16:creationId xmlns:a16="http://schemas.microsoft.com/office/drawing/2014/main" id="{C23FAE2F-C12C-449D-AE83-12AEE9F6B5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3DA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footer-book">
            <a:extLst xmlns:a="http://schemas.openxmlformats.org/drawingml/2006/main">
              <a:ext uri="{FF2B5EF4-FFF2-40B4-BE49-F238E27FC236}">
                <a16:creationId xmlns:a16="http://schemas.microsoft.com/office/drawing/2014/main" id="{7386D3D2-AABF-4DDC-9810-2722574231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095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900" b="1" i="0">
                <a:solidFill>
                  <a:srgbClr val="56636A"/>
                </a:solidFill>
                <a:latin typeface="Aptos"/>
                <a:ea typeface="Aptos"/>
                <a:cs typeface="Aptos"/>
              </a:defRPr>
            </a:pPr>
            <a:r>
              <a:rPr sz="900" b="1" i="0">
                <a:solidFill>
                  <a:srgbClr val="56636A"/>
                </a:solidFill>
                <a:latin typeface="Aptos"/>
                <a:ea typeface="Aptos"/>
                <a:cs typeface="Aptos"/>
              </a:rPr>
              <a:t>PRINCIPLES OF MICRO</a:t>
            </a:r>
          </a:p>
        </p:txBody>
      </p:sp>
      <p:sp>
        <p:nvSpPr>
          <p:cNvPr id="6" name="footer-number">
            <a:extLst xmlns:a="http://schemas.openxmlformats.org/drawingml/2006/main">
              <a:ext uri="{FF2B5EF4-FFF2-40B4-BE49-F238E27FC236}">
                <a16:creationId xmlns:a16="http://schemas.microsoft.com/office/drawing/2014/main" id="{A3E34C73-6B51-4BE4-9681-C3A595A1C9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8000"/>
              </a:lnSpc>
              <a:buNone/>
              <a:defRPr sz="900" b="0" i="0">
                <a:solidFill>
                  <a:srgbClr val="56636A"/>
                </a:solidFill>
                <a:latin typeface="Aptos"/>
                <a:ea typeface="Aptos"/>
                <a:cs typeface="Aptos"/>
              </a:defRPr>
            </a:pPr>
            <a:r>
              <a:rPr sz="900" b="0" i="0">
                <a:solidFill>
                  <a:srgbClr val="56636A"/>
                </a:solidFill>
                <a:latin typeface="Aptos"/>
                <a:ea typeface="Aptos"/>
                <a:cs typeface="Aptos"/>
              </a:rPr>
              <a:t>21</a:t>
            </a:r>
          </a:p>
        </p:txBody>
      </p:sp>
      <p:pic>
        <p:nvPicPr>
          <p:cNvPr id="1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fae1898ecdc143fb"/>
          <a:stretch xmlns:a="http://schemas.openxmlformats.org/drawingml/2006/main"/>
        </p:blipFill>
        <p:spPr>
          <a:xfrm xmlns:a="http://schemas.openxmlformats.org/drawingml/2006/main">
            <a:off x="1273597" y="1485900"/>
            <a:ext cx="6577757" cy="4762500"/>
          </a:xfrm>
          <a:prstGeom xmlns:a="http://schemas.openxmlformats.org/drawingml/2006/main" prst="rect">
            <a:avLst/>
          </a:prstGeom>
        </p:spPr>
      </p:pic>
      <p:sp>
        <p:nvSpPr>
          <p:cNvPr id="8" name="graph-takeaway-field">
            <a:extLst xmlns:a="http://schemas.openxmlformats.org/drawingml/2006/main">
              <a:ext uri="{FF2B5EF4-FFF2-40B4-BE49-F238E27FC236}">
                <a16:creationId xmlns:a16="http://schemas.microsoft.com/office/drawing/2014/main" id="{1CFB03AD-A2C4-4790-AD36-336E646FD9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0" y="2076450"/>
            <a:ext cx="2781300" cy="2266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5F6"/>
          </a:solidFill>
          <a:ln xmlns:a="http://schemas.openxmlformats.org/drawingml/2006/main" w="9525">
            <a:solidFill>
              <a:srgbClr val="1E6675"/>
            </a:solidFill>
            <a:prstDash val="solid"/>
          </a:ln>
        </p:spPr>
      </p:sp>
      <p:sp>
        <p:nvSpPr>
          <p:cNvPr id="9" name="graph-takeaway">
            <a:extLst xmlns:a="http://schemas.openxmlformats.org/drawingml/2006/main">
              <a:ext uri="{FF2B5EF4-FFF2-40B4-BE49-F238E27FC236}">
                <a16:creationId xmlns:a16="http://schemas.microsoft.com/office/drawing/2014/main" id="{9D0586B5-4B64-4EB0-8001-97DBD5D122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10650" y="2343150"/>
            <a:ext cx="2286000" cy="1752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2100" b="1" i="0">
                <a:solidFill>
                  <a:srgbClr val="1E6675"/>
                </a:solidFill>
                <a:latin typeface="Georgia"/>
                <a:ea typeface="Georgia"/>
                <a:cs typeface="Georgia"/>
              </a:defRPr>
            </a:pPr>
            <a:r>
              <a:rPr sz="2100" b="1" i="0">
                <a:solidFill>
                  <a:srgbClr val="1E6675"/>
                </a:solidFill>
                <a:latin typeface="Georgia"/>
                <a:ea typeface="Georgia"/>
                <a:cs typeface="Georgia"/>
              </a:rPr>
              <a:t>Supply right: P falls, Q rises</a:t>
            </a:r>
          </a:p>
        </p:txBody>
      </p:sp>
    </p:spTree>
    <p:extLst>
      <p:ext uri="{BB962C8B-B14F-4D97-AF65-F5344CB8AC3E}">
        <p14:creationId xmlns:p14="http://schemas.microsoft.com/office/powerpoint/2010/main" val="241790993"/>
      </p:ext>
    </p:extLst>
  </p:cSld>
</p:sld>
</file>

<file path=ppt/slides/slide22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0" name="accent-rule">
            <a:extLst xmlns:a="http://schemas.openxmlformats.org/drawingml/2006/main">
              <a:ext uri="{FF2B5EF4-FFF2-40B4-BE49-F238E27FC236}">
                <a16:creationId xmlns:a16="http://schemas.microsoft.com/office/drawing/2014/main" id="{5FFAFC49-22DA-427E-800D-A965C3FD79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A3B3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chapter-label">
            <a:extLst xmlns:a="http://schemas.openxmlformats.org/drawingml/2006/main">
              <a:ext uri="{FF2B5EF4-FFF2-40B4-BE49-F238E27FC236}">
                <a16:creationId xmlns:a16="http://schemas.microsoft.com/office/drawing/2014/main" id="{FCA6F730-9FE7-484F-B9BB-D127293BDA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428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9A3B35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9A3B35"/>
                </a:solidFill>
                <a:latin typeface="Aptos"/>
                <a:ea typeface="Aptos"/>
                <a:cs typeface="Aptos"/>
              </a:rPr>
              <a:t>CHAPTER 4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747AE0B5-066D-49C7-B09F-44358151DD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3150" b="1" i="0">
                <a:solidFill>
                  <a:srgbClr val="172126"/>
                </a:solidFill>
                <a:latin typeface="Georgia"/>
                <a:ea typeface="Georgia"/>
                <a:cs typeface="Georgia"/>
              </a:defRPr>
            </a:pPr>
            <a:r>
              <a:rPr sz="3150" b="1" i="0">
                <a:solidFill>
                  <a:srgbClr val="172126"/>
                </a:solidFill>
                <a:latin typeface="Georgia"/>
                <a:ea typeface="Georgia"/>
                <a:cs typeface="Georgia"/>
              </a:rPr>
              <a:t>A supply decrease raises price and lowers quantity</a:t>
            </a:r>
          </a:p>
        </p:txBody>
      </p:sp>
      <p:sp>
        <p:nvSpPr>
          <p:cNvPr id="4" name="footer-rule">
            <a:extLst xmlns:a="http://schemas.openxmlformats.org/drawingml/2006/main">
              <a:ext uri="{FF2B5EF4-FFF2-40B4-BE49-F238E27FC236}">
                <a16:creationId xmlns:a16="http://schemas.microsoft.com/office/drawing/2014/main" id="{FB1E069B-A4D8-42D9-B026-51BB589C78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3DA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footer-book">
            <a:extLst xmlns:a="http://schemas.openxmlformats.org/drawingml/2006/main">
              <a:ext uri="{FF2B5EF4-FFF2-40B4-BE49-F238E27FC236}">
                <a16:creationId xmlns:a16="http://schemas.microsoft.com/office/drawing/2014/main" id="{9935E132-93FE-4AD8-88C2-57CC18CBE6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095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900" b="1" i="0">
                <a:solidFill>
                  <a:srgbClr val="56636A"/>
                </a:solidFill>
                <a:latin typeface="Aptos"/>
                <a:ea typeface="Aptos"/>
                <a:cs typeface="Aptos"/>
              </a:defRPr>
            </a:pPr>
            <a:r>
              <a:rPr sz="900" b="1" i="0">
                <a:solidFill>
                  <a:srgbClr val="56636A"/>
                </a:solidFill>
                <a:latin typeface="Aptos"/>
                <a:ea typeface="Aptos"/>
                <a:cs typeface="Aptos"/>
              </a:rPr>
              <a:t>PRINCIPLES OF MICRO</a:t>
            </a:r>
          </a:p>
        </p:txBody>
      </p:sp>
      <p:sp>
        <p:nvSpPr>
          <p:cNvPr id="6" name="footer-number">
            <a:extLst xmlns:a="http://schemas.openxmlformats.org/drawingml/2006/main">
              <a:ext uri="{FF2B5EF4-FFF2-40B4-BE49-F238E27FC236}">
                <a16:creationId xmlns:a16="http://schemas.microsoft.com/office/drawing/2014/main" id="{29D4D93A-1AF3-409B-BAA1-41DB4ED436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8000"/>
              </a:lnSpc>
              <a:buNone/>
              <a:defRPr sz="900" b="0" i="0">
                <a:solidFill>
                  <a:srgbClr val="56636A"/>
                </a:solidFill>
                <a:latin typeface="Aptos"/>
                <a:ea typeface="Aptos"/>
                <a:cs typeface="Aptos"/>
              </a:defRPr>
            </a:pPr>
            <a:r>
              <a:rPr sz="900" b="0" i="0">
                <a:solidFill>
                  <a:srgbClr val="56636A"/>
                </a:solidFill>
                <a:latin typeface="Aptos"/>
                <a:ea typeface="Aptos"/>
                <a:cs typeface="Aptos"/>
              </a:rPr>
              <a:t>22</a:t>
            </a:r>
          </a:p>
        </p:txBody>
      </p:sp>
      <p:pic>
        <p:nvPicPr>
          <p:cNvPr id="1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90d6d14a7184803"/>
          <a:stretch xmlns:a="http://schemas.openxmlformats.org/drawingml/2006/main"/>
        </p:blipFill>
        <p:spPr>
          <a:xfrm xmlns:a="http://schemas.openxmlformats.org/drawingml/2006/main">
            <a:off x="1311839" y="1485900"/>
            <a:ext cx="6501271" cy="4762500"/>
          </a:xfrm>
          <a:prstGeom xmlns:a="http://schemas.openxmlformats.org/drawingml/2006/main" prst="rect">
            <a:avLst/>
          </a:prstGeom>
        </p:spPr>
      </p:pic>
      <p:sp>
        <p:nvSpPr>
          <p:cNvPr id="8" name="graph-takeaway-field">
            <a:extLst xmlns:a="http://schemas.openxmlformats.org/drawingml/2006/main">
              <a:ext uri="{FF2B5EF4-FFF2-40B4-BE49-F238E27FC236}">
                <a16:creationId xmlns:a16="http://schemas.microsoft.com/office/drawing/2014/main" id="{376893B5-29EA-4B8B-A262-09B7A5320A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0" y="2076450"/>
            <a:ext cx="2781300" cy="2266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8EFEA"/>
          </a:solidFill>
          <a:ln xmlns:a="http://schemas.openxmlformats.org/drawingml/2006/main" w="9525">
            <a:solidFill>
              <a:srgbClr val="9A3B35"/>
            </a:solidFill>
            <a:prstDash val="solid"/>
          </a:ln>
        </p:spPr>
      </p:sp>
      <p:sp>
        <p:nvSpPr>
          <p:cNvPr id="9" name="graph-takeaway">
            <a:extLst xmlns:a="http://schemas.openxmlformats.org/drawingml/2006/main">
              <a:ext uri="{FF2B5EF4-FFF2-40B4-BE49-F238E27FC236}">
                <a16:creationId xmlns:a16="http://schemas.microsoft.com/office/drawing/2014/main" id="{9AF63289-271B-4F33-886A-68FCAAEBFD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10650" y="2343150"/>
            <a:ext cx="2286000" cy="1752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2100" b="1" i="0">
                <a:solidFill>
                  <a:srgbClr val="9A3B35"/>
                </a:solidFill>
                <a:latin typeface="Georgia"/>
                <a:ea typeface="Georgia"/>
                <a:cs typeface="Georgia"/>
              </a:defRPr>
            </a:pPr>
            <a:r>
              <a:rPr sz="2100" b="1" i="0">
                <a:solidFill>
                  <a:srgbClr val="9A3B35"/>
                </a:solidFill>
                <a:latin typeface="Georgia"/>
                <a:ea typeface="Georgia"/>
                <a:cs typeface="Georgia"/>
              </a:rPr>
              <a:t>Supply left: P rises, Q falls</a:t>
            </a:r>
          </a:p>
        </p:txBody>
      </p:sp>
    </p:spTree>
    <p:extLst>
      <p:ext uri="{BB962C8B-B14F-4D97-AF65-F5344CB8AC3E}">
        <p14:creationId xmlns:p14="http://schemas.microsoft.com/office/powerpoint/2010/main" val="2038599289"/>
      </p:ext>
    </p:extLst>
  </p:cSld>
</p:sld>
</file>

<file path=ppt/slides/slide23.xml><?xml version="1.0" encoding="utf-8"?>
<p:sld xmlns:p="http://schemas.openxmlformats.org/presentationml/2006/main">
  <p:cSld>
    <p:bg>
      <p:bgPr>
        <a:solidFill xmlns:a="http://schemas.openxmlformats.org/drawingml/2006/main">
          <a:srgbClr val="F7F4E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8" name="accent-rule">
            <a:extLst xmlns:a="http://schemas.openxmlformats.org/drawingml/2006/main">
              <a:ext uri="{FF2B5EF4-FFF2-40B4-BE49-F238E27FC236}">
                <a16:creationId xmlns:a16="http://schemas.microsoft.com/office/drawing/2014/main" id="{251ADE6F-0252-4993-8A97-68E1F96006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A3B3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chapter-label">
            <a:extLst xmlns:a="http://schemas.openxmlformats.org/drawingml/2006/main">
              <a:ext uri="{FF2B5EF4-FFF2-40B4-BE49-F238E27FC236}">
                <a16:creationId xmlns:a16="http://schemas.microsoft.com/office/drawing/2014/main" id="{30256835-42A2-44EF-AE95-EE4B4CE043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428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9A3B35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9A3B35"/>
                </a:solidFill>
                <a:latin typeface="Aptos"/>
                <a:ea typeface="Aptos"/>
                <a:cs typeface="Aptos"/>
              </a:rPr>
              <a:t>CHAPTER 4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E8DE487C-5F2C-42C8-BE4D-9D865E382C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3150" b="1" i="0">
                <a:solidFill>
                  <a:srgbClr val="172126"/>
                </a:solidFill>
                <a:latin typeface="Georgia"/>
                <a:ea typeface="Georgia"/>
                <a:cs typeface="Georgia"/>
              </a:defRPr>
            </a:pPr>
            <a:r>
              <a:rPr sz="3150" b="1" i="0">
                <a:solidFill>
                  <a:srgbClr val="172126"/>
                </a:solidFill>
                <a:latin typeface="Georgia"/>
                <a:ea typeface="Georgia"/>
                <a:cs typeface="Georgia"/>
              </a:rPr>
              <a:t>Use the four outcomes to check your reasoning</a:t>
            </a:r>
          </a:p>
        </p:txBody>
      </p:sp>
      <p:sp>
        <p:nvSpPr>
          <p:cNvPr id="4" name="footer-rule">
            <a:extLst xmlns:a="http://schemas.openxmlformats.org/drawingml/2006/main">
              <a:ext uri="{FF2B5EF4-FFF2-40B4-BE49-F238E27FC236}">
                <a16:creationId xmlns:a16="http://schemas.microsoft.com/office/drawing/2014/main" id="{64350568-DFB6-4F68-A493-4FEBA2E13E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3DA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footer-book">
            <a:extLst xmlns:a="http://schemas.openxmlformats.org/drawingml/2006/main">
              <a:ext uri="{FF2B5EF4-FFF2-40B4-BE49-F238E27FC236}">
                <a16:creationId xmlns:a16="http://schemas.microsoft.com/office/drawing/2014/main" id="{9E0DE65C-4AF3-4D20-B7CB-BED8F1E230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095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900" b="1" i="0">
                <a:solidFill>
                  <a:srgbClr val="56636A"/>
                </a:solidFill>
                <a:latin typeface="Aptos"/>
                <a:ea typeface="Aptos"/>
                <a:cs typeface="Aptos"/>
              </a:defRPr>
            </a:pPr>
            <a:r>
              <a:rPr sz="900" b="1" i="0">
                <a:solidFill>
                  <a:srgbClr val="56636A"/>
                </a:solidFill>
                <a:latin typeface="Aptos"/>
                <a:ea typeface="Aptos"/>
                <a:cs typeface="Aptos"/>
              </a:rPr>
              <a:t>PRINCIPLES OF MICRO</a:t>
            </a:r>
          </a:p>
        </p:txBody>
      </p:sp>
      <p:sp>
        <p:nvSpPr>
          <p:cNvPr id="6" name="footer-number">
            <a:extLst xmlns:a="http://schemas.openxmlformats.org/drawingml/2006/main">
              <a:ext uri="{FF2B5EF4-FFF2-40B4-BE49-F238E27FC236}">
                <a16:creationId xmlns:a16="http://schemas.microsoft.com/office/drawing/2014/main" id="{561923B4-8F06-4C03-8C56-67CF5DBD2B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8000"/>
              </a:lnSpc>
              <a:buNone/>
              <a:defRPr sz="900" b="0" i="0">
                <a:solidFill>
                  <a:srgbClr val="56636A"/>
                </a:solidFill>
                <a:latin typeface="Aptos"/>
                <a:ea typeface="Aptos"/>
                <a:cs typeface="Aptos"/>
              </a:defRPr>
            </a:pPr>
            <a:r>
              <a:rPr sz="900" b="0" i="0">
                <a:solidFill>
                  <a:srgbClr val="56636A"/>
                </a:solidFill>
                <a:latin typeface="Aptos"/>
                <a:ea typeface="Aptos"/>
                <a:cs typeface="Aptos"/>
              </a:rPr>
              <a:t>23</a:t>
            </a:r>
          </a:p>
        </p:txBody>
      </p:sp>
      <p:sp>
        <p:nvSpPr>
          <p:cNvPr id="7" name="single-shift-summary-header-cell-1">
            <a:extLst xmlns:a="http://schemas.openxmlformats.org/drawingml/2006/main">
              <a:ext uri="{FF2B5EF4-FFF2-40B4-BE49-F238E27FC236}">
                <a16:creationId xmlns:a16="http://schemas.microsoft.com/office/drawing/2014/main" id="{629B784A-9C71-4462-A5D8-C8C6A2677C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57300" y="1752600"/>
            <a:ext cx="3714750" cy="571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24854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8" name="single-shift-summary-header-1">
            <a:extLst xmlns:a="http://schemas.openxmlformats.org/drawingml/2006/main">
              <a:ext uri="{FF2B5EF4-FFF2-40B4-BE49-F238E27FC236}">
                <a16:creationId xmlns:a16="http://schemas.microsoft.com/office/drawing/2014/main" id="{909E036B-A298-4C18-ADEE-B9008C9EB0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52550" y="1828800"/>
            <a:ext cx="35242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800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800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Market change</a:t>
            </a:r>
          </a:p>
        </p:txBody>
      </p:sp>
      <p:sp>
        <p:nvSpPr>
          <p:cNvPr id="9" name="single-shift-summary-header-cell-2">
            <a:extLst xmlns:a="http://schemas.openxmlformats.org/drawingml/2006/main">
              <a:ext uri="{FF2B5EF4-FFF2-40B4-BE49-F238E27FC236}">
                <a16:creationId xmlns:a16="http://schemas.microsoft.com/office/drawing/2014/main" id="{616DC98B-9C1E-4639-95E2-5FCDF14058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72050" y="1752600"/>
            <a:ext cx="2981325" cy="571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24854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10" name="single-shift-summary-header-2">
            <a:extLst xmlns:a="http://schemas.openxmlformats.org/drawingml/2006/main">
              <a:ext uri="{FF2B5EF4-FFF2-40B4-BE49-F238E27FC236}">
                <a16:creationId xmlns:a16="http://schemas.microsoft.com/office/drawing/2014/main" id="{2BE0A7CD-C41B-4C7B-AD7A-5D1FEA5D2C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67300" y="1828800"/>
            <a:ext cx="2790825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800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800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Equilibrium price</a:t>
            </a:r>
          </a:p>
        </p:txBody>
      </p:sp>
      <p:sp>
        <p:nvSpPr>
          <p:cNvPr id="11" name="single-shift-summary-header-cell-3">
            <a:extLst xmlns:a="http://schemas.openxmlformats.org/drawingml/2006/main">
              <a:ext uri="{FF2B5EF4-FFF2-40B4-BE49-F238E27FC236}">
                <a16:creationId xmlns:a16="http://schemas.microsoft.com/office/drawing/2014/main" id="{8AC4A63C-92D3-43F3-AD2C-119BA4D1A7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53375" y="1752600"/>
            <a:ext cx="2981325" cy="571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24854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12" name="single-shift-summary-header-3">
            <a:extLst xmlns:a="http://schemas.openxmlformats.org/drawingml/2006/main">
              <a:ext uri="{FF2B5EF4-FFF2-40B4-BE49-F238E27FC236}">
                <a16:creationId xmlns:a16="http://schemas.microsoft.com/office/drawing/2014/main" id="{32CA9696-F93B-4844-8B72-A72D437B82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48625" y="1828800"/>
            <a:ext cx="2790825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800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800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Equilibrium quantity</a:t>
            </a:r>
          </a:p>
        </p:txBody>
      </p:sp>
      <p:sp>
        <p:nvSpPr>
          <p:cNvPr id="13" name="single-shift-summary-cell-1-1">
            <a:extLst xmlns:a="http://schemas.openxmlformats.org/drawingml/2006/main">
              <a:ext uri="{FF2B5EF4-FFF2-40B4-BE49-F238E27FC236}">
                <a16:creationId xmlns:a16="http://schemas.microsoft.com/office/drawing/2014/main" id="{5449EAD8-94CD-471A-876E-233DC988EA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57300" y="2324100"/>
            <a:ext cx="3714750" cy="7239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3DADD"/>
            </a:solidFill>
            <a:prstDash val="solid"/>
          </a:ln>
        </p:spPr>
      </p:sp>
      <p:sp>
        <p:nvSpPr>
          <p:cNvPr id="14" name="single-shift-summary-text-1-1">
            <a:extLst xmlns:a="http://schemas.openxmlformats.org/drawingml/2006/main">
              <a:ext uri="{FF2B5EF4-FFF2-40B4-BE49-F238E27FC236}">
                <a16:creationId xmlns:a16="http://schemas.microsoft.com/office/drawing/2014/main" id="{E30B7643-B42E-432C-890B-FFF8E69D50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52550" y="2400300"/>
            <a:ext cx="352425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950" b="1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1950" b="1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Demand increases</a:t>
            </a:r>
          </a:p>
        </p:txBody>
      </p:sp>
      <p:sp>
        <p:nvSpPr>
          <p:cNvPr id="15" name="single-shift-summary-cell-1-2">
            <a:extLst xmlns:a="http://schemas.openxmlformats.org/drawingml/2006/main">
              <a:ext uri="{FF2B5EF4-FFF2-40B4-BE49-F238E27FC236}">
                <a16:creationId xmlns:a16="http://schemas.microsoft.com/office/drawing/2014/main" id="{5A7A2409-9B16-41A2-BDB5-DFF275ACE2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72050" y="2324100"/>
            <a:ext cx="2981325" cy="7239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3DADD"/>
            </a:solidFill>
            <a:prstDash val="solid"/>
          </a:ln>
        </p:spPr>
      </p:sp>
      <p:sp>
        <p:nvSpPr>
          <p:cNvPr id="16" name="single-shift-summary-text-1-2">
            <a:extLst xmlns:a="http://schemas.openxmlformats.org/drawingml/2006/main">
              <a:ext uri="{FF2B5EF4-FFF2-40B4-BE49-F238E27FC236}">
                <a16:creationId xmlns:a16="http://schemas.microsoft.com/office/drawing/2014/main" id="{0158785E-D472-4F15-A072-31624ABF35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67300" y="2400300"/>
            <a:ext cx="2790825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950" b="0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1950" b="0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Rises</a:t>
            </a:r>
          </a:p>
        </p:txBody>
      </p:sp>
      <p:sp>
        <p:nvSpPr>
          <p:cNvPr id="17" name="single-shift-summary-cell-1-3">
            <a:extLst xmlns:a="http://schemas.openxmlformats.org/drawingml/2006/main">
              <a:ext uri="{FF2B5EF4-FFF2-40B4-BE49-F238E27FC236}">
                <a16:creationId xmlns:a16="http://schemas.microsoft.com/office/drawing/2014/main" id="{FB3F7C0E-BDEE-49B5-BA91-3900EE2E98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53375" y="2324100"/>
            <a:ext cx="2981325" cy="7239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3DADD"/>
            </a:solidFill>
            <a:prstDash val="solid"/>
          </a:ln>
        </p:spPr>
      </p:sp>
      <p:sp>
        <p:nvSpPr>
          <p:cNvPr id="18" name="single-shift-summary-text-1-3">
            <a:extLst xmlns:a="http://schemas.openxmlformats.org/drawingml/2006/main">
              <a:ext uri="{FF2B5EF4-FFF2-40B4-BE49-F238E27FC236}">
                <a16:creationId xmlns:a16="http://schemas.microsoft.com/office/drawing/2014/main" id="{72DA6103-A332-43D6-B2A6-AFD85DD20C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48625" y="2400300"/>
            <a:ext cx="2790825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950" b="0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1950" b="0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Rises</a:t>
            </a:r>
          </a:p>
        </p:txBody>
      </p:sp>
      <p:sp>
        <p:nvSpPr>
          <p:cNvPr id="19" name="single-shift-summary-cell-2-1">
            <a:extLst xmlns:a="http://schemas.openxmlformats.org/drawingml/2006/main">
              <a:ext uri="{FF2B5EF4-FFF2-40B4-BE49-F238E27FC236}">
                <a16:creationId xmlns:a16="http://schemas.microsoft.com/office/drawing/2014/main" id="{AC9D4A5B-81A7-4459-891B-C912D9A83B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57300" y="3048000"/>
            <a:ext cx="3714750" cy="7239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5F6"/>
          </a:solidFill>
          <a:ln xmlns:a="http://schemas.openxmlformats.org/drawingml/2006/main" w="9525">
            <a:solidFill>
              <a:srgbClr val="D3DADD"/>
            </a:solidFill>
            <a:prstDash val="solid"/>
          </a:ln>
        </p:spPr>
      </p:sp>
      <p:sp>
        <p:nvSpPr>
          <p:cNvPr id="20" name="single-shift-summary-text-2-1">
            <a:extLst xmlns:a="http://schemas.openxmlformats.org/drawingml/2006/main">
              <a:ext uri="{FF2B5EF4-FFF2-40B4-BE49-F238E27FC236}">
                <a16:creationId xmlns:a16="http://schemas.microsoft.com/office/drawing/2014/main" id="{CC3AC8BA-E85E-4370-9BBF-0A122CB909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52550" y="3124200"/>
            <a:ext cx="352425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950" b="1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1950" b="1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Demand decreases</a:t>
            </a:r>
          </a:p>
        </p:txBody>
      </p:sp>
      <p:sp>
        <p:nvSpPr>
          <p:cNvPr id="21" name="single-shift-summary-cell-2-2">
            <a:extLst xmlns:a="http://schemas.openxmlformats.org/drawingml/2006/main">
              <a:ext uri="{FF2B5EF4-FFF2-40B4-BE49-F238E27FC236}">
                <a16:creationId xmlns:a16="http://schemas.microsoft.com/office/drawing/2014/main" id="{CAF48FF7-03F3-4473-886B-534C134239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72050" y="3048000"/>
            <a:ext cx="2981325" cy="7239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5F6"/>
          </a:solidFill>
          <a:ln xmlns:a="http://schemas.openxmlformats.org/drawingml/2006/main" w="9525">
            <a:solidFill>
              <a:srgbClr val="D3DADD"/>
            </a:solidFill>
            <a:prstDash val="solid"/>
          </a:ln>
        </p:spPr>
      </p:sp>
      <p:sp>
        <p:nvSpPr>
          <p:cNvPr id="22" name="single-shift-summary-text-2-2">
            <a:extLst xmlns:a="http://schemas.openxmlformats.org/drawingml/2006/main">
              <a:ext uri="{FF2B5EF4-FFF2-40B4-BE49-F238E27FC236}">
                <a16:creationId xmlns:a16="http://schemas.microsoft.com/office/drawing/2014/main" id="{5882D292-1AE1-47D2-9919-FEACFB8CB8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67300" y="3124200"/>
            <a:ext cx="2790825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950" b="0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1950" b="0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Falls</a:t>
            </a:r>
          </a:p>
        </p:txBody>
      </p:sp>
      <p:sp>
        <p:nvSpPr>
          <p:cNvPr id="23" name="single-shift-summary-cell-2-3">
            <a:extLst xmlns:a="http://schemas.openxmlformats.org/drawingml/2006/main">
              <a:ext uri="{FF2B5EF4-FFF2-40B4-BE49-F238E27FC236}">
                <a16:creationId xmlns:a16="http://schemas.microsoft.com/office/drawing/2014/main" id="{83B255F7-4BA4-427A-ACCC-FD1CDC89C6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53375" y="3048000"/>
            <a:ext cx="2981325" cy="7239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5F6"/>
          </a:solidFill>
          <a:ln xmlns:a="http://schemas.openxmlformats.org/drawingml/2006/main" w="9525">
            <a:solidFill>
              <a:srgbClr val="D3DADD"/>
            </a:solidFill>
            <a:prstDash val="solid"/>
          </a:ln>
        </p:spPr>
      </p:sp>
      <p:sp>
        <p:nvSpPr>
          <p:cNvPr id="24" name="single-shift-summary-text-2-3">
            <a:extLst xmlns:a="http://schemas.openxmlformats.org/drawingml/2006/main">
              <a:ext uri="{FF2B5EF4-FFF2-40B4-BE49-F238E27FC236}">
                <a16:creationId xmlns:a16="http://schemas.microsoft.com/office/drawing/2014/main" id="{85C3966A-8330-4E29-9B88-4F5601A756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48625" y="3124200"/>
            <a:ext cx="2790825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950" b="0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1950" b="0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Falls</a:t>
            </a:r>
          </a:p>
        </p:txBody>
      </p:sp>
      <p:sp>
        <p:nvSpPr>
          <p:cNvPr id="25" name="single-shift-summary-cell-3-1">
            <a:extLst xmlns:a="http://schemas.openxmlformats.org/drawingml/2006/main">
              <a:ext uri="{FF2B5EF4-FFF2-40B4-BE49-F238E27FC236}">
                <a16:creationId xmlns:a16="http://schemas.microsoft.com/office/drawing/2014/main" id="{E4FC0E2D-FD71-4291-93A2-A931876E04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57300" y="3771900"/>
            <a:ext cx="3714750" cy="7239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3DADD"/>
            </a:solidFill>
            <a:prstDash val="solid"/>
          </a:ln>
        </p:spPr>
      </p:sp>
      <p:sp>
        <p:nvSpPr>
          <p:cNvPr id="26" name="single-shift-summary-text-3-1">
            <a:extLst xmlns:a="http://schemas.openxmlformats.org/drawingml/2006/main">
              <a:ext uri="{FF2B5EF4-FFF2-40B4-BE49-F238E27FC236}">
                <a16:creationId xmlns:a16="http://schemas.microsoft.com/office/drawing/2014/main" id="{132E1189-A170-4509-B006-5913EFE5DE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52550" y="3848100"/>
            <a:ext cx="352425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950" b="1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1950" b="1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Supply increases</a:t>
            </a:r>
          </a:p>
        </p:txBody>
      </p:sp>
      <p:sp>
        <p:nvSpPr>
          <p:cNvPr id="27" name="single-shift-summary-cell-3-2">
            <a:extLst xmlns:a="http://schemas.openxmlformats.org/drawingml/2006/main">
              <a:ext uri="{FF2B5EF4-FFF2-40B4-BE49-F238E27FC236}">
                <a16:creationId xmlns:a16="http://schemas.microsoft.com/office/drawing/2014/main" id="{7EAFA0C2-D1F3-47AD-A788-3A00833C84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72050" y="3771900"/>
            <a:ext cx="2981325" cy="7239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3DADD"/>
            </a:solidFill>
            <a:prstDash val="solid"/>
          </a:ln>
        </p:spPr>
      </p:sp>
      <p:sp>
        <p:nvSpPr>
          <p:cNvPr id="28" name="single-shift-summary-text-3-2">
            <a:extLst xmlns:a="http://schemas.openxmlformats.org/drawingml/2006/main">
              <a:ext uri="{FF2B5EF4-FFF2-40B4-BE49-F238E27FC236}">
                <a16:creationId xmlns:a16="http://schemas.microsoft.com/office/drawing/2014/main" id="{C3A37A5F-F312-49E3-B16C-CBEF18D46A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67300" y="3848100"/>
            <a:ext cx="2790825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950" b="0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1950" b="0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Falls</a:t>
            </a:r>
          </a:p>
        </p:txBody>
      </p:sp>
      <p:sp>
        <p:nvSpPr>
          <p:cNvPr id="29" name="single-shift-summary-cell-3-3">
            <a:extLst xmlns:a="http://schemas.openxmlformats.org/drawingml/2006/main">
              <a:ext uri="{FF2B5EF4-FFF2-40B4-BE49-F238E27FC236}">
                <a16:creationId xmlns:a16="http://schemas.microsoft.com/office/drawing/2014/main" id="{7FDAD0EC-E9BB-4649-BA3C-935513C78A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53375" y="3771900"/>
            <a:ext cx="2981325" cy="7239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3DADD"/>
            </a:solidFill>
            <a:prstDash val="solid"/>
          </a:ln>
        </p:spPr>
      </p:sp>
      <p:sp>
        <p:nvSpPr>
          <p:cNvPr id="30" name="single-shift-summary-text-3-3">
            <a:extLst xmlns:a="http://schemas.openxmlformats.org/drawingml/2006/main">
              <a:ext uri="{FF2B5EF4-FFF2-40B4-BE49-F238E27FC236}">
                <a16:creationId xmlns:a16="http://schemas.microsoft.com/office/drawing/2014/main" id="{8F7AEA98-FA42-4319-AA5E-270183CDA8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48625" y="3848100"/>
            <a:ext cx="2790825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950" b="0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1950" b="0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Rises</a:t>
            </a:r>
          </a:p>
        </p:txBody>
      </p:sp>
      <p:sp>
        <p:nvSpPr>
          <p:cNvPr id="31" name="single-shift-summary-cell-4-1">
            <a:extLst xmlns:a="http://schemas.openxmlformats.org/drawingml/2006/main">
              <a:ext uri="{FF2B5EF4-FFF2-40B4-BE49-F238E27FC236}">
                <a16:creationId xmlns:a16="http://schemas.microsoft.com/office/drawing/2014/main" id="{1B0A666B-7EBA-4129-9E19-360DAF225F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57300" y="4495800"/>
            <a:ext cx="3714750" cy="7239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5F6"/>
          </a:solidFill>
          <a:ln xmlns:a="http://schemas.openxmlformats.org/drawingml/2006/main" w="9525">
            <a:solidFill>
              <a:srgbClr val="D3DADD"/>
            </a:solidFill>
            <a:prstDash val="solid"/>
          </a:ln>
        </p:spPr>
      </p:sp>
      <p:sp>
        <p:nvSpPr>
          <p:cNvPr id="32" name="single-shift-summary-text-4-1">
            <a:extLst xmlns:a="http://schemas.openxmlformats.org/drawingml/2006/main">
              <a:ext uri="{FF2B5EF4-FFF2-40B4-BE49-F238E27FC236}">
                <a16:creationId xmlns:a16="http://schemas.microsoft.com/office/drawing/2014/main" id="{C51F58E4-505F-428B-AA0E-191715CFC5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52550" y="4572000"/>
            <a:ext cx="352425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950" b="1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1950" b="1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Supply decreases</a:t>
            </a:r>
          </a:p>
        </p:txBody>
      </p:sp>
      <p:sp>
        <p:nvSpPr>
          <p:cNvPr id="33" name="single-shift-summary-cell-4-2">
            <a:extLst xmlns:a="http://schemas.openxmlformats.org/drawingml/2006/main">
              <a:ext uri="{FF2B5EF4-FFF2-40B4-BE49-F238E27FC236}">
                <a16:creationId xmlns:a16="http://schemas.microsoft.com/office/drawing/2014/main" id="{2A4AE677-B035-4017-AFA6-D982C22AEC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72050" y="4495800"/>
            <a:ext cx="2981325" cy="7239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5F6"/>
          </a:solidFill>
          <a:ln xmlns:a="http://schemas.openxmlformats.org/drawingml/2006/main" w="9525">
            <a:solidFill>
              <a:srgbClr val="D3DADD"/>
            </a:solidFill>
            <a:prstDash val="solid"/>
          </a:ln>
        </p:spPr>
      </p:sp>
      <p:sp>
        <p:nvSpPr>
          <p:cNvPr id="34" name="single-shift-summary-text-4-2">
            <a:extLst xmlns:a="http://schemas.openxmlformats.org/drawingml/2006/main">
              <a:ext uri="{FF2B5EF4-FFF2-40B4-BE49-F238E27FC236}">
                <a16:creationId xmlns:a16="http://schemas.microsoft.com/office/drawing/2014/main" id="{D6F50919-85F3-4334-B493-B6A9C68A6B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67300" y="4572000"/>
            <a:ext cx="2790825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950" b="0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1950" b="0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Rises</a:t>
            </a:r>
          </a:p>
        </p:txBody>
      </p:sp>
      <p:sp>
        <p:nvSpPr>
          <p:cNvPr id="35" name="single-shift-summary-cell-4-3">
            <a:extLst xmlns:a="http://schemas.openxmlformats.org/drawingml/2006/main">
              <a:ext uri="{FF2B5EF4-FFF2-40B4-BE49-F238E27FC236}">
                <a16:creationId xmlns:a16="http://schemas.microsoft.com/office/drawing/2014/main" id="{AC9427D9-9A3B-486B-86D4-F6C0FED90D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53375" y="4495800"/>
            <a:ext cx="2981325" cy="7239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5F6"/>
          </a:solidFill>
          <a:ln xmlns:a="http://schemas.openxmlformats.org/drawingml/2006/main" w="9525">
            <a:solidFill>
              <a:srgbClr val="D3DADD"/>
            </a:solidFill>
            <a:prstDash val="solid"/>
          </a:ln>
        </p:spPr>
      </p:sp>
      <p:sp>
        <p:nvSpPr>
          <p:cNvPr id="36" name="single-shift-summary-text-4-3">
            <a:extLst xmlns:a="http://schemas.openxmlformats.org/drawingml/2006/main">
              <a:ext uri="{FF2B5EF4-FFF2-40B4-BE49-F238E27FC236}">
                <a16:creationId xmlns:a16="http://schemas.microsoft.com/office/drawing/2014/main" id="{9C32795A-8F17-4AF3-9387-A58F36730B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48625" y="4572000"/>
            <a:ext cx="2790825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950" b="0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1950" b="0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Falls</a:t>
            </a:r>
          </a:p>
        </p:txBody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F90ACE08-C6D5-4F0A-9FCB-1249510501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76400" y="5429250"/>
            <a:ext cx="88392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96012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2175" b="1" i="0">
                <a:solidFill>
                  <a:srgbClr val="9A3B35"/>
                </a:solidFill>
                <a:latin typeface="Georgia"/>
                <a:ea typeface="Georgia"/>
                <a:cs typeface="Georgia"/>
              </a:defRPr>
            </a:pPr>
            <a:r>
              <a:rPr sz="2175" b="1" i="0">
                <a:solidFill>
                  <a:srgbClr val="9A3B35"/>
                </a:solidFill>
                <a:latin typeface="Georgia"/>
                <a:ea typeface="Georgia"/>
                <a:cs typeface="Georgia"/>
              </a:rPr>
              <a:t>Always be able to explain the shortage or surplus at the old price.</a:t>
            </a:r>
          </a:p>
        </p:txBody>
      </p:sp>
    </p:spTree>
    <p:extLst>
      <p:ext uri="{BB962C8B-B14F-4D97-AF65-F5344CB8AC3E}">
        <p14:creationId xmlns:p14="http://schemas.microsoft.com/office/powerpoint/2010/main" val="1777919291"/>
      </p:ext>
    </p:extLst>
  </p:cSld>
</p:sld>
</file>

<file path=ppt/slides/slide24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1" name="accent-rule">
            <a:extLst xmlns:a="http://schemas.openxmlformats.org/drawingml/2006/main">
              <a:ext uri="{FF2B5EF4-FFF2-40B4-BE49-F238E27FC236}">
                <a16:creationId xmlns:a16="http://schemas.microsoft.com/office/drawing/2014/main" id="{5EA25642-FBE0-4B13-A834-7B8784D1D3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A3B3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chapter-label">
            <a:extLst xmlns:a="http://schemas.openxmlformats.org/drawingml/2006/main">
              <a:ext uri="{FF2B5EF4-FFF2-40B4-BE49-F238E27FC236}">
                <a16:creationId xmlns:a16="http://schemas.microsoft.com/office/drawing/2014/main" id="{D760606F-2059-4FC2-B28E-0E14CEC726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428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9A3B35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9A3B35"/>
                </a:solidFill>
                <a:latin typeface="Aptos"/>
                <a:ea typeface="Aptos"/>
                <a:cs typeface="Aptos"/>
              </a:rPr>
              <a:t>CHAPTER 4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1840FB1A-3C76-4D93-980D-7125EDDD79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3150" b="1" i="0">
                <a:solidFill>
                  <a:srgbClr val="172126"/>
                </a:solidFill>
                <a:latin typeface="Georgia"/>
                <a:ea typeface="Georgia"/>
                <a:cs typeface="Georgia"/>
              </a:defRPr>
            </a:pPr>
            <a:r>
              <a:rPr sz="3150" b="1" i="0">
                <a:solidFill>
                  <a:srgbClr val="172126"/>
                </a:solidFill>
                <a:latin typeface="Georgia"/>
                <a:ea typeface="Georgia"/>
                <a:cs typeface="Georgia"/>
              </a:rPr>
              <a:t>When both curves shift, analyze each shift separately</a:t>
            </a:r>
          </a:p>
        </p:txBody>
      </p:sp>
      <p:sp>
        <p:nvSpPr>
          <p:cNvPr id="4" name="footer-rule">
            <a:extLst xmlns:a="http://schemas.openxmlformats.org/drawingml/2006/main">
              <a:ext uri="{FF2B5EF4-FFF2-40B4-BE49-F238E27FC236}">
                <a16:creationId xmlns:a16="http://schemas.microsoft.com/office/drawing/2014/main" id="{89F5DF53-C221-4479-9D8F-0279B458B1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3DA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footer-book">
            <a:extLst xmlns:a="http://schemas.openxmlformats.org/drawingml/2006/main">
              <a:ext uri="{FF2B5EF4-FFF2-40B4-BE49-F238E27FC236}">
                <a16:creationId xmlns:a16="http://schemas.microsoft.com/office/drawing/2014/main" id="{CD2A7074-6147-4706-BDEF-3D9194C1F8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095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900" b="1" i="0">
                <a:solidFill>
                  <a:srgbClr val="56636A"/>
                </a:solidFill>
                <a:latin typeface="Aptos"/>
                <a:ea typeface="Aptos"/>
                <a:cs typeface="Aptos"/>
              </a:defRPr>
            </a:pPr>
            <a:r>
              <a:rPr sz="900" b="1" i="0">
                <a:solidFill>
                  <a:srgbClr val="56636A"/>
                </a:solidFill>
                <a:latin typeface="Aptos"/>
                <a:ea typeface="Aptos"/>
                <a:cs typeface="Aptos"/>
              </a:rPr>
              <a:t>PRINCIPLES OF MICRO</a:t>
            </a:r>
          </a:p>
        </p:txBody>
      </p:sp>
      <p:sp>
        <p:nvSpPr>
          <p:cNvPr id="6" name="footer-number">
            <a:extLst xmlns:a="http://schemas.openxmlformats.org/drawingml/2006/main">
              <a:ext uri="{FF2B5EF4-FFF2-40B4-BE49-F238E27FC236}">
                <a16:creationId xmlns:a16="http://schemas.microsoft.com/office/drawing/2014/main" id="{0A60D6C8-BF0D-4D57-97A3-8F3845DFCA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8000"/>
              </a:lnSpc>
              <a:buNone/>
              <a:defRPr sz="900" b="0" i="0">
                <a:solidFill>
                  <a:srgbClr val="56636A"/>
                </a:solidFill>
                <a:latin typeface="Aptos"/>
                <a:ea typeface="Aptos"/>
                <a:cs typeface="Aptos"/>
              </a:defRPr>
            </a:pPr>
            <a:r>
              <a:rPr sz="900" b="0" i="0">
                <a:solidFill>
                  <a:srgbClr val="56636A"/>
                </a:solidFill>
                <a:latin typeface="Aptos"/>
                <a:ea typeface="Aptos"/>
                <a:cs typeface="Aptos"/>
              </a:rPr>
              <a:t>24</a:t>
            </a:r>
          </a:p>
        </p:txBody>
      </p:sp>
      <p:sp>
        <p:nvSpPr>
          <p:cNvPr id="7" name="simultaneous-method-box-1">
            <a:extLst xmlns:a="http://schemas.openxmlformats.org/drawingml/2006/main">
              <a:ext uri="{FF2B5EF4-FFF2-40B4-BE49-F238E27FC236}">
                <a16:creationId xmlns:a16="http://schemas.microsoft.com/office/drawing/2014/main" id="{CF0F13BB-0687-44E5-9EB0-250D21FEDD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1981200"/>
            <a:ext cx="2181225" cy="1657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1E6675"/>
            </a:solidFill>
            <a:prstDash val="solid"/>
          </a:ln>
        </p:spPr>
      </p:sp>
      <p:sp>
        <p:nvSpPr>
          <p:cNvPr id="8" name="simultaneous-method-text-1">
            <a:extLst xmlns:a="http://schemas.openxmlformats.org/drawingml/2006/main">
              <a:ext uri="{FF2B5EF4-FFF2-40B4-BE49-F238E27FC236}">
                <a16:creationId xmlns:a16="http://schemas.microsoft.com/office/drawing/2014/main" id="{400D5F3E-98CB-4451-A1DC-35954609D4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2152650"/>
            <a:ext cx="1876425" cy="1314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800" b="1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1800" b="1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Analyze the demand shift</a:t>
            </a:r>
          </a:p>
        </p:txBody>
      </p:sp>
      <p:sp>
        <p:nvSpPr>
          <p:cNvPr id="9" name="simultaneous-method-arrow-1">
            <a:extLst xmlns:a="http://schemas.openxmlformats.org/drawingml/2006/main">
              <a:ext uri="{FF2B5EF4-FFF2-40B4-BE49-F238E27FC236}">
                <a16:creationId xmlns:a16="http://schemas.microsoft.com/office/drawing/2014/main" id="{83A6380F-4F88-48A7-9FC4-C44D978890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62275" y="2428875"/>
            <a:ext cx="2667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2850" b="1" i="0">
                <a:solidFill>
                  <a:srgbClr val="9A3B35"/>
                </a:solidFill>
                <a:latin typeface="Aptos"/>
                <a:ea typeface="Aptos"/>
                <a:cs typeface="Aptos"/>
              </a:defRPr>
            </a:pPr>
            <a:r>
              <a:rPr sz="2850" b="1" i="0">
                <a:solidFill>
                  <a:srgbClr val="9A3B35"/>
                </a:solidFill>
                <a:latin typeface="Aptos"/>
                <a:ea typeface="Aptos"/>
                <a:cs typeface="Aptos"/>
              </a:rPr>
              <a:t>&gt;</a:t>
            </a:r>
          </a:p>
        </p:txBody>
      </p:sp>
      <p:sp>
        <p:nvSpPr>
          <p:cNvPr id="10" name="simultaneous-method-box-2">
            <a:extLst xmlns:a="http://schemas.openxmlformats.org/drawingml/2006/main">
              <a:ext uri="{FF2B5EF4-FFF2-40B4-BE49-F238E27FC236}">
                <a16:creationId xmlns:a16="http://schemas.microsoft.com/office/drawing/2014/main" id="{45DF41FA-91CB-4120-AF03-89B2A5813E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71875" y="1981200"/>
            <a:ext cx="2181225" cy="1657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1E6675"/>
            </a:solidFill>
            <a:prstDash val="solid"/>
          </a:ln>
        </p:spPr>
      </p:sp>
      <p:sp>
        <p:nvSpPr>
          <p:cNvPr id="11" name="simultaneous-method-text-2">
            <a:extLst xmlns:a="http://schemas.openxmlformats.org/drawingml/2006/main">
              <a:ext uri="{FF2B5EF4-FFF2-40B4-BE49-F238E27FC236}">
                <a16:creationId xmlns:a16="http://schemas.microsoft.com/office/drawing/2014/main" id="{DAA3CFBC-BEA0-4E02-9886-4649BB8565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24275" y="2152650"/>
            <a:ext cx="1876425" cy="1314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800" b="1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1800" b="1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Analyze the supply shift</a:t>
            </a:r>
          </a:p>
        </p:txBody>
      </p:sp>
      <p:sp>
        <p:nvSpPr>
          <p:cNvPr id="12" name="simultaneous-method-arrow-2">
            <a:extLst xmlns:a="http://schemas.openxmlformats.org/drawingml/2006/main">
              <a:ext uri="{FF2B5EF4-FFF2-40B4-BE49-F238E27FC236}">
                <a16:creationId xmlns:a16="http://schemas.microsoft.com/office/drawing/2014/main" id="{C99576BE-9E37-48F3-8276-1896CC38BB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29300" y="2428875"/>
            <a:ext cx="2667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2850" b="1" i="0">
                <a:solidFill>
                  <a:srgbClr val="9A3B35"/>
                </a:solidFill>
                <a:latin typeface="Aptos"/>
                <a:ea typeface="Aptos"/>
                <a:cs typeface="Aptos"/>
              </a:defRPr>
            </a:pPr>
            <a:r>
              <a:rPr sz="2850" b="1" i="0">
                <a:solidFill>
                  <a:srgbClr val="9A3B35"/>
                </a:solidFill>
                <a:latin typeface="Aptos"/>
                <a:ea typeface="Aptos"/>
                <a:cs typeface="Aptos"/>
              </a:rPr>
              <a:t>&gt;</a:t>
            </a:r>
          </a:p>
        </p:txBody>
      </p:sp>
      <p:sp>
        <p:nvSpPr>
          <p:cNvPr id="13" name="simultaneous-method-box-3">
            <a:extLst xmlns:a="http://schemas.openxmlformats.org/drawingml/2006/main">
              <a:ext uri="{FF2B5EF4-FFF2-40B4-BE49-F238E27FC236}">
                <a16:creationId xmlns:a16="http://schemas.microsoft.com/office/drawing/2014/main" id="{A1AD13C5-1242-4359-AC1A-FC3E7A1452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1981200"/>
            <a:ext cx="2181225" cy="1657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1E6675"/>
            </a:solidFill>
            <a:prstDash val="solid"/>
          </a:ln>
        </p:spPr>
      </p:sp>
      <p:sp>
        <p:nvSpPr>
          <p:cNvPr id="14" name="simultaneous-method-text-3">
            <a:extLst xmlns:a="http://schemas.openxmlformats.org/drawingml/2006/main">
              <a:ext uri="{FF2B5EF4-FFF2-40B4-BE49-F238E27FC236}">
                <a16:creationId xmlns:a16="http://schemas.microsoft.com/office/drawing/2014/main" id="{4C5A25D2-95E3-464A-921B-CC461E770B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91300" y="2152650"/>
            <a:ext cx="1876425" cy="1314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800" b="1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1800" b="1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Compare the price arrows</a:t>
            </a:r>
          </a:p>
        </p:txBody>
      </p:sp>
      <p:sp>
        <p:nvSpPr>
          <p:cNvPr id="15" name="simultaneous-method-arrow-3">
            <a:extLst xmlns:a="http://schemas.openxmlformats.org/drawingml/2006/main">
              <a:ext uri="{FF2B5EF4-FFF2-40B4-BE49-F238E27FC236}">
                <a16:creationId xmlns:a16="http://schemas.microsoft.com/office/drawing/2014/main" id="{8462A5EE-B86D-487B-8CB7-7B3A1651DD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96325" y="2428875"/>
            <a:ext cx="2667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2850" b="1" i="0">
                <a:solidFill>
                  <a:srgbClr val="9A3B35"/>
                </a:solidFill>
                <a:latin typeface="Aptos"/>
                <a:ea typeface="Aptos"/>
                <a:cs typeface="Aptos"/>
              </a:defRPr>
            </a:pPr>
            <a:r>
              <a:rPr sz="2850" b="1" i="0">
                <a:solidFill>
                  <a:srgbClr val="9A3B35"/>
                </a:solidFill>
                <a:latin typeface="Aptos"/>
                <a:ea typeface="Aptos"/>
                <a:cs typeface="Aptos"/>
              </a:rPr>
              <a:t>&gt;</a:t>
            </a:r>
          </a:p>
        </p:txBody>
      </p:sp>
      <p:sp>
        <p:nvSpPr>
          <p:cNvPr id="16" name="simultaneous-method-box-4">
            <a:extLst xmlns:a="http://schemas.openxmlformats.org/drawingml/2006/main">
              <a:ext uri="{FF2B5EF4-FFF2-40B4-BE49-F238E27FC236}">
                <a16:creationId xmlns:a16="http://schemas.microsoft.com/office/drawing/2014/main" id="{4D043336-27D6-41D8-AC6C-B6EC2AA451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05925" y="1981200"/>
            <a:ext cx="2181225" cy="1657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1E6675"/>
            </a:solidFill>
            <a:prstDash val="solid"/>
          </a:ln>
        </p:spPr>
      </p:sp>
      <p:sp>
        <p:nvSpPr>
          <p:cNvPr id="17" name="simultaneous-method-text-4">
            <a:extLst xmlns:a="http://schemas.openxmlformats.org/drawingml/2006/main">
              <a:ext uri="{FF2B5EF4-FFF2-40B4-BE49-F238E27FC236}">
                <a16:creationId xmlns:a16="http://schemas.microsoft.com/office/drawing/2014/main" id="{45575F77-18E1-4AF0-ABDB-AE2B6D94F2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58325" y="2152650"/>
            <a:ext cx="1876425" cy="1314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800" b="1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1800" b="1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Compare the quantity arrows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3C42CE7E-F710-44BD-8B9D-28A54F22C5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95400" y="4476750"/>
            <a:ext cx="42862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2550" b="1" i="0">
                <a:solidFill>
                  <a:srgbClr val="1E6675"/>
                </a:solidFill>
                <a:latin typeface="Georgia"/>
                <a:ea typeface="Georgia"/>
                <a:cs typeface="Georgia"/>
              </a:defRPr>
            </a:pPr>
            <a:r>
              <a:rPr sz="2550" b="1" i="0">
                <a:solidFill>
                  <a:srgbClr val="1E6675"/>
                </a:solidFill>
                <a:latin typeface="Georgia"/>
                <a:ea typeface="Georgia"/>
                <a:cs typeface="Georgia"/>
              </a:rPr>
              <a:t>Same direction: definite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7AA459E9-7C44-4E7A-BD7A-FB8862DD00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10350" y="4476750"/>
            <a:ext cx="42862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80769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2550" b="1" i="0">
                <a:solidFill>
                  <a:srgbClr val="9A3B35"/>
                </a:solidFill>
                <a:latin typeface="Georgia"/>
                <a:ea typeface="Georgia"/>
                <a:cs typeface="Georgia"/>
              </a:defRPr>
            </a:pPr>
            <a:r>
              <a:rPr sz="2550" b="1" i="0">
                <a:solidFill>
                  <a:srgbClr val="9A3B35"/>
                </a:solidFill>
                <a:latin typeface="Georgia"/>
                <a:ea typeface="Georgia"/>
                <a:cs typeface="Georgia"/>
              </a:rPr>
              <a:t>Opposite directions: ambiguous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89062539-D1FD-4E12-AC14-F71EF34137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9750" y="5410200"/>
            <a:ext cx="85725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2025" b="0" i="0">
                <a:solidFill>
                  <a:srgbClr val="56636A"/>
                </a:solidFill>
                <a:latin typeface="Aptos"/>
                <a:ea typeface="Aptos"/>
                <a:cs typeface="Aptos"/>
              </a:defRPr>
            </a:pPr>
            <a:r>
              <a:rPr sz="2025" b="0" i="0">
                <a:solidFill>
                  <a:srgbClr val="56636A"/>
                </a:solidFill>
                <a:latin typeface="Aptos"/>
                <a:ea typeface="Aptos"/>
                <a:cs typeface="Aptos"/>
              </a:rPr>
              <a:t>A combined graph cannot create information about which shift is larger.</a:t>
            </a:r>
          </a:p>
        </p:txBody>
      </p:sp>
    </p:spTree>
    <p:extLst>
      <p:ext uri="{BB962C8B-B14F-4D97-AF65-F5344CB8AC3E}">
        <p14:creationId xmlns:p14="http://schemas.microsoft.com/office/powerpoint/2010/main" val="313855237"/>
      </p:ext>
    </p:extLst>
  </p:cSld>
</p:sld>
</file>

<file path=ppt/slides/slide25.xml><?xml version="1.0" encoding="utf-8"?>
<p:sld xmlns:p="http://schemas.openxmlformats.org/presentationml/2006/main">
  <p:cSld>
    <p:bg>
      <p:bgPr>
        <a:solidFill xmlns:a="http://schemas.openxmlformats.org/drawingml/2006/main">
          <a:srgbClr val="F7F4E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6" name="accent-rule">
            <a:extLst xmlns:a="http://schemas.openxmlformats.org/drawingml/2006/main">
              <a:ext uri="{FF2B5EF4-FFF2-40B4-BE49-F238E27FC236}">
                <a16:creationId xmlns:a16="http://schemas.microsoft.com/office/drawing/2014/main" id="{A7375886-11E4-4132-B06D-A9C252A1A1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A3B3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chapter-label">
            <a:extLst xmlns:a="http://schemas.openxmlformats.org/drawingml/2006/main">
              <a:ext uri="{FF2B5EF4-FFF2-40B4-BE49-F238E27FC236}">
                <a16:creationId xmlns:a16="http://schemas.microsoft.com/office/drawing/2014/main" id="{EE904C29-096D-4587-A76C-7AE090979B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428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9A3B35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9A3B35"/>
                </a:solidFill>
                <a:latin typeface="Aptos"/>
                <a:ea typeface="Aptos"/>
                <a:cs typeface="Aptos"/>
              </a:rPr>
              <a:t>CHAPTER 4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95F50107-B3AE-40F2-B4E8-6953B049F5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3150" b="1" i="0">
                <a:solidFill>
                  <a:srgbClr val="172126"/>
                </a:solidFill>
                <a:latin typeface="Georgia"/>
                <a:ea typeface="Georgia"/>
                <a:cs typeface="Georgia"/>
              </a:defRPr>
            </a:pPr>
            <a:r>
              <a:rPr sz="3150" b="1" i="0">
                <a:solidFill>
                  <a:srgbClr val="172126"/>
                </a:solidFill>
                <a:latin typeface="Georgia"/>
                <a:ea typeface="Georgia"/>
                <a:cs typeface="Georgia"/>
              </a:rPr>
              <a:t>A major event arrives while hotels close for repairs</a:t>
            </a:r>
          </a:p>
        </p:txBody>
      </p:sp>
      <p:sp>
        <p:nvSpPr>
          <p:cNvPr id="4" name="footer-rule">
            <a:extLst xmlns:a="http://schemas.openxmlformats.org/drawingml/2006/main">
              <a:ext uri="{FF2B5EF4-FFF2-40B4-BE49-F238E27FC236}">
                <a16:creationId xmlns:a16="http://schemas.microsoft.com/office/drawing/2014/main" id="{80FD759F-FA72-4BA6-BEBA-63A5C0943F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3DA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footer-book">
            <a:extLst xmlns:a="http://schemas.openxmlformats.org/drawingml/2006/main">
              <a:ext uri="{FF2B5EF4-FFF2-40B4-BE49-F238E27FC236}">
                <a16:creationId xmlns:a16="http://schemas.microsoft.com/office/drawing/2014/main" id="{AAD6E6C5-222D-43F0-9C19-D9574711C7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095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900" b="1" i="0">
                <a:solidFill>
                  <a:srgbClr val="56636A"/>
                </a:solidFill>
                <a:latin typeface="Aptos"/>
                <a:ea typeface="Aptos"/>
                <a:cs typeface="Aptos"/>
              </a:defRPr>
            </a:pPr>
            <a:r>
              <a:rPr sz="900" b="1" i="0">
                <a:solidFill>
                  <a:srgbClr val="56636A"/>
                </a:solidFill>
                <a:latin typeface="Aptos"/>
                <a:ea typeface="Aptos"/>
                <a:cs typeface="Aptos"/>
              </a:rPr>
              <a:t>PRINCIPLES OF MICRO</a:t>
            </a:r>
          </a:p>
        </p:txBody>
      </p:sp>
      <p:sp>
        <p:nvSpPr>
          <p:cNvPr id="6" name="footer-number">
            <a:extLst xmlns:a="http://schemas.openxmlformats.org/drawingml/2006/main">
              <a:ext uri="{FF2B5EF4-FFF2-40B4-BE49-F238E27FC236}">
                <a16:creationId xmlns:a16="http://schemas.microsoft.com/office/drawing/2014/main" id="{7AD58F2C-96D6-45EF-9DD3-F8F160BCA6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8000"/>
              </a:lnSpc>
              <a:buNone/>
              <a:defRPr sz="900" b="0" i="0">
                <a:solidFill>
                  <a:srgbClr val="56636A"/>
                </a:solidFill>
                <a:latin typeface="Aptos"/>
                <a:ea typeface="Aptos"/>
                <a:cs typeface="Aptos"/>
              </a:defRPr>
            </a:pPr>
            <a:r>
              <a:rPr sz="900" b="0" i="0">
                <a:solidFill>
                  <a:srgbClr val="56636A"/>
                </a:solidFill>
                <a:latin typeface="Aptos"/>
                <a:ea typeface="Aptos"/>
                <a:cs typeface="Aptos"/>
              </a:rPr>
              <a:t>25</a:t>
            </a:r>
          </a:p>
        </p:txBody>
      </p:sp>
      <p:sp>
        <p:nvSpPr>
          <p:cNvPr id="7" name="hotel-demand">
            <a:extLst xmlns:a="http://schemas.openxmlformats.org/drawingml/2006/main">
              <a:ext uri="{FF2B5EF4-FFF2-40B4-BE49-F238E27FC236}">
                <a16:creationId xmlns:a16="http://schemas.microsoft.com/office/drawing/2014/main" id="{E9A44076-1D6A-4892-A25A-15C082950A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1752600"/>
            <a:ext cx="4953000" cy="2667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8EFEA"/>
          </a:solidFill>
          <a:ln xmlns:a="http://schemas.openxmlformats.org/drawingml/2006/main" w="9525">
            <a:solidFill>
              <a:srgbClr val="9A3B35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11ABFCBD-0F59-44D8-9F2A-D2CC07E523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62050" y="2057400"/>
            <a:ext cx="2095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9A3B35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9A3B35"/>
                </a:solidFill>
                <a:latin typeface="Aptos"/>
                <a:ea typeface="Aptos"/>
                <a:cs typeface="Aptos"/>
              </a:rPr>
              <a:t>DEMAND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30056BF0-B24B-47B2-92CF-EDC62926D5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62050" y="2647950"/>
            <a:ext cx="426720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90777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2550" b="1" i="0">
                <a:solidFill>
                  <a:srgbClr val="172126"/>
                </a:solidFill>
                <a:latin typeface="Georgia"/>
                <a:ea typeface="Georgia"/>
                <a:cs typeface="Georgia"/>
              </a:defRPr>
            </a:pPr>
            <a:r>
              <a:rPr sz="2550" b="1" i="0">
                <a:solidFill>
                  <a:srgbClr val="172126"/>
                </a:solidFill>
                <a:latin typeface="Georgia"/>
                <a:ea typeface="Georgia"/>
                <a:cs typeface="Georgia"/>
              </a:rPr>
              <a:t>More visitors want hotel rooms.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17E15DCC-8EE4-4CA6-AA8F-352D6EBA83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57300" y="3714750"/>
            <a:ext cx="40767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2025" b="1" i="0">
                <a:solidFill>
                  <a:srgbClr val="9A3B35"/>
                </a:solidFill>
                <a:latin typeface="Aptos"/>
                <a:ea typeface="Aptos"/>
                <a:cs typeface="Aptos"/>
              </a:defRPr>
            </a:pPr>
            <a:r>
              <a:rPr sz="2025" b="1" i="0">
                <a:solidFill>
                  <a:srgbClr val="9A3B35"/>
                </a:solidFill>
                <a:latin typeface="Aptos"/>
                <a:ea typeface="Aptos"/>
                <a:cs typeface="Aptos"/>
              </a:rPr>
              <a:t>By itself: P rises, Q rises</a:t>
            </a:r>
          </a:p>
        </p:txBody>
      </p:sp>
      <p:sp>
        <p:nvSpPr>
          <p:cNvPr id="11" name="hotel-supply">
            <a:extLst xmlns:a="http://schemas.openxmlformats.org/drawingml/2006/main">
              <a:ext uri="{FF2B5EF4-FFF2-40B4-BE49-F238E27FC236}">
                <a16:creationId xmlns:a16="http://schemas.microsoft.com/office/drawing/2014/main" id="{896DAE6C-0136-4E8B-8A7C-89F7B3E045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19850" y="1752600"/>
            <a:ext cx="4953000" cy="2667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5F6"/>
          </a:solidFill>
          <a:ln xmlns:a="http://schemas.openxmlformats.org/drawingml/2006/main" w="9525">
            <a:solidFill>
              <a:srgbClr val="1E6675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B481BADE-EDFC-453F-BE61-FBC32C36D2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62750" y="2057400"/>
            <a:ext cx="2095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1E6675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1E6675"/>
                </a:solidFill>
                <a:latin typeface="Aptos"/>
                <a:ea typeface="Aptos"/>
                <a:cs typeface="Aptos"/>
              </a:rPr>
              <a:t>SUPPLY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37E46AA1-3E78-4ABB-A04C-85C6258218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62750" y="2647950"/>
            <a:ext cx="426720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90777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2550" b="1" i="0">
                <a:solidFill>
                  <a:srgbClr val="172126"/>
                </a:solidFill>
                <a:latin typeface="Georgia"/>
                <a:ea typeface="Georgia"/>
                <a:cs typeface="Georgia"/>
              </a:defRPr>
            </a:pPr>
            <a:r>
              <a:rPr sz="2550" b="1" i="0">
                <a:solidFill>
                  <a:srgbClr val="172126"/>
                </a:solidFill>
                <a:latin typeface="Georgia"/>
                <a:ea typeface="Georgia"/>
                <a:cs typeface="Georgia"/>
              </a:rPr>
              <a:t>Repair closures reduce available rooms.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17B91127-B5D2-48E3-A8C7-41711A1BB0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3714750"/>
            <a:ext cx="40767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2025" b="1" i="0">
                <a:solidFill>
                  <a:srgbClr val="1E6675"/>
                </a:solidFill>
                <a:latin typeface="Aptos"/>
                <a:ea typeface="Aptos"/>
                <a:cs typeface="Aptos"/>
              </a:defRPr>
            </a:pPr>
            <a:r>
              <a:rPr sz="2025" b="1" i="0">
                <a:solidFill>
                  <a:srgbClr val="1E6675"/>
                </a:solidFill>
                <a:latin typeface="Aptos"/>
                <a:ea typeface="Aptos"/>
                <a:cs typeface="Aptos"/>
              </a:rPr>
              <a:t>By itself: P rises, Q falls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82C07670-E03A-4070-8779-057F299C2F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52600" y="5010150"/>
            <a:ext cx="868680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3000" b="1" i="0">
                <a:solidFill>
                  <a:srgbClr val="124854"/>
                </a:solidFill>
                <a:latin typeface="Georgia"/>
                <a:ea typeface="Georgia"/>
                <a:cs typeface="Georgia"/>
              </a:defRPr>
            </a:pPr>
            <a:r>
              <a:rPr sz="3000" b="1" i="0">
                <a:solidFill>
                  <a:srgbClr val="124854"/>
                </a:solidFill>
                <a:latin typeface="Georgia"/>
                <a:ea typeface="Georgia"/>
                <a:cs typeface="Georgia"/>
              </a:rPr>
              <a:t>Price rises for sure. Quantity is ambiguous.</a:t>
            </a:r>
          </a:p>
        </p:txBody>
      </p:sp>
    </p:spTree>
    <p:extLst>
      <p:ext uri="{BB962C8B-B14F-4D97-AF65-F5344CB8AC3E}">
        <p14:creationId xmlns:p14="http://schemas.microsoft.com/office/powerpoint/2010/main" val="1963015195"/>
      </p:ext>
    </p:extLst>
  </p:cSld>
</p:sld>
</file>

<file path=ppt/slides/slide26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8" name="accent-rule">
            <a:extLst xmlns:a="http://schemas.openxmlformats.org/drawingml/2006/main">
              <a:ext uri="{FF2B5EF4-FFF2-40B4-BE49-F238E27FC236}">
                <a16:creationId xmlns:a16="http://schemas.microsoft.com/office/drawing/2014/main" id="{F975E3D3-3B26-4A9E-B4FF-8DF4B8146D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A3B3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chapter-label">
            <a:extLst xmlns:a="http://schemas.openxmlformats.org/drawingml/2006/main">
              <a:ext uri="{FF2B5EF4-FFF2-40B4-BE49-F238E27FC236}">
                <a16:creationId xmlns:a16="http://schemas.microsoft.com/office/drawing/2014/main" id="{762E6AEE-B868-4A50-8C02-BB6FE9DEBC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428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9A3B35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9A3B35"/>
                </a:solidFill>
                <a:latin typeface="Aptos"/>
                <a:ea typeface="Aptos"/>
                <a:cs typeface="Aptos"/>
              </a:rPr>
              <a:t>CHAPTER 4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B52BFB39-7FFF-4F8A-B84A-60BD7BB8FC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3150" b="1" i="0">
                <a:solidFill>
                  <a:srgbClr val="172126"/>
                </a:solidFill>
                <a:latin typeface="Georgia"/>
                <a:ea typeface="Georgia"/>
                <a:cs typeface="Georgia"/>
              </a:defRPr>
            </a:pPr>
            <a:r>
              <a:rPr sz="3150" b="1" i="0">
                <a:solidFill>
                  <a:srgbClr val="172126"/>
                </a:solidFill>
                <a:latin typeface="Georgia"/>
                <a:ea typeface="Georgia"/>
                <a:cs typeface="Georgia"/>
              </a:rPr>
              <a:t>Simultaneous shifts either reinforce or offset</a:t>
            </a:r>
          </a:p>
        </p:txBody>
      </p:sp>
      <p:sp>
        <p:nvSpPr>
          <p:cNvPr id="4" name="footer-rule">
            <a:extLst xmlns:a="http://schemas.openxmlformats.org/drawingml/2006/main">
              <a:ext uri="{FF2B5EF4-FFF2-40B4-BE49-F238E27FC236}">
                <a16:creationId xmlns:a16="http://schemas.microsoft.com/office/drawing/2014/main" id="{54039E1B-00C1-4039-960B-3E471CAE4B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3DA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footer-book">
            <a:extLst xmlns:a="http://schemas.openxmlformats.org/drawingml/2006/main">
              <a:ext uri="{FF2B5EF4-FFF2-40B4-BE49-F238E27FC236}">
                <a16:creationId xmlns:a16="http://schemas.microsoft.com/office/drawing/2014/main" id="{4B0EA90A-3A74-4A09-8EF4-8C7DD18C53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095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900" b="1" i="0">
                <a:solidFill>
                  <a:srgbClr val="56636A"/>
                </a:solidFill>
                <a:latin typeface="Aptos"/>
                <a:ea typeface="Aptos"/>
                <a:cs typeface="Aptos"/>
              </a:defRPr>
            </a:pPr>
            <a:r>
              <a:rPr sz="900" b="1" i="0">
                <a:solidFill>
                  <a:srgbClr val="56636A"/>
                </a:solidFill>
                <a:latin typeface="Aptos"/>
                <a:ea typeface="Aptos"/>
                <a:cs typeface="Aptos"/>
              </a:rPr>
              <a:t>PRINCIPLES OF MICRO</a:t>
            </a:r>
          </a:p>
        </p:txBody>
      </p:sp>
      <p:sp>
        <p:nvSpPr>
          <p:cNvPr id="6" name="footer-number">
            <a:extLst xmlns:a="http://schemas.openxmlformats.org/drawingml/2006/main">
              <a:ext uri="{FF2B5EF4-FFF2-40B4-BE49-F238E27FC236}">
                <a16:creationId xmlns:a16="http://schemas.microsoft.com/office/drawing/2014/main" id="{5D5B91B5-62C7-4111-837F-D065D61BE8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8000"/>
              </a:lnSpc>
              <a:buNone/>
              <a:defRPr sz="900" b="0" i="0">
                <a:solidFill>
                  <a:srgbClr val="56636A"/>
                </a:solidFill>
                <a:latin typeface="Aptos"/>
                <a:ea typeface="Aptos"/>
                <a:cs typeface="Aptos"/>
              </a:defRPr>
            </a:pPr>
            <a:r>
              <a:rPr sz="900" b="0" i="0">
                <a:solidFill>
                  <a:srgbClr val="56636A"/>
                </a:solidFill>
                <a:latin typeface="Aptos"/>
                <a:ea typeface="Aptos"/>
                <a:cs typeface="Aptos"/>
              </a:rPr>
              <a:t>26</a:t>
            </a:r>
          </a:p>
        </p:txBody>
      </p:sp>
      <p:sp>
        <p:nvSpPr>
          <p:cNvPr id="7" name="reinforce-offset-header-cell-1">
            <a:extLst xmlns:a="http://schemas.openxmlformats.org/drawingml/2006/main">
              <a:ext uri="{FF2B5EF4-FFF2-40B4-BE49-F238E27FC236}">
                <a16:creationId xmlns:a16="http://schemas.microsoft.com/office/drawing/2014/main" id="{6FE53277-7542-4261-B092-C69A43D834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638300"/>
            <a:ext cx="4857750" cy="590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24854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8" name="reinforce-offset-header-1">
            <a:extLst xmlns:a="http://schemas.openxmlformats.org/drawingml/2006/main">
              <a:ext uri="{FF2B5EF4-FFF2-40B4-BE49-F238E27FC236}">
                <a16:creationId xmlns:a16="http://schemas.microsoft.com/office/drawing/2014/main" id="{F4630AB4-210D-4D4E-815A-072946DE0A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1714500"/>
            <a:ext cx="46672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650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650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Demand and supply change</a:t>
            </a:r>
          </a:p>
        </p:txBody>
      </p:sp>
      <p:sp>
        <p:nvSpPr>
          <p:cNvPr id="9" name="reinforce-offset-header-cell-2">
            <a:extLst xmlns:a="http://schemas.openxmlformats.org/drawingml/2006/main">
              <a:ext uri="{FF2B5EF4-FFF2-40B4-BE49-F238E27FC236}">
                <a16:creationId xmlns:a16="http://schemas.microsoft.com/office/drawing/2014/main" id="{74C305E4-A144-49A5-8173-4B5D8C7EB3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43550" y="1638300"/>
            <a:ext cx="2981325" cy="590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24854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10" name="reinforce-offset-header-2">
            <a:extLst xmlns:a="http://schemas.openxmlformats.org/drawingml/2006/main">
              <a:ext uri="{FF2B5EF4-FFF2-40B4-BE49-F238E27FC236}">
                <a16:creationId xmlns:a16="http://schemas.microsoft.com/office/drawing/2014/main" id="{C571B08D-AC5B-4E20-8461-6575B3B186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38800" y="1714500"/>
            <a:ext cx="2790825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650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650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Price</a:t>
            </a:r>
          </a:p>
        </p:txBody>
      </p:sp>
      <p:sp>
        <p:nvSpPr>
          <p:cNvPr id="11" name="reinforce-offset-header-cell-3">
            <a:extLst xmlns:a="http://schemas.openxmlformats.org/drawingml/2006/main">
              <a:ext uri="{FF2B5EF4-FFF2-40B4-BE49-F238E27FC236}">
                <a16:creationId xmlns:a16="http://schemas.microsoft.com/office/drawing/2014/main" id="{4A664F21-D9CC-4742-98DB-DD1BABB5DD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24875" y="1638300"/>
            <a:ext cx="2981325" cy="590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24854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12" name="reinforce-offset-header-3">
            <a:extLst xmlns:a="http://schemas.openxmlformats.org/drawingml/2006/main">
              <a:ext uri="{FF2B5EF4-FFF2-40B4-BE49-F238E27FC236}">
                <a16:creationId xmlns:a16="http://schemas.microsoft.com/office/drawing/2014/main" id="{218AA970-4300-4316-921C-B35B69720F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20125" y="1714500"/>
            <a:ext cx="2790825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650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650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Quantity</a:t>
            </a:r>
          </a:p>
        </p:txBody>
      </p:sp>
      <p:sp>
        <p:nvSpPr>
          <p:cNvPr id="13" name="reinforce-offset-cell-1-1">
            <a:extLst xmlns:a="http://schemas.openxmlformats.org/drawingml/2006/main">
              <a:ext uri="{FF2B5EF4-FFF2-40B4-BE49-F238E27FC236}">
                <a16:creationId xmlns:a16="http://schemas.microsoft.com/office/drawing/2014/main" id="{883E7F1A-90D1-456A-A0FC-9FFA8B7018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28850"/>
            <a:ext cx="4857750" cy="762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3DADD"/>
            </a:solidFill>
            <a:prstDash val="solid"/>
          </a:ln>
        </p:spPr>
      </p:sp>
      <p:sp>
        <p:nvSpPr>
          <p:cNvPr id="14" name="reinforce-offset-text-1-1">
            <a:extLst xmlns:a="http://schemas.openxmlformats.org/drawingml/2006/main">
              <a:ext uri="{FF2B5EF4-FFF2-40B4-BE49-F238E27FC236}">
                <a16:creationId xmlns:a16="http://schemas.microsoft.com/office/drawing/2014/main" id="{0F11A522-6246-4102-A1C9-2D814A36AD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305050"/>
            <a:ext cx="46672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800" b="1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1800" b="1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Demand rises; supply rises</a:t>
            </a:r>
          </a:p>
        </p:txBody>
      </p:sp>
      <p:sp>
        <p:nvSpPr>
          <p:cNvPr id="15" name="reinforce-offset-cell-1-2">
            <a:extLst xmlns:a="http://schemas.openxmlformats.org/drawingml/2006/main">
              <a:ext uri="{FF2B5EF4-FFF2-40B4-BE49-F238E27FC236}">
                <a16:creationId xmlns:a16="http://schemas.microsoft.com/office/drawing/2014/main" id="{A4EBDD1C-2C83-48D9-ABCF-6ED93412A6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43550" y="2228850"/>
            <a:ext cx="2981325" cy="762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3DADD"/>
            </a:solidFill>
            <a:prstDash val="solid"/>
          </a:ln>
        </p:spPr>
      </p:sp>
      <p:sp>
        <p:nvSpPr>
          <p:cNvPr id="16" name="reinforce-offset-text-1-2">
            <a:extLst xmlns:a="http://schemas.openxmlformats.org/drawingml/2006/main">
              <a:ext uri="{FF2B5EF4-FFF2-40B4-BE49-F238E27FC236}">
                <a16:creationId xmlns:a16="http://schemas.microsoft.com/office/drawing/2014/main" id="{3D0C8274-9248-4ED5-B5F3-67DA1C3190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38800" y="2305050"/>
            <a:ext cx="2790825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800" b="0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1800" b="0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Ambiguous</a:t>
            </a:r>
          </a:p>
        </p:txBody>
      </p:sp>
      <p:sp>
        <p:nvSpPr>
          <p:cNvPr id="17" name="reinforce-offset-cell-1-3">
            <a:extLst xmlns:a="http://schemas.openxmlformats.org/drawingml/2006/main">
              <a:ext uri="{FF2B5EF4-FFF2-40B4-BE49-F238E27FC236}">
                <a16:creationId xmlns:a16="http://schemas.microsoft.com/office/drawing/2014/main" id="{09E110B2-EED4-436B-9E8F-E8E3AEDB8E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24875" y="2228850"/>
            <a:ext cx="2981325" cy="762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3DADD"/>
            </a:solidFill>
            <a:prstDash val="solid"/>
          </a:ln>
        </p:spPr>
      </p:sp>
      <p:sp>
        <p:nvSpPr>
          <p:cNvPr id="18" name="reinforce-offset-text-1-3">
            <a:extLst xmlns:a="http://schemas.openxmlformats.org/drawingml/2006/main">
              <a:ext uri="{FF2B5EF4-FFF2-40B4-BE49-F238E27FC236}">
                <a16:creationId xmlns:a16="http://schemas.microsoft.com/office/drawing/2014/main" id="{6CC308AA-1BED-4240-92D8-8099BE21BA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20125" y="2305050"/>
            <a:ext cx="2790825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800" b="0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1800" b="0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Rises</a:t>
            </a:r>
          </a:p>
        </p:txBody>
      </p:sp>
      <p:sp>
        <p:nvSpPr>
          <p:cNvPr id="19" name="reinforce-offset-cell-2-1">
            <a:extLst xmlns:a="http://schemas.openxmlformats.org/drawingml/2006/main">
              <a:ext uri="{FF2B5EF4-FFF2-40B4-BE49-F238E27FC236}">
                <a16:creationId xmlns:a16="http://schemas.microsoft.com/office/drawing/2014/main" id="{0511C54A-6C21-424B-928D-5A58F36AD1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990850"/>
            <a:ext cx="4857750" cy="762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5F6"/>
          </a:solidFill>
          <a:ln xmlns:a="http://schemas.openxmlformats.org/drawingml/2006/main" w="9525">
            <a:solidFill>
              <a:srgbClr val="D3DADD"/>
            </a:solidFill>
            <a:prstDash val="solid"/>
          </a:ln>
        </p:spPr>
      </p:sp>
      <p:sp>
        <p:nvSpPr>
          <p:cNvPr id="20" name="reinforce-offset-text-2-1">
            <a:extLst xmlns:a="http://schemas.openxmlformats.org/drawingml/2006/main">
              <a:ext uri="{FF2B5EF4-FFF2-40B4-BE49-F238E27FC236}">
                <a16:creationId xmlns:a16="http://schemas.microsoft.com/office/drawing/2014/main" id="{5F444D3C-A0FE-43CA-93C4-A61DC9256F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3067050"/>
            <a:ext cx="46672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800" b="1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1800" b="1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Demand falls; supply falls</a:t>
            </a:r>
          </a:p>
        </p:txBody>
      </p:sp>
      <p:sp>
        <p:nvSpPr>
          <p:cNvPr id="21" name="reinforce-offset-cell-2-2">
            <a:extLst xmlns:a="http://schemas.openxmlformats.org/drawingml/2006/main">
              <a:ext uri="{FF2B5EF4-FFF2-40B4-BE49-F238E27FC236}">
                <a16:creationId xmlns:a16="http://schemas.microsoft.com/office/drawing/2014/main" id="{13F3C6F1-0C9E-4EA7-8B64-31C8DFA153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43550" y="2990850"/>
            <a:ext cx="2981325" cy="762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5F6"/>
          </a:solidFill>
          <a:ln xmlns:a="http://schemas.openxmlformats.org/drawingml/2006/main" w="9525">
            <a:solidFill>
              <a:srgbClr val="D3DADD"/>
            </a:solidFill>
            <a:prstDash val="solid"/>
          </a:ln>
        </p:spPr>
      </p:sp>
      <p:sp>
        <p:nvSpPr>
          <p:cNvPr id="22" name="reinforce-offset-text-2-2">
            <a:extLst xmlns:a="http://schemas.openxmlformats.org/drawingml/2006/main">
              <a:ext uri="{FF2B5EF4-FFF2-40B4-BE49-F238E27FC236}">
                <a16:creationId xmlns:a16="http://schemas.microsoft.com/office/drawing/2014/main" id="{A763AA11-7E9C-46DC-AEB5-DECF340B9B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38800" y="3067050"/>
            <a:ext cx="2790825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800" b="0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1800" b="0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Ambiguous</a:t>
            </a:r>
          </a:p>
        </p:txBody>
      </p:sp>
      <p:sp>
        <p:nvSpPr>
          <p:cNvPr id="23" name="reinforce-offset-cell-2-3">
            <a:extLst xmlns:a="http://schemas.openxmlformats.org/drawingml/2006/main">
              <a:ext uri="{FF2B5EF4-FFF2-40B4-BE49-F238E27FC236}">
                <a16:creationId xmlns:a16="http://schemas.microsoft.com/office/drawing/2014/main" id="{50BCD9DA-FD8F-4FC1-A0B7-F976B78D7A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24875" y="2990850"/>
            <a:ext cx="2981325" cy="762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5F6"/>
          </a:solidFill>
          <a:ln xmlns:a="http://schemas.openxmlformats.org/drawingml/2006/main" w="9525">
            <a:solidFill>
              <a:srgbClr val="D3DADD"/>
            </a:solidFill>
            <a:prstDash val="solid"/>
          </a:ln>
        </p:spPr>
      </p:sp>
      <p:sp>
        <p:nvSpPr>
          <p:cNvPr id="24" name="reinforce-offset-text-2-3">
            <a:extLst xmlns:a="http://schemas.openxmlformats.org/drawingml/2006/main">
              <a:ext uri="{FF2B5EF4-FFF2-40B4-BE49-F238E27FC236}">
                <a16:creationId xmlns:a16="http://schemas.microsoft.com/office/drawing/2014/main" id="{67B8C480-C2B6-4427-9D61-25541E9CFD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20125" y="3067050"/>
            <a:ext cx="2790825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800" b="0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1800" b="0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Falls</a:t>
            </a:r>
          </a:p>
        </p:txBody>
      </p:sp>
      <p:sp>
        <p:nvSpPr>
          <p:cNvPr id="25" name="reinforce-offset-cell-3-1">
            <a:extLst xmlns:a="http://schemas.openxmlformats.org/drawingml/2006/main">
              <a:ext uri="{FF2B5EF4-FFF2-40B4-BE49-F238E27FC236}">
                <a16:creationId xmlns:a16="http://schemas.microsoft.com/office/drawing/2014/main" id="{4ECB244D-CCBB-43EC-893F-74503C44A9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752850"/>
            <a:ext cx="4857750" cy="762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3DADD"/>
            </a:solidFill>
            <a:prstDash val="solid"/>
          </a:ln>
        </p:spPr>
      </p:sp>
      <p:sp>
        <p:nvSpPr>
          <p:cNvPr id="26" name="reinforce-offset-text-3-1">
            <a:extLst xmlns:a="http://schemas.openxmlformats.org/drawingml/2006/main">
              <a:ext uri="{FF2B5EF4-FFF2-40B4-BE49-F238E27FC236}">
                <a16:creationId xmlns:a16="http://schemas.microsoft.com/office/drawing/2014/main" id="{936B402D-D27E-41DB-9F92-A661487043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3829050"/>
            <a:ext cx="46672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800" b="1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1800" b="1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Demand rises; supply falls</a:t>
            </a:r>
          </a:p>
        </p:txBody>
      </p:sp>
      <p:sp>
        <p:nvSpPr>
          <p:cNvPr id="27" name="reinforce-offset-cell-3-2">
            <a:extLst xmlns:a="http://schemas.openxmlformats.org/drawingml/2006/main">
              <a:ext uri="{FF2B5EF4-FFF2-40B4-BE49-F238E27FC236}">
                <a16:creationId xmlns:a16="http://schemas.microsoft.com/office/drawing/2014/main" id="{06A2C518-DA1C-4095-8401-E66ECBFD46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43550" y="3752850"/>
            <a:ext cx="2981325" cy="762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3DADD"/>
            </a:solidFill>
            <a:prstDash val="solid"/>
          </a:ln>
        </p:spPr>
      </p:sp>
      <p:sp>
        <p:nvSpPr>
          <p:cNvPr id="28" name="reinforce-offset-text-3-2">
            <a:extLst xmlns:a="http://schemas.openxmlformats.org/drawingml/2006/main">
              <a:ext uri="{FF2B5EF4-FFF2-40B4-BE49-F238E27FC236}">
                <a16:creationId xmlns:a16="http://schemas.microsoft.com/office/drawing/2014/main" id="{356DCF1A-7375-47DF-AC9A-C8723C8479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38800" y="3829050"/>
            <a:ext cx="2790825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800" b="0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1800" b="0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Rises</a:t>
            </a:r>
          </a:p>
        </p:txBody>
      </p:sp>
      <p:sp>
        <p:nvSpPr>
          <p:cNvPr id="29" name="reinforce-offset-cell-3-3">
            <a:extLst xmlns:a="http://schemas.openxmlformats.org/drawingml/2006/main">
              <a:ext uri="{FF2B5EF4-FFF2-40B4-BE49-F238E27FC236}">
                <a16:creationId xmlns:a16="http://schemas.microsoft.com/office/drawing/2014/main" id="{B4E9E2AA-9DAB-42D7-A2F9-465D77D6FE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24875" y="3752850"/>
            <a:ext cx="2981325" cy="762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3DADD"/>
            </a:solidFill>
            <a:prstDash val="solid"/>
          </a:ln>
        </p:spPr>
      </p:sp>
      <p:sp>
        <p:nvSpPr>
          <p:cNvPr id="30" name="reinforce-offset-text-3-3">
            <a:extLst xmlns:a="http://schemas.openxmlformats.org/drawingml/2006/main">
              <a:ext uri="{FF2B5EF4-FFF2-40B4-BE49-F238E27FC236}">
                <a16:creationId xmlns:a16="http://schemas.microsoft.com/office/drawing/2014/main" id="{2A3F3D07-EC3D-4C5E-992B-E5514DB416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20125" y="3829050"/>
            <a:ext cx="2790825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800" b="0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1800" b="0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Ambiguous</a:t>
            </a:r>
          </a:p>
        </p:txBody>
      </p:sp>
      <p:sp>
        <p:nvSpPr>
          <p:cNvPr id="31" name="reinforce-offset-cell-4-1">
            <a:extLst xmlns:a="http://schemas.openxmlformats.org/drawingml/2006/main">
              <a:ext uri="{FF2B5EF4-FFF2-40B4-BE49-F238E27FC236}">
                <a16:creationId xmlns:a16="http://schemas.microsoft.com/office/drawing/2014/main" id="{FDC3462C-AD23-4ACB-BEB1-91C7CAE3FF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514850"/>
            <a:ext cx="4857750" cy="762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5F6"/>
          </a:solidFill>
          <a:ln xmlns:a="http://schemas.openxmlformats.org/drawingml/2006/main" w="9525">
            <a:solidFill>
              <a:srgbClr val="D3DADD"/>
            </a:solidFill>
            <a:prstDash val="solid"/>
          </a:ln>
        </p:spPr>
      </p:sp>
      <p:sp>
        <p:nvSpPr>
          <p:cNvPr id="32" name="reinforce-offset-text-4-1">
            <a:extLst xmlns:a="http://schemas.openxmlformats.org/drawingml/2006/main">
              <a:ext uri="{FF2B5EF4-FFF2-40B4-BE49-F238E27FC236}">
                <a16:creationId xmlns:a16="http://schemas.microsoft.com/office/drawing/2014/main" id="{7CC170D6-72E5-4563-B2BD-B46C6D9092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4591050"/>
            <a:ext cx="46672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800" b="1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1800" b="1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Demand falls; supply rises</a:t>
            </a:r>
          </a:p>
        </p:txBody>
      </p:sp>
      <p:sp>
        <p:nvSpPr>
          <p:cNvPr id="33" name="reinforce-offset-cell-4-2">
            <a:extLst xmlns:a="http://schemas.openxmlformats.org/drawingml/2006/main">
              <a:ext uri="{FF2B5EF4-FFF2-40B4-BE49-F238E27FC236}">
                <a16:creationId xmlns:a16="http://schemas.microsoft.com/office/drawing/2014/main" id="{CB86CF48-5221-424C-B84E-732F63776B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43550" y="4514850"/>
            <a:ext cx="2981325" cy="762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5F6"/>
          </a:solidFill>
          <a:ln xmlns:a="http://schemas.openxmlformats.org/drawingml/2006/main" w="9525">
            <a:solidFill>
              <a:srgbClr val="D3DADD"/>
            </a:solidFill>
            <a:prstDash val="solid"/>
          </a:ln>
        </p:spPr>
      </p:sp>
      <p:sp>
        <p:nvSpPr>
          <p:cNvPr id="34" name="reinforce-offset-text-4-2">
            <a:extLst xmlns:a="http://schemas.openxmlformats.org/drawingml/2006/main">
              <a:ext uri="{FF2B5EF4-FFF2-40B4-BE49-F238E27FC236}">
                <a16:creationId xmlns:a16="http://schemas.microsoft.com/office/drawing/2014/main" id="{650D6487-0BAB-441B-AD92-363F6EF0A8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38800" y="4591050"/>
            <a:ext cx="2790825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800" b="0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1800" b="0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Falls</a:t>
            </a:r>
          </a:p>
        </p:txBody>
      </p:sp>
      <p:sp>
        <p:nvSpPr>
          <p:cNvPr id="35" name="reinforce-offset-cell-4-3">
            <a:extLst xmlns:a="http://schemas.openxmlformats.org/drawingml/2006/main">
              <a:ext uri="{FF2B5EF4-FFF2-40B4-BE49-F238E27FC236}">
                <a16:creationId xmlns:a16="http://schemas.microsoft.com/office/drawing/2014/main" id="{0716A0B2-229A-47B9-A30F-85C0F33CA0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24875" y="4514850"/>
            <a:ext cx="2981325" cy="762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5F6"/>
          </a:solidFill>
          <a:ln xmlns:a="http://schemas.openxmlformats.org/drawingml/2006/main" w="9525">
            <a:solidFill>
              <a:srgbClr val="D3DADD"/>
            </a:solidFill>
            <a:prstDash val="solid"/>
          </a:ln>
        </p:spPr>
      </p:sp>
      <p:sp>
        <p:nvSpPr>
          <p:cNvPr id="36" name="reinforce-offset-text-4-3">
            <a:extLst xmlns:a="http://schemas.openxmlformats.org/drawingml/2006/main">
              <a:ext uri="{FF2B5EF4-FFF2-40B4-BE49-F238E27FC236}">
                <a16:creationId xmlns:a16="http://schemas.microsoft.com/office/drawing/2014/main" id="{DA8E7831-A8B1-4C4F-A136-CCCA8603D3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20125" y="4591050"/>
            <a:ext cx="2790825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800" b="0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1800" b="0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Ambiguous</a:t>
            </a:r>
          </a:p>
        </p:txBody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1E55D736-9B75-4563-A51B-1097A24142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19250" y="5467350"/>
            <a:ext cx="89535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87552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2100" b="1" i="0">
                <a:solidFill>
                  <a:srgbClr val="9A3B35"/>
                </a:solidFill>
                <a:latin typeface="Georgia"/>
                <a:ea typeface="Georgia"/>
                <a:cs typeface="Georgia"/>
              </a:defRPr>
            </a:pPr>
            <a:r>
              <a:rPr sz="2100" b="1" i="0">
                <a:solidFill>
                  <a:srgbClr val="9A3B35"/>
                </a:solidFill>
                <a:latin typeface="Georgia"/>
                <a:ea typeface="Georgia"/>
                <a:cs typeface="Georgia"/>
              </a:rPr>
              <a:t>Ambiguous means we need more information about the relative shift sizes.</a:t>
            </a:r>
          </a:p>
        </p:txBody>
      </p:sp>
    </p:spTree>
    <p:extLst>
      <p:ext uri="{BB962C8B-B14F-4D97-AF65-F5344CB8AC3E}">
        <p14:creationId xmlns:p14="http://schemas.microsoft.com/office/powerpoint/2010/main" val="1886655790"/>
      </p:ext>
    </p:extLst>
  </p:cSld>
</p:sld>
</file>

<file path=ppt/slides/slide27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4" name="accent-rule">
            <a:extLst xmlns:a="http://schemas.openxmlformats.org/drawingml/2006/main">
              <a:ext uri="{FF2B5EF4-FFF2-40B4-BE49-F238E27FC236}">
                <a16:creationId xmlns:a16="http://schemas.microsoft.com/office/drawing/2014/main" id="{AAC40295-E7DA-47BC-83CA-62D3A91B59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A3B3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chapter-label">
            <a:extLst xmlns:a="http://schemas.openxmlformats.org/drawingml/2006/main">
              <a:ext uri="{FF2B5EF4-FFF2-40B4-BE49-F238E27FC236}">
                <a16:creationId xmlns:a16="http://schemas.microsoft.com/office/drawing/2014/main" id="{700F9B3D-A2E3-481E-8AC9-F88908C255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428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9A3B35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9A3B35"/>
                </a:solidFill>
                <a:latin typeface="Aptos"/>
                <a:ea typeface="Aptos"/>
                <a:cs typeface="Aptos"/>
              </a:rPr>
              <a:t>CHAPTER 4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8068E328-34F9-4B5F-A881-8B694B5FE0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3150" b="1" i="0">
                <a:solidFill>
                  <a:srgbClr val="172126"/>
                </a:solidFill>
                <a:latin typeface="Georgia"/>
                <a:ea typeface="Georgia"/>
                <a:cs typeface="Georgia"/>
              </a:defRPr>
            </a:pPr>
            <a:r>
              <a:rPr sz="3150" b="1" i="0">
                <a:solidFill>
                  <a:srgbClr val="172126"/>
                </a:solidFill>
                <a:latin typeface="Georgia"/>
                <a:ea typeface="Georgia"/>
                <a:cs typeface="Georgia"/>
              </a:rPr>
              <a:t>Practice the full market-change sequence</a:t>
            </a:r>
          </a:p>
        </p:txBody>
      </p:sp>
      <p:sp>
        <p:nvSpPr>
          <p:cNvPr id="4" name="footer-rule">
            <a:extLst xmlns:a="http://schemas.openxmlformats.org/drawingml/2006/main">
              <a:ext uri="{FF2B5EF4-FFF2-40B4-BE49-F238E27FC236}">
                <a16:creationId xmlns:a16="http://schemas.microsoft.com/office/drawing/2014/main" id="{DA7A29C3-776D-46AE-9C56-B593AA7219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3DA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footer-book">
            <a:extLst xmlns:a="http://schemas.openxmlformats.org/drawingml/2006/main">
              <a:ext uri="{FF2B5EF4-FFF2-40B4-BE49-F238E27FC236}">
                <a16:creationId xmlns:a16="http://schemas.microsoft.com/office/drawing/2014/main" id="{52A61CCD-AC9E-4D5F-B76A-1CCA4D71A0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095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900" b="1" i="0">
                <a:solidFill>
                  <a:srgbClr val="56636A"/>
                </a:solidFill>
                <a:latin typeface="Aptos"/>
                <a:ea typeface="Aptos"/>
                <a:cs typeface="Aptos"/>
              </a:defRPr>
            </a:pPr>
            <a:r>
              <a:rPr sz="900" b="1" i="0">
                <a:solidFill>
                  <a:srgbClr val="56636A"/>
                </a:solidFill>
                <a:latin typeface="Aptos"/>
                <a:ea typeface="Aptos"/>
                <a:cs typeface="Aptos"/>
              </a:rPr>
              <a:t>PRINCIPLES OF MICRO</a:t>
            </a:r>
          </a:p>
        </p:txBody>
      </p:sp>
      <p:sp>
        <p:nvSpPr>
          <p:cNvPr id="6" name="footer-number">
            <a:extLst xmlns:a="http://schemas.openxmlformats.org/drawingml/2006/main">
              <a:ext uri="{FF2B5EF4-FFF2-40B4-BE49-F238E27FC236}">
                <a16:creationId xmlns:a16="http://schemas.microsoft.com/office/drawing/2014/main" id="{192564A4-A5A7-4178-9FE5-E23F2C10F3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8000"/>
              </a:lnSpc>
              <a:buNone/>
              <a:defRPr sz="900" b="0" i="0">
                <a:solidFill>
                  <a:srgbClr val="56636A"/>
                </a:solidFill>
                <a:latin typeface="Aptos"/>
                <a:ea typeface="Aptos"/>
                <a:cs typeface="Aptos"/>
              </a:defRPr>
            </a:pPr>
            <a:r>
              <a:rPr sz="900" b="0" i="0">
                <a:solidFill>
                  <a:srgbClr val="56636A"/>
                </a:solidFill>
                <a:latin typeface="Aptos"/>
                <a:ea typeface="Aptos"/>
                <a:cs typeface="Aptos"/>
              </a:rPr>
              <a:t>27</a:t>
            </a:r>
          </a:p>
        </p:txBody>
      </p:sp>
      <p:pic>
        <p:nvPicPr>
          <p:cNvPr id="20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62794f88d8e7419c"/>
          <a:stretch xmlns:a="http://schemas.openxmlformats.org/drawingml/2006/main"/>
        </p:blipFill>
        <p:spPr>
          <a:xfrm xmlns:a="http://schemas.openxmlformats.org/drawingml/2006/main">
            <a:off x="5429250" y="1842492"/>
            <a:ext cx="6115050" cy="3439716"/>
          </a:xfrm>
          <a:prstGeom xmlns:a="http://schemas.openxmlformats.org/drawingml/2006/main" prst="rect">
            <a:avLst/>
          </a:prstGeom>
        </p:spPr>
      </p:pic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325B842E-8C63-4DF2-9D63-9643C0BD43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1752600"/>
            <a:ext cx="2476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1E6675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1E6675"/>
                </a:solidFill>
                <a:latin typeface="Aptos"/>
                <a:ea typeface="Aptos"/>
                <a:cs typeface="Aptos"/>
              </a:rPr>
              <a:t>FOR EACH EVENT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68491D69-9684-40AE-B2B5-DAE26DE175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2209800"/>
            <a:ext cx="40957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1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2025" b="1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1. Choose demand or supply.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E00C0EF6-037D-4D07-9936-90FED5EEC9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2857500"/>
            <a:ext cx="40957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1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2025" b="1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2. Choose left or right.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708B04E1-B43C-43DD-9565-1449780ADC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3505200"/>
            <a:ext cx="40957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1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2025" b="1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3. Predict price and quantity.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A45454EB-0042-473F-A69A-59D96C8772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4152900"/>
            <a:ext cx="40957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1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2025" b="1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4. Explain the result.</a:t>
            </a:r>
          </a:p>
        </p:txBody>
      </p:sp>
      <p:sp>
        <p:nvSpPr>
          <p:cNvPr id="13" name="app-link">
            <a:extLst xmlns:a="http://schemas.openxmlformats.org/drawingml/2006/main">
              <a:ext uri="{FF2B5EF4-FFF2-40B4-BE49-F238E27FC236}">
                <a16:creationId xmlns:a16="http://schemas.microsoft.com/office/drawing/2014/main" id="{A5CF4FF7-9670-4A38-ACD4-1F32F8A19D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562600"/>
            <a:ext cx="47625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500" b="1" i="0">
                <a:solidFill>
                  <a:srgbClr val="124854"/>
                </a:solidFill>
                <a:latin typeface="Aptos"/>
                <a:ea typeface="Aptos"/>
                <a:cs typeface="Aptos"/>
              </a:defRPr>
            </a:pPr>
            <a:r>
              <a:rPr sz="1500" b="1" i="0">
                <a:solidFill>
                  <a:srgbClr val="124854"/>
                </a:solidFill>
                <a:latin typeface="Aptos"/>
                <a:ea typeface="Aptos"/>
                <a:cs typeface="Aptos"/>
                <a:hlinkClick xmlns:r="http://schemas.openxmlformats.org/officeDocument/2006/relationships" r:id="R0378b2500075478d"/>
              </a:rPr>
              <a:t>sbu-econ.org/supply-demand-shift-practice/</a:t>
            </a:r>
          </a:p>
        </p:txBody>
      </p:sp>
    </p:spTree>
    <p:extLst>
      <p:ext uri="{BB962C8B-B14F-4D97-AF65-F5344CB8AC3E}">
        <p14:creationId xmlns:p14="http://schemas.microsoft.com/office/powerpoint/2010/main" val="338932258"/>
      </p:ext>
    </p:extLst>
  </p:cSld>
</p:sld>
</file>

<file path=ppt/slides/slide28.xml><?xml version="1.0" encoding="utf-8"?>
<p:sld xmlns:p="http://schemas.openxmlformats.org/presentationml/2006/main">
  <p:cSld>
    <p:bg>
      <p:bgPr>
        <a:solidFill xmlns:a="http://schemas.openxmlformats.org/drawingml/2006/main">
          <a:srgbClr val="F7F4E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4" name="accent-rule">
            <a:extLst xmlns:a="http://schemas.openxmlformats.org/drawingml/2006/main">
              <a:ext uri="{FF2B5EF4-FFF2-40B4-BE49-F238E27FC236}">
                <a16:creationId xmlns:a16="http://schemas.microsoft.com/office/drawing/2014/main" id="{C38FD708-6C98-4CE9-9EB4-304BB94A52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A3B3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chapter-label">
            <a:extLst xmlns:a="http://schemas.openxmlformats.org/drawingml/2006/main">
              <a:ext uri="{FF2B5EF4-FFF2-40B4-BE49-F238E27FC236}">
                <a16:creationId xmlns:a16="http://schemas.microsoft.com/office/drawing/2014/main" id="{BAB16A0E-A240-4EAD-85BD-529F9D2651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428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9A3B35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9A3B35"/>
                </a:solidFill>
                <a:latin typeface="Aptos"/>
                <a:ea typeface="Aptos"/>
                <a:cs typeface="Aptos"/>
              </a:rPr>
              <a:t>CHAPTER 4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43A494D7-8DC9-4968-9BEF-6875510C30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3150" b="1" i="0">
                <a:solidFill>
                  <a:srgbClr val="172126"/>
                </a:solidFill>
                <a:latin typeface="Georgia"/>
                <a:ea typeface="Georgia"/>
                <a:cs typeface="Georgia"/>
              </a:defRPr>
            </a:pPr>
            <a:r>
              <a:rPr sz="3150" b="1" i="0">
                <a:solidFill>
                  <a:srgbClr val="172126"/>
                </a:solidFill>
                <a:latin typeface="Georgia"/>
                <a:ea typeface="Georgia"/>
                <a:cs typeface="Georgia"/>
              </a:rPr>
              <a:t>No one person knows the entire snow-shovel market</a:t>
            </a:r>
          </a:p>
        </p:txBody>
      </p:sp>
      <p:sp>
        <p:nvSpPr>
          <p:cNvPr id="4" name="footer-rule">
            <a:extLst xmlns:a="http://schemas.openxmlformats.org/drawingml/2006/main">
              <a:ext uri="{FF2B5EF4-FFF2-40B4-BE49-F238E27FC236}">
                <a16:creationId xmlns:a16="http://schemas.microsoft.com/office/drawing/2014/main" id="{23B54072-A5CC-46B5-A29B-15275D66D4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3DA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footer-book">
            <a:extLst xmlns:a="http://schemas.openxmlformats.org/drawingml/2006/main">
              <a:ext uri="{FF2B5EF4-FFF2-40B4-BE49-F238E27FC236}">
                <a16:creationId xmlns:a16="http://schemas.microsoft.com/office/drawing/2014/main" id="{1E75015E-447D-4A9C-B464-984C221CAF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095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900" b="1" i="0">
                <a:solidFill>
                  <a:srgbClr val="56636A"/>
                </a:solidFill>
                <a:latin typeface="Aptos"/>
                <a:ea typeface="Aptos"/>
                <a:cs typeface="Aptos"/>
              </a:defRPr>
            </a:pPr>
            <a:r>
              <a:rPr sz="900" b="1" i="0">
                <a:solidFill>
                  <a:srgbClr val="56636A"/>
                </a:solidFill>
                <a:latin typeface="Aptos"/>
                <a:ea typeface="Aptos"/>
                <a:cs typeface="Aptos"/>
              </a:rPr>
              <a:t>PRINCIPLES OF MICRO</a:t>
            </a:r>
          </a:p>
        </p:txBody>
      </p:sp>
      <p:sp>
        <p:nvSpPr>
          <p:cNvPr id="6" name="footer-number">
            <a:extLst xmlns:a="http://schemas.openxmlformats.org/drawingml/2006/main">
              <a:ext uri="{FF2B5EF4-FFF2-40B4-BE49-F238E27FC236}">
                <a16:creationId xmlns:a16="http://schemas.microsoft.com/office/drawing/2014/main" id="{4319CE38-9C75-4FB3-9AC7-7A152EEE01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8000"/>
              </a:lnSpc>
              <a:buNone/>
              <a:defRPr sz="900" b="0" i="0">
                <a:solidFill>
                  <a:srgbClr val="56636A"/>
                </a:solidFill>
                <a:latin typeface="Aptos"/>
                <a:ea typeface="Aptos"/>
                <a:cs typeface="Aptos"/>
              </a:defRPr>
            </a:pPr>
            <a:r>
              <a:rPr sz="900" b="0" i="0">
                <a:solidFill>
                  <a:srgbClr val="56636A"/>
                </a:solidFill>
                <a:latin typeface="Aptos"/>
                <a:ea typeface="Aptos"/>
                <a:cs typeface="Aptos"/>
              </a:rPr>
              <a:t>28</a:t>
            </a:r>
          </a:p>
        </p:txBody>
      </p:sp>
      <p:sp>
        <p:nvSpPr>
          <p:cNvPr id="7" name="local-knowledge-mark-1">
            <a:extLst xmlns:a="http://schemas.openxmlformats.org/drawingml/2006/main">
              <a:ext uri="{FF2B5EF4-FFF2-40B4-BE49-F238E27FC236}">
                <a16:creationId xmlns:a16="http://schemas.microsoft.com/office/drawing/2014/main" id="{8A278644-42CD-437E-B0C6-9898D06EF9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9750" y="1838325"/>
            <a:ext cx="2286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250" b="1" i="0">
                <a:solidFill>
                  <a:srgbClr val="D8A62F"/>
                </a:solidFill>
                <a:latin typeface="Aptos"/>
                <a:ea typeface="Aptos"/>
                <a:cs typeface="Aptos"/>
              </a:defRPr>
            </a:pPr>
            <a:r>
              <a:rPr sz="2250" b="1" i="0">
                <a:solidFill>
                  <a:srgbClr val="D8A62F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8" name="local-knowledge-1">
            <a:extLst xmlns:a="http://schemas.openxmlformats.org/drawingml/2006/main">
              <a:ext uri="{FF2B5EF4-FFF2-40B4-BE49-F238E27FC236}">
                <a16:creationId xmlns:a16="http://schemas.microsoft.com/office/drawing/2014/main" id="{CA587BFF-1AD8-4E83-8994-D2466FCCEC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133600" y="1847850"/>
            <a:ext cx="82486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250" b="0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2250" b="0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Buyers know their own needs, budgets, and alternatives.</a:t>
            </a:r>
          </a:p>
        </p:txBody>
      </p:sp>
      <p:sp>
        <p:nvSpPr>
          <p:cNvPr id="9" name="local-knowledge-mark-2">
            <a:extLst xmlns:a="http://schemas.openxmlformats.org/drawingml/2006/main">
              <a:ext uri="{FF2B5EF4-FFF2-40B4-BE49-F238E27FC236}">
                <a16:creationId xmlns:a16="http://schemas.microsoft.com/office/drawing/2014/main" id="{1A9283EA-8B73-4E46-A531-13395D97D2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9750" y="2524125"/>
            <a:ext cx="2286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250" b="1" i="0">
                <a:solidFill>
                  <a:srgbClr val="D8A62F"/>
                </a:solidFill>
                <a:latin typeface="Aptos"/>
                <a:ea typeface="Aptos"/>
                <a:cs typeface="Aptos"/>
              </a:defRPr>
            </a:pPr>
            <a:r>
              <a:rPr sz="2250" b="1" i="0">
                <a:solidFill>
                  <a:srgbClr val="D8A62F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0" name="local-knowledge-2">
            <a:extLst xmlns:a="http://schemas.openxmlformats.org/drawingml/2006/main">
              <a:ext uri="{FF2B5EF4-FFF2-40B4-BE49-F238E27FC236}">
                <a16:creationId xmlns:a16="http://schemas.microsoft.com/office/drawing/2014/main" id="{689561A9-8922-4418-95CC-C0CB94AEDF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133600" y="2533650"/>
            <a:ext cx="82486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250" b="0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2250" b="0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Stores know local inventory, customers, and suppliers.</a:t>
            </a:r>
          </a:p>
        </p:txBody>
      </p:sp>
      <p:sp>
        <p:nvSpPr>
          <p:cNvPr id="11" name="local-knowledge-mark-3">
            <a:extLst xmlns:a="http://schemas.openxmlformats.org/drawingml/2006/main">
              <a:ext uri="{FF2B5EF4-FFF2-40B4-BE49-F238E27FC236}">
                <a16:creationId xmlns:a16="http://schemas.microsoft.com/office/drawing/2014/main" id="{9F983B0F-05F2-46F0-8503-5D2ECB0E8E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9750" y="3209925"/>
            <a:ext cx="2286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250" b="1" i="0">
                <a:solidFill>
                  <a:srgbClr val="D8A62F"/>
                </a:solidFill>
                <a:latin typeface="Aptos"/>
                <a:ea typeface="Aptos"/>
                <a:cs typeface="Aptos"/>
              </a:defRPr>
            </a:pPr>
            <a:r>
              <a:rPr sz="2250" b="1" i="0">
                <a:solidFill>
                  <a:srgbClr val="D8A62F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2" name="local-knowledge-3">
            <a:extLst xmlns:a="http://schemas.openxmlformats.org/drawingml/2006/main">
              <a:ext uri="{FF2B5EF4-FFF2-40B4-BE49-F238E27FC236}">
                <a16:creationId xmlns:a16="http://schemas.microsoft.com/office/drawing/2014/main" id="{BB4F0D8A-4587-46B8-A691-D7178162D5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133600" y="3219450"/>
            <a:ext cx="82486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250" b="0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2250" b="0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Producers know capacity, input costs, and delivery limits.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CCF23B97-C9EC-4AEE-9215-E11D735397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66850" y="4819650"/>
            <a:ext cx="9258300" cy="838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94307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2700" b="1" i="0">
                <a:solidFill>
                  <a:srgbClr val="124854"/>
                </a:solidFill>
                <a:latin typeface="Georgia"/>
                <a:ea typeface="Georgia"/>
                <a:cs typeface="Georgia"/>
              </a:defRPr>
            </a:pPr>
            <a:r>
              <a:rPr sz="2700" b="1" i="0">
                <a:solidFill>
                  <a:srgbClr val="124854"/>
                </a:solidFill>
                <a:latin typeface="Georgia"/>
                <a:ea typeface="Georgia"/>
                <a:cs typeface="Georgia"/>
              </a:rPr>
              <a:t>A changing price lets each person respond using knowledge others do not possess.</a:t>
            </a:r>
          </a:p>
        </p:txBody>
      </p:sp>
    </p:spTree>
    <p:extLst>
      <p:ext uri="{BB962C8B-B14F-4D97-AF65-F5344CB8AC3E}">
        <p14:creationId xmlns:p14="http://schemas.microsoft.com/office/powerpoint/2010/main" val="160122843"/>
      </p:ext>
    </p:extLst>
  </p:cSld>
</p:sld>
</file>

<file path=ppt/slides/slide29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9" name="accent-rule">
            <a:extLst xmlns:a="http://schemas.openxmlformats.org/drawingml/2006/main">
              <a:ext uri="{FF2B5EF4-FFF2-40B4-BE49-F238E27FC236}">
                <a16:creationId xmlns:a16="http://schemas.microsoft.com/office/drawing/2014/main" id="{D9EAF772-EA0E-4A88-900E-8D921103A1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A3B3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chapter-label">
            <a:extLst xmlns:a="http://schemas.openxmlformats.org/drawingml/2006/main">
              <a:ext uri="{FF2B5EF4-FFF2-40B4-BE49-F238E27FC236}">
                <a16:creationId xmlns:a16="http://schemas.microsoft.com/office/drawing/2014/main" id="{BFDEE340-F2F0-4A1A-B642-76A0CE7DBC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428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9A3B35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9A3B35"/>
                </a:solidFill>
                <a:latin typeface="Aptos"/>
                <a:ea typeface="Aptos"/>
                <a:cs typeface="Aptos"/>
              </a:rPr>
              <a:t>CHAPTER 4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AE15EB7F-1CE4-4254-A7DD-134001387A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3150" b="1" i="0">
                <a:solidFill>
                  <a:srgbClr val="172126"/>
                </a:solidFill>
                <a:latin typeface="Georgia"/>
                <a:ea typeface="Georgia"/>
                <a:cs typeface="Georgia"/>
              </a:defRPr>
            </a:pPr>
            <a:r>
              <a:rPr sz="3150" b="1" i="0">
                <a:solidFill>
                  <a:srgbClr val="172126"/>
                </a:solidFill>
                <a:latin typeface="Georgia"/>
                <a:ea typeface="Georgia"/>
                <a:cs typeface="Georgia"/>
              </a:rPr>
              <a:t>Prices coordinate people who never meet</a:t>
            </a:r>
          </a:p>
        </p:txBody>
      </p:sp>
      <p:sp>
        <p:nvSpPr>
          <p:cNvPr id="4" name="footer-rule">
            <a:extLst xmlns:a="http://schemas.openxmlformats.org/drawingml/2006/main">
              <a:ext uri="{FF2B5EF4-FFF2-40B4-BE49-F238E27FC236}">
                <a16:creationId xmlns:a16="http://schemas.microsoft.com/office/drawing/2014/main" id="{9B7D6825-66E6-4CE5-AB2C-0744B1EDB4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3DA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footer-book">
            <a:extLst xmlns:a="http://schemas.openxmlformats.org/drawingml/2006/main">
              <a:ext uri="{FF2B5EF4-FFF2-40B4-BE49-F238E27FC236}">
                <a16:creationId xmlns:a16="http://schemas.microsoft.com/office/drawing/2014/main" id="{A96463D3-9ED5-445C-8FB4-4C504EB40C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095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900" b="1" i="0">
                <a:solidFill>
                  <a:srgbClr val="56636A"/>
                </a:solidFill>
                <a:latin typeface="Aptos"/>
                <a:ea typeface="Aptos"/>
                <a:cs typeface="Aptos"/>
              </a:defRPr>
            </a:pPr>
            <a:r>
              <a:rPr sz="900" b="1" i="0">
                <a:solidFill>
                  <a:srgbClr val="56636A"/>
                </a:solidFill>
                <a:latin typeface="Aptos"/>
                <a:ea typeface="Aptos"/>
                <a:cs typeface="Aptos"/>
              </a:rPr>
              <a:t>PRINCIPLES OF MICRO</a:t>
            </a:r>
          </a:p>
        </p:txBody>
      </p:sp>
      <p:sp>
        <p:nvSpPr>
          <p:cNvPr id="6" name="footer-number">
            <a:extLst xmlns:a="http://schemas.openxmlformats.org/drawingml/2006/main">
              <a:ext uri="{FF2B5EF4-FFF2-40B4-BE49-F238E27FC236}">
                <a16:creationId xmlns:a16="http://schemas.microsoft.com/office/drawing/2014/main" id="{036ECC4A-E220-4202-9CB1-BF07917E02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8000"/>
              </a:lnSpc>
              <a:buNone/>
              <a:defRPr sz="900" b="0" i="0">
                <a:solidFill>
                  <a:srgbClr val="56636A"/>
                </a:solidFill>
                <a:latin typeface="Aptos"/>
                <a:ea typeface="Aptos"/>
                <a:cs typeface="Aptos"/>
              </a:defRPr>
            </a:pPr>
            <a:r>
              <a:rPr sz="900" b="0" i="0">
                <a:solidFill>
                  <a:srgbClr val="56636A"/>
                </a:solidFill>
                <a:latin typeface="Aptos"/>
                <a:ea typeface="Aptos"/>
                <a:cs typeface="Aptos"/>
              </a:rPr>
              <a:t>29</a:t>
            </a:r>
          </a:p>
        </p:txBody>
      </p:sp>
      <p:sp>
        <p:nvSpPr>
          <p:cNvPr id="7" name="coordination-process-box-1">
            <a:extLst xmlns:a="http://schemas.openxmlformats.org/drawingml/2006/main">
              <a:ext uri="{FF2B5EF4-FFF2-40B4-BE49-F238E27FC236}">
                <a16:creationId xmlns:a16="http://schemas.microsoft.com/office/drawing/2014/main" id="{6B05AB69-9688-4343-A430-816E148CF7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2038350"/>
            <a:ext cx="2181225" cy="1714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5F6"/>
          </a:solidFill>
          <a:ln xmlns:a="http://schemas.openxmlformats.org/drawingml/2006/main" w="9525">
            <a:solidFill>
              <a:srgbClr val="1E6675"/>
            </a:solidFill>
            <a:prstDash val="solid"/>
          </a:ln>
        </p:spPr>
      </p:sp>
      <p:sp>
        <p:nvSpPr>
          <p:cNvPr id="8" name="coordination-process-text-1">
            <a:extLst xmlns:a="http://schemas.openxmlformats.org/drawingml/2006/main">
              <a:ext uri="{FF2B5EF4-FFF2-40B4-BE49-F238E27FC236}">
                <a16:creationId xmlns:a16="http://schemas.microsoft.com/office/drawing/2014/main" id="{BAED3B1F-E28B-4CBC-B289-CD9D6C3784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2209800"/>
            <a:ext cx="1876425" cy="1371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725" b="1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1725" b="1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Shortage raises price</a:t>
            </a:r>
          </a:p>
        </p:txBody>
      </p:sp>
      <p:sp>
        <p:nvSpPr>
          <p:cNvPr id="9" name="coordination-process-arrow-1">
            <a:extLst xmlns:a="http://schemas.openxmlformats.org/drawingml/2006/main">
              <a:ext uri="{FF2B5EF4-FFF2-40B4-BE49-F238E27FC236}">
                <a16:creationId xmlns:a16="http://schemas.microsoft.com/office/drawing/2014/main" id="{B969CBCE-ABB4-4DF9-A985-0E0154685E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62275" y="2486025"/>
            <a:ext cx="2667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2850" b="1" i="0">
                <a:solidFill>
                  <a:srgbClr val="9A3B35"/>
                </a:solidFill>
                <a:latin typeface="Aptos"/>
                <a:ea typeface="Aptos"/>
                <a:cs typeface="Aptos"/>
              </a:defRPr>
            </a:pPr>
            <a:r>
              <a:rPr sz="2850" b="1" i="0">
                <a:solidFill>
                  <a:srgbClr val="9A3B35"/>
                </a:solidFill>
                <a:latin typeface="Aptos"/>
                <a:ea typeface="Aptos"/>
                <a:cs typeface="Aptos"/>
              </a:rPr>
              <a:t>&gt;</a:t>
            </a:r>
          </a:p>
        </p:txBody>
      </p:sp>
      <p:sp>
        <p:nvSpPr>
          <p:cNvPr id="10" name="coordination-process-box-2">
            <a:extLst xmlns:a="http://schemas.openxmlformats.org/drawingml/2006/main">
              <a:ext uri="{FF2B5EF4-FFF2-40B4-BE49-F238E27FC236}">
                <a16:creationId xmlns:a16="http://schemas.microsoft.com/office/drawing/2014/main" id="{28C4B62B-1AE0-4779-A35D-E85E728136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71875" y="2038350"/>
            <a:ext cx="2181225" cy="1714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5F6"/>
          </a:solidFill>
          <a:ln xmlns:a="http://schemas.openxmlformats.org/drawingml/2006/main" w="9525">
            <a:solidFill>
              <a:srgbClr val="1E6675"/>
            </a:solidFill>
            <a:prstDash val="solid"/>
          </a:ln>
        </p:spPr>
      </p:sp>
      <p:sp>
        <p:nvSpPr>
          <p:cNvPr id="11" name="coordination-process-text-2">
            <a:extLst xmlns:a="http://schemas.openxmlformats.org/drawingml/2006/main">
              <a:ext uri="{FF2B5EF4-FFF2-40B4-BE49-F238E27FC236}">
                <a16:creationId xmlns:a16="http://schemas.microsoft.com/office/drawing/2014/main" id="{3D776B3A-501B-4F39-9ACF-590045767B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24275" y="2209800"/>
            <a:ext cx="1876425" cy="1371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725" b="1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1725" b="1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Buyers conserve or substitute</a:t>
            </a:r>
          </a:p>
        </p:txBody>
      </p:sp>
      <p:sp>
        <p:nvSpPr>
          <p:cNvPr id="12" name="coordination-process-arrow-2">
            <a:extLst xmlns:a="http://schemas.openxmlformats.org/drawingml/2006/main">
              <a:ext uri="{FF2B5EF4-FFF2-40B4-BE49-F238E27FC236}">
                <a16:creationId xmlns:a16="http://schemas.microsoft.com/office/drawing/2014/main" id="{0C25C781-42C8-4009-B886-9FA44E8504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29300" y="2486025"/>
            <a:ext cx="2667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2850" b="1" i="0">
                <a:solidFill>
                  <a:srgbClr val="9A3B35"/>
                </a:solidFill>
                <a:latin typeface="Aptos"/>
                <a:ea typeface="Aptos"/>
                <a:cs typeface="Aptos"/>
              </a:defRPr>
            </a:pPr>
            <a:r>
              <a:rPr sz="2850" b="1" i="0">
                <a:solidFill>
                  <a:srgbClr val="9A3B35"/>
                </a:solidFill>
                <a:latin typeface="Aptos"/>
                <a:ea typeface="Aptos"/>
                <a:cs typeface="Aptos"/>
              </a:rPr>
              <a:t>&gt;</a:t>
            </a:r>
          </a:p>
        </p:txBody>
      </p:sp>
      <p:sp>
        <p:nvSpPr>
          <p:cNvPr id="13" name="coordination-process-box-3">
            <a:extLst xmlns:a="http://schemas.openxmlformats.org/drawingml/2006/main">
              <a:ext uri="{FF2B5EF4-FFF2-40B4-BE49-F238E27FC236}">
                <a16:creationId xmlns:a16="http://schemas.microsoft.com/office/drawing/2014/main" id="{6DC4DAE6-6723-46EF-A5BA-8528757588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2038350"/>
            <a:ext cx="2181225" cy="1714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5F6"/>
          </a:solidFill>
          <a:ln xmlns:a="http://schemas.openxmlformats.org/drawingml/2006/main" w="9525">
            <a:solidFill>
              <a:srgbClr val="1E6675"/>
            </a:solidFill>
            <a:prstDash val="solid"/>
          </a:ln>
        </p:spPr>
      </p:sp>
      <p:sp>
        <p:nvSpPr>
          <p:cNvPr id="14" name="coordination-process-text-3">
            <a:extLst xmlns:a="http://schemas.openxmlformats.org/drawingml/2006/main">
              <a:ext uri="{FF2B5EF4-FFF2-40B4-BE49-F238E27FC236}">
                <a16:creationId xmlns:a16="http://schemas.microsoft.com/office/drawing/2014/main" id="{0E38E963-BE9B-4E19-94D6-0B85C6C773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91300" y="2209800"/>
            <a:ext cx="1876425" cy="1371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725" b="1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1725" b="1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Sellers release or order inventory</a:t>
            </a:r>
          </a:p>
        </p:txBody>
      </p:sp>
      <p:sp>
        <p:nvSpPr>
          <p:cNvPr id="15" name="coordination-process-arrow-3">
            <a:extLst xmlns:a="http://schemas.openxmlformats.org/drawingml/2006/main">
              <a:ext uri="{FF2B5EF4-FFF2-40B4-BE49-F238E27FC236}">
                <a16:creationId xmlns:a16="http://schemas.microsoft.com/office/drawing/2014/main" id="{ACE7883C-4DD1-48F7-8AC3-08935FDB56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96325" y="2486025"/>
            <a:ext cx="2667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2850" b="1" i="0">
                <a:solidFill>
                  <a:srgbClr val="9A3B35"/>
                </a:solidFill>
                <a:latin typeface="Aptos"/>
                <a:ea typeface="Aptos"/>
                <a:cs typeface="Aptos"/>
              </a:defRPr>
            </a:pPr>
            <a:r>
              <a:rPr sz="2850" b="1" i="0">
                <a:solidFill>
                  <a:srgbClr val="9A3B35"/>
                </a:solidFill>
                <a:latin typeface="Aptos"/>
                <a:ea typeface="Aptos"/>
                <a:cs typeface="Aptos"/>
              </a:rPr>
              <a:t>&gt;</a:t>
            </a:r>
          </a:p>
        </p:txBody>
      </p:sp>
      <p:sp>
        <p:nvSpPr>
          <p:cNvPr id="16" name="coordination-process-box-4">
            <a:extLst xmlns:a="http://schemas.openxmlformats.org/drawingml/2006/main">
              <a:ext uri="{FF2B5EF4-FFF2-40B4-BE49-F238E27FC236}">
                <a16:creationId xmlns:a16="http://schemas.microsoft.com/office/drawing/2014/main" id="{7F66A2AB-FFE1-438C-80FA-3AB7A06B0A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05925" y="2038350"/>
            <a:ext cx="2181225" cy="1714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5F6"/>
          </a:solidFill>
          <a:ln xmlns:a="http://schemas.openxmlformats.org/drawingml/2006/main" w="9525">
            <a:solidFill>
              <a:srgbClr val="1E6675"/>
            </a:solidFill>
            <a:prstDash val="solid"/>
          </a:ln>
        </p:spPr>
      </p:sp>
      <p:sp>
        <p:nvSpPr>
          <p:cNvPr id="17" name="coordination-process-text-4">
            <a:extLst xmlns:a="http://schemas.openxmlformats.org/drawingml/2006/main">
              <a:ext uri="{FF2B5EF4-FFF2-40B4-BE49-F238E27FC236}">
                <a16:creationId xmlns:a16="http://schemas.microsoft.com/office/drawing/2014/main" id="{7AB0467F-895A-4561-8FF2-03169A54B4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58325" y="2209800"/>
            <a:ext cx="1876425" cy="1371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725" b="1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1725" b="1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Plans move toward agreement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B233D0CC-D24A-44BB-ABD8-1FABAB8B34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76400" y="4552950"/>
            <a:ext cx="8839200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2550" b="1" i="0">
                <a:solidFill>
                  <a:srgbClr val="9A3B35"/>
                </a:solidFill>
                <a:latin typeface="Georgia"/>
                <a:ea typeface="Georgia"/>
                <a:cs typeface="Georgia"/>
              </a:defRPr>
            </a:pPr>
            <a:r>
              <a:rPr sz="2550" b="1" i="0">
                <a:solidFill>
                  <a:srgbClr val="9A3B35"/>
                </a:solidFill>
                <a:latin typeface="Georgia"/>
                <a:ea typeface="Georgia"/>
                <a:cs typeface="Georgia"/>
              </a:rPr>
              <a:t>The price does not explain every cause. It tells people that adjustment is worthwhile.</a:t>
            </a:r>
          </a:p>
        </p:txBody>
      </p:sp>
    </p:spTree>
    <p:extLst>
      <p:ext uri="{BB962C8B-B14F-4D97-AF65-F5344CB8AC3E}">
        <p14:creationId xmlns:p14="http://schemas.microsoft.com/office/powerpoint/2010/main" val="827945305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5" name="accent-rule">
            <a:extLst xmlns:a="http://schemas.openxmlformats.org/drawingml/2006/main">
              <a:ext uri="{FF2B5EF4-FFF2-40B4-BE49-F238E27FC236}">
                <a16:creationId xmlns:a16="http://schemas.microsoft.com/office/drawing/2014/main" id="{2A07D7D5-6448-4EB4-9ACD-DFD1F54AEE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A3B3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chapter-label">
            <a:extLst xmlns:a="http://schemas.openxmlformats.org/drawingml/2006/main">
              <a:ext uri="{FF2B5EF4-FFF2-40B4-BE49-F238E27FC236}">
                <a16:creationId xmlns:a16="http://schemas.microsoft.com/office/drawing/2014/main" id="{D083C83F-D66C-448E-9728-A7BD98EB5E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428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9A3B35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9A3B35"/>
                </a:solidFill>
                <a:latin typeface="Aptos"/>
                <a:ea typeface="Aptos"/>
                <a:cs typeface="Aptos"/>
              </a:rPr>
              <a:t>CHAPTER 4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DD821A91-C332-4734-BB0F-678BC6D292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3150" b="1" i="0">
                <a:solidFill>
                  <a:srgbClr val="172126"/>
                </a:solidFill>
                <a:latin typeface="Georgia"/>
                <a:ea typeface="Georgia"/>
                <a:cs typeface="Georgia"/>
              </a:defRPr>
            </a:pPr>
            <a:r>
              <a:rPr sz="3150" b="1" i="0">
                <a:solidFill>
                  <a:srgbClr val="172126"/>
                </a:solidFill>
                <a:latin typeface="Georgia"/>
                <a:ea typeface="Georgia"/>
                <a:cs typeface="Georgia"/>
              </a:rPr>
              <a:t>Chapter 3 gave us two separate sets of plans</a:t>
            </a:r>
          </a:p>
        </p:txBody>
      </p:sp>
      <p:sp>
        <p:nvSpPr>
          <p:cNvPr id="4" name="footer-rule">
            <a:extLst xmlns:a="http://schemas.openxmlformats.org/drawingml/2006/main">
              <a:ext uri="{FF2B5EF4-FFF2-40B4-BE49-F238E27FC236}">
                <a16:creationId xmlns:a16="http://schemas.microsoft.com/office/drawing/2014/main" id="{94FBB4F4-CF63-4AE5-9DD8-D5439BBE28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3DA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footer-book">
            <a:extLst xmlns:a="http://schemas.openxmlformats.org/drawingml/2006/main">
              <a:ext uri="{FF2B5EF4-FFF2-40B4-BE49-F238E27FC236}">
                <a16:creationId xmlns:a16="http://schemas.microsoft.com/office/drawing/2014/main" id="{32DC64F6-BD2A-48DD-B5C5-13BF18898C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095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900" b="1" i="0">
                <a:solidFill>
                  <a:srgbClr val="56636A"/>
                </a:solidFill>
                <a:latin typeface="Aptos"/>
                <a:ea typeface="Aptos"/>
                <a:cs typeface="Aptos"/>
              </a:defRPr>
            </a:pPr>
            <a:r>
              <a:rPr sz="900" b="1" i="0">
                <a:solidFill>
                  <a:srgbClr val="56636A"/>
                </a:solidFill>
                <a:latin typeface="Aptos"/>
                <a:ea typeface="Aptos"/>
                <a:cs typeface="Aptos"/>
              </a:rPr>
              <a:t>PRINCIPLES OF MICRO</a:t>
            </a:r>
          </a:p>
        </p:txBody>
      </p:sp>
      <p:sp>
        <p:nvSpPr>
          <p:cNvPr id="6" name="footer-number">
            <a:extLst xmlns:a="http://schemas.openxmlformats.org/drawingml/2006/main">
              <a:ext uri="{FF2B5EF4-FFF2-40B4-BE49-F238E27FC236}">
                <a16:creationId xmlns:a16="http://schemas.microsoft.com/office/drawing/2014/main" id="{37B86416-F2B1-4E18-AEC6-599E2B45E3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8000"/>
              </a:lnSpc>
              <a:buNone/>
              <a:defRPr sz="900" b="0" i="0">
                <a:solidFill>
                  <a:srgbClr val="56636A"/>
                </a:solidFill>
                <a:latin typeface="Aptos"/>
                <a:ea typeface="Aptos"/>
                <a:cs typeface="Aptos"/>
              </a:defRPr>
            </a:pPr>
            <a:r>
              <a:rPr sz="900" b="0" i="0">
                <a:solidFill>
                  <a:srgbClr val="56636A"/>
                </a:solidFill>
                <a:latin typeface="Aptos"/>
                <a:ea typeface="Aptos"/>
                <a:cs typeface="Aptos"/>
              </a:rPr>
              <a:t>3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9DB7B14F-D387-407F-9B1D-669FE1358D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71600" y="1695450"/>
            <a:ext cx="2476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1E6675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1E6675"/>
                </a:solidFill>
                <a:latin typeface="Aptos"/>
                <a:ea typeface="Aptos"/>
                <a:cs typeface="Aptos"/>
              </a:rPr>
              <a:t>BUYERS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C5C5D801-DA2D-440B-BC50-6C6870AB67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19200" y="2190750"/>
            <a:ext cx="40005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3450" b="1" i="0">
                <a:solidFill>
                  <a:srgbClr val="1E6675"/>
                </a:solidFill>
                <a:latin typeface="Georgia"/>
                <a:ea typeface="Georgia"/>
                <a:cs typeface="Georgia"/>
              </a:defRPr>
            </a:pPr>
            <a:r>
              <a:rPr sz="3450" b="1" i="0">
                <a:solidFill>
                  <a:srgbClr val="1E6675"/>
                </a:solidFill>
                <a:latin typeface="Georgia"/>
                <a:ea typeface="Georgia"/>
                <a:cs typeface="Georgia"/>
              </a:rPr>
              <a:t>Demand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68489AC3-D1F1-4180-8002-164B93B432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3181350"/>
            <a:ext cx="4038600" cy="1123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2100" b="0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2100" b="0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How much buyers plan to purchase at each possible price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567589C7-BAA4-44BE-8138-69347B099A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1850" y="1695450"/>
            <a:ext cx="2476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9A3B35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9A3B35"/>
                </a:solidFill>
                <a:latin typeface="Aptos"/>
                <a:ea typeface="Aptos"/>
                <a:cs typeface="Aptos"/>
              </a:rPr>
              <a:t>SELLERS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AE2057A1-3170-4CC0-BD02-1B27626619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53250" y="2190750"/>
            <a:ext cx="40005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3450" b="1" i="0">
                <a:solidFill>
                  <a:srgbClr val="9A3B35"/>
                </a:solidFill>
                <a:latin typeface="Georgia"/>
                <a:ea typeface="Georgia"/>
                <a:cs typeface="Georgia"/>
              </a:defRPr>
            </a:pPr>
            <a:r>
              <a:rPr sz="3450" b="1" i="0">
                <a:solidFill>
                  <a:srgbClr val="9A3B35"/>
                </a:solidFill>
                <a:latin typeface="Georgia"/>
                <a:ea typeface="Georgia"/>
                <a:cs typeface="Georgia"/>
              </a:rPr>
              <a:t>Supply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95EA8579-B992-4BB7-BD21-4517C33A5A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34200" y="3181350"/>
            <a:ext cx="4038600" cy="1123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2100" b="0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2100" b="0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How much sellers plan to offer at each possible price</a:t>
            </a:r>
          </a:p>
        </p:txBody>
      </p:sp>
      <p:sp>
        <p:nvSpPr>
          <p:cNvPr id="13" name="plans-divider">
            <a:extLst xmlns:a="http://schemas.openxmlformats.org/drawingml/2006/main">
              <a:ext uri="{FF2B5EF4-FFF2-40B4-BE49-F238E27FC236}">
                <a16:creationId xmlns:a16="http://schemas.microsoft.com/office/drawing/2014/main" id="{1B74AA18-BF79-46F5-9BB0-2A765B20E4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76950" y="1752600"/>
            <a:ext cx="19050" cy="2895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3DA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F864D471-6A5D-4444-A1BC-FE95C4E77A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38350" y="5105400"/>
            <a:ext cx="81153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2775" b="1" i="0">
                <a:solidFill>
                  <a:srgbClr val="124854"/>
                </a:solidFill>
                <a:latin typeface="Georgia"/>
                <a:ea typeface="Georgia"/>
                <a:cs typeface="Georgia"/>
              </a:defRPr>
            </a:pPr>
            <a:r>
              <a:rPr sz="2775" b="1" i="0">
                <a:solidFill>
                  <a:srgbClr val="124854"/>
                </a:solidFill>
                <a:latin typeface="Georgia"/>
                <a:ea typeface="Georgia"/>
                <a:cs typeface="Georgia"/>
              </a:rPr>
              <a:t>At what price do the plans match?</a:t>
            </a:r>
          </a:p>
        </p:txBody>
      </p:sp>
    </p:spTree>
    <p:extLst>
      <p:ext uri="{BB962C8B-B14F-4D97-AF65-F5344CB8AC3E}">
        <p14:creationId xmlns:p14="http://schemas.microsoft.com/office/powerpoint/2010/main" val="536596470"/>
      </p:ext>
    </p:extLst>
  </p:cSld>
</p:sld>
</file>

<file path=ppt/slides/slide30.xml><?xml version="1.0" encoding="utf-8"?>
<p:sld xmlns:p="http://schemas.openxmlformats.org/presentationml/2006/main">
  <p:cSld>
    <p:bg>
      <p:bgPr>
        <a:solidFill xmlns:a="http://schemas.openxmlformats.org/drawingml/2006/main">
          <a:srgbClr val="F7F4E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7" name="accent-rule">
            <a:extLst xmlns:a="http://schemas.openxmlformats.org/drawingml/2006/main">
              <a:ext uri="{FF2B5EF4-FFF2-40B4-BE49-F238E27FC236}">
                <a16:creationId xmlns:a16="http://schemas.microsoft.com/office/drawing/2014/main" id="{5B444690-183B-46AF-97F6-D56DF6C73B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A3B3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chapter-label">
            <a:extLst xmlns:a="http://schemas.openxmlformats.org/drawingml/2006/main">
              <a:ext uri="{FF2B5EF4-FFF2-40B4-BE49-F238E27FC236}">
                <a16:creationId xmlns:a16="http://schemas.microsoft.com/office/drawing/2014/main" id="{C0488293-ADF5-43C1-B25B-D622700268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428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9A3B35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9A3B35"/>
                </a:solidFill>
                <a:latin typeface="Aptos"/>
                <a:ea typeface="Aptos"/>
                <a:cs typeface="Aptos"/>
              </a:rPr>
              <a:t>CHAPTER 4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A632D1C1-1CF5-4BED-A570-49599EAAF0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91932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3150" b="1" i="0">
                <a:solidFill>
                  <a:srgbClr val="172126"/>
                </a:solidFill>
                <a:latin typeface="Georgia"/>
                <a:ea typeface="Georgia"/>
                <a:cs typeface="Georgia"/>
              </a:defRPr>
            </a:pPr>
            <a:r>
              <a:rPr sz="3150" b="1" i="0">
                <a:solidFill>
                  <a:srgbClr val="172126"/>
                </a:solidFill>
                <a:latin typeface="Georgia"/>
                <a:ea typeface="Georgia"/>
                <a:cs typeface="Georgia"/>
              </a:rPr>
              <a:t>Markets need rules before prices can coordinate exchange</a:t>
            </a:r>
          </a:p>
        </p:txBody>
      </p:sp>
      <p:sp>
        <p:nvSpPr>
          <p:cNvPr id="4" name="footer-rule">
            <a:extLst xmlns:a="http://schemas.openxmlformats.org/drawingml/2006/main">
              <a:ext uri="{FF2B5EF4-FFF2-40B4-BE49-F238E27FC236}">
                <a16:creationId xmlns:a16="http://schemas.microsoft.com/office/drawing/2014/main" id="{D165B2DA-7A85-4230-BE86-E7DE32F1FC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3DA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footer-book">
            <a:extLst xmlns:a="http://schemas.openxmlformats.org/drawingml/2006/main">
              <a:ext uri="{FF2B5EF4-FFF2-40B4-BE49-F238E27FC236}">
                <a16:creationId xmlns:a16="http://schemas.microsoft.com/office/drawing/2014/main" id="{6CE277E1-323B-479B-A5DC-6D25119C60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095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900" b="1" i="0">
                <a:solidFill>
                  <a:srgbClr val="56636A"/>
                </a:solidFill>
                <a:latin typeface="Aptos"/>
                <a:ea typeface="Aptos"/>
                <a:cs typeface="Aptos"/>
              </a:defRPr>
            </a:pPr>
            <a:r>
              <a:rPr sz="900" b="1" i="0">
                <a:solidFill>
                  <a:srgbClr val="56636A"/>
                </a:solidFill>
                <a:latin typeface="Aptos"/>
                <a:ea typeface="Aptos"/>
                <a:cs typeface="Aptos"/>
              </a:rPr>
              <a:t>PRINCIPLES OF MICRO</a:t>
            </a:r>
          </a:p>
        </p:txBody>
      </p:sp>
      <p:sp>
        <p:nvSpPr>
          <p:cNvPr id="6" name="footer-number">
            <a:extLst xmlns:a="http://schemas.openxmlformats.org/drawingml/2006/main">
              <a:ext uri="{FF2B5EF4-FFF2-40B4-BE49-F238E27FC236}">
                <a16:creationId xmlns:a16="http://schemas.microsoft.com/office/drawing/2014/main" id="{BDEC24BD-148A-4C86-BADD-47AE2E268D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8000"/>
              </a:lnSpc>
              <a:buNone/>
              <a:defRPr sz="900" b="0" i="0">
                <a:solidFill>
                  <a:srgbClr val="56636A"/>
                </a:solidFill>
                <a:latin typeface="Aptos"/>
                <a:ea typeface="Aptos"/>
                <a:cs typeface="Aptos"/>
              </a:defRPr>
            </a:pPr>
            <a:r>
              <a:rPr sz="900" b="0" i="0">
                <a:solidFill>
                  <a:srgbClr val="56636A"/>
                </a:solidFill>
                <a:latin typeface="Aptos"/>
                <a:ea typeface="Aptos"/>
                <a:cs typeface="Aptos"/>
              </a:rPr>
              <a:t>30</a:t>
            </a:r>
          </a:p>
        </p:txBody>
      </p:sp>
      <p:sp>
        <p:nvSpPr>
          <p:cNvPr id="7" name="rights-field">
            <a:extLst xmlns:a="http://schemas.openxmlformats.org/drawingml/2006/main">
              <a:ext uri="{FF2B5EF4-FFF2-40B4-BE49-F238E27FC236}">
                <a16:creationId xmlns:a16="http://schemas.microsoft.com/office/drawing/2014/main" id="{FC8FF1E2-DE3F-4383-B9F6-942C5D3EC4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1771650"/>
            <a:ext cx="3143250" cy="2857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5F6"/>
          </a:solidFill>
          <a:ln xmlns:a="http://schemas.openxmlformats.org/drawingml/2006/main" w="9525">
            <a:solidFill>
              <a:srgbClr val="1E6675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FB768188-C38B-40FD-9BD1-C1A83DF229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2152650"/>
            <a:ext cx="26479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2325" b="1" i="0">
                <a:solidFill>
                  <a:srgbClr val="1E6675"/>
                </a:solidFill>
                <a:latin typeface="Georgia"/>
                <a:ea typeface="Georgia"/>
                <a:cs typeface="Georgia"/>
              </a:defRPr>
            </a:pPr>
            <a:r>
              <a:rPr sz="2325" b="1" i="0">
                <a:solidFill>
                  <a:srgbClr val="1E6675"/>
                </a:solidFill>
                <a:latin typeface="Georgia"/>
                <a:ea typeface="Georgia"/>
                <a:cs typeface="Georgia"/>
              </a:rPr>
              <a:t>Property rights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9D06915B-82C8-4E6C-9EC8-C7C5A9E86A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" y="3067050"/>
            <a:ext cx="2571750" cy="1047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875" b="0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1875" b="0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Who may use, transfer, or exclude others from an asset?</a:t>
            </a:r>
          </a:p>
        </p:txBody>
      </p:sp>
      <p:sp>
        <p:nvSpPr>
          <p:cNvPr id="10" name="contracts-field">
            <a:extLst xmlns:a="http://schemas.openxmlformats.org/drawingml/2006/main">
              <a:ext uri="{FF2B5EF4-FFF2-40B4-BE49-F238E27FC236}">
                <a16:creationId xmlns:a16="http://schemas.microsoft.com/office/drawing/2014/main" id="{3E00BFD4-C540-4DED-8EF2-759728F8D6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14850" y="1771650"/>
            <a:ext cx="3143250" cy="2857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8A62F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272CA2C1-E3CF-458C-B75B-450421A979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0" y="2152650"/>
            <a:ext cx="26479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2325" b="1" i="0">
                <a:solidFill>
                  <a:srgbClr val="8C6810"/>
                </a:solidFill>
                <a:latin typeface="Georgia"/>
                <a:ea typeface="Georgia"/>
                <a:cs typeface="Georgia"/>
              </a:defRPr>
            </a:pPr>
            <a:r>
              <a:rPr sz="2325" b="1" i="0">
                <a:solidFill>
                  <a:srgbClr val="8C6810"/>
                </a:solidFill>
                <a:latin typeface="Georgia"/>
                <a:ea typeface="Georgia"/>
                <a:cs typeface="Georgia"/>
              </a:rPr>
              <a:t>Contracts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E25226BB-17B5-42FF-AFE5-4FE5C5AF86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00600" y="3067050"/>
            <a:ext cx="2571750" cy="1047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875" b="0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1875" b="0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Will payment and delivery promises be honored?</a:t>
            </a:r>
          </a:p>
        </p:txBody>
      </p:sp>
      <p:sp>
        <p:nvSpPr>
          <p:cNvPr id="13" name="trust-field">
            <a:extLst xmlns:a="http://schemas.openxmlformats.org/drawingml/2006/main">
              <a:ext uri="{FF2B5EF4-FFF2-40B4-BE49-F238E27FC236}">
                <a16:creationId xmlns:a16="http://schemas.microsoft.com/office/drawing/2014/main" id="{A874CEE7-CB35-4759-8A5B-35A488F756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10550" y="1771650"/>
            <a:ext cx="3143250" cy="2857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8EFEA"/>
          </a:solidFill>
          <a:ln xmlns:a="http://schemas.openxmlformats.org/drawingml/2006/main" w="9525">
            <a:solidFill>
              <a:srgbClr val="9A3B35"/>
            </a:solidFill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5DE8A460-F269-481E-9753-07889E5240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58200" y="2152650"/>
            <a:ext cx="26479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2325" b="1" i="0">
                <a:solidFill>
                  <a:srgbClr val="9A3B35"/>
                </a:solidFill>
                <a:latin typeface="Georgia"/>
                <a:ea typeface="Georgia"/>
                <a:cs typeface="Georgia"/>
              </a:defRPr>
            </a:pPr>
            <a:r>
              <a:rPr sz="2325" b="1" i="0">
                <a:solidFill>
                  <a:srgbClr val="9A3B35"/>
                </a:solidFill>
                <a:latin typeface="Georgia"/>
                <a:ea typeface="Georgia"/>
                <a:cs typeface="Georgia"/>
              </a:rPr>
              <a:t>Trust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73709E8B-813A-49D4-9741-330AF82136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96300" y="3067050"/>
            <a:ext cx="2571750" cy="1047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875" b="0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1875" b="0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Can people trade without fearing fraud or arbitrary loss?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953A0855-96F0-4B95-A2CB-9884D5A0D4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04950" y="5143500"/>
            <a:ext cx="91821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2025" b="1" i="0">
                <a:solidFill>
                  <a:srgbClr val="124854"/>
                </a:solidFill>
                <a:latin typeface="Georgia"/>
                <a:ea typeface="Georgia"/>
                <a:cs typeface="Georgia"/>
              </a:defRPr>
            </a:pPr>
            <a:r>
              <a:rPr sz="2025" b="1" i="0">
                <a:solidFill>
                  <a:srgbClr val="124854"/>
                </a:solidFill>
                <a:latin typeface="Georgia"/>
                <a:ea typeface="Georgia"/>
                <a:cs typeface="Georgia"/>
              </a:rPr>
              <a:t>A reliable record helps, but someone must still resolve disputes and enforce recognized rights.</a:t>
            </a:r>
          </a:p>
        </p:txBody>
      </p:sp>
    </p:spTree>
    <p:extLst>
      <p:ext uri="{BB962C8B-B14F-4D97-AF65-F5344CB8AC3E}">
        <p14:creationId xmlns:p14="http://schemas.microsoft.com/office/powerpoint/2010/main" val="2059142531"/>
      </p:ext>
    </p:extLst>
  </p:cSld>
</p:sld>
</file>

<file path=ppt/slides/slide31.xml><?xml version="1.0" encoding="utf-8"?>
<p:sld xmlns:p="http://schemas.openxmlformats.org/presentationml/2006/main">
  <p:cSld>
    <p:bg>
      <p:bgPr>
        <a:solidFill xmlns:a="http://schemas.openxmlformats.org/drawingml/2006/main">
          <a:srgbClr val="12485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9" name="accent-rule">
            <a:extLst xmlns:a="http://schemas.openxmlformats.org/drawingml/2006/main">
              <a:ext uri="{FF2B5EF4-FFF2-40B4-BE49-F238E27FC236}">
                <a16:creationId xmlns:a16="http://schemas.microsoft.com/office/drawing/2014/main" id="{6B165348-5586-431C-BC10-C865402868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A3B3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chapter-label">
            <a:extLst xmlns:a="http://schemas.openxmlformats.org/drawingml/2006/main">
              <a:ext uri="{FF2B5EF4-FFF2-40B4-BE49-F238E27FC236}">
                <a16:creationId xmlns:a16="http://schemas.microsoft.com/office/drawing/2014/main" id="{C9F81A21-266B-48CA-B0D0-CB5DBF76F9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428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9A3B35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9A3B35"/>
                </a:solidFill>
                <a:latin typeface="Aptos"/>
                <a:ea typeface="Aptos"/>
                <a:cs typeface="Aptos"/>
              </a:rPr>
              <a:t>CHAPTER 4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0E3B26E4-CDFF-48C0-AFC3-A59EE2FBF4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3150" b="1" i="0">
                <a:solidFill>
                  <a:srgbClr val="FFFFFF"/>
                </a:solidFill>
                <a:latin typeface="Georgia"/>
                <a:ea typeface="Georgia"/>
                <a:cs typeface="Georgia"/>
              </a:defRPr>
            </a:pPr>
            <a:r>
              <a:rPr sz="3150" b="1" i="0">
                <a:solidFill>
                  <a:srgbClr val="FFFFFF"/>
                </a:solidFill>
                <a:latin typeface="Georgia"/>
                <a:ea typeface="Georgia"/>
                <a:cs typeface="Georgia"/>
              </a:rPr>
              <a:t>Equilibrium is a story about plans and adjustment</a:t>
            </a:r>
          </a:p>
        </p:txBody>
      </p:sp>
      <p:sp>
        <p:nvSpPr>
          <p:cNvPr id="4" name="footer-rule">
            <a:extLst xmlns:a="http://schemas.openxmlformats.org/drawingml/2006/main">
              <a:ext uri="{FF2B5EF4-FFF2-40B4-BE49-F238E27FC236}">
                <a16:creationId xmlns:a16="http://schemas.microsoft.com/office/drawing/2014/main" id="{5C223466-B434-4DAA-B4F3-FA9D1BDD68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D899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footer-book">
            <a:extLst xmlns:a="http://schemas.openxmlformats.org/drawingml/2006/main">
              <a:ext uri="{FF2B5EF4-FFF2-40B4-BE49-F238E27FC236}">
                <a16:creationId xmlns:a16="http://schemas.microsoft.com/office/drawing/2014/main" id="{2B0B93B6-9C79-4457-97E5-831326E302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095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900" b="1" i="0">
                <a:solidFill>
                  <a:srgbClr val="B7CDD0"/>
                </a:solidFill>
                <a:latin typeface="Aptos"/>
                <a:ea typeface="Aptos"/>
                <a:cs typeface="Aptos"/>
              </a:defRPr>
            </a:pPr>
            <a:r>
              <a:rPr sz="900" b="1" i="0">
                <a:solidFill>
                  <a:srgbClr val="B7CDD0"/>
                </a:solidFill>
                <a:latin typeface="Aptos"/>
                <a:ea typeface="Aptos"/>
                <a:cs typeface="Aptos"/>
              </a:rPr>
              <a:t>PRINCIPLES OF MICRO</a:t>
            </a:r>
          </a:p>
        </p:txBody>
      </p:sp>
      <p:sp>
        <p:nvSpPr>
          <p:cNvPr id="6" name="footer-number">
            <a:extLst xmlns:a="http://schemas.openxmlformats.org/drawingml/2006/main">
              <a:ext uri="{FF2B5EF4-FFF2-40B4-BE49-F238E27FC236}">
                <a16:creationId xmlns:a16="http://schemas.microsoft.com/office/drawing/2014/main" id="{9D433C16-B84E-4320-ACDF-F7B513D5C1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8000"/>
              </a:lnSpc>
              <a:buNone/>
              <a:defRPr sz="900" b="0" i="0">
                <a:solidFill>
                  <a:srgbClr val="B7CDD0"/>
                </a:solidFill>
                <a:latin typeface="Aptos"/>
                <a:ea typeface="Aptos"/>
                <a:cs typeface="Aptos"/>
              </a:defRPr>
            </a:pPr>
            <a:r>
              <a:rPr sz="900" b="0" i="0">
                <a:solidFill>
                  <a:srgbClr val="B7CDD0"/>
                </a:solidFill>
                <a:latin typeface="Aptos"/>
                <a:ea typeface="Aptos"/>
                <a:cs typeface="Aptos"/>
              </a:rPr>
              <a:t>31</a:t>
            </a:r>
          </a:p>
        </p:txBody>
      </p:sp>
      <p:sp>
        <p:nvSpPr>
          <p:cNvPr id="7" name="close-rule">
            <a:extLst xmlns:a="http://schemas.openxmlformats.org/drawingml/2006/main">
              <a:ext uri="{FF2B5EF4-FFF2-40B4-BE49-F238E27FC236}">
                <a16:creationId xmlns:a16="http://schemas.microsoft.com/office/drawing/2014/main" id="{AF294D5C-4C61-4778-B438-F73AB3D724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4287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D899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chapter-close-mark-1">
            <a:extLst xmlns:a="http://schemas.openxmlformats.org/drawingml/2006/main">
              <a:ext uri="{FF2B5EF4-FFF2-40B4-BE49-F238E27FC236}">
                <a16:creationId xmlns:a16="http://schemas.microsoft.com/office/drawing/2014/main" id="{342FCCB8-08A6-497F-85F9-A93FE99C9B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1838325"/>
            <a:ext cx="2286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1" i="0">
                <a:solidFill>
                  <a:srgbClr val="D8A62F"/>
                </a:solidFill>
                <a:latin typeface="Aptos"/>
                <a:ea typeface="Aptos"/>
                <a:cs typeface="Aptos"/>
              </a:defRPr>
            </a:pPr>
            <a:r>
              <a:rPr sz="2025" b="1" i="0">
                <a:solidFill>
                  <a:srgbClr val="D8A62F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9" name="chapter-close-1">
            <a:extLst xmlns:a="http://schemas.openxmlformats.org/drawingml/2006/main">
              <a:ext uri="{FF2B5EF4-FFF2-40B4-BE49-F238E27FC236}">
                <a16:creationId xmlns:a16="http://schemas.microsoft.com/office/drawing/2014/main" id="{2F893F93-CFAD-4FC7-A7D5-133A218565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52600" y="1847850"/>
            <a:ext cx="85344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0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2025" b="0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Equilibrium is the price where Qd equals Qs.</a:t>
            </a:r>
          </a:p>
        </p:txBody>
      </p:sp>
      <p:sp>
        <p:nvSpPr>
          <p:cNvPr id="10" name="chapter-close-mark-2">
            <a:extLst xmlns:a="http://schemas.openxmlformats.org/drawingml/2006/main">
              <a:ext uri="{FF2B5EF4-FFF2-40B4-BE49-F238E27FC236}">
                <a16:creationId xmlns:a16="http://schemas.microsoft.com/office/drawing/2014/main" id="{84E09FBE-7703-4BEC-9B06-51A1B9DE0E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2381250"/>
            <a:ext cx="2286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1" i="0">
                <a:solidFill>
                  <a:srgbClr val="D8A62F"/>
                </a:solidFill>
                <a:latin typeface="Aptos"/>
                <a:ea typeface="Aptos"/>
                <a:cs typeface="Aptos"/>
              </a:defRPr>
            </a:pPr>
            <a:r>
              <a:rPr sz="2025" b="1" i="0">
                <a:solidFill>
                  <a:srgbClr val="D8A62F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1" name="chapter-close-2">
            <a:extLst xmlns:a="http://schemas.openxmlformats.org/drawingml/2006/main">
              <a:ext uri="{FF2B5EF4-FFF2-40B4-BE49-F238E27FC236}">
                <a16:creationId xmlns:a16="http://schemas.microsoft.com/office/drawing/2014/main" id="{4E3B4E35-9EC1-4E26-BE7E-C24A6AEABF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52600" y="2390775"/>
            <a:ext cx="85344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0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2025" b="0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Shortages push price upward; surpluses push it downward.</a:t>
            </a:r>
          </a:p>
        </p:txBody>
      </p:sp>
      <p:sp>
        <p:nvSpPr>
          <p:cNvPr id="12" name="chapter-close-mark-3">
            <a:extLst xmlns:a="http://schemas.openxmlformats.org/drawingml/2006/main">
              <a:ext uri="{FF2B5EF4-FFF2-40B4-BE49-F238E27FC236}">
                <a16:creationId xmlns:a16="http://schemas.microsoft.com/office/drawing/2014/main" id="{3F0DC780-074D-40C1-B56C-8DF64117E0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2924175"/>
            <a:ext cx="2286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1" i="0">
                <a:solidFill>
                  <a:srgbClr val="D8A62F"/>
                </a:solidFill>
                <a:latin typeface="Aptos"/>
                <a:ea typeface="Aptos"/>
                <a:cs typeface="Aptos"/>
              </a:defRPr>
            </a:pPr>
            <a:r>
              <a:rPr sz="2025" b="1" i="0">
                <a:solidFill>
                  <a:srgbClr val="D8A62F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3" name="chapter-close-3">
            <a:extLst xmlns:a="http://schemas.openxmlformats.org/drawingml/2006/main">
              <a:ext uri="{FF2B5EF4-FFF2-40B4-BE49-F238E27FC236}">
                <a16:creationId xmlns:a16="http://schemas.microsoft.com/office/drawing/2014/main" id="{CD9DF5B6-DC7E-47C7-9DD0-E9B9895D3E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52600" y="2933700"/>
            <a:ext cx="85344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0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2025" b="0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A shifted curve creates movement along the other curve.</a:t>
            </a:r>
          </a:p>
        </p:txBody>
      </p:sp>
      <p:sp>
        <p:nvSpPr>
          <p:cNvPr id="14" name="chapter-close-mark-4">
            <a:extLst xmlns:a="http://schemas.openxmlformats.org/drawingml/2006/main">
              <a:ext uri="{FF2B5EF4-FFF2-40B4-BE49-F238E27FC236}">
                <a16:creationId xmlns:a16="http://schemas.microsoft.com/office/drawing/2014/main" id="{F1FE1874-F003-495A-8549-1D2036EFA7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3467100"/>
            <a:ext cx="2286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1" i="0">
                <a:solidFill>
                  <a:srgbClr val="D8A62F"/>
                </a:solidFill>
                <a:latin typeface="Aptos"/>
                <a:ea typeface="Aptos"/>
                <a:cs typeface="Aptos"/>
              </a:defRPr>
            </a:pPr>
            <a:r>
              <a:rPr sz="2025" b="1" i="0">
                <a:solidFill>
                  <a:srgbClr val="D8A62F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5" name="chapter-close-4">
            <a:extLst xmlns:a="http://schemas.openxmlformats.org/drawingml/2006/main">
              <a:ext uri="{FF2B5EF4-FFF2-40B4-BE49-F238E27FC236}">
                <a16:creationId xmlns:a16="http://schemas.microsoft.com/office/drawing/2014/main" id="{926911FB-403D-4E60-B9A7-EA813C8B20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52600" y="3476625"/>
            <a:ext cx="85344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0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2025" b="0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Separate simultaneous shifts before combining predictions.</a:t>
            </a:r>
          </a:p>
        </p:txBody>
      </p:sp>
      <p:sp>
        <p:nvSpPr>
          <p:cNvPr id="16" name="chapter-close-mark-5">
            <a:extLst xmlns:a="http://schemas.openxmlformats.org/drawingml/2006/main">
              <a:ext uri="{FF2B5EF4-FFF2-40B4-BE49-F238E27FC236}">
                <a16:creationId xmlns:a16="http://schemas.microsoft.com/office/drawing/2014/main" id="{1FC71493-67C4-46E2-B13F-AE55716F56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4010025"/>
            <a:ext cx="2286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1" i="0">
                <a:solidFill>
                  <a:srgbClr val="D8A62F"/>
                </a:solidFill>
                <a:latin typeface="Aptos"/>
                <a:ea typeface="Aptos"/>
                <a:cs typeface="Aptos"/>
              </a:defRPr>
            </a:pPr>
            <a:r>
              <a:rPr sz="2025" b="1" i="0">
                <a:solidFill>
                  <a:srgbClr val="D8A62F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7" name="chapter-close-5">
            <a:extLst xmlns:a="http://schemas.openxmlformats.org/drawingml/2006/main">
              <a:ext uri="{FF2B5EF4-FFF2-40B4-BE49-F238E27FC236}">
                <a16:creationId xmlns:a16="http://schemas.microsoft.com/office/drawing/2014/main" id="{24FAFAB2-E8A2-4552-97F8-6A1E0C8647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52600" y="4019550"/>
            <a:ext cx="85344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0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2025" b="0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Prices coordinate decentralized choices when supporting rules exist.</a:t>
            </a:r>
          </a:p>
        </p:txBody>
      </p:sp>
      <p:sp>
        <p:nvSpPr>
          <p:cNvPr id="18" name="next-chapter">
            <a:extLst xmlns:a="http://schemas.openxmlformats.org/drawingml/2006/main">
              <a:ext uri="{FF2B5EF4-FFF2-40B4-BE49-F238E27FC236}">
                <a16:creationId xmlns:a16="http://schemas.microsoft.com/office/drawing/2014/main" id="{C939615E-D389-4793-815F-06F4F96618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" y="5562600"/>
            <a:ext cx="100965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95448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2100" b="1" i="0">
                <a:solidFill>
                  <a:srgbClr val="DBEAEC"/>
                </a:solidFill>
                <a:latin typeface="Georgia"/>
                <a:ea typeface="Georgia"/>
                <a:cs typeface="Georgia"/>
              </a:defRPr>
            </a:pPr>
            <a:r>
              <a:rPr sz="2100" b="1" i="0">
                <a:solidFill>
                  <a:srgbClr val="DBEAEC"/>
                </a:solidFill>
                <a:latin typeface="Georgia"/>
                <a:ea typeface="Georgia"/>
                <a:cs typeface="Georgia"/>
              </a:rPr>
              <a:t>Next: direction is not enough. Elasticity measures how much people respond.</a:t>
            </a:r>
          </a:p>
        </p:txBody>
      </p:sp>
    </p:spTree>
    <p:extLst>
      <p:ext uri="{BB962C8B-B14F-4D97-AF65-F5344CB8AC3E}">
        <p14:creationId xmlns:p14="http://schemas.microsoft.com/office/powerpoint/2010/main" val="649599194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F7F4E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6" name="accent-rule">
            <a:extLst xmlns:a="http://schemas.openxmlformats.org/drawingml/2006/main">
              <a:ext uri="{FF2B5EF4-FFF2-40B4-BE49-F238E27FC236}">
                <a16:creationId xmlns:a16="http://schemas.microsoft.com/office/drawing/2014/main" id="{41048394-6DB0-460F-BF82-8C5188A823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A3B3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chapter-label">
            <a:extLst xmlns:a="http://schemas.openxmlformats.org/drawingml/2006/main">
              <a:ext uri="{FF2B5EF4-FFF2-40B4-BE49-F238E27FC236}">
                <a16:creationId xmlns:a16="http://schemas.microsoft.com/office/drawing/2014/main" id="{2656FEE7-5B35-4221-BD4E-1D247A4EAD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428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9A3B35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9A3B35"/>
                </a:solidFill>
                <a:latin typeface="Aptos"/>
                <a:ea typeface="Aptos"/>
                <a:cs typeface="Aptos"/>
              </a:rPr>
              <a:t>CHAPTER 4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F429C55B-3ABE-4D65-BD2E-BA4F595054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86694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3150" b="1" i="0">
                <a:solidFill>
                  <a:srgbClr val="172126"/>
                </a:solidFill>
                <a:latin typeface="Georgia"/>
                <a:ea typeface="Georgia"/>
                <a:cs typeface="Georgia"/>
              </a:defRPr>
            </a:pPr>
            <a:r>
              <a:rPr sz="3150" b="1" i="0">
                <a:solidFill>
                  <a:srgbClr val="172126"/>
                </a:solidFill>
                <a:latin typeface="Georgia"/>
                <a:ea typeface="Georgia"/>
                <a:cs typeface="Georgia"/>
              </a:rPr>
              <a:t>Supply and demand work best as a competitive-market model</a:t>
            </a:r>
          </a:p>
        </p:txBody>
      </p:sp>
      <p:sp>
        <p:nvSpPr>
          <p:cNvPr id="4" name="footer-rule">
            <a:extLst xmlns:a="http://schemas.openxmlformats.org/drawingml/2006/main">
              <a:ext uri="{FF2B5EF4-FFF2-40B4-BE49-F238E27FC236}">
                <a16:creationId xmlns:a16="http://schemas.microsoft.com/office/drawing/2014/main" id="{7FE42200-84E6-41A9-A569-7EFAC1A489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3DA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footer-book">
            <a:extLst xmlns:a="http://schemas.openxmlformats.org/drawingml/2006/main">
              <a:ext uri="{FF2B5EF4-FFF2-40B4-BE49-F238E27FC236}">
                <a16:creationId xmlns:a16="http://schemas.microsoft.com/office/drawing/2014/main" id="{0909CC56-B3F1-4FA0-B8A2-434F5B7120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095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900" b="1" i="0">
                <a:solidFill>
                  <a:srgbClr val="56636A"/>
                </a:solidFill>
                <a:latin typeface="Aptos"/>
                <a:ea typeface="Aptos"/>
                <a:cs typeface="Aptos"/>
              </a:defRPr>
            </a:pPr>
            <a:r>
              <a:rPr sz="900" b="1" i="0">
                <a:solidFill>
                  <a:srgbClr val="56636A"/>
                </a:solidFill>
                <a:latin typeface="Aptos"/>
                <a:ea typeface="Aptos"/>
                <a:cs typeface="Aptos"/>
              </a:rPr>
              <a:t>PRINCIPLES OF MICRO</a:t>
            </a:r>
          </a:p>
        </p:txBody>
      </p:sp>
      <p:sp>
        <p:nvSpPr>
          <p:cNvPr id="6" name="footer-number">
            <a:extLst xmlns:a="http://schemas.openxmlformats.org/drawingml/2006/main">
              <a:ext uri="{FF2B5EF4-FFF2-40B4-BE49-F238E27FC236}">
                <a16:creationId xmlns:a16="http://schemas.microsoft.com/office/drawing/2014/main" id="{EC317D30-29E7-4732-A86C-7B68FA2294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8000"/>
              </a:lnSpc>
              <a:buNone/>
              <a:defRPr sz="900" b="0" i="0">
                <a:solidFill>
                  <a:srgbClr val="56636A"/>
                </a:solidFill>
                <a:latin typeface="Aptos"/>
                <a:ea typeface="Aptos"/>
                <a:cs typeface="Aptos"/>
              </a:defRPr>
            </a:pPr>
            <a:r>
              <a:rPr sz="900" b="0" i="0">
                <a:solidFill>
                  <a:srgbClr val="56636A"/>
                </a:solidFill>
                <a:latin typeface="Aptos"/>
                <a:ea typeface="Aptos"/>
                <a:cs typeface="Aptos"/>
              </a:rPr>
              <a:t>4</a:t>
            </a:r>
          </a:p>
        </p:txBody>
      </p:sp>
      <p:sp>
        <p:nvSpPr>
          <p:cNvPr id="7" name="competitive-market-mark-1">
            <a:extLst xmlns:a="http://schemas.openxmlformats.org/drawingml/2006/main">
              <a:ext uri="{FF2B5EF4-FFF2-40B4-BE49-F238E27FC236}">
                <a16:creationId xmlns:a16="http://schemas.microsoft.com/office/drawing/2014/main" id="{2F760E3A-C41E-4B20-9B64-C8E80B08D2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00250" y="1781175"/>
            <a:ext cx="2286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325" b="1" i="0">
                <a:solidFill>
                  <a:srgbClr val="1E6675"/>
                </a:solidFill>
                <a:latin typeface="Aptos"/>
                <a:ea typeface="Aptos"/>
                <a:cs typeface="Aptos"/>
              </a:defRPr>
            </a:pPr>
            <a:r>
              <a:rPr sz="2325" b="1" i="0">
                <a:solidFill>
                  <a:srgbClr val="1E6675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8" name="competitive-market-1">
            <a:extLst xmlns:a="http://schemas.openxmlformats.org/drawingml/2006/main">
              <a:ext uri="{FF2B5EF4-FFF2-40B4-BE49-F238E27FC236}">
                <a16:creationId xmlns:a16="http://schemas.microsoft.com/office/drawing/2014/main" id="{39ED9274-BEF7-49A7-84BD-E0A0913E20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24100" y="1790700"/>
            <a:ext cx="78676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325" b="0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2325" b="0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Many buyers and many sellers</a:t>
            </a:r>
          </a:p>
        </p:txBody>
      </p:sp>
      <p:sp>
        <p:nvSpPr>
          <p:cNvPr id="9" name="competitive-market-mark-2">
            <a:extLst xmlns:a="http://schemas.openxmlformats.org/drawingml/2006/main">
              <a:ext uri="{FF2B5EF4-FFF2-40B4-BE49-F238E27FC236}">
                <a16:creationId xmlns:a16="http://schemas.microsoft.com/office/drawing/2014/main" id="{7BCB9734-EEA0-430D-B262-B272947326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00250" y="2447925"/>
            <a:ext cx="2286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325" b="1" i="0">
                <a:solidFill>
                  <a:srgbClr val="1E6675"/>
                </a:solidFill>
                <a:latin typeface="Aptos"/>
                <a:ea typeface="Aptos"/>
                <a:cs typeface="Aptos"/>
              </a:defRPr>
            </a:pPr>
            <a:r>
              <a:rPr sz="2325" b="1" i="0">
                <a:solidFill>
                  <a:srgbClr val="1E6675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0" name="competitive-market-2">
            <a:extLst xmlns:a="http://schemas.openxmlformats.org/drawingml/2006/main">
              <a:ext uri="{FF2B5EF4-FFF2-40B4-BE49-F238E27FC236}">
                <a16:creationId xmlns:a16="http://schemas.microsoft.com/office/drawing/2014/main" id="{B15D9EE4-EA4E-4FFF-AE4A-81405AAF48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24100" y="2457450"/>
            <a:ext cx="78676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325" b="0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2325" b="0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No one participant controls the market price</a:t>
            </a:r>
          </a:p>
        </p:txBody>
      </p:sp>
      <p:sp>
        <p:nvSpPr>
          <p:cNvPr id="11" name="competitive-market-mark-3">
            <a:extLst xmlns:a="http://schemas.openxmlformats.org/drawingml/2006/main">
              <a:ext uri="{FF2B5EF4-FFF2-40B4-BE49-F238E27FC236}">
                <a16:creationId xmlns:a16="http://schemas.microsoft.com/office/drawing/2014/main" id="{EB1C0F78-8ADB-42B8-B5A7-A6CF30E0BC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00250" y="3114675"/>
            <a:ext cx="2286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325" b="1" i="0">
                <a:solidFill>
                  <a:srgbClr val="1E6675"/>
                </a:solidFill>
                <a:latin typeface="Aptos"/>
                <a:ea typeface="Aptos"/>
                <a:cs typeface="Aptos"/>
              </a:defRPr>
            </a:pPr>
            <a:r>
              <a:rPr sz="2325" b="1" i="0">
                <a:solidFill>
                  <a:srgbClr val="1E6675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2" name="competitive-market-3">
            <a:extLst xmlns:a="http://schemas.openxmlformats.org/drawingml/2006/main">
              <a:ext uri="{FF2B5EF4-FFF2-40B4-BE49-F238E27FC236}">
                <a16:creationId xmlns:a16="http://schemas.microsoft.com/office/drawing/2014/main" id="{3CE309E5-AFC2-4CA0-885A-8AE5B064AA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24100" y="3124200"/>
            <a:ext cx="78676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325" b="0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2325" b="0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Goods are reasonably comparable</a:t>
            </a:r>
          </a:p>
        </p:txBody>
      </p:sp>
      <p:sp>
        <p:nvSpPr>
          <p:cNvPr id="13" name="competitive-market-mark-4">
            <a:extLst xmlns:a="http://schemas.openxmlformats.org/drawingml/2006/main">
              <a:ext uri="{FF2B5EF4-FFF2-40B4-BE49-F238E27FC236}">
                <a16:creationId xmlns:a16="http://schemas.microsoft.com/office/drawing/2014/main" id="{91D6E051-F22D-472B-B907-43CA1AE535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00250" y="3781425"/>
            <a:ext cx="2286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325" b="1" i="0">
                <a:solidFill>
                  <a:srgbClr val="1E6675"/>
                </a:solidFill>
                <a:latin typeface="Aptos"/>
                <a:ea typeface="Aptos"/>
                <a:cs typeface="Aptos"/>
              </a:defRPr>
            </a:pPr>
            <a:r>
              <a:rPr sz="2325" b="1" i="0">
                <a:solidFill>
                  <a:srgbClr val="1E6675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4" name="competitive-market-4">
            <a:extLst xmlns:a="http://schemas.openxmlformats.org/drawingml/2006/main">
              <a:ext uri="{FF2B5EF4-FFF2-40B4-BE49-F238E27FC236}">
                <a16:creationId xmlns:a16="http://schemas.microsoft.com/office/drawing/2014/main" id="{EEB9E7CF-1957-458E-953F-B9D8FDD1B4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24100" y="3790950"/>
            <a:ext cx="78676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325" b="0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2325" b="0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Buyers and sellers can respond when price changes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9A26A5E4-4A9A-4A14-95F4-532015133F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76400" y="5219700"/>
            <a:ext cx="88392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87571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2175" b="1" i="0">
                <a:solidFill>
                  <a:srgbClr val="9A3B35"/>
                </a:solidFill>
                <a:latin typeface="Georgia"/>
                <a:ea typeface="Georgia"/>
                <a:cs typeface="Georgia"/>
              </a:defRPr>
            </a:pPr>
            <a:r>
              <a:rPr sz="2175" b="1" i="0">
                <a:solidFill>
                  <a:srgbClr val="9A3B35"/>
                </a:solidFill>
                <a:latin typeface="Georgia"/>
                <a:ea typeface="Georgia"/>
                <a:cs typeface="Georgia"/>
              </a:rPr>
              <a:t>The model is a starting point, not a claim that every market is identical.</a:t>
            </a:r>
          </a:p>
        </p:txBody>
      </p:sp>
    </p:spTree>
    <p:extLst>
      <p:ext uri="{BB962C8B-B14F-4D97-AF65-F5344CB8AC3E}">
        <p14:creationId xmlns:p14="http://schemas.microsoft.com/office/powerpoint/2010/main" val="1857837927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0" name="accent-rule">
            <a:extLst xmlns:a="http://schemas.openxmlformats.org/drawingml/2006/main">
              <a:ext uri="{FF2B5EF4-FFF2-40B4-BE49-F238E27FC236}">
                <a16:creationId xmlns:a16="http://schemas.microsoft.com/office/drawing/2014/main" id="{35F28579-1FFF-45C3-9031-459B6754E3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A3B3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chapter-label">
            <a:extLst xmlns:a="http://schemas.openxmlformats.org/drawingml/2006/main">
              <a:ext uri="{FF2B5EF4-FFF2-40B4-BE49-F238E27FC236}">
                <a16:creationId xmlns:a16="http://schemas.microsoft.com/office/drawing/2014/main" id="{16084B19-9AA6-4C89-AE6B-6FAA11FFE2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428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9A3B35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9A3B35"/>
                </a:solidFill>
                <a:latin typeface="Aptos"/>
                <a:ea typeface="Aptos"/>
                <a:cs typeface="Aptos"/>
              </a:rPr>
              <a:t>CHAPTER 4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57D0B8B3-D52D-42B7-A43B-5FFB0E7413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3150" b="1" i="0">
                <a:solidFill>
                  <a:srgbClr val="172126"/>
                </a:solidFill>
                <a:latin typeface="Georgia"/>
                <a:ea typeface="Georgia"/>
                <a:cs typeface="Georgia"/>
              </a:defRPr>
            </a:pPr>
            <a:r>
              <a:rPr sz="3150" b="1" i="0">
                <a:solidFill>
                  <a:srgbClr val="172126"/>
                </a:solidFill>
                <a:latin typeface="Georgia"/>
                <a:ea typeface="Georgia"/>
                <a:cs typeface="Georgia"/>
              </a:rPr>
              <a:t>X marks the spot, but what makes that spot special?</a:t>
            </a:r>
          </a:p>
        </p:txBody>
      </p:sp>
      <p:sp>
        <p:nvSpPr>
          <p:cNvPr id="4" name="footer-rule">
            <a:extLst xmlns:a="http://schemas.openxmlformats.org/drawingml/2006/main">
              <a:ext uri="{FF2B5EF4-FFF2-40B4-BE49-F238E27FC236}">
                <a16:creationId xmlns:a16="http://schemas.microsoft.com/office/drawing/2014/main" id="{02CE1FCC-62B3-48D2-9FB8-5022948A46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3DA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footer-book">
            <a:extLst xmlns:a="http://schemas.openxmlformats.org/drawingml/2006/main">
              <a:ext uri="{FF2B5EF4-FFF2-40B4-BE49-F238E27FC236}">
                <a16:creationId xmlns:a16="http://schemas.microsoft.com/office/drawing/2014/main" id="{63DF92B3-673E-43FD-A04D-AA212D31B3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095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900" b="1" i="0">
                <a:solidFill>
                  <a:srgbClr val="56636A"/>
                </a:solidFill>
                <a:latin typeface="Aptos"/>
                <a:ea typeface="Aptos"/>
                <a:cs typeface="Aptos"/>
              </a:defRPr>
            </a:pPr>
            <a:r>
              <a:rPr sz="900" b="1" i="0">
                <a:solidFill>
                  <a:srgbClr val="56636A"/>
                </a:solidFill>
                <a:latin typeface="Aptos"/>
                <a:ea typeface="Aptos"/>
                <a:cs typeface="Aptos"/>
              </a:rPr>
              <a:t>PRINCIPLES OF MICRO</a:t>
            </a:r>
          </a:p>
        </p:txBody>
      </p:sp>
      <p:sp>
        <p:nvSpPr>
          <p:cNvPr id="6" name="footer-number">
            <a:extLst xmlns:a="http://schemas.openxmlformats.org/drawingml/2006/main">
              <a:ext uri="{FF2B5EF4-FFF2-40B4-BE49-F238E27FC236}">
                <a16:creationId xmlns:a16="http://schemas.microsoft.com/office/drawing/2014/main" id="{6B7CFA5E-4B4A-44CB-BFAB-6F750AC681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8000"/>
              </a:lnSpc>
              <a:buNone/>
              <a:defRPr sz="900" b="0" i="0">
                <a:solidFill>
                  <a:srgbClr val="56636A"/>
                </a:solidFill>
                <a:latin typeface="Aptos"/>
                <a:ea typeface="Aptos"/>
                <a:cs typeface="Aptos"/>
              </a:defRPr>
            </a:pPr>
            <a:r>
              <a:rPr sz="900" b="0" i="0">
                <a:solidFill>
                  <a:srgbClr val="56636A"/>
                </a:solidFill>
                <a:latin typeface="Aptos"/>
                <a:ea typeface="Aptos"/>
                <a:cs typeface="Aptos"/>
              </a:rPr>
              <a:t>5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34B2F2B0-99EA-467D-908F-4A6E5DE95F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29150" y="1504950"/>
            <a:ext cx="2933700" cy="2190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2300" b="1" i="0">
                <a:solidFill>
                  <a:srgbClr val="9A3B35"/>
                </a:solidFill>
                <a:latin typeface="Georgia"/>
                <a:ea typeface="Georgia"/>
                <a:cs typeface="Georgia"/>
              </a:defRPr>
            </a:pPr>
            <a:r>
              <a:rPr sz="12300" b="1" i="0">
                <a:solidFill>
                  <a:srgbClr val="9A3B35"/>
                </a:solidFill>
                <a:latin typeface="Georgia"/>
                <a:ea typeface="Georgia"/>
                <a:cs typeface="Georgia"/>
              </a:rPr>
              <a:t>X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87901642-511D-4EB0-A681-30918ECEF5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76400" y="3943350"/>
            <a:ext cx="8839200" cy="1066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2925" b="1" i="0">
                <a:solidFill>
                  <a:srgbClr val="124854"/>
                </a:solidFill>
                <a:latin typeface="Georgia"/>
                <a:ea typeface="Georgia"/>
                <a:cs typeface="Georgia"/>
              </a:defRPr>
            </a:pPr>
            <a:r>
              <a:rPr sz="2925" b="1" i="0">
                <a:solidFill>
                  <a:srgbClr val="124854"/>
                </a:solidFill>
                <a:latin typeface="Georgia"/>
                <a:ea typeface="Georgia"/>
                <a:cs typeface="Georgia"/>
              </a:rPr>
              <a:t>It is the only price where quantity demanded equals quantity supplied.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C873AF5C-8A30-46C4-92AB-4293ADB2AC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57500" y="5314950"/>
            <a:ext cx="64770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2025" b="0" i="0">
                <a:solidFill>
                  <a:srgbClr val="56636A"/>
                </a:solidFill>
                <a:latin typeface="Aptos"/>
                <a:ea typeface="Aptos"/>
                <a:cs typeface="Aptos"/>
              </a:defRPr>
            </a:pPr>
            <a:r>
              <a:rPr sz="2025" b="0" i="0">
                <a:solidFill>
                  <a:srgbClr val="56636A"/>
                </a:solidFill>
                <a:latin typeface="Aptos"/>
                <a:ea typeface="Aptos"/>
                <a:cs typeface="Aptos"/>
              </a:rPr>
              <a:t>That price is the market-clearing price.</a:t>
            </a:r>
          </a:p>
        </p:txBody>
      </p:sp>
    </p:spTree>
    <p:extLst>
      <p:ext uri="{BB962C8B-B14F-4D97-AF65-F5344CB8AC3E}">
        <p14:creationId xmlns:p14="http://schemas.microsoft.com/office/powerpoint/2010/main" val="343308234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F7F4E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44" name="accent-rule">
            <a:extLst xmlns:a="http://schemas.openxmlformats.org/drawingml/2006/main">
              <a:ext uri="{FF2B5EF4-FFF2-40B4-BE49-F238E27FC236}">
                <a16:creationId xmlns:a16="http://schemas.microsoft.com/office/drawing/2014/main" id="{26EE7302-73BA-4D7F-BF2E-78812D9184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A3B3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chapter-label">
            <a:extLst xmlns:a="http://schemas.openxmlformats.org/drawingml/2006/main">
              <a:ext uri="{FF2B5EF4-FFF2-40B4-BE49-F238E27FC236}">
                <a16:creationId xmlns:a16="http://schemas.microsoft.com/office/drawing/2014/main" id="{8D0461FB-6691-4C3F-92C1-BA3F4CC068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428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9A3B35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9A3B35"/>
                </a:solidFill>
                <a:latin typeface="Aptos"/>
                <a:ea typeface="Aptos"/>
                <a:cs typeface="Aptos"/>
              </a:rPr>
              <a:t>CHAPTER 4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35A14F70-3769-4DBF-BBE4-77E590EAFE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98389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3150" b="1" i="0">
                <a:solidFill>
                  <a:srgbClr val="172126"/>
                </a:solidFill>
                <a:latin typeface="Georgia"/>
                <a:ea typeface="Georgia"/>
                <a:cs typeface="Georgia"/>
              </a:defRPr>
            </a:pPr>
            <a:r>
              <a:rPr sz="3150" b="1" i="0">
                <a:solidFill>
                  <a:srgbClr val="172126"/>
                </a:solidFill>
                <a:latin typeface="Georgia"/>
                <a:ea typeface="Georgia"/>
                <a:cs typeface="Georgia"/>
              </a:rPr>
              <a:t>Find the one price where the snow-shovel plans match</a:t>
            </a:r>
          </a:p>
        </p:txBody>
      </p:sp>
      <p:sp>
        <p:nvSpPr>
          <p:cNvPr id="4" name="footer-rule">
            <a:extLst xmlns:a="http://schemas.openxmlformats.org/drawingml/2006/main">
              <a:ext uri="{FF2B5EF4-FFF2-40B4-BE49-F238E27FC236}">
                <a16:creationId xmlns:a16="http://schemas.microsoft.com/office/drawing/2014/main" id="{9BEBB520-5419-4AAA-89B3-C78408BE22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3DA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footer-book">
            <a:extLst xmlns:a="http://schemas.openxmlformats.org/drawingml/2006/main">
              <a:ext uri="{FF2B5EF4-FFF2-40B4-BE49-F238E27FC236}">
                <a16:creationId xmlns:a16="http://schemas.microsoft.com/office/drawing/2014/main" id="{368EDDCD-7B3E-4BF4-8A51-DE63F47DE0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095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900" b="1" i="0">
                <a:solidFill>
                  <a:srgbClr val="56636A"/>
                </a:solidFill>
                <a:latin typeface="Aptos"/>
                <a:ea typeface="Aptos"/>
                <a:cs typeface="Aptos"/>
              </a:defRPr>
            </a:pPr>
            <a:r>
              <a:rPr sz="900" b="1" i="0">
                <a:solidFill>
                  <a:srgbClr val="56636A"/>
                </a:solidFill>
                <a:latin typeface="Aptos"/>
                <a:ea typeface="Aptos"/>
                <a:cs typeface="Aptos"/>
              </a:rPr>
              <a:t>PRINCIPLES OF MICRO</a:t>
            </a:r>
          </a:p>
        </p:txBody>
      </p:sp>
      <p:sp>
        <p:nvSpPr>
          <p:cNvPr id="6" name="footer-number">
            <a:extLst xmlns:a="http://schemas.openxmlformats.org/drawingml/2006/main">
              <a:ext uri="{FF2B5EF4-FFF2-40B4-BE49-F238E27FC236}">
                <a16:creationId xmlns:a16="http://schemas.microsoft.com/office/drawing/2014/main" id="{BCF9A941-E8FA-4F92-8854-BBBBE218CB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8000"/>
              </a:lnSpc>
              <a:buNone/>
              <a:defRPr sz="900" b="0" i="0">
                <a:solidFill>
                  <a:srgbClr val="56636A"/>
                </a:solidFill>
                <a:latin typeface="Aptos"/>
                <a:ea typeface="Aptos"/>
                <a:cs typeface="Aptos"/>
              </a:defRPr>
            </a:pPr>
            <a:r>
              <a:rPr sz="900" b="0" i="0">
                <a:solidFill>
                  <a:srgbClr val="56636A"/>
                </a:solidFill>
                <a:latin typeface="Aptos"/>
                <a:ea typeface="Aptos"/>
                <a:cs typeface="Aptos"/>
              </a:rPr>
              <a:t>6</a:t>
            </a:r>
          </a:p>
        </p:txBody>
      </p:sp>
      <p:sp>
        <p:nvSpPr>
          <p:cNvPr id="7" name="snow-shovel-schedule-header-cell-1">
            <a:extLst xmlns:a="http://schemas.openxmlformats.org/drawingml/2006/main">
              <a:ext uri="{FF2B5EF4-FFF2-40B4-BE49-F238E27FC236}">
                <a16:creationId xmlns:a16="http://schemas.microsoft.com/office/drawing/2014/main" id="{16537FEC-B691-4904-A9AD-98F364E7EB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1600200"/>
            <a:ext cx="2381250" cy="552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24854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8" name="snow-shovel-schedule-header-1">
            <a:extLst xmlns:a="http://schemas.openxmlformats.org/drawingml/2006/main">
              <a:ext uri="{FF2B5EF4-FFF2-40B4-BE49-F238E27FC236}">
                <a16:creationId xmlns:a16="http://schemas.microsoft.com/office/drawing/2014/main" id="{3D2ECC3B-85D5-4C24-8151-657E94A597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38250" y="1676400"/>
            <a:ext cx="21907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725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725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Price</a:t>
            </a:r>
          </a:p>
        </p:txBody>
      </p:sp>
      <p:sp>
        <p:nvSpPr>
          <p:cNvPr id="9" name="snow-shovel-schedule-header-cell-2">
            <a:extLst xmlns:a="http://schemas.openxmlformats.org/drawingml/2006/main">
              <a:ext uri="{FF2B5EF4-FFF2-40B4-BE49-F238E27FC236}">
                <a16:creationId xmlns:a16="http://schemas.microsoft.com/office/drawing/2014/main" id="{AE974644-68A3-46CC-AA75-73AD6EEB2C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24250" y="1600200"/>
            <a:ext cx="3762375" cy="552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24854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10" name="snow-shovel-schedule-header-2">
            <a:extLst xmlns:a="http://schemas.openxmlformats.org/drawingml/2006/main">
              <a:ext uri="{FF2B5EF4-FFF2-40B4-BE49-F238E27FC236}">
                <a16:creationId xmlns:a16="http://schemas.microsoft.com/office/drawing/2014/main" id="{80633079-2A79-465E-AE3A-134EE222F6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0" y="1676400"/>
            <a:ext cx="3571875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725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725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Quantity demanded</a:t>
            </a:r>
          </a:p>
        </p:txBody>
      </p:sp>
      <p:sp>
        <p:nvSpPr>
          <p:cNvPr id="11" name="snow-shovel-schedule-header-cell-3">
            <a:extLst xmlns:a="http://schemas.openxmlformats.org/drawingml/2006/main">
              <a:ext uri="{FF2B5EF4-FFF2-40B4-BE49-F238E27FC236}">
                <a16:creationId xmlns:a16="http://schemas.microsoft.com/office/drawing/2014/main" id="{85348C9E-0A30-450F-AE19-C88840CE07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86625" y="1600200"/>
            <a:ext cx="3762375" cy="552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24854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12" name="snow-shovel-schedule-header-3">
            <a:extLst xmlns:a="http://schemas.openxmlformats.org/drawingml/2006/main">
              <a:ext uri="{FF2B5EF4-FFF2-40B4-BE49-F238E27FC236}">
                <a16:creationId xmlns:a16="http://schemas.microsoft.com/office/drawing/2014/main" id="{93C679A3-B122-4CAB-9ECC-90BEB4A34B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81875" y="1676400"/>
            <a:ext cx="3571875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725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725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Quantity supplied</a:t>
            </a:r>
          </a:p>
        </p:txBody>
      </p:sp>
      <p:sp>
        <p:nvSpPr>
          <p:cNvPr id="13" name="snow-shovel-schedule-cell-1-1">
            <a:extLst xmlns:a="http://schemas.openxmlformats.org/drawingml/2006/main">
              <a:ext uri="{FF2B5EF4-FFF2-40B4-BE49-F238E27FC236}">
                <a16:creationId xmlns:a16="http://schemas.microsoft.com/office/drawing/2014/main" id="{D4FF0607-2F89-4CD6-B9AA-08D0024147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152650"/>
            <a:ext cx="2381250" cy="6477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3DADD"/>
            </a:solidFill>
            <a:prstDash val="solid"/>
          </a:ln>
        </p:spPr>
      </p:sp>
      <p:sp>
        <p:nvSpPr>
          <p:cNvPr id="14" name="snow-shovel-schedule-text-1-1">
            <a:extLst xmlns:a="http://schemas.openxmlformats.org/drawingml/2006/main">
              <a:ext uri="{FF2B5EF4-FFF2-40B4-BE49-F238E27FC236}">
                <a16:creationId xmlns:a16="http://schemas.microsoft.com/office/drawing/2014/main" id="{FFE6CED2-D2CA-4409-82D3-02D4C28B52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38250" y="2228850"/>
            <a:ext cx="21907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875" b="1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1875" b="1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$20</a:t>
            </a:r>
          </a:p>
        </p:txBody>
      </p:sp>
      <p:sp>
        <p:nvSpPr>
          <p:cNvPr id="15" name="snow-shovel-schedule-cell-1-2">
            <a:extLst xmlns:a="http://schemas.openxmlformats.org/drawingml/2006/main">
              <a:ext uri="{FF2B5EF4-FFF2-40B4-BE49-F238E27FC236}">
                <a16:creationId xmlns:a16="http://schemas.microsoft.com/office/drawing/2014/main" id="{33AD8E49-0CAC-490A-B42E-8724B8EA06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24250" y="2152650"/>
            <a:ext cx="3762375" cy="6477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3DADD"/>
            </a:solidFill>
            <a:prstDash val="solid"/>
          </a:ln>
        </p:spPr>
      </p:sp>
      <p:sp>
        <p:nvSpPr>
          <p:cNvPr id="16" name="snow-shovel-schedule-text-1-2">
            <a:extLst xmlns:a="http://schemas.openxmlformats.org/drawingml/2006/main">
              <a:ext uri="{FF2B5EF4-FFF2-40B4-BE49-F238E27FC236}">
                <a16:creationId xmlns:a16="http://schemas.microsoft.com/office/drawing/2014/main" id="{DC2EE43D-4CC9-40A9-9795-3C83487480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0" y="2228850"/>
            <a:ext cx="3571875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875" b="0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1875" b="0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100</a:t>
            </a:r>
          </a:p>
        </p:txBody>
      </p:sp>
      <p:sp>
        <p:nvSpPr>
          <p:cNvPr id="17" name="snow-shovel-schedule-cell-1-3">
            <a:extLst xmlns:a="http://schemas.openxmlformats.org/drawingml/2006/main">
              <a:ext uri="{FF2B5EF4-FFF2-40B4-BE49-F238E27FC236}">
                <a16:creationId xmlns:a16="http://schemas.microsoft.com/office/drawing/2014/main" id="{7F143CAF-5361-4F33-88C5-AA306DCD92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86625" y="2152650"/>
            <a:ext cx="3762375" cy="6477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3DADD"/>
            </a:solidFill>
            <a:prstDash val="solid"/>
          </a:ln>
        </p:spPr>
      </p:sp>
      <p:sp>
        <p:nvSpPr>
          <p:cNvPr id="18" name="snow-shovel-schedule-text-1-3">
            <a:extLst xmlns:a="http://schemas.openxmlformats.org/drawingml/2006/main">
              <a:ext uri="{FF2B5EF4-FFF2-40B4-BE49-F238E27FC236}">
                <a16:creationId xmlns:a16="http://schemas.microsoft.com/office/drawing/2014/main" id="{4C4ADF7C-8075-4065-97BB-BF30DAED27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81875" y="2228850"/>
            <a:ext cx="3571875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875" b="0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1875" b="0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20</a:t>
            </a:r>
          </a:p>
        </p:txBody>
      </p:sp>
      <p:sp>
        <p:nvSpPr>
          <p:cNvPr id="19" name="snow-shovel-schedule-cell-2-1">
            <a:extLst xmlns:a="http://schemas.openxmlformats.org/drawingml/2006/main">
              <a:ext uri="{FF2B5EF4-FFF2-40B4-BE49-F238E27FC236}">
                <a16:creationId xmlns:a16="http://schemas.microsoft.com/office/drawing/2014/main" id="{0D73BD75-5B2A-471F-BD83-E7EB20DAC0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800350"/>
            <a:ext cx="2381250" cy="6477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5F6"/>
          </a:solidFill>
          <a:ln xmlns:a="http://schemas.openxmlformats.org/drawingml/2006/main" w="9525">
            <a:solidFill>
              <a:srgbClr val="D3DADD"/>
            </a:solidFill>
            <a:prstDash val="solid"/>
          </a:ln>
        </p:spPr>
      </p:sp>
      <p:sp>
        <p:nvSpPr>
          <p:cNvPr id="20" name="snow-shovel-schedule-text-2-1">
            <a:extLst xmlns:a="http://schemas.openxmlformats.org/drawingml/2006/main">
              <a:ext uri="{FF2B5EF4-FFF2-40B4-BE49-F238E27FC236}">
                <a16:creationId xmlns:a16="http://schemas.microsoft.com/office/drawing/2014/main" id="{80629B86-DC29-4F1D-B159-F6B06DC11C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38250" y="2876550"/>
            <a:ext cx="21907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875" b="1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1875" b="1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$25</a:t>
            </a:r>
          </a:p>
        </p:txBody>
      </p:sp>
      <p:sp>
        <p:nvSpPr>
          <p:cNvPr id="21" name="snow-shovel-schedule-cell-2-2">
            <a:extLst xmlns:a="http://schemas.openxmlformats.org/drawingml/2006/main">
              <a:ext uri="{FF2B5EF4-FFF2-40B4-BE49-F238E27FC236}">
                <a16:creationId xmlns:a16="http://schemas.microsoft.com/office/drawing/2014/main" id="{D5FA8281-3505-42F0-8477-B719C506EC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24250" y="2800350"/>
            <a:ext cx="3762375" cy="6477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5F6"/>
          </a:solidFill>
          <a:ln xmlns:a="http://schemas.openxmlformats.org/drawingml/2006/main" w="9525">
            <a:solidFill>
              <a:srgbClr val="D3DADD"/>
            </a:solidFill>
            <a:prstDash val="solid"/>
          </a:ln>
        </p:spPr>
      </p:sp>
      <p:sp>
        <p:nvSpPr>
          <p:cNvPr id="22" name="snow-shovel-schedule-text-2-2">
            <a:extLst xmlns:a="http://schemas.openxmlformats.org/drawingml/2006/main">
              <a:ext uri="{FF2B5EF4-FFF2-40B4-BE49-F238E27FC236}">
                <a16:creationId xmlns:a16="http://schemas.microsoft.com/office/drawing/2014/main" id="{C60DC325-F759-4167-B9AE-8C0D9E2F57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0" y="2876550"/>
            <a:ext cx="3571875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875" b="0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1875" b="0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80</a:t>
            </a:r>
          </a:p>
        </p:txBody>
      </p:sp>
      <p:sp>
        <p:nvSpPr>
          <p:cNvPr id="23" name="snow-shovel-schedule-cell-2-3">
            <a:extLst xmlns:a="http://schemas.openxmlformats.org/drawingml/2006/main">
              <a:ext uri="{FF2B5EF4-FFF2-40B4-BE49-F238E27FC236}">
                <a16:creationId xmlns:a16="http://schemas.microsoft.com/office/drawing/2014/main" id="{408D5A5D-EB12-47FA-94D7-8DFD632EB6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86625" y="2800350"/>
            <a:ext cx="3762375" cy="6477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5F6"/>
          </a:solidFill>
          <a:ln xmlns:a="http://schemas.openxmlformats.org/drawingml/2006/main" w="9525">
            <a:solidFill>
              <a:srgbClr val="D3DADD"/>
            </a:solidFill>
            <a:prstDash val="solid"/>
          </a:ln>
        </p:spPr>
      </p:sp>
      <p:sp>
        <p:nvSpPr>
          <p:cNvPr id="24" name="snow-shovel-schedule-text-2-3">
            <a:extLst xmlns:a="http://schemas.openxmlformats.org/drawingml/2006/main">
              <a:ext uri="{FF2B5EF4-FFF2-40B4-BE49-F238E27FC236}">
                <a16:creationId xmlns:a16="http://schemas.microsoft.com/office/drawing/2014/main" id="{68C4EB7D-A5A3-457A-BC6A-425102BA58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81875" y="2876550"/>
            <a:ext cx="3571875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875" b="0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1875" b="0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40</a:t>
            </a:r>
          </a:p>
        </p:txBody>
      </p:sp>
      <p:sp>
        <p:nvSpPr>
          <p:cNvPr id="25" name="snow-shovel-schedule-cell-3-1">
            <a:extLst xmlns:a="http://schemas.openxmlformats.org/drawingml/2006/main">
              <a:ext uri="{FF2B5EF4-FFF2-40B4-BE49-F238E27FC236}">
                <a16:creationId xmlns:a16="http://schemas.microsoft.com/office/drawing/2014/main" id="{30C3F46F-DB46-4E53-B60B-00C54615ED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3448050"/>
            <a:ext cx="2381250" cy="6477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3DADD"/>
            </a:solidFill>
            <a:prstDash val="solid"/>
          </a:ln>
        </p:spPr>
      </p:sp>
      <p:sp>
        <p:nvSpPr>
          <p:cNvPr id="26" name="snow-shovel-schedule-text-3-1">
            <a:extLst xmlns:a="http://schemas.openxmlformats.org/drawingml/2006/main">
              <a:ext uri="{FF2B5EF4-FFF2-40B4-BE49-F238E27FC236}">
                <a16:creationId xmlns:a16="http://schemas.microsoft.com/office/drawing/2014/main" id="{8C53B404-45E1-4EE0-A6A0-3C7378161C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38250" y="3524250"/>
            <a:ext cx="21907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875" b="1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1875" b="1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$30</a:t>
            </a:r>
          </a:p>
        </p:txBody>
      </p:sp>
      <p:sp>
        <p:nvSpPr>
          <p:cNvPr id="27" name="snow-shovel-schedule-cell-3-2">
            <a:extLst xmlns:a="http://schemas.openxmlformats.org/drawingml/2006/main">
              <a:ext uri="{FF2B5EF4-FFF2-40B4-BE49-F238E27FC236}">
                <a16:creationId xmlns:a16="http://schemas.microsoft.com/office/drawing/2014/main" id="{ADAD5298-F113-487F-83AC-219ECE705E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24250" y="3448050"/>
            <a:ext cx="3762375" cy="6477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3DADD"/>
            </a:solidFill>
            <a:prstDash val="solid"/>
          </a:ln>
        </p:spPr>
      </p:sp>
      <p:sp>
        <p:nvSpPr>
          <p:cNvPr id="28" name="snow-shovel-schedule-text-3-2">
            <a:extLst xmlns:a="http://schemas.openxmlformats.org/drawingml/2006/main">
              <a:ext uri="{FF2B5EF4-FFF2-40B4-BE49-F238E27FC236}">
                <a16:creationId xmlns:a16="http://schemas.microsoft.com/office/drawing/2014/main" id="{92782B82-F85E-4350-8ED0-00952376EE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0" y="3524250"/>
            <a:ext cx="3571875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875" b="0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1875" b="0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60</a:t>
            </a:r>
          </a:p>
        </p:txBody>
      </p:sp>
      <p:sp>
        <p:nvSpPr>
          <p:cNvPr id="29" name="snow-shovel-schedule-cell-3-3">
            <a:extLst xmlns:a="http://schemas.openxmlformats.org/drawingml/2006/main">
              <a:ext uri="{FF2B5EF4-FFF2-40B4-BE49-F238E27FC236}">
                <a16:creationId xmlns:a16="http://schemas.microsoft.com/office/drawing/2014/main" id="{0707A6EA-8008-45B6-A450-FCD772A4DF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86625" y="3448050"/>
            <a:ext cx="3762375" cy="6477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3DADD"/>
            </a:solidFill>
            <a:prstDash val="solid"/>
          </a:ln>
        </p:spPr>
      </p:sp>
      <p:sp>
        <p:nvSpPr>
          <p:cNvPr id="30" name="snow-shovel-schedule-text-3-3">
            <a:extLst xmlns:a="http://schemas.openxmlformats.org/drawingml/2006/main">
              <a:ext uri="{FF2B5EF4-FFF2-40B4-BE49-F238E27FC236}">
                <a16:creationId xmlns:a16="http://schemas.microsoft.com/office/drawing/2014/main" id="{C99A2D88-5E78-49A1-BDAD-1CD8550533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81875" y="3524250"/>
            <a:ext cx="3571875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875" b="0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1875" b="0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60</a:t>
            </a:r>
          </a:p>
        </p:txBody>
      </p:sp>
      <p:sp>
        <p:nvSpPr>
          <p:cNvPr id="31" name="snow-shovel-schedule-cell-4-1">
            <a:extLst xmlns:a="http://schemas.openxmlformats.org/drawingml/2006/main">
              <a:ext uri="{FF2B5EF4-FFF2-40B4-BE49-F238E27FC236}">
                <a16:creationId xmlns:a16="http://schemas.microsoft.com/office/drawing/2014/main" id="{599CDDB9-C2A9-488B-82E2-77FB0A8939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4095750"/>
            <a:ext cx="2381250" cy="6477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5F6"/>
          </a:solidFill>
          <a:ln xmlns:a="http://schemas.openxmlformats.org/drawingml/2006/main" w="9525">
            <a:solidFill>
              <a:srgbClr val="D3DADD"/>
            </a:solidFill>
            <a:prstDash val="solid"/>
          </a:ln>
        </p:spPr>
      </p:sp>
      <p:sp>
        <p:nvSpPr>
          <p:cNvPr id="32" name="snow-shovel-schedule-text-4-1">
            <a:extLst xmlns:a="http://schemas.openxmlformats.org/drawingml/2006/main">
              <a:ext uri="{FF2B5EF4-FFF2-40B4-BE49-F238E27FC236}">
                <a16:creationId xmlns:a16="http://schemas.microsoft.com/office/drawing/2014/main" id="{74BFF3F1-029A-413C-A6BD-953CA125F2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38250" y="4171950"/>
            <a:ext cx="21907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875" b="1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1875" b="1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$35</a:t>
            </a:r>
          </a:p>
        </p:txBody>
      </p:sp>
      <p:sp>
        <p:nvSpPr>
          <p:cNvPr id="33" name="snow-shovel-schedule-cell-4-2">
            <a:extLst xmlns:a="http://schemas.openxmlformats.org/drawingml/2006/main">
              <a:ext uri="{FF2B5EF4-FFF2-40B4-BE49-F238E27FC236}">
                <a16:creationId xmlns:a16="http://schemas.microsoft.com/office/drawing/2014/main" id="{72D220AA-9197-4B8D-876E-6FA1D46DFD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24250" y="4095750"/>
            <a:ext cx="3762375" cy="6477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5F6"/>
          </a:solidFill>
          <a:ln xmlns:a="http://schemas.openxmlformats.org/drawingml/2006/main" w="9525">
            <a:solidFill>
              <a:srgbClr val="D3DADD"/>
            </a:solidFill>
            <a:prstDash val="solid"/>
          </a:ln>
        </p:spPr>
      </p:sp>
      <p:sp>
        <p:nvSpPr>
          <p:cNvPr id="34" name="snow-shovel-schedule-text-4-2">
            <a:extLst xmlns:a="http://schemas.openxmlformats.org/drawingml/2006/main">
              <a:ext uri="{FF2B5EF4-FFF2-40B4-BE49-F238E27FC236}">
                <a16:creationId xmlns:a16="http://schemas.microsoft.com/office/drawing/2014/main" id="{DC960E5C-CD66-447C-AF42-107F59F29E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0" y="4171950"/>
            <a:ext cx="3571875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875" b="0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1875" b="0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40</a:t>
            </a:r>
          </a:p>
        </p:txBody>
      </p:sp>
      <p:sp>
        <p:nvSpPr>
          <p:cNvPr id="35" name="snow-shovel-schedule-cell-4-3">
            <a:extLst xmlns:a="http://schemas.openxmlformats.org/drawingml/2006/main">
              <a:ext uri="{FF2B5EF4-FFF2-40B4-BE49-F238E27FC236}">
                <a16:creationId xmlns:a16="http://schemas.microsoft.com/office/drawing/2014/main" id="{90D41123-98EA-4381-B57C-88B84FC9AE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86625" y="4095750"/>
            <a:ext cx="3762375" cy="6477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5F6"/>
          </a:solidFill>
          <a:ln xmlns:a="http://schemas.openxmlformats.org/drawingml/2006/main" w="9525">
            <a:solidFill>
              <a:srgbClr val="D3DADD"/>
            </a:solidFill>
            <a:prstDash val="solid"/>
          </a:ln>
        </p:spPr>
      </p:sp>
      <p:sp>
        <p:nvSpPr>
          <p:cNvPr id="36" name="snow-shovel-schedule-text-4-3">
            <a:extLst xmlns:a="http://schemas.openxmlformats.org/drawingml/2006/main">
              <a:ext uri="{FF2B5EF4-FFF2-40B4-BE49-F238E27FC236}">
                <a16:creationId xmlns:a16="http://schemas.microsoft.com/office/drawing/2014/main" id="{4A5D47E8-84B6-4B2A-9041-7F32453C32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81875" y="4171950"/>
            <a:ext cx="3571875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875" b="0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1875" b="0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80</a:t>
            </a:r>
          </a:p>
        </p:txBody>
      </p:sp>
      <p:sp>
        <p:nvSpPr>
          <p:cNvPr id="37" name="snow-shovel-schedule-cell-5-1">
            <a:extLst xmlns:a="http://schemas.openxmlformats.org/drawingml/2006/main">
              <a:ext uri="{FF2B5EF4-FFF2-40B4-BE49-F238E27FC236}">
                <a16:creationId xmlns:a16="http://schemas.microsoft.com/office/drawing/2014/main" id="{166A87F8-7291-45D2-8CE7-36139C4555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4743450"/>
            <a:ext cx="2381250" cy="6477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3DADD"/>
            </a:solidFill>
            <a:prstDash val="solid"/>
          </a:ln>
        </p:spPr>
      </p:sp>
      <p:sp>
        <p:nvSpPr>
          <p:cNvPr id="38" name="snow-shovel-schedule-text-5-1">
            <a:extLst xmlns:a="http://schemas.openxmlformats.org/drawingml/2006/main">
              <a:ext uri="{FF2B5EF4-FFF2-40B4-BE49-F238E27FC236}">
                <a16:creationId xmlns:a16="http://schemas.microsoft.com/office/drawing/2014/main" id="{F7F85071-E491-439C-9369-B903555128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38250" y="4819650"/>
            <a:ext cx="21907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875" b="1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1875" b="1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$40</a:t>
            </a:r>
          </a:p>
        </p:txBody>
      </p:sp>
      <p:sp>
        <p:nvSpPr>
          <p:cNvPr id="39" name="snow-shovel-schedule-cell-5-2">
            <a:extLst xmlns:a="http://schemas.openxmlformats.org/drawingml/2006/main">
              <a:ext uri="{FF2B5EF4-FFF2-40B4-BE49-F238E27FC236}">
                <a16:creationId xmlns:a16="http://schemas.microsoft.com/office/drawing/2014/main" id="{F58FFEA0-5577-46A6-8E8F-03A7B60194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24250" y="4743450"/>
            <a:ext cx="3762375" cy="6477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3DADD"/>
            </a:solidFill>
            <a:prstDash val="solid"/>
          </a:ln>
        </p:spPr>
      </p:sp>
      <p:sp>
        <p:nvSpPr>
          <p:cNvPr id="40" name="snow-shovel-schedule-text-5-2">
            <a:extLst xmlns:a="http://schemas.openxmlformats.org/drawingml/2006/main">
              <a:ext uri="{FF2B5EF4-FFF2-40B4-BE49-F238E27FC236}">
                <a16:creationId xmlns:a16="http://schemas.microsoft.com/office/drawing/2014/main" id="{DE6641B1-8CDB-4804-A382-F4B160BC00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0" y="4819650"/>
            <a:ext cx="3571875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875" b="0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1875" b="0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20</a:t>
            </a:r>
          </a:p>
        </p:txBody>
      </p:sp>
      <p:sp>
        <p:nvSpPr>
          <p:cNvPr id="41" name="snow-shovel-schedule-cell-5-3">
            <a:extLst xmlns:a="http://schemas.openxmlformats.org/drawingml/2006/main">
              <a:ext uri="{FF2B5EF4-FFF2-40B4-BE49-F238E27FC236}">
                <a16:creationId xmlns:a16="http://schemas.microsoft.com/office/drawing/2014/main" id="{B80A51B6-BC2C-4E53-8FBD-10D71BF4D1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86625" y="4743450"/>
            <a:ext cx="3762375" cy="6477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3DADD"/>
            </a:solidFill>
            <a:prstDash val="solid"/>
          </a:ln>
        </p:spPr>
      </p:sp>
      <p:sp>
        <p:nvSpPr>
          <p:cNvPr id="42" name="snow-shovel-schedule-text-5-3">
            <a:extLst xmlns:a="http://schemas.openxmlformats.org/drawingml/2006/main">
              <a:ext uri="{FF2B5EF4-FFF2-40B4-BE49-F238E27FC236}">
                <a16:creationId xmlns:a16="http://schemas.microsoft.com/office/drawing/2014/main" id="{F776F306-F591-4963-9344-3A01F6BDD1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81875" y="4819650"/>
            <a:ext cx="3571875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875" b="0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1875" b="0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100</a:t>
            </a:r>
          </a:p>
        </p:txBody>
      </p:sp>
      <p:sp>
        <p:nvSpPr>
          <p:cNvPr id="43" name="">
            <a:extLst xmlns:a="http://schemas.openxmlformats.org/drawingml/2006/main">
              <a:ext uri="{FF2B5EF4-FFF2-40B4-BE49-F238E27FC236}">
                <a16:creationId xmlns:a16="http://schemas.microsoft.com/office/drawing/2014/main" id="{42405AF3-3DBA-4650-BC7D-A5E97CC6FF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9750" y="5581650"/>
            <a:ext cx="85725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2100" b="1" i="0">
                <a:solidFill>
                  <a:srgbClr val="9A3B35"/>
                </a:solidFill>
                <a:latin typeface="Aptos"/>
                <a:ea typeface="Aptos"/>
                <a:cs typeface="Aptos"/>
              </a:defRPr>
            </a:pPr>
            <a:r>
              <a:rPr sz="2100" b="1" i="0">
                <a:solidFill>
                  <a:srgbClr val="9A3B35"/>
                </a:solidFill>
                <a:latin typeface="Aptos"/>
                <a:ea typeface="Aptos"/>
                <a:cs typeface="Aptos"/>
              </a:rPr>
              <a:t>Equilibrium price: $30    |    Equilibrium quantity: 60 shovels per day</a:t>
            </a:r>
          </a:p>
        </p:txBody>
      </p:sp>
    </p:spTree>
    <p:extLst>
      <p:ext uri="{BB962C8B-B14F-4D97-AF65-F5344CB8AC3E}">
        <p14:creationId xmlns:p14="http://schemas.microsoft.com/office/powerpoint/2010/main" val="1800572962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0" name="accent-rule">
            <a:extLst xmlns:a="http://schemas.openxmlformats.org/drawingml/2006/main">
              <a:ext uri="{FF2B5EF4-FFF2-40B4-BE49-F238E27FC236}">
                <a16:creationId xmlns:a16="http://schemas.microsoft.com/office/drawing/2014/main" id="{62D1CE5A-C2DF-4AAD-A7A3-6D563C6ABD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A3B3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chapter-label">
            <a:extLst xmlns:a="http://schemas.openxmlformats.org/drawingml/2006/main">
              <a:ext uri="{FF2B5EF4-FFF2-40B4-BE49-F238E27FC236}">
                <a16:creationId xmlns:a16="http://schemas.microsoft.com/office/drawing/2014/main" id="{690ECE3A-F2F9-47A3-B623-50768AA4A6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428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9A3B35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9A3B35"/>
                </a:solidFill>
                <a:latin typeface="Aptos"/>
                <a:ea typeface="Aptos"/>
                <a:cs typeface="Aptos"/>
              </a:rPr>
              <a:t>CHAPTER 4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E53CDC46-1C87-44FD-B0FE-2A4F0F7D5F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98901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3150" b="1" i="0">
                <a:solidFill>
                  <a:srgbClr val="172126"/>
                </a:solidFill>
                <a:latin typeface="Georgia"/>
                <a:ea typeface="Georgia"/>
                <a:cs typeface="Georgia"/>
              </a:defRPr>
            </a:pPr>
            <a:r>
              <a:rPr sz="3150" b="1" i="0">
                <a:solidFill>
                  <a:srgbClr val="172126"/>
                </a:solidFill>
                <a:latin typeface="Georgia"/>
                <a:ea typeface="Georgia"/>
                <a:cs typeface="Georgia"/>
              </a:rPr>
              <a:t>The schedule and graph identify the same equilibrium</a:t>
            </a:r>
          </a:p>
        </p:txBody>
      </p:sp>
      <p:sp>
        <p:nvSpPr>
          <p:cNvPr id="4" name="footer-rule">
            <a:extLst xmlns:a="http://schemas.openxmlformats.org/drawingml/2006/main">
              <a:ext uri="{FF2B5EF4-FFF2-40B4-BE49-F238E27FC236}">
                <a16:creationId xmlns:a16="http://schemas.microsoft.com/office/drawing/2014/main" id="{65D0681C-021E-42B4-B164-A0B0E36A57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3DA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footer-book">
            <a:extLst xmlns:a="http://schemas.openxmlformats.org/drawingml/2006/main">
              <a:ext uri="{FF2B5EF4-FFF2-40B4-BE49-F238E27FC236}">
                <a16:creationId xmlns:a16="http://schemas.microsoft.com/office/drawing/2014/main" id="{72DCBBD4-D4B6-4EB1-B49C-6013733FDB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095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900" b="1" i="0">
                <a:solidFill>
                  <a:srgbClr val="56636A"/>
                </a:solidFill>
                <a:latin typeface="Aptos"/>
                <a:ea typeface="Aptos"/>
                <a:cs typeface="Aptos"/>
              </a:defRPr>
            </a:pPr>
            <a:r>
              <a:rPr sz="900" b="1" i="0">
                <a:solidFill>
                  <a:srgbClr val="56636A"/>
                </a:solidFill>
                <a:latin typeface="Aptos"/>
                <a:ea typeface="Aptos"/>
                <a:cs typeface="Aptos"/>
              </a:rPr>
              <a:t>PRINCIPLES OF MICRO</a:t>
            </a:r>
          </a:p>
        </p:txBody>
      </p:sp>
      <p:sp>
        <p:nvSpPr>
          <p:cNvPr id="6" name="footer-number">
            <a:extLst xmlns:a="http://schemas.openxmlformats.org/drawingml/2006/main">
              <a:ext uri="{FF2B5EF4-FFF2-40B4-BE49-F238E27FC236}">
                <a16:creationId xmlns:a16="http://schemas.microsoft.com/office/drawing/2014/main" id="{63958B45-0F0D-475E-9432-4C7C4749A7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8000"/>
              </a:lnSpc>
              <a:buNone/>
              <a:defRPr sz="900" b="0" i="0">
                <a:solidFill>
                  <a:srgbClr val="56636A"/>
                </a:solidFill>
                <a:latin typeface="Aptos"/>
                <a:ea typeface="Aptos"/>
                <a:cs typeface="Aptos"/>
              </a:defRPr>
            </a:pPr>
            <a:r>
              <a:rPr sz="900" b="0" i="0">
                <a:solidFill>
                  <a:srgbClr val="56636A"/>
                </a:solidFill>
                <a:latin typeface="Aptos"/>
                <a:ea typeface="Aptos"/>
                <a:cs typeface="Aptos"/>
              </a:rPr>
              <a:t>7</a:t>
            </a:r>
          </a:p>
        </p:txBody>
      </p:sp>
      <p:pic>
        <p:nvPicPr>
          <p:cNvPr id="1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540cc432cab94852"/>
          <a:stretch xmlns:a="http://schemas.openxmlformats.org/drawingml/2006/main"/>
        </p:blipFill>
        <p:spPr>
          <a:xfrm xmlns:a="http://schemas.openxmlformats.org/drawingml/2006/main">
            <a:off x="1200337" y="1485900"/>
            <a:ext cx="6629026" cy="4762500"/>
          </a:xfrm>
          <a:prstGeom xmlns:a="http://schemas.openxmlformats.org/drawingml/2006/main" prst="rect">
            <a:avLst/>
          </a:prstGeom>
        </p:spPr>
      </p:pic>
      <p:sp>
        <p:nvSpPr>
          <p:cNvPr id="8" name="graph-takeaway-field">
            <a:extLst xmlns:a="http://schemas.openxmlformats.org/drawingml/2006/main">
              <a:ext uri="{FF2B5EF4-FFF2-40B4-BE49-F238E27FC236}">
                <a16:creationId xmlns:a16="http://schemas.microsoft.com/office/drawing/2014/main" id="{E976D467-DA4D-4500-9C10-780D7955E5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0" y="2152650"/>
            <a:ext cx="2781300" cy="2266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5F6"/>
          </a:solidFill>
          <a:ln xmlns:a="http://schemas.openxmlformats.org/drawingml/2006/main" w="9525">
            <a:solidFill>
              <a:srgbClr val="1E6675"/>
            </a:solidFill>
            <a:prstDash val="solid"/>
          </a:ln>
        </p:spPr>
      </p:sp>
      <p:sp>
        <p:nvSpPr>
          <p:cNvPr id="9" name="graph-takeaway">
            <a:extLst xmlns:a="http://schemas.openxmlformats.org/drawingml/2006/main">
              <a:ext uri="{FF2B5EF4-FFF2-40B4-BE49-F238E27FC236}">
                <a16:creationId xmlns:a16="http://schemas.microsoft.com/office/drawing/2014/main" id="{4B98C71B-A2FA-4455-B98D-C5B78055FF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10650" y="2419350"/>
            <a:ext cx="2286000" cy="1752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2100" b="1" i="0">
                <a:solidFill>
                  <a:srgbClr val="1E6675"/>
                </a:solidFill>
                <a:latin typeface="Georgia"/>
                <a:ea typeface="Georgia"/>
                <a:cs typeface="Georgia"/>
              </a:defRPr>
            </a:pPr>
            <a:r>
              <a:rPr sz="2100" b="1" i="0">
                <a:solidFill>
                  <a:srgbClr val="1E6675"/>
                </a:solidFill>
                <a:latin typeface="Georgia"/>
                <a:ea typeface="Georgia"/>
                <a:cs typeface="Georgia"/>
              </a:rPr>
              <a:t>At $30, Qd = Qs = 60</a:t>
            </a:r>
          </a:p>
        </p:txBody>
      </p:sp>
    </p:spTree>
    <p:extLst>
      <p:ext uri="{BB962C8B-B14F-4D97-AF65-F5344CB8AC3E}">
        <p14:creationId xmlns:p14="http://schemas.microsoft.com/office/powerpoint/2010/main" val="1989634066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F7F4E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5" name="accent-rule">
            <a:extLst xmlns:a="http://schemas.openxmlformats.org/drawingml/2006/main">
              <a:ext uri="{FF2B5EF4-FFF2-40B4-BE49-F238E27FC236}">
                <a16:creationId xmlns:a16="http://schemas.microsoft.com/office/drawing/2014/main" id="{768B40B8-A029-4C2D-A019-766E5A362A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A3B3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chapter-label">
            <a:extLst xmlns:a="http://schemas.openxmlformats.org/drawingml/2006/main">
              <a:ext uri="{FF2B5EF4-FFF2-40B4-BE49-F238E27FC236}">
                <a16:creationId xmlns:a16="http://schemas.microsoft.com/office/drawing/2014/main" id="{56A62E80-9486-488A-83D6-93FD182AB4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428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9A3B35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9A3B35"/>
                </a:solidFill>
                <a:latin typeface="Aptos"/>
                <a:ea typeface="Aptos"/>
                <a:cs typeface="Aptos"/>
              </a:rPr>
              <a:t>CHAPTER 4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BB61AB21-8095-4E5F-8D96-29BCA7A29E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3150" b="1" i="0">
                <a:solidFill>
                  <a:srgbClr val="172126"/>
                </a:solidFill>
                <a:latin typeface="Georgia"/>
                <a:ea typeface="Georgia"/>
                <a:cs typeface="Georgia"/>
              </a:defRPr>
            </a:pPr>
            <a:r>
              <a:rPr sz="3150" b="1" i="0">
                <a:solidFill>
                  <a:srgbClr val="172126"/>
                </a:solidFill>
                <a:latin typeface="Georgia"/>
                <a:ea typeface="Georgia"/>
                <a:cs typeface="Georgia"/>
              </a:rPr>
              <a:t>Equilibrium means the current plans fit together</a:t>
            </a:r>
          </a:p>
        </p:txBody>
      </p:sp>
      <p:sp>
        <p:nvSpPr>
          <p:cNvPr id="4" name="footer-rule">
            <a:extLst xmlns:a="http://schemas.openxmlformats.org/drawingml/2006/main">
              <a:ext uri="{FF2B5EF4-FFF2-40B4-BE49-F238E27FC236}">
                <a16:creationId xmlns:a16="http://schemas.microsoft.com/office/drawing/2014/main" id="{2D2B2BB3-1015-4CA2-B259-D1CECF04B8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3DA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footer-book">
            <a:extLst xmlns:a="http://schemas.openxmlformats.org/drawingml/2006/main">
              <a:ext uri="{FF2B5EF4-FFF2-40B4-BE49-F238E27FC236}">
                <a16:creationId xmlns:a16="http://schemas.microsoft.com/office/drawing/2014/main" id="{CB00B844-4E55-4F4E-9CE6-F9B7DDE3F9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095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900" b="1" i="0">
                <a:solidFill>
                  <a:srgbClr val="56636A"/>
                </a:solidFill>
                <a:latin typeface="Aptos"/>
                <a:ea typeface="Aptos"/>
                <a:cs typeface="Aptos"/>
              </a:defRPr>
            </a:pPr>
            <a:r>
              <a:rPr sz="900" b="1" i="0">
                <a:solidFill>
                  <a:srgbClr val="56636A"/>
                </a:solidFill>
                <a:latin typeface="Aptos"/>
                <a:ea typeface="Aptos"/>
                <a:cs typeface="Aptos"/>
              </a:rPr>
              <a:t>PRINCIPLES OF MICRO</a:t>
            </a:r>
          </a:p>
        </p:txBody>
      </p:sp>
      <p:sp>
        <p:nvSpPr>
          <p:cNvPr id="6" name="footer-number">
            <a:extLst xmlns:a="http://schemas.openxmlformats.org/drawingml/2006/main">
              <a:ext uri="{FF2B5EF4-FFF2-40B4-BE49-F238E27FC236}">
                <a16:creationId xmlns:a16="http://schemas.microsoft.com/office/drawing/2014/main" id="{CCDB1856-E723-48B9-9EA9-8C85D7A3B3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8000"/>
              </a:lnSpc>
              <a:buNone/>
              <a:defRPr sz="900" b="0" i="0">
                <a:solidFill>
                  <a:srgbClr val="56636A"/>
                </a:solidFill>
                <a:latin typeface="Aptos"/>
                <a:ea typeface="Aptos"/>
                <a:cs typeface="Aptos"/>
              </a:defRPr>
            </a:pPr>
            <a:r>
              <a:rPr sz="900" b="0" i="0">
                <a:solidFill>
                  <a:srgbClr val="56636A"/>
                </a:solidFill>
                <a:latin typeface="Aptos"/>
                <a:ea typeface="Aptos"/>
                <a:cs typeface="Aptos"/>
              </a:rPr>
              <a:t>8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05A77C7F-A833-499D-BED6-CA4A256A87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" y="1676400"/>
            <a:ext cx="10096500" cy="1238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3300" b="1" i="0">
                <a:solidFill>
                  <a:srgbClr val="124854"/>
                </a:solidFill>
                <a:latin typeface="Georgia"/>
                <a:ea typeface="Georgia"/>
                <a:cs typeface="Georgia"/>
              </a:defRPr>
            </a:pPr>
            <a:r>
              <a:rPr sz="3300" b="1" i="0">
                <a:solidFill>
                  <a:srgbClr val="124854"/>
                </a:solidFill>
                <a:latin typeface="Georgia"/>
                <a:ea typeface="Georgia"/>
                <a:cs typeface="Georgia"/>
              </a:rPr>
              <a:t>Quantity demanded equals quantity supplied at the current price.</a:t>
            </a:r>
          </a:p>
        </p:txBody>
      </p:sp>
      <p:sp>
        <p:nvSpPr>
          <p:cNvPr id="8" name="equilibrium-meaning-rule">
            <a:extLst xmlns:a="http://schemas.openxmlformats.org/drawingml/2006/main">
              <a:ext uri="{FF2B5EF4-FFF2-40B4-BE49-F238E27FC236}">
                <a16:creationId xmlns:a16="http://schemas.microsoft.com/office/drawing/2014/main" id="{9FA3305F-131B-4AAC-83BB-AAF506BEBA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19250" y="3257550"/>
            <a:ext cx="8953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3DA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equilibrium-meaning-mark-1">
            <a:extLst xmlns:a="http://schemas.openxmlformats.org/drawingml/2006/main">
              <a:ext uri="{FF2B5EF4-FFF2-40B4-BE49-F238E27FC236}">
                <a16:creationId xmlns:a16="http://schemas.microsoft.com/office/drawing/2014/main" id="{206DA1CB-1000-4D40-81F2-811A74EC77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24050" y="3667125"/>
            <a:ext cx="2286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100" b="1" i="0">
                <a:solidFill>
                  <a:srgbClr val="D8A62F"/>
                </a:solidFill>
                <a:latin typeface="Aptos"/>
                <a:ea typeface="Aptos"/>
                <a:cs typeface="Aptos"/>
              </a:defRPr>
            </a:pPr>
            <a:r>
              <a:rPr sz="2100" b="1" i="0">
                <a:solidFill>
                  <a:srgbClr val="D8A62F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0" name="equilibrium-meaning-1">
            <a:extLst xmlns:a="http://schemas.openxmlformats.org/drawingml/2006/main">
              <a:ext uri="{FF2B5EF4-FFF2-40B4-BE49-F238E27FC236}">
                <a16:creationId xmlns:a16="http://schemas.microsoft.com/office/drawing/2014/main" id="{24FDBD26-C94F-4B2B-BCB2-363CBEF0D3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47900" y="3676650"/>
            <a:ext cx="80200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100" b="0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2100" b="0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Buyers willing to pay that price can find willing sellers.</a:t>
            </a:r>
          </a:p>
        </p:txBody>
      </p:sp>
      <p:sp>
        <p:nvSpPr>
          <p:cNvPr id="11" name="equilibrium-meaning-mark-2">
            <a:extLst xmlns:a="http://schemas.openxmlformats.org/drawingml/2006/main">
              <a:ext uri="{FF2B5EF4-FFF2-40B4-BE49-F238E27FC236}">
                <a16:creationId xmlns:a16="http://schemas.microsoft.com/office/drawing/2014/main" id="{7DA2D786-920E-4285-AC6C-2E4BBF43BA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24050" y="4238625"/>
            <a:ext cx="2286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100" b="1" i="0">
                <a:solidFill>
                  <a:srgbClr val="D8A62F"/>
                </a:solidFill>
                <a:latin typeface="Aptos"/>
                <a:ea typeface="Aptos"/>
                <a:cs typeface="Aptos"/>
              </a:defRPr>
            </a:pPr>
            <a:r>
              <a:rPr sz="2100" b="1" i="0">
                <a:solidFill>
                  <a:srgbClr val="D8A62F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2" name="equilibrium-meaning-2">
            <a:extLst xmlns:a="http://schemas.openxmlformats.org/drawingml/2006/main">
              <a:ext uri="{FF2B5EF4-FFF2-40B4-BE49-F238E27FC236}">
                <a16:creationId xmlns:a16="http://schemas.microsoft.com/office/drawing/2014/main" id="{623FDA74-DA42-4459-A07D-F0B4E78F73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47900" y="4248150"/>
            <a:ext cx="80200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100" b="0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2100" b="0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Sellers willing to accept that price can find willing buyers.</a:t>
            </a:r>
          </a:p>
        </p:txBody>
      </p:sp>
      <p:sp>
        <p:nvSpPr>
          <p:cNvPr id="13" name="equilibrium-meaning-mark-3">
            <a:extLst xmlns:a="http://schemas.openxmlformats.org/drawingml/2006/main">
              <a:ext uri="{FF2B5EF4-FFF2-40B4-BE49-F238E27FC236}">
                <a16:creationId xmlns:a16="http://schemas.microsoft.com/office/drawing/2014/main" id="{46D10C79-6882-469C-9FC6-07BB3EEB93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24050" y="4810125"/>
            <a:ext cx="2286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100" b="1" i="0">
                <a:solidFill>
                  <a:srgbClr val="D8A62F"/>
                </a:solidFill>
                <a:latin typeface="Aptos"/>
                <a:ea typeface="Aptos"/>
                <a:cs typeface="Aptos"/>
              </a:defRPr>
            </a:pPr>
            <a:r>
              <a:rPr sz="2100" b="1" i="0">
                <a:solidFill>
                  <a:srgbClr val="D8A62F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4" name="equilibrium-meaning-3">
            <a:extLst xmlns:a="http://schemas.openxmlformats.org/drawingml/2006/main">
              <a:ext uri="{FF2B5EF4-FFF2-40B4-BE49-F238E27FC236}">
                <a16:creationId xmlns:a16="http://schemas.microsoft.com/office/drawing/2014/main" id="{F2072A5A-8F11-4365-8B43-C5715024D6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47900" y="4819650"/>
            <a:ext cx="80200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100" b="0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2100" b="0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There is no shortage or surplus pushing the price up or down.</a:t>
            </a:r>
          </a:p>
        </p:txBody>
      </p:sp>
    </p:spTree>
    <p:extLst>
      <p:ext uri="{BB962C8B-B14F-4D97-AF65-F5344CB8AC3E}">
        <p14:creationId xmlns:p14="http://schemas.microsoft.com/office/powerpoint/2010/main" val="1417664914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2" name="accent-rule">
            <a:extLst xmlns:a="http://schemas.openxmlformats.org/drawingml/2006/main">
              <a:ext uri="{FF2B5EF4-FFF2-40B4-BE49-F238E27FC236}">
                <a16:creationId xmlns:a16="http://schemas.microsoft.com/office/drawing/2014/main" id="{66E34F40-5409-46FF-A0A9-E6F34B209B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A3B3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chapter-label">
            <a:extLst xmlns:a="http://schemas.openxmlformats.org/drawingml/2006/main">
              <a:ext uri="{FF2B5EF4-FFF2-40B4-BE49-F238E27FC236}">
                <a16:creationId xmlns:a16="http://schemas.microsoft.com/office/drawing/2014/main" id="{5390D5CA-233C-4BCB-BC8C-D4E8F82D70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428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9A3B35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9A3B35"/>
                </a:solidFill>
                <a:latin typeface="Aptos"/>
                <a:ea typeface="Aptos"/>
                <a:cs typeface="Aptos"/>
              </a:rPr>
              <a:t>CHAPTER 4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F6334D55-7312-4CA5-A82E-94DC846838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3150" b="1" i="0">
                <a:solidFill>
                  <a:srgbClr val="172126"/>
                </a:solidFill>
                <a:latin typeface="Georgia"/>
                <a:ea typeface="Georgia"/>
                <a:cs typeface="Georgia"/>
              </a:defRPr>
            </a:pPr>
            <a:r>
              <a:rPr sz="3150" b="1" i="0">
                <a:solidFill>
                  <a:srgbClr val="172126"/>
                </a:solidFill>
                <a:latin typeface="Georgia"/>
                <a:ea typeface="Georgia"/>
                <a:cs typeface="Georgia"/>
              </a:rPr>
              <a:t>Prices away from equilibrium create pressure</a:t>
            </a:r>
          </a:p>
        </p:txBody>
      </p:sp>
      <p:sp>
        <p:nvSpPr>
          <p:cNvPr id="4" name="footer-rule">
            <a:extLst xmlns:a="http://schemas.openxmlformats.org/drawingml/2006/main">
              <a:ext uri="{FF2B5EF4-FFF2-40B4-BE49-F238E27FC236}">
                <a16:creationId xmlns:a16="http://schemas.microsoft.com/office/drawing/2014/main" id="{6BCC97FC-770D-4FAD-BEA3-A0FA406EF4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3DA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footer-book">
            <a:extLst xmlns:a="http://schemas.openxmlformats.org/drawingml/2006/main">
              <a:ext uri="{FF2B5EF4-FFF2-40B4-BE49-F238E27FC236}">
                <a16:creationId xmlns:a16="http://schemas.microsoft.com/office/drawing/2014/main" id="{55169E93-094F-4FEE-B46F-F11574B068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095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900" b="1" i="0">
                <a:solidFill>
                  <a:srgbClr val="56636A"/>
                </a:solidFill>
                <a:latin typeface="Aptos"/>
                <a:ea typeface="Aptos"/>
                <a:cs typeface="Aptos"/>
              </a:defRPr>
            </a:pPr>
            <a:r>
              <a:rPr sz="900" b="1" i="0">
                <a:solidFill>
                  <a:srgbClr val="56636A"/>
                </a:solidFill>
                <a:latin typeface="Aptos"/>
                <a:ea typeface="Aptos"/>
                <a:cs typeface="Aptos"/>
              </a:rPr>
              <a:t>PRINCIPLES OF MICRO</a:t>
            </a:r>
          </a:p>
        </p:txBody>
      </p:sp>
      <p:sp>
        <p:nvSpPr>
          <p:cNvPr id="6" name="footer-number">
            <a:extLst xmlns:a="http://schemas.openxmlformats.org/drawingml/2006/main">
              <a:ext uri="{FF2B5EF4-FFF2-40B4-BE49-F238E27FC236}">
                <a16:creationId xmlns:a16="http://schemas.microsoft.com/office/drawing/2014/main" id="{6DAE1F2A-7154-48D5-B38F-04BDE16275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8000"/>
              </a:lnSpc>
              <a:buNone/>
              <a:defRPr sz="900" b="0" i="0">
                <a:solidFill>
                  <a:srgbClr val="56636A"/>
                </a:solidFill>
                <a:latin typeface="Aptos"/>
                <a:ea typeface="Aptos"/>
                <a:cs typeface="Aptos"/>
              </a:defRPr>
            </a:pPr>
            <a:r>
              <a:rPr sz="900" b="0" i="0">
                <a:solidFill>
                  <a:srgbClr val="56636A"/>
                </a:solidFill>
                <a:latin typeface="Aptos"/>
                <a:ea typeface="Aptos"/>
                <a:cs typeface="Aptos"/>
              </a:rPr>
              <a:t>9</a:t>
            </a:r>
          </a:p>
        </p:txBody>
      </p:sp>
      <p:sp>
        <p:nvSpPr>
          <p:cNvPr id="7" name="price-pressure-header-cell-1">
            <a:extLst xmlns:a="http://schemas.openxmlformats.org/drawingml/2006/main">
              <a:ext uri="{FF2B5EF4-FFF2-40B4-BE49-F238E27FC236}">
                <a16:creationId xmlns:a16="http://schemas.microsoft.com/office/drawing/2014/main" id="{8D19F6EC-A015-4FED-8C95-C3236487BF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" y="1809750"/>
            <a:ext cx="2952750" cy="590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24854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8" name="price-pressure-header-1">
            <a:extLst xmlns:a="http://schemas.openxmlformats.org/drawingml/2006/main">
              <a:ext uri="{FF2B5EF4-FFF2-40B4-BE49-F238E27FC236}">
                <a16:creationId xmlns:a16="http://schemas.microsoft.com/office/drawing/2014/main" id="{90D596BA-1CB2-4911-A6B6-BA533F53FD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5850" y="1885950"/>
            <a:ext cx="27622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725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725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Current price</a:t>
            </a:r>
          </a:p>
        </p:txBody>
      </p:sp>
      <p:sp>
        <p:nvSpPr>
          <p:cNvPr id="9" name="price-pressure-header-cell-2">
            <a:extLst xmlns:a="http://schemas.openxmlformats.org/drawingml/2006/main">
              <a:ext uri="{FF2B5EF4-FFF2-40B4-BE49-F238E27FC236}">
                <a16:creationId xmlns:a16="http://schemas.microsoft.com/office/drawing/2014/main" id="{2F32EEF4-A63B-413E-89D0-DCF71F8E45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43350" y="1809750"/>
            <a:ext cx="3629025" cy="590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24854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10" name="price-pressure-header-2">
            <a:extLst xmlns:a="http://schemas.openxmlformats.org/drawingml/2006/main">
              <a:ext uri="{FF2B5EF4-FFF2-40B4-BE49-F238E27FC236}">
                <a16:creationId xmlns:a16="http://schemas.microsoft.com/office/drawing/2014/main" id="{F8F875F5-81AB-410B-846E-7C1D44F428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38600" y="1885950"/>
            <a:ext cx="3438525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725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725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Market condition</a:t>
            </a:r>
          </a:p>
        </p:txBody>
      </p:sp>
      <p:sp>
        <p:nvSpPr>
          <p:cNvPr id="11" name="price-pressure-header-cell-3">
            <a:extLst xmlns:a="http://schemas.openxmlformats.org/drawingml/2006/main">
              <a:ext uri="{FF2B5EF4-FFF2-40B4-BE49-F238E27FC236}">
                <a16:creationId xmlns:a16="http://schemas.microsoft.com/office/drawing/2014/main" id="{6EAF9E59-C0A2-4084-A983-FAA9774C35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72375" y="1809750"/>
            <a:ext cx="3629025" cy="590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24854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12" name="price-pressure-header-3">
            <a:extLst xmlns:a="http://schemas.openxmlformats.org/drawingml/2006/main">
              <a:ext uri="{FF2B5EF4-FFF2-40B4-BE49-F238E27FC236}">
                <a16:creationId xmlns:a16="http://schemas.microsoft.com/office/drawing/2014/main" id="{B72B025D-1EC5-4569-9F27-A3FEEDF018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67625" y="1885950"/>
            <a:ext cx="3438525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725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725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Pressure on price</a:t>
            </a:r>
          </a:p>
        </p:txBody>
      </p:sp>
      <p:sp>
        <p:nvSpPr>
          <p:cNvPr id="13" name="price-pressure-cell-1-1">
            <a:extLst xmlns:a="http://schemas.openxmlformats.org/drawingml/2006/main">
              <a:ext uri="{FF2B5EF4-FFF2-40B4-BE49-F238E27FC236}">
                <a16:creationId xmlns:a16="http://schemas.microsoft.com/office/drawing/2014/main" id="{DB610423-5320-48B2-A671-AE7BB946E0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" y="2400300"/>
            <a:ext cx="2952750" cy="914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3DADD"/>
            </a:solidFill>
            <a:prstDash val="solid"/>
          </a:ln>
        </p:spPr>
      </p:sp>
      <p:sp>
        <p:nvSpPr>
          <p:cNvPr id="14" name="price-pressure-text-1-1">
            <a:extLst xmlns:a="http://schemas.openxmlformats.org/drawingml/2006/main">
              <a:ext uri="{FF2B5EF4-FFF2-40B4-BE49-F238E27FC236}">
                <a16:creationId xmlns:a16="http://schemas.microsoft.com/office/drawing/2014/main" id="{9341A7C2-8BFA-4BAA-8BC8-0761E0A56A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5850" y="2476500"/>
            <a:ext cx="2762250" cy="781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875" b="1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1875" b="1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Below equilibrium</a:t>
            </a:r>
          </a:p>
        </p:txBody>
      </p:sp>
      <p:sp>
        <p:nvSpPr>
          <p:cNvPr id="15" name="price-pressure-cell-1-2">
            <a:extLst xmlns:a="http://schemas.openxmlformats.org/drawingml/2006/main">
              <a:ext uri="{FF2B5EF4-FFF2-40B4-BE49-F238E27FC236}">
                <a16:creationId xmlns:a16="http://schemas.microsoft.com/office/drawing/2014/main" id="{3FF80AEA-1B50-4FAD-9786-B9C417DABA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43350" y="2400300"/>
            <a:ext cx="3629025" cy="914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3DADD"/>
            </a:solidFill>
            <a:prstDash val="solid"/>
          </a:ln>
        </p:spPr>
      </p:sp>
      <p:sp>
        <p:nvSpPr>
          <p:cNvPr id="16" name="price-pressure-text-1-2">
            <a:extLst xmlns:a="http://schemas.openxmlformats.org/drawingml/2006/main">
              <a:ext uri="{FF2B5EF4-FFF2-40B4-BE49-F238E27FC236}">
                <a16:creationId xmlns:a16="http://schemas.microsoft.com/office/drawing/2014/main" id="{D49D6F71-79D8-469A-BF9D-D755380296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38600" y="2476500"/>
            <a:ext cx="3438525" cy="781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875" b="0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1875" b="0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Qd is greater than Qs</a:t>
            </a:r>
          </a:p>
        </p:txBody>
      </p:sp>
      <p:sp>
        <p:nvSpPr>
          <p:cNvPr id="17" name="price-pressure-cell-1-3">
            <a:extLst xmlns:a="http://schemas.openxmlformats.org/drawingml/2006/main">
              <a:ext uri="{FF2B5EF4-FFF2-40B4-BE49-F238E27FC236}">
                <a16:creationId xmlns:a16="http://schemas.microsoft.com/office/drawing/2014/main" id="{BA8195BA-F51E-4C83-B3BB-670AFC9728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72375" y="2400300"/>
            <a:ext cx="3629025" cy="914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3DADD"/>
            </a:solidFill>
            <a:prstDash val="solid"/>
          </a:ln>
        </p:spPr>
      </p:sp>
      <p:sp>
        <p:nvSpPr>
          <p:cNvPr id="18" name="price-pressure-text-1-3">
            <a:extLst xmlns:a="http://schemas.openxmlformats.org/drawingml/2006/main">
              <a:ext uri="{FF2B5EF4-FFF2-40B4-BE49-F238E27FC236}">
                <a16:creationId xmlns:a16="http://schemas.microsoft.com/office/drawing/2014/main" id="{77A293C4-2B2D-4650-8A61-9D8FE4FA86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67625" y="2476500"/>
            <a:ext cx="3438525" cy="781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875" b="0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1875" b="0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Rises</a:t>
            </a:r>
          </a:p>
        </p:txBody>
      </p:sp>
      <p:sp>
        <p:nvSpPr>
          <p:cNvPr id="19" name="price-pressure-cell-2-1">
            <a:extLst xmlns:a="http://schemas.openxmlformats.org/drawingml/2006/main">
              <a:ext uri="{FF2B5EF4-FFF2-40B4-BE49-F238E27FC236}">
                <a16:creationId xmlns:a16="http://schemas.microsoft.com/office/drawing/2014/main" id="{4460AA63-96CA-416A-93D2-CE60A6AC60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" y="3314700"/>
            <a:ext cx="2952750" cy="914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5F6"/>
          </a:solidFill>
          <a:ln xmlns:a="http://schemas.openxmlformats.org/drawingml/2006/main" w="9525">
            <a:solidFill>
              <a:srgbClr val="D3DADD"/>
            </a:solidFill>
            <a:prstDash val="solid"/>
          </a:ln>
        </p:spPr>
      </p:sp>
      <p:sp>
        <p:nvSpPr>
          <p:cNvPr id="20" name="price-pressure-text-2-1">
            <a:extLst xmlns:a="http://schemas.openxmlformats.org/drawingml/2006/main">
              <a:ext uri="{FF2B5EF4-FFF2-40B4-BE49-F238E27FC236}">
                <a16:creationId xmlns:a16="http://schemas.microsoft.com/office/drawing/2014/main" id="{2E64291C-51E3-4A55-AE5A-BF1387CA2D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5850" y="3390900"/>
            <a:ext cx="2762250" cy="781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875" b="1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1875" b="1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At equilibrium</a:t>
            </a:r>
          </a:p>
        </p:txBody>
      </p:sp>
      <p:sp>
        <p:nvSpPr>
          <p:cNvPr id="21" name="price-pressure-cell-2-2">
            <a:extLst xmlns:a="http://schemas.openxmlformats.org/drawingml/2006/main">
              <a:ext uri="{FF2B5EF4-FFF2-40B4-BE49-F238E27FC236}">
                <a16:creationId xmlns:a16="http://schemas.microsoft.com/office/drawing/2014/main" id="{82D3C3AD-47A2-4E50-8918-1938AD530B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43350" y="3314700"/>
            <a:ext cx="3629025" cy="914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5F6"/>
          </a:solidFill>
          <a:ln xmlns:a="http://schemas.openxmlformats.org/drawingml/2006/main" w="9525">
            <a:solidFill>
              <a:srgbClr val="D3DADD"/>
            </a:solidFill>
            <a:prstDash val="solid"/>
          </a:ln>
        </p:spPr>
      </p:sp>
      <p:sp>
        <p:nvSpPr>
          <p:cNvPr id="22" name="price-pressure-text-2-2">
            <a:extLst xmlns:a="http://schemas.openxmlformats.org/drawingml/2006/main">
              <a:ext uri="{FF2B5EF4-FFF2-40B4-BE49-F238E27FC236}">
                <a16:creationId xmlns:a16="http://schemas.microsoft.com/office/drawing/2014/main" id="{EB0B14A5-9EEE-4117-884E-035219EB48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38600" y="3390900"/>
            <a:ext cx="3438525" cy="781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875" b="0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1875" b="0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Qd equals Qs</a:t>
            </a:r>
          </a:p>
        </p:txBody>
      </p:sp>
      <p:sp>
        <p:nvSpPr>
          <p:cNvPr id="23" name="price-pressure-cell-2-3">
            <a:extLst xmlns:a="http://schemas.openxmlformats.org/drawingml/2006/main">
              <a:ext uri="{FF2B5EF4-FFF2-40B4-BE49-F238E27FC236}">
                <a16:creationId xmlns:a16="http://schemas.microsoft.com/office/drawing/2014/main" id="{7D52F81C-D37B-4F37-B611-757BE1B9EB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72375" y="3314700"/>
            <a:ext cx="3629025" cy="914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5F6"/>
          </a:solidFill>
          <a:ln xmlns:a="http://schemas.openxmlformats.org/drawingml/2006/main" w="9525">
            <a:solidFill>
              <a:srgbClr val="D3DADD"/>
            </a:solidFill>
            <a:prstDash val="solid"/>
          </a:ln>
        </p:spPr>
      </p:sp>
      <p:sp>
        <p:nvSpPr>
          <p:cNvPr id="24" name="price-pressure-text-2-3">
            <a:extLst xmlns:a="http://schemas.openxmlformats.org/drawingml/2006/main">
              <a:ext uri="{FF2B5EF4-FFF2-40B4-BE49-F238E27FC236}">
                <a16:creationId xmlns:a16="http://schemas.microsoft.com/office/drawing/2014/main" id="{9308665D-5898-4393-9FC6-93D5EDFF91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67625" y="3390900"/>
            <a:ext cx="3438525" cy="781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875" b="0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1875" b="0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No upward or downward pressure</a:t>
            </a:r>
          </a:p>
        </p:txBody>
      </p:sp>
      <p:sp>
        <p:nvSpPr>
          <p:cNvPr id="25" name="price-pressure-cell-3-1">
            <a:extLst xmlns:a="http://schemas.openxmlformats.org/drawingml/2006/main">
              <a:ext uri="{FF2B5EF4-FFF2-40B4-BE49-F238E27FC236}">
                <a16:creationId xmlns:a16="http://schemas.microsoft.com/office/drawing/2014/main" id="{63C5A6A9-D0C0-49D2-976B-7031A70B05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" y="4229100"/>
            <a:ext cx="2952750" cy="914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3DADD"/>
            </a:solidFill>
            <a:prstDash val="solid"/>
          </a:ln>
        </p:spPr>
      </p:sp>
      <p:sp>
        <p:nvSpPr>
          <p:cNvPr id="26" name="price-pressure-text-3-1">
            <a:extLst xmlns:a="http://schemas.openxmlformats.org/drawingml/2006/main">
              <a:ext uri="{FF2B5EF4-FFF2-40B4-BE49-F238E27FC236}">
                <a16:creationId xmlns:a16="http://schemas.microsoft.com/office/drawing/2014/main" id="{19F5AFD8-9B76-405E-A492-2E7A6E084F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5850" y="4305300"/>
            <a:ext cx="2762250" cy="781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875" b="1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1875" b="1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Above equilibrium</a:t>
            </a:r>
          </a:p>
        </p:txBody>
      </p:sp>
      <p:sp>
        <p:nvSpPr>
          <p:cNvPr id="27" name="price-pressure-cell-3-2">
            <a:extLst xmlns:a="http://schemas.openxmlformats.org/drawingml/2006/main">
              <a:ext uri="{FF2B5EF4-FFF2-40B4-BE49-F238E27FC236}">
                <a16:creationId xmlns:a16="http://schemas.microsoft.com/office/drawing/2014/main" id="{61365343-65F2-4F24-BB66-10CF5919AA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43350" y="4229100"/>
            <a:ext cx="3629025" cy="914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3DADD"/>
            </a:solidFill>
            <a:prstDash val="solid"/>
          </a:ln>
        </p:spPr>
      </p:sp>
      <p:sp>
        <p:nvSpPr>
          <p:cNvPr id="28" name="price-pressure-text-3-2">
            <a:extLst xmlns:a="http://schemas.openxmlformats.org/drawingml/2006/main">
              <a:ext uri="{FF2B5EF4-FFF2-40B4-BE49-F238E27FC236}">
                <a16:creationId xmlns:a16="http://schemas.microsoft.com/office/drawing/2014/main" id="{C22864B2-194D-4B8F-95B6-6D7E84B2DC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38600" y="4305300"/>
            <a:ext cx="3438525" cy="781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875" b="0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1875" b="0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Qs is greater than Qd</a:t>
            </a:r>
          </a:p>
        </p:txBody>
      </p:sp>
      <p:sp>
        <p:nvSpPr>
          <p:cNvPr id="29" name="price-pressure-cell-3-3">
            <a:extLst xmlns:a="http://schemas.openxmlformats.org/drawingml/2006/main">
              <a:ext uri="{FF2B5EF4-FFF2-40B4-BE49-F238E27FC236}">
                <a16:creationId xmlns:a16="http://schemas.microsoft.com/office/drawing/2014/main" id="{2A3ACD5A-D49C-4788-8336-0D0F443514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72375" y="4229100"/>
            <a:ext cx="3629025" cy="914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3DADD"/>
            </a:solidFill>
            <a:prstDash val="solid"/>
          </a:ln>
        </p:spPr>
      </p:sp>
      <p:sp>
        <p:nvSpPr>
          <p:cNvPr id="30" name="price-pressure-text-3-3">
            <a:extLst xmlns:a="http://schemas.openxmlformats.org/drawingml/2006/main">
              <a:ext uri="{FF2B5EF4-FFF2-40B4-BE49-F238E27FC236}">
                <a16:creationId xmlns:a16="http://schemas.microsoft.com/office/drawing/2014/main" id="{3C5F26FE-71AB-45A8-A8D8-4FC1BF123F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67625" y="4305300"/>
            <a:ext cx="3438525" cy="781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875" b="0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1875" b="0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Falls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E726CE7D-63C7-44C8-B28E-B82B8C5FA0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190750" y="5391150"/>
            <a:ext cx="78105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2250" b="1" i="0">
                <a:solidFill>
                  <a:srgbClr val="9A3B35"/>
                </a:solidFill>
                <a:latin typeface="Georgia"/>
                <a:ea typeface="Georgia"/>
                <a:cs typeface="Georgia"/>
              </a:defRPr>
            </a:pPr>
            <a:r>
              <a:rPr sz="2250" b="1" i="0">
                <a:solidFill>
                  <a:srgbClr val="9A3B35"/>
                </a:solidFill>
                <a:latin typeface="Georgia"/>
                <a:ea typeface="Georgia"/>
                <a:cs typeface="Georgia"/>
              </a:rPr>
              <a:t>The current price determines whether plans match.</a:t>
            </a:r>
          </a:p>
        </p:txBody>
      </p:sp>
    </p:spTree>
    <p:extLst>
      <p:ext uri="{BB962C8B-B14F-4D97-AF65-F5344CB8AC3E}">
        <p14:creationId xmlns:p14="http://schemas.microsoft.com/office/powerpoint/2010/main" val="2006867113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2026-07-31T16:55:05.7060000Z</dcterms:created>
  <dcterms:modified xsi:type="dcterms:W3CDTF">2026-07-31T16:55:05.7060000Z</dcterms:modified>
</coreProperties>
</file>