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05bd55b53574fee" /><Relationship Type="http://schemas.openxmlformats.org/officeDocument/2006/relationships/extended-properties" Target="/docProps/app.xml" Id="R5b9c8128649746cc" /><Relationship Type="http://schemas.openxmlformats.org/officeDocument/2006/relationships/officeDocument" Target="/ppt/presentation.xml" Id="Rc483995c74ed43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8de73c1e17495e"/>
  </p:sldMasterIdLst>
  <p:notesMasterIdLst>
    <p:notesMasterId xmlns:r="http://schemas.openxmlformats.org/officeDocument/2006/relationships" r:id="Rab10ef799e7b4f2d"/>
  </p:notesMasterIdLst>
  <p:sldIdLst>
    <p:sldId xmlns:r="http://schemas.openxmlformats.org/officeDocument/2006/relationships" id="256" r:id="R979144256d524441"/>
    <p:sldId xmlns:r="http://schemas.openxmlformats.org/officeDocument/2006/relationships" id="257" r:id="R93efb03ff0d2432c"/>
    <p:sldId xmlns:r="http://schemas.openxmlformats.org/officeDocument/2006/relationships" id="258" r:id="Rf9dfee9415984669"/>
    <p:sldId xmlns:r="http://schemas.openxmlformats.org/officeDocument/2006/relationships" id="259" r:id="R4e90949d132c41dc"/>
    <p:sldId xmlns:r="http://schemas.openxmlformats.org/officeDocument/2006/relationships" id="260" r:id="R2c638816dd3e4964"/>
    <p:sldId xmlns:r="http://schemas.openxmlformats.org/officeDocument/2006/relationships" id="261" r:id="R8505c3077905499a"/>
    <p:sldId xmlns:r="http://schemas.openxmlformats.org/officeDocument/2006/relationships" id="262" r:id="Rb0dc59b2a99e4da2"/>
    <p:sldId xmlns:r="http://schemas.openxmlformats.org/officeDocument/2006/relationships" id="263" r:id="R2de269c462c141a9"/>
    <p:sldId xmlns:r="http://schemas.openxmlformats.org/officeDocument/2006/relationships" id="264" r:id="Rf2a9af13cd894960"/>
    <p:sldId xmlns:r="http://schemas.openxmlformats.org/officeDocument/2006/relationships" id="265" r:id="R37cb064ae4fb45a9"/>
    <p:sldId xmlns:r="http://schemas.openxmlformats.org/officeDocument/2006/relationships" id="266" r:id="R4c5798aa1af648b0"/>
    <p:sldId xmlns:r="http://schemas.openxmlformats.org/officeDocument/2006/relationships" id="267" r:id="R650f25776b5e4aa0"/>
    <p:sldId xmlns:r="http://schemas.openxmlformats.org/officeDocument/2006/relationships" id="268" r:id="R295adc5de09b407f"/>
    <p:sldId xmlns:r="http://schemas.openxmlformats.org/officeDocument/2006/relationships" id="269" r:id="Redd4f218193d4183"/>
    <p:sldId xmlns:r="http://schemas.openxmlformats.org/officeDocument/2006/relationships" id="270" r:id="R3e768346d3124bdd"/>
    <p:sldId xmlns:r="http://schemas.openxmlformats.org/officeDocument/2006/relationships" id="271" r:id="Refbe3521281d46a4"/>
    <p:sldId xmlns:r="http://schemas.openxmlformats.org/officeDocument/2006/relationships" id="272" r:id="R43db7e312cf4471a"/>
    <p:sldId xmlns:r="http://schemas.openxmlformats.org/officeDocument/2006/relationships" id="273" r:id="Ra7e725c7a3b74c3f"/>
    <p:sldId xmlns:r="http://schemas.openxmlformats.org/officeDocument/2006/relationships" id="274" r:id="R74c8dc9511994755"/>
    <p:sldId xmlns:r="http://schemas.openxmlformats.org/officeDocument/2006/relationships" id="275" r:id="R4084cf498b464690"/>
    <p:sldId xmlns:r="http://schemas.openxmlformats.org/officeDocument/2006/relationships" id="276" r:id="R7b0ccf8400134435"/>
    <p:sldId xmlns:r="http://schemas.openxmlformats.org/officeDocument/2006/relationships" id="277" r:id="Rc3966394a04549ef"/>
    <p:sldId xmlns:r="http://schemas.openxmlformats.org/officeDocument/2006/relationships" id="278" r:id="Rfaf523c25d584c2d"/>
    <p:sldId xmlns:r="http://schemas.openxmlformats.org/officeDocument/2006/relationships" id="279" r:id="R5d9d7ad05fbb4d8d"/>
    <p:sldId xmlns:r="http://schemas.openxmlformats.org/officeDocument/2006/relationships" id="280" r:id="R4514b6ef47f34c8a"/>
    <p:sldId xmlns:r="http://schemas.openxmlformats.org/officeDocument/2006/relationships" id="281" r:id="R4be46f6347194eb0"/>
    <p:sldId xmlns:r="http://schemas.openxmlformats.org/officeDocument/2006/relationships" id="282" r:id="R891f1f4370b24fd4"/>
    <p:sldId xmlns:r="http://schemas.openxmlformats.org/officeDocument/2006/relationships" id="283" r:id="Red13102957e74dac"/>
    <p:sldId xmlns:r="http://schemas.openxmlformats.org/officeDocument/2006/relationships" id="284" r:id="R205d0850a8664832"/>
    <p:sldId xmlns:r="http://schemas.openxmlformats.org/officeDocument/2006/relationships" id="285" r:id="R1f15c54fdc21420e"/>
    <p:sldId xmlns:r="http://schemas.openxmlformats.org/officeDocument/2006/relationships" id="286" r:id="R99080593e2944f15"/>
    <p:sldId xmlns:r="http://schemas.openxmlformats.org/officeDocument/2006/relationships" id="287" r:id="R526334f0f4d4446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2ce176c79be448d" /><Relationship Type="http://schemas.openxmlformats.org/officeDocument/2006/relationships/slideMaster" Target="/ppt/slideMasters/slideMaster1.xml" Id="Re08de73c1e17495e" /><Relationship Type="http://schemas.openxmlformats.org/officeDocument/2006/relationships/notesMaster" Target="/ppt/notesMasters/notesMaster1.xml" Id="Rab10ef799e7b4f2d" /><Relationship Type="http://schemas.openxmlformats.org/officeDocument/2006/relationships/presProps" Target="/ppt/presProps.xml" Id="Rcc8a7f4af2c54a1c" /><Relationship Type="http://schemas.openxmlformats.org/officeDocument/2006/relationships/tableStyles" Target="/ppt/tableStyles.xml" Id="R933e395c30a34343" /><Relationship Type="http://schemas.openxmlformats.org/officeDocument/2006/relationships/slide" Target="/ppt/slides/slide1.xml" Id="R979144256d524441" /><Relationship Type="http://schemas.openxmlformats.org/officeDocument/2006/relationships/slide" Target="/ppt/slides/slide2.xml" Id="R93efb03ff0d2432c" /><Relationship Type="http://schemas.openxmlformats.org/officeDocument/2006/relationships/slide" Target="/ppt/slides/slide3.xml" Id="Rf9dfee9415984669" /><Relationship Type="http://schemas.openxmlformats.org/officeDocument/2006/relationships/slide" Target="/ppt/slides/slide4.xml" Id="R4e90949d132c41dc" /><Relationship Type="http://schemas.openxmlformats.org/officeDocument/2006/relationships/slide" Target="/ppt/slides/slide5.xml" Id="R2c638816dd3e4964" /><Relationship Type="http://schemas.openxmlformats.org/officeDocument/2006/relationships/slide" Target="/ppt/slides/slide6.xml" Id="R8505c3077905499a" /><Relationship Type="http://schemas.openxmlformats.org/officeDocument/2006/relationships/slide" Target="/ppt/slides/slide7.xml" Id="Rb0dc59b2a99e4da2" /><Relationship Type="http://schemas.openxmlformats.org/officeDocument/2006/relationships/slide" Target="/ppt/slides/slide8.xml" Id="R2de269c462c141a9" /><Relationship Type="http://schemas.openxmlformats.org/officeDocument/2006/relationships/slide" Target="/ppt/slides/slide9.xml" Id="Rf2a9af13cd894960" /><Relationship Type="http://schemas.openxmlformats.org/officeDocument/2006/relationships/slide" Target="/ppt/slides/slide10.xml" Id="R37cb064ae4fb45a9" /><Relationship Type="http://schemas.openxmlformats.org/officeDocument/2006/relationships/slide" Target="/ppt/slides/slide11.xml" Id="R4c5798aa1af648b0" /><Relationship Type="http://schemas.openxmlformats.org/officeDocument/2006/relationships/slide" Target="/ppt/slides/slide12.xml" Id="R650f25776b5e4aa0" /><Relationship Type="http://schemas.openxmlformats.org/officeDocument/2006/relationships/slide" Target="/ppt/slides/slide13.xml" Id="R295adc5de09b407f" /><Relationship Type="http://schemas.openxmlformats.org/officeDocument/2006/relationships/slide" Target="/ppt/slides/slide14.xml" Id="Redd4f218193d4183" /><Relationship Type="http://schemas.openxmlformats.org/officeDocument/2006/relationships/slide" Target="/ppt/slides/slide15.xml" Id="R3e768346d3124bdd" /><Relationship Type="http://schemas.openxmlformats.org/officeDocument/2006/relationships/slide" Target="/ppt/slides/slide16.xml" Id="Refbe3521281d46a4" /><Relationship Type="http://schemas.openxmlformats.org/officeDocument/2006/relationships/slide" Target="/ppt/slides/slide17.xml" Id="R43db7e312cf4471a" /><Relationship Type="http://schemas.openxmlformats.org/officeDocument/2006/relationships/slide" Target="/ppt/slides/slide18.xml" Id="Ra7e725c7a3b74c3f" /><Relationship Type="http://schemas.openxmlformats.org/officeDocument/2006/relationships/slide" Target="/ppt/slides/slide19.xml" Id="R74c8dc9511994755" /><Relationship Type="http://schemas.openxmlformats.org/officeDocument/2006/relationships/slide" Target="/ppt/slides/slide20.xml" Id="R4084cf498b464690" /><Relationship Type="http://schemas.openxmlformats.org/officeDocument/2006/relationships/slide" Target="/ppt/slides/slide21.xml" Id="R7b0ccf8400134435" /><Relationship Type="http://schemas.openxmlformats.org/officeDocument/2006/relationships/slide" Target="/ppt/slides/slide22.xml" Id="Rc3966394a04549ef" /><Relationship Type="http://schemas.openxmlformats.org/officeDocument/2006/relationships/slide" Target="/ppt/slides/slide23.xml" Id="Rfaf523c25d584c2d" /><Relationship Type="http://schemas.openxmlformats.org/officeDocument/2006/relationships/slide" Target="/ppt/slides/slide24.xml" Id="R5d9d7ad05fbb4d8d" /><Relationship Type="http://schemas.openxmlformats.org/officeDocument/2006/relationships/slide" Target="/ppt/slides/slide25.xml" Id="R4514b6ef47f34c8a" /><Relationship Type="http://schemas.openxmlformats.org/officeDocument/2006/relationships/slide" Target="/ppt/slides/slide26.xml" Id="R4be46f6347194eb0" /><Relationship Type="http://schemas.openxmlformats.org/officeDocument/2006/relationships/slide" Target="/ppt/slides/slide27.xml" Id="R891f1f4370b24fd4" /><Relationship Type="http://schemas.openxmlformats.org/officeDocument/2006/relationships/slide" Target="/ppt/slides/slide28.xml" Id="Red13102957e74dac" /><Relationship Type="http://schemas.openxmlformats.org/officeDocument/2006/relationships/slide" Target="/ppt/slides/slide29.xml" Id="R205d0850a8664832" /><Relationship Type="http://schemas.openxmlformats.org/officeDocument/2006/relationships/slide" Target="/ppt/slides/slide30.xml" Id="R1f15c54fdc21420e" /><Relationship Type="http://schemas.openxmlformats.org/officeDocument/2006/relationships/slide" Target="/ppt/slides/slide31.xml" Id="R99080593e2944f15" /><Relationship Type="http://schemas.openxmlformats.org/officeDocument/2006/relationships/slide" Target="/ppt/slides/slide32.xml" Id="R526334f0f4d4446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122db0299374ac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be2bc013c2d4e5a" /><Relationship Type="http://schemas.openxmlformats.org/officeDocument/2006/relationships/notesMaster" Target="/ppt/notesMasters/notesMaster1.xml" Id="R4971b278bd21460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7fdc21835164aec" /><Relationship Type="http://schemas.openxmlformats.org/officeDocument/2006/relationships/notesMaster" Target="/ppt/notesMasters/notesMaster1.xml" Id="Rd83a15a6b5c2427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97d4e573e2d4eb4" /><Relationship Type="http://schemas.openxmlformats.org/officeDocument/2006/relationships/notesMaster" Target="/ppt/notesMasters/notesMaster1.xml" Id="Rad6b747faa894d1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f161ebb6c0a4200" /><Relationship Type="http://schemas.openxmlformats.org/officeDocument/2006/relationships/notesMaster" Target="/ppt/notesMasters/notesMaster1.xml" Id="Rcfb0eb274b5941f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d7cecf15667400b" /><Relationship Type="http://schemas.openxmlformats.org/officeDocument/2006/relationships/notesMaster" Target="/ppt/notesMasters/notesMaster1.xml" Id="R49aabc651a4943d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659bc9199b3b4f12" /><Relationship Type="http://schemas.openxmlformats.org/officeDocument/2006/relationships/notesMaster" Target="/ppt/notesMasters/notesMaster1.xml" Id="R7024c887c693461f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32b7e7b8835b4532" /><Relationship Type="http://schemas.openxmlformats.org/officeDocument/2006/relationships/notesMaster" Target="/ppt/notesMasters/notesMaster1.xml" Id="Ree687b7993c24a2b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8fe8f07e6a34691" /><Relationship Type="http://schemas.openxmlformats.org/officeDocument/2006/relationships/notesMaster" Target="/ppt/notesMasters/notesMaster1.xml" Id="R527c1dd54ce84dfa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3a0811f8122d47a0" /><Relationship Type="http://schemas.openxmlformats.org/officeDocument/2006/relationships/notesMaster" Target="/ppt/notesMasters/notesMaster1.xml" Id="Re18d90a8a1a747a2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230207211a3f4456" /><Relationship Type="http://schemas.openxmlformats.org/officeDocument/2006/relationships/notesMaster" Target="/ppt/notesMasters/notesMaster1.xml" Id="Rb0c2042f657d461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523e57b9c1474274" /><Relationship Type="http://schemas.openxmlformats.org/officeDocument/2006/relationships/notesMaster" Target="/ppt/notesMasters/notesMaster1.xml" Id="R593c159d69a2472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f7a9262ef454c65" /><Relationship Type="http://schemas.openxmlformats.org/officeDocument/2006/relationships/notesMaster" Target="/ppt/notesMasters/notesMaster1.xml" Id="R47662b793c5045cc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d3d8aaa8f0d4ddc" /><Relationship Type="http://schemas.openxmlformats.org/officeDocument/2006/relationships/notesMaster" Target="/ppt/notesMasters/notesMaster1.xml" Id="R8789e108bbdd47dd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2a046db6e3a94688" /><Relationship Type="http://schemas.openxmlformats.org/officeDocument/2006/relationships/notesMaster" Target="/ppt/notesMasters/notesMaster1.xml" Id="Rc97ccd6f008f49e1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d01bd5a228e14e8e" /><Relationship Type="http://schemas.openxmlformats.org/officeDocument/2006/relationships/notesMaster" Target="/ppt/notesMasters/notesMaster1.xml" Id="R1b10d7207f024592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1188b75f8a484708" /><Relationship Type="http://schemas.openxmlformats.org/officeDocument/2006/relationships/notesMaster" Target="/ppt/notesMasters/notesMaster1.xml" Id="R7c2e4d06219d4b24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401a7f38c78548ff" /><Relationship Type="http://schemas.openxmlformats.org/officeDocument/2006/relationships/notesMaster" Target="/ppt/notesMasters/notesMaster1.xml" Id="R3ae839f149754497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6681ca2ed4ba499e" /><Relationship Type="http://schemas.openxmlformats.org/officeDocument/2006/relationships/notesMaster" Target="/ppt/notesMasters/notesMaster1.xml" Id="Rf37f4c7ec2014b97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748b7c9edb5743f2" /><Relationship Type="http://schemas.openxmlformats.org/officeDocument/2006/relationships/notesMaster" Target="/ppt/notesMasters/notesMaster1.xml" Id="R61a6ced9311b4bed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2c0fd585cb094624" /><Relationship Type="http://schemas.openxmlformats.org/officeDocument/2006/relationships/notesMaster" Target="/ppt/notesMasters/notesMaster1.xml" Id="R9bf203328b5f4cba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b3ee5c7d3d484b63" /><Relationship Type="http://schemas.openxmlformats.org/officeDocument/2006/relationships/notesMaster" Target="/ppt/notesMasters/notesMaster1.xml" Id="Ree1cd36a7ce04a32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7689146aa8af4266" /><Relationship Type="http://schemas.openxmlformats.org/officeDocument/2006/relationships/notesMaster" Target="/ppt/notesMasters/notesMaster1.xml" Id="R5bd50cb84ee44f9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7a82dd632764c49" /><Relationship Type="http://schemas.openxmlformats.org/officeDocument/2006/relationships/notesMaster" Target="/ppt/notesMasters/notesMaster1.xml" Id="R0612039dc7404c7b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910d64434d554526" /><Relationship Type="http://schemas.openxmlformats.org/officeDocument/2006/relationships/notesMaster" Target="/ppt/notesMasters/notesMaster1.xml" Id="R6638310f77c546ce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5a1b85457486464f" /><Relationship Type="http://schemas.openxmlformats.org/officeDocument/2006/relationships/notesMaster" Target="/ppt/notesMasters/notesMaster1.xml" Id="R4361424d74df4681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9f784eec60b44b62" /><Relationship Type="http://schemas.openxmlformats.org/officeDocument/2006/relationships/notesMaster" Target="/ppt/notesMasters/notesMaster1.xml" Id="Ra5e9bca583e7498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2122a6193884482" /><Relationship Type="http://schemas.openxmlformats.org/officeDocument/2006/relationships/notesMaster" Target="/ppt/notesMasters/notesMaster1.xml" Id="R29848680b08d41b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85b5b1581c34ba8" /><Relationship Type="http://schemas.openxmlformats.org/officeDocument/2006/relationships/notesMaster" Target="/ppt/notesMasters/notesMaster1.xml" Id="Rc3ff4aab04774da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1ab58b20e5b48d0" /><Relationship Type="http://schemas.openxmlformats.org/officeDocument/2006/relationships/notesMaster" Target="/ppt/notesMasters/notesMaster1.xml" Id="R5944443704af452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8638ed4a93b44f5" /><Relationship Type="http://schemas.openxmlformats.org/officeDocument/2006/relationships/notesMaster" Target="/ppt/notesMasters/notesMaster1.xml" Id="R62e5023319894bd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2155835ba5d4638" /><Relationship Type="http://schemas.openxmlformats.org/officeDocument/2006/relationships/notesMaster" Target="/ppt/notesMasters/notesMaster1.xml" Id="R179a895ac0564a2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4b1adaccc124614" /><Relationship Type="http://schemas.openxmlformats.org/officeDocument/2006/relationships/notesMaster" Target="/ppt/notesMasters/notesMaster1.xml" Id="R235f9d15ed8c483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gasoline question on the next slide. Chapters 3 and 4 already supplied the direction of change; this chapter adds magnitude.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- Cover artwork: design/book-cover/principles-of-micro-cover.png (project-generated asset).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for the sign before displaying the setup. Then ask for the classification and its plain-English meaning: quantity responded by half the percentage change in price.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these as board examples if preferred. The slide is a check after students attempt the arithmetic.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Demonstrate one price-elasticity problem now. Return to the app after supply, income, and cross-price elasticity are introduced.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- Elasticity Practice app: https://sbu-econ.org/elasticity-practice/</a:t>
            </a:r>
          </a:p>
          <a:p xmlns:a="http://schemas.openxmlformats.org/drawingml/2006/main">
            <a:r>
              <a:t>- Screenshot: slides/assets/ch05_elasticity_practice.png (companion-app asset captured 2026-07-30).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ask students to memorize five unrelated facts. The next slide provides the organizing idea.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word substitutability only after giving the plain-English question. Elasticity is not a permanent trait of a product; it depends on buyers, alternatives, price range, market definition, and time.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this brief. Do not develop point elasticity or algebraic slope comparisons in a principles lecture.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seller can post a higher price but cannot choose how many buyers remain. Elasticity tells us which of the two revenue effects is larger.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Begin at the same initial rectangle used on the next slide. The smaller percentage quantity response means the taller price outweighs the narrower quantity.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- Project-reviewed Chapter 5 figure from figures/ch05_elasticity_and_market_responsiveness/.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Only the quantity response changed from the preceding example. The larger percentage quantity loss makes the new revenue rectangle smaller.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- Project-reviewed Chapter 5 figure from figures/ch05_elasticity_and_market_responsiveness/.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students to reconstruct the rule instead of memorizing six cells. If demand shifts, price and quantity may change for other reasons.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students for possible short-run adjustments and then longer-run adjustments. Do not calculate yet. The purpose is to show why direction alone is incomplete.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prevents students from carrying the total-revenue test too far. Cost analysis begins in Chapter 13.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Inferior is a demand classification, not a judgment about quality. A good can be inferior for one group or income range and normal for another.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Substitutes and complements describe relationships among people's choices. They are not permanent labels attached to products.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case to show why cross-price elasticity is measured rather than inferred from intuition. Keep the gateway distinction brief and causal: complementarity alone does not show that one drug causes initiation of the other.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- Chaloupka et al. (1999), Farrelly et al. (1999), and Cooper et al. (2023), studies of tobacco-marijuana demand relationships in different settings.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Students should interpret the range, not memorize the numbers. Each estimate is bounded by its population, place, period, price range, and method.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- Manning et al. (1987), Health Insurance and the Demand for Medical Care, American Economic Review 77(3): 251-277.</a:t>
            </a:r>
          </a:p>
          <a:p xmlns:a="http://schemas.openxmlformats.org/drawingml/2006/main">
            <a:r>
              <a:t>- U.S. Centers for Disease Control and Prevention, Economic Trends in Tobacco, updated September 17, 2024.</a:t>
            </a:r>
          </a:p>
          <a:p xmlns:a="http://schemas.openxmlformats.org/drawingml/2006/main">
            <a:r>
              <a:t>- Labandeira, Labeaga, and Lopez-Otero (2017), A Meta-Analysis on the Price Elasticity of Energy Demand, Energy Policy 102: 549-568.</a:t>
            </a:r>
          </a:p>
          <a:p xmlns:a="http://schemas.openxmlformats.org/drawingml/2006/main">
            <a:r>
              <a:t>- Oesingmann and Kolker (2026), Price Elasticities in Aviation, Transportation Research Procedia 94: 58-66.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Parallel the demand formula, then change the mechanism. Buyers look for alternatives; sellers look for ways to alter output.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Avoid treating time as a mechanical rule. The real question is which production limits can change. Spare capacity explains why some short-run supply is already responsive.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tickets to a sold-out event or land in one location to make vertical supply concrete. Perfectly elastic supply remains a benchmark.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- Project-reviewed Chapter 5 figure from figures/ch05_elasticity_and_market_responsiveness/.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Name the short-run constraints before tracing the quantity changes. In the long run, firms can change capacity, methods, and market participation.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- Project-reviewed Chapter 5 figure from figures/ch05_elasticity_and_market_responsiveness/.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Return to the chapter opener. The initial price jump can be large because both sides have limited immediate adjustment. Later responses include technology, investment, location, entry, and exit.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- Labandeira, Labeaga, and Lopez-Otero (2017), A Meta-Analysis on the Price Elasticity of Energy Demand, Energy Policy 102: 549-568.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All four examples obey the law of demand. What differs is the number of practical ways to respond.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Housing makes supply elasticity concrete. Do not attribute every difference to regulation alone; geography and other physical limits also matter.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- Saiz (2010), The Geographic Determinants of Housing Supply, Quarterly Journal of Economics 125(3): 1253-1296.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these as previews. Chapter 7 develops tax incidence and deadweight loss; Chapter 8 develops price controls; Chapters 15 and 16 return to demand elasticity and pricing.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End by asking students to explain one elastic and one inelastic choice without using the determinant list mechanically. Then preview consumer and producer surplus in Chapter 6.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Stress that elasticity is unit-free. It does not mean two units or two percent. It compares two percentage changes.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the formula in words before using the symbols. The chapter supplies percentage changes; students do not need to calculate percentage changes by hand here.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Both statements describe the same response. Do not drop the sign for income or cross-price elasticity later; there the sign carries the classification.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Have students say the comparison in words. The threshold is about proportional response, not whether quantity is large or small.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the panels from left to right. The middle panels are teaching benchmarks near the shown price change, not claims that an entire straight curve has one elasticity.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- Project-reviewed Chapter 5 figure from figures/ch05_elasticity_and_market_responsiveness/.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Students should be able to solve for elasticity, quantity response, or price change. Keep the arithmetic secondary to the interpretation.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5: Elasticity and Market Responsiveness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e3c02013d49d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4a707a6000947f7" /><Relationship Type="http://schemas.openxmlformats.org/officeDocument/2006/relationships/slideLayout" Target="/ppt/slideLayouts/slideLayout1.xml" Id="Rdbb2bba4722d49a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b2bba4722d49a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0a3e7c9954e95" /><Relationship Type="http://schemas.openxmlformats.org/officeDocument/2006/relationships/image" Target="/ppt/media/image.png" Id="R593fd9e6c9db4385" /><Relationship Type="http://schemas.openxmlformats.org/officeDocument/2006/relationships/notesSlide" Target="/ppt/notesSlides/notesSlide1.xml" Id="R76e19023aa294cf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30fe583504548" /><Relationship Type="http://schemas.openxmlformats.org/officeDocument/2006/relationships/notesSlide" Target="/ppt/notesSlides/notesSlide10.xml" Id="Redffd7f38b664d5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f6a9311494bdf" /><Relationship Type="http://schemas.openxmlformats.org/officeDocument/2006/relationships/notesSlide" Target="/ppt/notesSlides/notesSlide11.xml" Id="R1e4fedf968d2406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58f2fac814b94" /><Relationship Type="http://schemas.openxmlformats.org/officeDocument/2006/relationships/image" Target="/ppt/media/image3.png" Id="R557728a587b0419a" /><Relationship Type="http://schemas.openxmlformats.org/officeDocument/2006/relationships/hyperlink" Target="https://sbu-econ.org/elasticity-practice/" TargetMode="External" Id="R4e0d99c388214fb2" /><Relationship Type="http://schemas.openxmlformats.org/officeDocument/2006/relationships/notesSlide" Target="/ppt/notesSlides/notesSlide12.xml" Id="R5188a4cf345f48a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9bc95df044b06" /><Relationship Type="http://schemas.openxmlformats.org/officeDocument/2006/relationships/notesSlide" Target="/ppt/notesSlides/notesSlide13.xml" Id="R327e0e3127fd405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25677fe394aff" /><Relationship Type="http://schemas.openxmlformats.org/officeDocument/2006/relationships/notesSlide" Target="/ppt/notesSlides/notesSlide14.xml" Id="Rd561a18ab24b4f9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b7bcb78844778" /><Relationship Type="http://schemas.openxmlformats.org/officeDocument/2006/relationships/notesSlide" Target="/ppt/notesSlides/notesSlide15.xml" Id="Rd580adad7c0a4a6d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efab3937d4047" /><Relationship Type="http://schemas.openxmlformats.org/officeDocument/2006/relationships/notesSlide" Target="/ppt/notesSlides/notesSlide16.xml" Id="R8dcab5f863784e7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34999a25b44d2" /><Relationship Type="http://schemas.openxmlformats.org/officeDocument/2006/relationships/image" Target="/ppt/media/image4.png" Id="R752ff9ddc8f7454a" /><Relationship Type="http://schemas.openxmlformats.org/officeDocument/2006/relationships/notesSlide" Target="/ppt/notesSlides/notesSlide17.xml" Id="R2da24fb174cb46b4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9fa0292a44ebb" /><Relationship Type="http://schemas.openxmlformats.org/officeDocument/2006/relationships/image" Target="/ppt/media/image5.png" Id="Rf8acdb9eb4524608" /><Relationship Type="http://schemas.openxmlformats.org/officeDocument/2006/relationships/notesSlide" Target="/ppt/notesSlides/notesSlide18.xml" Id="Rab694c8f343a4d5d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89c5ee68d44c4" /><Relationship Type="http://schemas.openxmlformats.org/officeDocument/2006/relationships/notesSlide" Target="/ppt/notesSlides/notesSlide19.xml" Id="R32564031ed1a44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dfeed1af24b32" /><Relationship Type="http://schemas.openxmlformats.org/officeDocument/2006/relationships/notesSlide" Target="/ppt/notesSlides/notesSlide2.xml" Id="R5611f6acf70244d0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d435df9c94c74" /><Relationship Type="http://schemas.openxmlformats.org/officeDocument/2006/relationships/notesSlide" Target="/ppt/notesSlides/notesSlide20.xml" Id="R8d2178d69ede47c3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f4d4f9d794d54" /><Relationship Type="http://schemas.openxmlformats.org/officeDocument/2006/relationships/notesSlide" Target="/ppt/notesSlides/notesSlide21.xml" Id="R95b62e512173409d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93aaa40994e60" /><Relationship Type="http://schemas.openxmlformats.org/officeDocument/2006/relationships/notesSlide" Target="/ppt/notesSlides/notesSlide22.xml" Id="R2d07dc9115ae4e1f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a7873749e4456" /><Relationship Type="http://schemas.openxmlformats.org/officeDocument/2006/relationships/notesSlide" Target="/ppt/notesSlides/notesSlide23.xml" Id="Rf42829084e9c41b3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7b2bff0614b74" /><Relationship Type="http://schemas.openxmlformats.org/officeDocument/2006/relationships/notesSlide" Target="/ppt/notesSlides/notesSlide24.xml" Id="Rc654bd5f055f42e8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8340fa258433f" /><Relationship Type="http://schemas.openxmlformats.org/officeDocument/2006/relationships/notesSlide" Target="/ppt/notesSlides/notesSlide25.xml" Id="R3e9511e8ad1d448f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df6d011eb4be1" /><Relationship Type="http://schemas.openxmlformats.org/officeDocument/2006/relationships/notesSlide" Target="/ppt/notesSlides/notesSlide26.xml" Id="R502c4648a6a8453c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84a718e2c4696" /><Relationship Type="http://schemas.openxmlformats.org/officeDocument/2006/relationships/image" Target="/ppt/media/image6.png" Id="Rdbac2f11c98b42c7" /><Relationship Type="http://schemas.openxmlformats.org/officeDocument/2006/relationships/notesSlide" Target="/ppt/notesSlides/notesSlide27.xml" Id="Rf59accec7a704186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1ff2f322b4d90" /><Relationship Type="http://schemas.openxmlformats.org/officeDocument/2006/relationships/image" Target="/ppt/media/image7.png" Id="R242789a547dd4e93" /><Relationship Type="http://schemas.openxmlformats.org/officeDocument/2006/relationships/notesSlide" Target="/ppt/notesSlides/notesSlide28.xml" Id="R2f8718498d5e4472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90aa9dd0e4fb3" /><Relationship Type="http://schemas.openxmlformats.org/officeDocument/2006/relationships/notesSlide" Target="/ppt/notesSlides/notesSlide29.xml" Id="R1b8d946d002549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14eec8f8e4ad8" /><Relationship Type="http://schemas.openxmlformats.org/officeDocument/2006/relationships/notesSlide" Target="/ppt/notesSlides/notesSlide3.xml" Id="R0a3577b16c464111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df14796414ca6" /><Relationship Type="http://schemas.openxmlformats.org/officeDocument/2006/relationships/notesSlide" Target="/ppt/notesSlides/notesSlide30.xml" Id="Rbb41ad1ca0194b74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4161d9e434295" /><Relationship Type="http://schemas.openxmlformats.org/officeDocument/2006/relationships/notesSlide" Target="/ppt/notesSlides/notesSlide31.xml" Id="R794f767db40a49d5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4ebacc12d4df9" /><Relationship Type="http://schemas.openxmlformats.org/officeDocument/2006/relationships/notesSlide" Target="/ppt/notesSlides/notesSlide32.xml" Id="R80f6d577a2464f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8666b64f64c7e" /><Relationship Type="http://schemas.openxmlformats.org/officeDocument/2006/relationships/notesSlide" Target="/ppt/notesSlides/notesSlide4.xml" Id="R2a7ca401547d4a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e8fe3b6584ce6" /><Relationship Type="http://schemas.openxmlformats.org/officeDocument/2006/relationships/notesSlide" Target="/ppt/notesSlides/notesSlide5.xml" Id="R802ad35419e14f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28eeba3124c97" /><Relationship Type="http://schemas.openxmlformats.org/officeDocument/2006/relationships/notesSlide" Target="/ppt/notesSlides/notesSlide6.xml" Id="R8cbccf25708845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9f9106db545a0" /><Relationship Type="http://schemas.openxmlformats.org/officeDocument/2006/relationships/notesSlide" Target="/ppt/notesSlides/notesSlide7.xml" Id="R182e4fd4c4d8404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531c3eb964dea" /><Relationship Type="http://schemas.openxmlformats.org/officeDocument/2006/relationships/image" Target="/ppt/media/image2.png" Id="R1b3c5afe100a4436" /><Relationship Type="http://schemas.openxmlformats.org/officeDocument/2006/relationships/notesSlide" Target="/ppt/notesSlides/notesSlide8.xml" Id="R66109e0832074b0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b8f08059340a9" /><Relationship Type="http://schemas.openxmlformats.org/officeDocument/2006/relationships/notesSlide" Target="/ppt/notesSlides/notesSlide9.xml" Id="Re780f300ff0d456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itle-field">
            <a:extLst xmlns:a="http://schemas.openxmlformats.org/drawingml/2006/main">
              <a:ext uri="{FF2B5EF4-FFF2-40B4-BE49-F238E27FC236}">
                <a16:creationId xmlns:a16="http://schemas.microsoft.com/office/drawing/2014/main" id="{B860F44A-B45A-449B-B98C-7EE5F8D0F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524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itle-accent">
            <a:extLst xmlns:a="http://schemas.openxmlformats.org/drawingml/2006/main">
              <a:ext uri="{FF2B5EF4-FFF2-40B4-BE49-F238E27FC236}">
                <a16:creationId xmlns:a16="http://schemas.microsoft.com/office/drawing/2014/main" id="{72A513F0-9462-49D9-96A7-37E80684C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763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343D7419-7834-4A01-A200-22469A0E0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6675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90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90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Elasticity and Market Responsiveness</a:t>
            </a:r>
          </a:p>
        </p:txBody>
      </p:sp>
      <p:sp>
        <p:nvSpPr>
          <p:cNvPr id="4" name="deck-chapter">
            <a:extLst xmlns:a="http://schemas.openxmlformats.org/drawingml/2006/main">
              <a:ext uri="{FF2B5EF4-FFF2-40B4-BE49-F238E27FC236}">
                <a16:creationId xmlns:a16="http://schemas.microsoft.com/office/drawing/2014/main" id="{DCADEABE-9743-4BDE-B10C-124987FC3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0040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5" name="deck-book">
            <a:extLst xmlns:a="http://schemas.openxmlformats.org/drawingml/2006/main">
              <a:ext uri="{FF2B5EF4-FFF2-40B4-BE49-F238E27FC236}">
                <a16:creationId xmlns:a16="http://schemas.microsoft.com/office/drawing/2014/main" id="{C3ED315A-E109-4258-9E33-14AFAE009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Principles of Micro</a:t>
            </a:r>
          </a:p>
        </p:txBody>
      </p:sp>
      <p:sp>
        <p:nvSpPr>
          <p:cNvPr id="6" name="deck-author">
            <a:extLst xmlns:a="http://schemas.openxmlformats.org/drawingml/2006/main">
              <a:ext uri="{FF2B5EF4-FFF2-40B4-BE49-F238E27FC236}">
                <a16:creationId xmlns:a16="http://schemas.microsoft.com/office/drawing/2014/main" id="{8E11CCE2-0103-40A9-8DF5-E43E19B23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721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Mark Wilson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3fd9e6c9db4385"/>
          <a:stretch xmlns:a="http://schemas.openxmlformats.org/drawingml/2006/main"/>
        </p:blipFill>
        <p:spPr>
          <a:xfrm xmlns:a="http://schemas.openxmlformats.org/drawingml/2006/main">
            <a:off x="8267700" y="762000"/>
            <a:ext cx="2857500" cy="4286250"/>
          </a:xfrm>
          <a:prstGeom xmlns:a="http://schemas.openxmlformats.org/drawingml/2006/main" prst="rect">
            <a:avLst/>
          </a:prstGeom>
        </p:spPr>
      </p:pic>
      <p:sp>
        <p:nvSpPr>
          <p:cNvPr id="8" name="deck-theme">
            <a:extLst xmlns:a="http://schemas.openxmlformats.org/drawingml/2006/main">
              <a:ext uri="{FF2B5EF4-FFF2-40B4-BE49-F238E27FC236}">
                <a16:creationId xmlns:a16="http://schemas.microsoft.com/office/drawing/2014/main" id="{5C6E5405-ECED-4BF7-B108-34FC8C5CC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467350"/>
            <a:ext cx="4343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Direction tells us which way. Elasticity tells us how much.</a:t>
            </a:r>
          </a:p>
        </p:txBody>
      </p:sp>
    </p:spTree>
    <p:extLst>
      <p:ext uri="{BB962C8B-B14F-4D97-AF65-F5344CB8AC3E}">
        <p14:creationId xmlns:p14="http://schemas.microsoft.com/office/powerpoint/2010/main" val="147779750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C632AFB-EB4F-4F91-B535-333A63898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EC644E0-4CA8-49F8-A6C3-7530AC812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DC27828-DDDC-417C-B037-C72224C99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Worked example: find elasticity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CA98C89-3C09-4108-949D-2CD28E1C6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221333D-DF10-45A8-AB3E-33AFAC543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8926052B-BC23-4AD6-AE44-DD5E505BD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F1F784A-47CC-4AB7-9983-006937FA6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1752600"/>
            <a:ext cx="9144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5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Price rises 10%. Quantity demanded falls 5%.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763A692-91DB-4B04-A2FE-855F32847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781300"/>
            <a:ext cx="7239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1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εd = -5% / 10%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A2FF123-F55E-4A77-B76A-88CC5890E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714750"/>
            <a:ext cx="666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3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33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εd = -0.5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31DB474-6020-45DC-BC5A-7C4825779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38700"/>
            <a:ext cx="857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17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Because |εd| is less than 1, demand is inelastic.</a:t>
            </a:r>
          </a:p>
        </p:txBody>
      </p:sp>
    </p:spTree>
    <p:extLst>
      <p:ext uri="{BB962C8B-B14F-4D97-AF65-F5344CB8AC3E}">
        <p14:creationId xmlns:p14="http://schemas.microsoft.com/office/powerpoint/2010/main" val="117503917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62F3AA0A-75D2-44F8-9994-B48780DBE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B83FD677-A676-49CA-A3D8-E8E308EFB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FF52D45-3CB6-4538-A445-5C723F5FD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03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Worked examples: find the missing percentage change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23578E0-BA53-40A6-A79F-CBA4176E3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744629F4-2BF8-40CB-85EA-984806B91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CCDBBFC-C8AB-45D7-A3C1-9F6B87BFC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7" name="find-q-field">
            <a:extLst xmlns:a="http://schemas.openxmlformats.org/drawingml/2006/main">
              <a:ext uri="{FF2B5EF4-FFF2-40B4-BE49-F238E27FC236}">
                <a16:creationId xmlns:a16="http://schemas.microsoft.com/office/drawing/2014/main" id="{C00661D3-D4F0-4ADB-8788-0BE43968A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33550"/>
            <a:ext cx="514350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FC0DD4-B1B9-4F98-9B2B-463A8254D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1962150"/>
            <a:ext cx="4648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FIND QUANTITY RESPONSE</a:t>
            </a:r>
          </a:p>
        </p:txBody>
      </p:sp>
      <p:sp>
        <p:nvSpPr>
          <p:cNvPr id="9" name="find-q-heading">
            <a:extLst xmlns:a="http://schemas.openxmlformats.org/drawingml/2006/main">
              <a:ext uri="{FF2B5EF4-FFF2-40B4-BE49-F238E27FC236}">
                <a16:creationId xmlns:a16="http://schemas.microsoft.com/office/drawing/2014/main" id="{FF4EB5BC-2674-4F6F-9F41-08902EE66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362200"/>
            <a:ext cx="46482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εd = -2; price rises 4%</a:t>
            </a:r>
          </a:p>
        </p:txBody>
      </p:sp>
      <p:sp>
        <p:nvSpPr>
          <p:cNvPr id="10" name="find-q-body">
            <a:extLst xmlns:a="http://schemas.openxmlformats.org/drawingml/2006/main">
              <a:ext uri="{FF2B5EF4-FFF2-40B4-BE49-F238E27FC236}">
                <a16:creationId xmlns:a16="http://schemas.microsoft.com/office/drawing/2014/main" id="{42644BBF-3E0D-4FEA-B053-030B84681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238500"/>
            <a:ext cx="4610100" cy="1581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% change in Qd = -2 x 4% = -8%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9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Quantity demanded falls 8%.</a:t>
            </a:r>
          </a:p>
        </p:txBody>
      </p:sp>
      <p:sp>
        <p:nvSpPr>
          <p:cNvPr id="11" name="find-p-field">
            <a:extLst xmlns:a="http://schemas.openxmlformats.org/drawingml/2006/main">
              <a:ext uri="{FF2B5EF4-FFF2-40B4-BE49-F238E27FC236}">
                <a16:creationId xmlns:a16="http://schemas.microsoft.com/office/drawing/2014/main" id="{C3E3535F-E611-4E3A-9812-25F997EDF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733550"/>
            <a:ext cx="514350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192E0F1-9277-4EE5-9064-DBD5E043D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1962150"/>
            <a:ext cx="4648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FIND PRICE CHANGE</a:t>
            </a:r>
          </a:p>
        </p:txBody>
      </p:sp>
      <p:sp>
        <p:nvSpPr>
          <p:cNvPr id="13" name="find-p-heading">
            <a:extLst xmlns:a="http://schemas.openxmlformats.org/drawingml/2006/main">
              <a:ext uri="{FF2B5EF4-FFF2-40B4-BE49-F238E27FC236}">
                <a16:creationId xmlns:a16="http://schemas.microsoft.com/office/drawing/2014/main" id="{69A428EF-C552-427A-B6D5-A30A9CDEF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362200"/>
            <a:ext cx="46482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εd = -0.5; Qd falls 3%</a:t>
            </a:r>
          </a:p>
        </p:txBody>
      </p:sp>
      <p:sp>
        <p:nvSpPr>
          <p:cNvPr id="14" name="find-p-body">
            <a:extLst xmlns:a="http://schemas.openxmlformats.org/drawingml/2006/main">
              <a:ext uri="{FF2B5EF4-FFF2-40B4-BE49-F238E27FC236}">
                <a16:creationId xmlns:a16="http://schemas.microsoft.com/office/drawing/2014/main" id="{27C40B0A-1DD0-4EFA-A57E-D5689B022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238500"/>
            <a:ext cx="4610100" cy="1581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% change in P = -3% / -0.5 = 6%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9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Price rose 6%.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F4656A4-6653-4132-8557-FF0E081D4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429250"/>
            <a:ext cx="7429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Check the signs against the law of demand.</a:t>
            </a:r>
          </a:p>
        </p:txBody>
      </p:sp>
    </p:spTree>
    <p:extLst>
      <p:ext uri="{BB962C8B-B14F-4D97-AF65-F5344CB8AC3E}">
        <p14:creationId xmlns:p14="http://schemas.microsoft.com/office/powerpoint/2010/main" val="144045974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456AFD07-DA30-407D-8F8D-3C124808C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6071AD3-A361-4105-A59C-2868FC1E8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D51063B-3F54-4941-8889-D3C54D8C2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Practice the ratio, sign, and interpretation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FAF81DD-8763-49C7-AE87-D0420A8E1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A7420E3-36AB-4340-9EC1-D329FA63F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97C31A6-5535-41BF-AC9D-4673971A8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7728a587b0419a"/>
          <a:stretch xmlns:a="http://schemas.openxmlformats.org/drawingml/2006/main"/>
        </p:blipFill>
        <p:spPr>
          <a:xfrm xmlns:a="http://schemas.openxmlformats.org/drawingml/2006/main">
            <a:off x="5181600" y="1782366"/>
            <a:ext cx="6362700" cy="3579019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8C2CF2-BE0D-4E9B-B724-3F4563B06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790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USE ANY TWO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07E31DC-6A41-47EA-80F5-BD2D93F47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66950"/>
            <a:ext cx="3905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1. Solve for the third value.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0A9221D-384F-4625-8427-1FA6DE86D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33700"/>
            <a:ext cx="3905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2. Keep the correct sign.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AF8E66-D5DD-4B71-88F0-41303AD28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600450"/>
            <a:ext cx="3905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3. Classify the response.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5AFA99F-C588-4096-B23D-B1F55FC0C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67200"/>
            <a:ext cx="3905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4. Explain the result in words.</a:t>
            </a:r>
          </a:p>
        </p:txBody>
      </p:sp>
      <p:sp>
        <p:nvSpPr>
          <p:cNvPr id="13" name="app-link">
            <a:extLst xmlns:a="http://schemas.openxmlformats.org/drawingml/2006/main">
              <a:ext uri="{FF2B5EF4-FFF2-40B4-BE49-F238E27FC236}">
                <a16:creationId xmlns:a16="http://schemas.microsoft.com/office/drawing/2014/main" id="{1E7B1206-B5E4-40BD-9709-EB092E25D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19750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24854"/>
                </a:solidFill>
                <a:latin typeface="Aptos"/>
                <a:ea typeface="Aptos"/>
                <a:cs typeface="Aptos"/>
                <a:hlinkClick xmlns:r="http://schemas.openxmlformats.org/officeDocument/2006/relationships" r:id="R4e0d99c388214fb2"/>
              </a:rPr>
              <a:t>sbu-econ.org/elasticity-practice/</a:t>
            </a:r>
          </a:p>
        </p:txBody>
      </p:sp>
    </p:spTree>
    <p:extLst>
      <p:ext uri="{BB962C8B-B14F-4D97-AF65-F5344CB8AC3E}">
        <p14:creationId xmlns:p14="http://schemas.microsoft.com/office/powerpoint/2010/main" val="46439553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C412B50-64F4-4A94-B84D-A1CB38CB6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2A11F4C-16D7-4D17-8D3C-6705515D8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4354375-3865-41F6-96DA-305FAB3D4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What makes demand more responsive?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BD04EA2-1BB7-436A-B603-EAD3BC812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DEABF4F8-0FB6-42E3-9980-159EA9BAB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AFBFE2A-4B77-4184-ABA1-4FDA15946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7" name="demand-determinants-header-cell-1">
            <a:extLst xmlns:a="http://schemas.openxmlformats.org/drawingml/2006/main">
              <a:ext uri="{FF2B5EF4-FFF2-40B4-BE49-F238E27FC236}">
                <a16:creationId xmlns:a16="http://schemas.microsoft.com/office/drawing/2014/main" id="{95F42A42-3A2C-4746-B0AE-99937A5BD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657350"/>
            <a:ext cx="2381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demand-determinants-header-1">
            <a:extLst xmlns:a="http://schemas.openxmlformats.org/drawingml/2006/main">
              <a:ext uri="{FF2B5EF4-FFF2-40B4-BE49-F238E27FC236}">
                <a16:creationId xmlns:a16="http://schemas.microsoft.com/office/drawing/2014/main" id="{5608B512-E7DF-4F9D-94DC-B872884EA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1733550"/>
            <a:ext cx="2190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Factor</a:t>
            </a:r>
          </a:p>
        </p:txBody>
      </p:sp>
      <p:sp>
        <p:nvSpPr>
          <p:cNvPr id="9" name="demand-determinants-header-cell-2">
            <a:extLst xmlns:a="http://schemas.openxmlformats.org/drawingml/2006/main">
              <a:ext uri="{FF2B5EF4-FFF2-40B4-BE49-F238E27FC236}">
                <a16:creationId xmlns:a16="http://schemas.microsoft.com/office/drawing/2014/main" id="{25FC1FA3-0F23-4ADE-BE3F-0A4F833D0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1657350"/>
            <a:ext cx="3914775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demand-determinants-header-2">
            <a:extLst xmlns:a="http://schemas.openxmlformats.org/drawingml/2006/main">
              <a:ext uri="{FF2B5EF4-FFF2-40B4-BE49-F238E27FC236}">
                <a16:creationId xmlns:a16="http://schemas.microsoft.com/office/drawing/2014/main" id="{93A6DAC6-940E-4155-8104-586C89D58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1733550"/>
            <a:ext cx="37242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More elastic when...</a:t>
            </a:r>
          </a:p>
        </p:txBody>
      </p:sp>
      <p:sp>
        <p:nvSpPr>
          <p:cNvPr id="11" name="demand-determinants-header-cell-3">
            <a:extLst xmlns:a="http://schemas.openxmlformats.org/drawingml/2006/main">
              <a:ext uri="{FF2B5EF4-FFF2-40B4-BE49-F238E27FC236}">
                <a16:creationId xmlns:a16="http://schemas.microsoft.com/office/drawing/2014/main" id="{1EF0A61C-9CC3-48FA-AE9D-1F5B8362B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1657350"/>
            <a:ext cx="3914775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" name="demand-determinants-header-3">
            <a:extLst xmlns:a="http://schemas.openxmlformats.org/drawingml/2006/main">
              <a:ext uri="{FF2B5EF4-FFF2-40B4-BE49-F238E27FC236}">
                <a16:creationId xmlns:a16="http://schemas.microsoft.com/office/drawing/2014/main" id="{DE049BB3-7173-4995-9C96-F3952DB84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1733550"/>
            <a:ext cx="37242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Less elastic when...</a:t>
            </a:r>
          </a:p>
        </p:txBody>
      </p:sp>
      <p:sp>
        <p:nvSpPr>
          <p:cNvPr id="13" name="demand-determinants-cell-1-1">
            <a:extLst xmlns:a="http://schemas.openxmlformats.org/drawingml/2006/main">
              <a:ext uri="{FF2B5EF4-FFF2-40B4-BE49-F238E27FC236}">
                <a16:creationId xmlns:a16="http://schemas.microsoft.com/office/drawing/2014/main" id="{A098EDD5-0A1C-4E94-82DE-78A3E75EE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190750"/>
            <a:ext cx="2381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4" name="demand-determinants-text-1-1">
            <a:extLst xmlns:a="http://schemas.openxmlformats.org/drawingml/2006/main">
              <a:ext uri="{FF2B5EF4-FFF2-40B4-BE49-F238E27FC236}">
                <a16:creationId xmlns:a16="http://schemas.microsoft.com/office/drawing/2014/main" id="{0187905D-6DB7-4E0D-8B92-318920569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266950"/>
            <a:ext cx="21907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Substitutes</a:t>
            </a:r>
          </a:p>
        </p:txBody>
      </p:sp>
      <p:sp>
        <p:nvSpPr>
          <p:cNvPr id="15" name="demand-determinants-cell-1-2">
            <a:extLst xmlns:a="http://schemas.openxmlformats.org/drawingml/2006/main">
              <a:ext uri="{FF2B5EF4-FFF2-40B4-BE49-F238E27FC236}">
                <a16:creationId xmlns:a16="http://schemas.microsoft.com/office/drawing/2014/main" id="{C258D1A9-C766-4017-9E70-A6C3225AC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190750"/>
            <a:ext cx="3914775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demand-determinants-text-1-2">
            <a:extLst xmlns:a="http://schemas.openxmlformats.org/drawingml/2006/main">
              <a:ext uri="{FF2B5EF4-FFF2-40B4-BE49-F238E27FC236}">
                <a16:creationId xmlns:a16="http://schemas.microsoft.com/office/drawing/2014/main" id="{4D75755C-8705-400F-ADB7-5E32A0B6D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266950"/>
            <a:ext cx="3724275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Many close alternatives</a:t>
            </a:r>
          </a:p>
        </p:txBody>
      </p:sp>
      <p:sp>
        <p:nvSpPr>
          <p:cNvPr id="17" name="demand-determinants-cell-1-3">
            <a:extLst xmlns:a="http://schemas.openxmlformats.org/drawingml/2006/main">
              <a:ext uri="{FF2B5EF4-FFF2-40B4-BE49-F238E27FC236}">
                <a16:creationId xmlns:a16="http://schemas.microsoft.com/office/drawing/2014/main" id="{79C86FD5-18DF-4862-8E11-DDA59F37B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190750"/>
            <a:ext cx="3914775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demand-determinants-text-1-3">
            <a:extLst xmlns:a="http://schemas.openxmlformats.org/drawingml/2006/main">
              <a:ext uri="{FF2B5EF4-FFF2-40B4-BE49-F238E27FC236}">
                <a16:creationId xmlns:a16="http://schemas.microsoft.com/office/drawing/2014/main" id="{FC78F3A9-CCF2-47BE-ACA8-D4797206C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2266950"/>
            <a:ext cx="3724275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Few close alternatives</a:t>
            </a:r>
          </a:p>
        </p:txBody>
      </p:sp>
      <p:sp>
        <p:nvSpPr>
          <p:cNvPr id="19" name="demand-determinants-cell-2-1">
            <a:extLst xmlns:a="http://schemas.openxmlformats.org/drawingml/2006/main">
              <a:ext uri="{FF2B5EF4-FFF2-40B4-BE49-F238E27FC236}">
                <a16:creationId xmlns:a16="http://schemas.microsoft.com/office/drawing/2014/main" id="{9B05DED8-61C9-4CCB-A3CD-EA313188E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28925"/>
            <a:ext cx="2381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0" name="demand-determinants-text-2-1">
            <a:extLst xmlns:a="http://schemas.openxmlformats.org/drawingml/2006/main">
              <a:ext uri="{FF2B5EF4-FFF2-40B4-BE49-F238E27FC236}">
                <a16:creationId xmlns:a16="http://schemas.microsoft.com/office/drawing/2014/main" id="{6BF6E5E1-5DD4-43C6-9082-B11F2691A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905125"/>
            <a:ext cx="21907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Necessity</a:t>
            </a:r>
          </a:p>
        </p:txBody>
      </p:sp>
      <p:sp>
        <p:nvSpPr>
          <p:cNvPr id="21" name="demand-determinants-cell-2-2">
            <a:extLst xmlns:a="http://schemas.openxmlformats.org/drawingml/2006/main">
              <a:ext uri="{FF2B5EF4-FFF2-40B4-BE49-F238E27FC236}">
                <a16:creationId xmlns:a16="http://schemas.microsoft.com/office/drawing/2014/main" id="{2938BB72-3D35-4FA1-81BA-CA58B611B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828925"/>
            <a:ext cx="3914775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2" name="demand-determinants-text-2-2">
            <a:extLst xmlns:a="http://schemas.openxmlformats.org/drawingml/2006/main">
              <a:ext uri="{FF2B5EF4-FFF2-40B4-BE49-F238E27FC236}">
                <a16:creationId xmlns:a16="http://schemas.microsoft.com/office/drawing/2014/main" id="{B2E4FF33-D6A3-4030-AF8B-B25DF9252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905125"/>
            <a:ext cx="3724275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Purchase can be delayed</a:t>
            </a:r>
          </a:p>
        </p:txBody>
      </p:sp>
      <p:sp>
        <p:nvSpPr>
          <p:cNvPr id="23" name="demand-determinants-cell-2-3">
            <a:extLst xmlns:a="http://schemas.openxmlformats.org/drawingml/2006/main">
              <a:ext uri="{FF2B5EF4-FFF2-40B4-BE49-F238E27FC236}">
                <a16:creationId xmlns:a16="http://schemas.microsoft.com/office/drawing/2014/main" id="{FF158F03-47F2-4A35-83E7-77E2E6703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828925"/>
            <a:ext cx="3914775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4" name="demand-determinants-text-2-3">
            <a:extLst xmlns:a="http://schemas.openxmlformats.org/drawingml/2006/main">
              <a:ext uri="{FF2B5EF4-FFF2-40B4-BE49-F238E27FC236}">
                <a16:creationId xmlns:a16="http://schemas.microsoft.com/office/drawing/2014/main" id="{F90B33E4-9D4D-469B-A00D-1EFF192A7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2905125"/>
            <a:ext cx="3724275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Purchase is urgent</a:t>
            </a:r>
          </a:p>
        </p:txBody>
      </p:sp>
      <p:sp>
        <p:nvSpPr>
          <p:cNvPr id="25" name="demand-determinants-cell-3-1">
            <a:extLst xmlns:a="http://schemas.openxmlformats.org/drawingml/2006/main">
              <a:ext uri="{FF2B5EF4-FFF2-40B4-BE49-F238E27FC236}">
                <a16:creationId xmlns:a16="http://schemas.microsoft.com/office/drawing/2014/main" id="{78BD3EBD-2CAB-4098-B80F-13F9E3278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467100"/>
            <a:ext cx="2381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6" name="demand-determinants-text-3-1">
            <a:extLst xmlns:a="http://schemas.openxmlformats.org/drawingml/2006/main">
              <a:ext uri="{FF2B5EF4-FFF2-40B4-BE49-F238E27FC236}">
                <a16:creationId xmlns:a16="http://schemas.microsoft.com/office/drawing/2014/main" id="{96FBF073-BFE9-4D6E-8E33-C3880CB54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543300"/>
            <a:ext cx="21907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Time</a:t>
            </a:r>
          </a:p>
        </p:txBody>
      </p:sp>
      <p:sp>
        <p:nvSpPr>
          <p:cNvPr id="27" name="demand-determinants-cell-3-2">
            <a:extLst xmlns:a="http://schemas.openxmlformats.org/drawingml/2006/main">
              <a:ext uri="{FF2B5EF4-FFF2-40B4-BE49-F238E27FC236}">
                <a16:creationId xmlns:a16="http://schemas.microsoft.com/office/drawing/2014/main" id="{71174E19-B021-4862-9117-8B1BD0728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467100"/>
            <a:ext cx="3914775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8" name="demand-determinants-text-3-2">
            <a:extLst xmlns:a="http://schemas.openxmlformats.org/drawingml/2006/main">
              <a:ext uri="{FF2B5EF4-FFF2-40B4-BE49-F238E27FC236}">
                <a16:creationId xmlns:a16="http://schemas.microsoft.com/office/drawing/2014/main" id="{FCF00F74-EB23-45FC-A917-D831141CA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543300"/>
            <a:ext cx="3724275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Buyers can change plans</a:t>
            </a:r>
          </a:p>
        </p:txBody>
      </p:sp>
      <p:sp>
        <p:nvSpPr>
          <p:cNvPr id="29" name="demand-determinants-cell-3-3">
            <a:extLst xmlns:a="http://schemas.openxmlformats.org/drawingml/2006/main">
              <a:ext uri="{FF2B5EF4-FFF2-40B4-BE49-F238E27FC236}">
                <a16:creationId xmlns:a16="http://schemas.microsoft.com/office/drawing/2014/main" id="{A52708AA-7CBC-4C92-8A24-C932B8800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3467100"/>
            <a:ext cx="3914775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0" name="demand-determinants-text-3-3">
            <a:extLst xmlns:a="http://schemas.openxmlformats.org/drawingml/2006/main">
              <a:ext uri="{FF2B5EF4-FFF2-40B4-BE49-F238E27FC236}">
                <a16:creationId xmlns:a16="http://schemas.microsoft.com/office/drawing/2014/main" id="{C3B51A8B-E3A2-44BC-85A1-7EED2EF24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3543300"/>
            <a:ext cx="3724275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Response must be immediate</a:t>
            </a:r>
          </a:p>
        </p:txBody>
      </p:sp>
      <p:sp>
        <p:nvSpPr>
          <p:cNvPr id="31" name="demand-determinants-cell-4-1">
            <a:extLst xmlns:a="http://schemas.openxmlformats.org/drawingml/2006/main">
              <a:ext uri="{FF2B5EF4-FFF2-40B4-BE49-F238E27FC236}">
                <a16:creationId xmlns:a16="http://schemas.microsoft.com/office/drawing/2014/main" id="{49DFB06C-38FA-4FA1-AEA4-93719A15D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105275"/>
            <a:ext cx="2381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2" name="demand-determinants-text-4-1">
            <a:extLst xmlns:a="http://schemas.openxmlformats.org/drawingml/2006/main">
              <a:ext uri="{FF2B5EF4-FFF2-40B4-BE49-F238E27FC236}">
                <a16:creationId xmlns:a16="http://schemas.microsoft.com/office/drawing/2014/main" id="{ADF2B169-FCEB-4684-8954-2BCBA499C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181475"/>
            <a:ext cx="21907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Budget share</a:t>
            </a:r>
          </a:p>
        </p:txBody>
      </p:sp>
      <p:sp>
        <p:nvSpPr>
          <p:cNvPr id="33" name="demand-determinants-cell-4-2">
            <a:extLst xmlns:a="http://schemas.openxmlformats.org/drawingml/2006/main">
              <a:ext uri="{FF2B5EF4-FFF2-40B4-BE49-F238E27FC236}">
                <a16:creationId xmlns:a16="http://schemas.microsoft.com/office/drawing/2014/main" id="{AD7E635D-F1C7-4DEF-B06C-796315A78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105275"/>
            <a:ext cx="3914775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4" name="demand-determinants-text-4-2">
            <a:extLst xmlns:a="http://schemas.openxmlformats.org/drawingml/2006/main">
              <a:ext uri="{FF2B5EF4-FFF2-40B4-BE49-F238E27FC236}">
                <a16:creationId xmlns:a16="http://schemas.microsoft.com/office/drawing/2014/main" id="{7C7B2F66-8DDE-47FB-8197-DF539467F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4181475"/>
            <a:ext cx="3724275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Large part of spending</a:t>
            </a:r>
          </a:p>
        </p:txBody>
      </p:sp>
      <p:sp>
        <p:nvSpPr>
          <p:cNvPr id="35" name="demand-determinants-cell-4-3">
            <a:extLst xmlns:a="http://schemas.openxmlformats.org/drawingml/2006/main">
              <a:ext uri="{FF2B5EF4-FFF2-40B4-BE49-F238E27FC236}">
                <a16:creationId xmlns:a16="http://schemas.microsoft.com/office/drawing/2014/main" id="{59330DB9-F4C4-41BB-9895-47DAB8522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4105275"/>
            <a:ext cx="3914775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6" name="demand-determinants-text-4-3">
            <a:extLst xmlns:a="http://schemas.openxmlformats.org/drawingml/2006/main">
              <a:ext uri="{FF2B5EF4-FFF2-40B4-BE49-F238E27FC236}">
                <a16:creationId xmlns:a16="http://schemas.microsoft.com/office/drawing/2014/main" id="{9343EEC6-9835-44E4-9DB5-A5CF8D728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4181475"/>
            <a:ext cx="3724275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Small part of spending</a:t>
            </a:r>
          </a:p>
        </p:txBody>
      </p:sp>
      <p:sp>
        <p:nvSpPr>
          <p:cNvPr id="37" name="demand-determinants-cell-5-1">
            <a:extLst xmlns:a="http://schemas.openxmlformats.org/drawingml/2006/main">
              <a:ext uri="{FF2B5EF4-FFF2-40B4-BE49-F238E27FC236}">
                <a16:creationId xmlns:a16="http://schemas.microsoft.com/office/drawing/2014/main" id="{DDB8A510-EE0E-4B58-97F6-2F678486F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743450"/>
            <a:ext cx="2381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8" name="demand-determinants-text-5-1">
            <a:extLst xmlns:a="http://schemas.openxmlformats.org/drawingml/2006/main">
              <a:ext uri="{FF2B5EF4-FFF2-40B4-BE49-F238E27FC236}">
                <a16:creationId xmlns:a16="http://schemas.microsoft.com/office/drawing/2014/main" id="{9FC6C7BD-83DD-4BB8-A646-30699C045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819650"/>
            <a:ext cx="21907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Market definition</a:t>
            </a:r>
          </a:p>
        </p:txBody>
      </p:sp>
      <p:sp>
        <p:nvSpPr>
          <p:cNvPr id="39" name="demand-determinants-cell-5-2">
            <a:extLst xmlns:a="http://schemas.openxmlformats.org/drawingml/2006/main">
              <a:ext uri="{FF2B5EF4-FFF2-40B4-BE49-F238E27FC236}">
                <a16:creationId xmlns:a16="http://schemas.microsoft.com/office/drawing/2014/main" id="{DFECEC0C-EC57-4B1A-9B7C-7335F4596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743450"/>
            <a:ext cx="3914775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40" name="demand-determinants-text-5-2">
            <a:extLst xmlns:a="http://schemas.openxmlformats.org/drawingml/2006/main">
              <a:ext uri="{FF2B5EF4-FFF2-40B4-BE49-F238E27FC236}">
                <a16:creationId xmlns:a16="http://schemas.microsoft.com/office/drawing/2014/main" id="{82C087B9-4A46-4EB6-906F-5D8DC5985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4819650"/>
            <a:ext cx="3724275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Good is narrowly defined</a:t>
            </a:r>
          </a:p>
        </p:txBody>
      </p:sp>
      <p:sp>
        <p:nvSpPr>
          <p:cNvPr id="41" name="demand-determinants-cell-5-3">
            <a:extLst xmlns:a="http://schemas.openxmlformats.org/drawingml/2006/main">
              <a:ext uri="{FF2B5EF4-FFF2-40B4-BE49-F238E27FC236}">
                <a16:creationId xmlns:a16="http://schemas.microsoft.com/office/drawing/2014/main" id="{0B8F48BA-3781-4F0D-8EB6-F21CB7C77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4743450"/>
            <a:ext cx="3914775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42" name="demand-determinants-text-5-3">
            <a:extLst xmlns:a="http://schemas.openxmlformats.org/drawingml/2006/main">
              <a:ext uri="{FF2B5EF4-FFF2-40B4-BE49-F238E27FC236}">
                <a16:creationId xmlns:a16="http://schemas.microsoft.com/office/drawing/2014/main" id="{38A6BF74-1C9B-4ECF-84F2-B1D9A91E4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4819650"/>
            <a:ext cx="3724275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Good is broadly defined</a:t>
            </a:r>
          </a:p>
        </p:txBody>
      </p:sp>
    </p:spTree>
    <p:extLst>
      <p:ext uri="{BB962C8B-B14F-4D97-AF65-F5344CB8AC3E}">
        <p14:creationId xmlns:p14="http://schemas.microsoft.com/office/powerpoint/2010/main" val="57261640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9C04AD4-7C6C-4A9D-9034-29716E903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A2CC8B1C-730E-49F4-81DE-42B093073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07C65AA-247E-45D7-BE44-8B09B067A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Most demand determinants ask the same question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194FB56-63B6-47FB-995A-47D535AD8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EA346199-6729-4D5E-99F3-A93237B6E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661130E-DD49-4DF8-B1A1-8657617D6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193B21F-B943-485C-91A3-7CEA90C81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752600"/>
            <a:ext cx="9715500" cy="1866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3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3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How easily can buyers switch, wait, reduce use, or meet the same need another way?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33D563E-BC18-4825-A844-21EC1D5F2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038600"/>
            <a:ext cx="9144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0" i="0">
                <a:solidFill>
                  <a:srgbClr val="DBEAEC"/>
                </a:solidFill>
                <a:latin typeface="Aptos"/>
                <a:ea typeface="Aptos"/>
                <a:cs typeface="Aptos"/>
              </a:defRPr>
            </a:pPr>
            <a:r>
              <a:rPr sz="2175" b="0" i="0">
                <a:solidFill>
                  <a:srgbClr val="DBEAEC"/>
                </a:solidFill>
                <a:latin typeface="Aptos"/>
                <a:ea typeface="Aptos"/>
                <a:cs typeface="Aptos"/>
              </a:rPr>
              <a:t>Substitutes, necessity, time, and market definition all change the available ways to adjust.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88DE893-B348-4041-AF91-D398D129B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10540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287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Budget share is the partial exception: it changes how much the price change matters.</a:t>
            </a:r>
          </a:p>
        </p:txBody>
      </p:sp>
    </p:spTree>
    <p:extLst>
      <p:ext uri="{BB962C8B-B14F-4D97-AF65-F5344CB8AC3E}">
        <p14:creationId xmlns:p14="http://schemas.microsoft.com/office/powerpoint/2010/main" val="142111944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FB7B6BB7-5494-4CF3-8992-C89067E17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63E2AE55-7A9E-4BF8-BB34-2933D13A9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CA16630-F38D-4BCA-A863-DC01B00ED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Elasticity is not the same as slope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BD68002-7434-4B54-8D6F-8ECB3AD00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0FC15CD-2139-4AEE-968A-5B56CF0FA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4B0107C-7FE5-487F-922D-D26C47E2B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7" name="slope-field">
            <a:extLst xmlns:a="http://schemas.openxmlformats.org/drawingml/2006/main">
              <a:ext uri="{FF2B5EF4-FFF2-40B4-BE49-F238E27FC236}">
                <a16:creationId xmlns:a16="http://schemas.microsoft.com/office/drawing/2014/main" id="{0376AA29-5DA0-4733-81EC-C5207CE0D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962150"/>
            <a:ext cx="468630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285113B-CC76-4551-BABA-F2CD84AF2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1907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SLOPE</a:t>
            </a:r>
          </a:p>
        </p:txBody>
      </p:sp>
      <p:sp>
        <p:nvSpPr>
          <p:cNvPr id="9" name="slope-heading">
            <a:extLst xmlns:a="http://schemas.openxmlformats.org/drawingml/2006/main">
              <a:ext uri="{FF2B5EF4-FFF2-40B4-BE49-F238E27FC236}">
                <a16:creationId xmlns:a16="http://schemas.microsoft.com/office/drawing/2014/main" id="{AC3AAD59-F6B6-49BC-99C3-782506B3D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590800"/>
            <a:ext cx="4191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Changes in units</a:t>
            </a:r>
          </a:p>
        </p:txBody>
      </p:sp>
      <p:sp>
        <p:nvSpPr>
          <p:cNvPr id="10" name="slope-body">
            <a:extLst xmlns:a="http://schemas.openxmlformats.org/drawingml/2006/main">
              <a:ext uri="{FF2B5EF4-FFF2-40B4-BE49-F238E27FC236}">
                <a16:creationId xmlns:a16="http://schemas.microsoft.com/office/drawing/2014/main" id="{437CD3C1-2D8C-4FC0-A982-62EA8B2EB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467100"/>
            <a:ext cx="41529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Its number changes when the units on either axis change.</a:t>
            </a:r>
          </a:p>
        </p:txBody>
      </p:sp>
      <p:sp>
        <p:nvSpPr>
          <p:cNvPr id="11" name="elasticity-field">
            <a:extLst xmlns:a="http://schemas.openxmlformats.org/drawingml/2006/main">
              <a:ext uri="{FF2B5EF4-FFF2-40B4-BE49-F238E27FC236}">
                <a16:creationId xmlns:a16="http://schemas.microsoft.com/office/drawing/2014/main" id="{0CA337E5-555C-4AC1-8FCA-75B2EADEB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962150"/>
            <a:ext cx="468630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55BF542-B541-4EC3-889F-1DE36E0A5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1907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ELASTICITY</a:t>
            </a:r>
          </a:p>
        </p:txBody>
      </p:sp>
      <p:sp>
        <p:nvSpPr>
          <p:cNvPr id="13" name="elasticity-heading">
            <a:extLst xmlns:a="http://schemas.openxmlformats.org/drawingml/2006/main">
              <a:ext uri="{FF2B5EF4-FFF2-40B4-BE49-F238E27FC236}">
                <a16:creationId xmlns:a16="http://schemas.microsoft.com/office/drawing/2014/main" id="{6DB498B5-E113-43EC-8D53-EFAF5BEEA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590800"/>
            <a:ext cx="4191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Changes in percentages</a:t>
            </a:r>
          </a:p>
        </p:txBody>
      </p:sp>
      <p:sp>
        <p:nvSpPr>
          <p:cNvPr id="14" name="elasticity-body">
            <a:extLst xmlns:a="http://schemas.openxmlformats.org/drawingml/2006/main">
              <a:ext uri="{FF2B5EF4-FFF2-40B4-BE49-F238E27FC236}">
                <a16:creationId xmlns:a16="http://schemas.microsoft.com/office/drawing/2014/main" id="{AA233972-7822-4244-AA67-85BC13C09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467100"/>
            <a:ext cx="41529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It compares responsiveness across goods and markets measured in different units.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48F4599-A38E-4EAA-90B4-92AF290F8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162550"/>
            <a:ext cx="9067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99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A curve's appearance can be a clue, but the percentage changes decide the classification.</a:t>
            </a:r>
          </a:p>
        </p:txBody>
      </p:sp>
    </p:spTree>
    <p:extLst>
      <p:ext uri="{BB962C8B-B14F-4D97-AF65-F5344CB8AC3E}">
        <p14:creationId xmlns:p14="http://schemas.microsoft.com/office/powerpoint/2010/main" val="211113653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1B32FC0-1B87-4E74-8973-D25BA0ABF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928C428-21E0-488C-83EE-D85014B98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735B2E3-85E6-40BF-AEEC-DBF9B33B0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higher price creates two effects on total revenue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5FA3843-2B48-42CF-88D4-293808E96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943C64FC-F285-4E7E-A6C9-AD4DB99E5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3A8F0C1-48DE-4501-B0C2-CDD45A9A0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7" name="equation-field">
            <a:extLst xmlns:a="http://schemas.openxmlformats.org/drawingml/2006/main">
              <a:ext uri="{FF2B5EF4-FFF2-40B4-BE49-F238E27FC236}">
                <a16:creationId xmlns:a16="http://schemas.microsoft.com/office/drawing/2014/main" id="{4CBE626A-54ED-463E-BE4C-F42786D11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619250"/>
            <a:ext cx="93345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24854"/>
            </a:solidFill>
            <a:prstDash val="solid"/>
          </a:ln>
        </p:spPr>
      </p:sp>
      <p:sp>
        <p:nvSpPr>
          <p:cNvPr id="8" name="equation">
            <a:extLst xmlns:a="http://schemas.openxmlformats.org/drawingml/2006/main">
              <a:ext uri="{FF2B5EF4-FFF2-40B4-BE49-F238E27FC236}">
                <a16:creationId xmlns:a16="http://schemas.microsoft.com/office/drawing/2014/main" id="{FED41F51-2BAA-4099-A0D5-4C730402D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905000"/>
            <a:ext cx="8572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15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Total revenue = Price x Quantity</a:t>
            </a:r>
          </a:p>
        </p:txBody>
      </p:sp>
      <p:sp>
        <p:nvSpPr>
          <p:cNvPr id="9" name="equation-explanation">
            <a:extLst xmlns:a="http://schemas.openxmlformats.org/drawingml/2006/main">
              <a:ext uri="{FF2B5EF4-FFF2-40B4-BE49-F238E27FC236}">
                <a16:creationId xmlns:a16="http://schemas.microsoft.com/office/drawing/2014/main" id="{D84C6B5D-63BD-4856-8A87-4BB9CFD27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352800"/>
            <a:ext cx="914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price increase makes the revenue rectangle taller, but the fall in quantity makes it narrower.</a:t>
            </a:r>
          </a:p>
        </p:txBody>
      </p:sp>
      <p:sp>
        <p:nvSpPr>
          <p:cNvPr id="10" name="price-effect-field">
            <a:extLst xmlns:a="http://schemas.openxmlformats.org/drawingml/2006/main">
              <a:ext uri="{FF2B5EF4-FFF2-40B4-BE49-F238E27FC236}">
                <a16:creationId xmlns:a16="http://schemas.microsoft.com/office/drawing/2014/main" id="{5CD9F68E-8E6E-4D00-9B45-4CFFC21E7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248150"/>
            <a:ext cx="4095750" cy="1485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7F40428-1F86-4FC5-A176-40C7C7500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419600"/>
            <a:ext cx="3600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PRICE EFFECT</a:t>
            </a:r>
          </a:p>
        </p:txBody>
      </p:sp>
      <p:sp>
        <p:nvSpPr>
          <p:cNvPr id="12" name="price-effect-heading">
            <a:extLst xmlns:a="http://schemas.openxmlformats.org/drawingml/2006/main">
              <a:ext uri="{FF2B5EF4-FFF2-40B4-BE49-F238E27FC236}">
                <a16:creationId xmlns:a16="http://schemas.microsoft.com/office/drawing/2014/main" id="{837BAE05-93BA-4976-90AC-0717E08A9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667250"/>
            <a:ext cx="3600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More per unit</a:t>
            </a:r>
          </a:p>
        </p:txBody>
      </p:sp>
      <p:sp>
        <p:nvSpPr>
          <p:cNvPr id="13" name="price-effect-body">
            <a:extLst xmlns:a="http://schemas.openxmlformats.org/drawingml/2006/main">
              <a:ext uri="{FF2B5EF4-FFF2-40B4-BE49-F238E27FC236}">
                <a16:creationId xmlns:a16="http://schemas.microsoft.com/office/drawing/2014/main" id="{E9335E1D-10E0-4312-A201-EEE549311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5162550"/>
            <a:ext cx="3562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Pushes revenue up.</a:t>
            </a:r>
          </a:p>
        </p:txBody>
      </p:sp>
      <p:sp>
        <p:nvSpPr>
          <p:cNvPr id="14" name="quantity-effect-field">
            <a:extLst xmlns:a="http://schemas.openxmlformats.org/drawingml/2006/main">
              <a:ext uri="{FF2B5EF4-FFF2-40B4-BE49-F238E27FC236}">
                <a16:creationId xmlns:a16="http://schemas.microsoft.com/office/drawing/2014/main" id="{E9F907B3-7C5A-4457-A756-B5C9FBC16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248150"/>
            <a:ext cx="4095750" cy="1485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421522C-6160-4BC7-B983-E62E44191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419600"/>
            <a:ext cx="3600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QUANTITY EFFECT</a:t>
            </a:r>
          </a:p>
        </p:txBody>
      </p:sp>
      <p:sp>
        <p:nvSpPr>
          <p:cNvPr id="16" name="quantity-effect-heading">
            <a:extLst xmlns:a="http://schemas.openxmlformats.org/drawingml/2006/main">
              <a:ext uri="{FF2B5EF4-FFF2-40B4-BE49-F238E27FC236}">
                <a16:creationId xmlns:a16="http://schemas.microsoft.com/office/drawing/2014/main" id="{13B91892-4D21-4D3B-8D4B-132A946B2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667250"/>
            <a:ext cx="3600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Fewer units sold</a:t>
            </a:r>
          </a:p>
        </p:txBody>
      </p:sp>
      <p:sp>
        <p:nvSpPr>
          <p:cNvPr id="17" name="quantity-effect-body">
            <a:extLst xmlns:a="http://schemas.openxmlformats.org/drawingml/2006/main">
              <a:ext uri="{FF2B5EF4-FFF2-40B4-BE49-F238E27FC236}">
                <a16:creationId xmlns:a16="http://schemas.microsoft.com/office/drawing/2014/main" id="{63C47E5C-336C-4845-844D-2ACDC9F17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5162550"/>
            <a:ext cx="3562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Pushes revenue down.</a:t>
            </a:r>
          </a:p>
        </p:txBody>
      </p:sp>
    </p:spTree>
    <p:extLst>
      <p:ext uri="{BB962C8B-B14F-4D97-AF65-F5344CB8AC3E}">
        <p14:creationId xmlns:p14="http://schemas.microsoft.com/office/powerpoint/2010/main" val="17855675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C265BE8-E15B-4C55-A924-55316B1C4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71DC716-FEDA-4C7A-AEFF-1C6C44FDC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890C849-8A5A-48D8-A410-5919D59B4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With inelastic demand, the price effect is larger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6F74C84-87E6-4898-ABD9-700BE7860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275A591B-42BF-46B0-A094-4E47B8306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F6FF14A2-F12A-48C4-B7B9-C6ABC5954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2ff9ddc8f7454a"/>
          <a:stretch xmlns:a="http://schemas.openxmlformats.org/drawingml/2006/main"/>
        </p:blipFill>
        <p:spPr>
          <a:xfrm xmlns:a="http://schemas.openxmlformats.org/drawingml/2006/main">
            <a:off x="1459197" y="1390650"/>
            <a:ext cx="9273606" cy="432435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73B30CDB-C571-46C6-BEB3-80E23DA07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829300"/>
            <a:ext cx="971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Price rises 25%; quantity falls 10%; total revenue rises from 400 to 450.</a:t>
            </a:r>
          </a:p>
        </p:txBody>
      </p:sp>
    </p:spTree>
    <p:extLst>
      <p:ext uri="{BB962C8B-B14F-4D97-AF65-F5344CB8AC3E}">
        <p14:creationId xmlns:p14="http://schemas.microsoft.com/office/powerpoint/2010/main" val="118875884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1F456148-1F1B-44BD-BE6F-9EBAEAE38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B257DD85-C40D-431F-B5C5-66F8D8F0A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CDA4E33-9181-4503-BEC4-A46ADD5BC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With elastic demand, the quantity effect is larger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6CEFA7A-02DC-4AE1-8273-EB2CEEEE0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E2C6357-C082-440D-BF78-AAB5A4B5A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6A01B5F1-6F59-4348-8F0D-897387C07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8acdb9eb4524608"/>
          <a:stretch xmlns:a="http://schemas.openxmlformats.org/drawingml/2006/main"/>
        </p:blipFill>
        <p:spPr>
          <a:xfrm xmlns:a="http://schemas.openxmlformats.org/drawingml/2006/main">
            <a:off x="1459197" y="1390650"/>
            <a:ext cx="9273606" cy="432435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131134D5-FEAA-4832-B315-A3F779A03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829300"/>
            <a:ext cx="971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Price rises 25%; quantity falls 40%; total revenue falls from 400 to 300.</a:t>
            </a:r>
          </a:p>
        </p:txBody>
      </p:sp>
    </p:spTree>
    <p:extLst>
      <p:ext uri="{BB962C8B-B14F-4D97-AF65-F5344CB8AC3E}">
        <p14:creationId xmlns:p14="http://schemas.microsoft.com/office/powerpoint/2010/main" val="1649437787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BAA3ED1-4C44-4F42-895F-B897B7C52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F33A7A1F-411F-47AE-824C-B4DE9BA2A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75FEEE7-C6FF-448A-9A2E-93705C81C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The total-revenue test follows from the two effects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F695580-89A8-4EB3-A560-B008B6563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DE6BF00-4F4E-4B34-B43F-0D153E190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6CF93AA-B9E4-42DE-A842-F2732484D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7" name="revenue-rule-header-cell-1">
            <a:extLst xmlns:a="http://schemas.openxmlformats.org/drawingml/2006/main">
              <a:ext uri="{FF2B5EF4-FFF2-40B4-BE49-F238E27FC236}">
                <a16:creationId xmlns:a16="http://schemas.microsoft.com/office/drawing/2014/main" id="{AC28CDFB-3DBE-4349-8D0D-DDFF8EA45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866900"/>
            <a:ext cx="26670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revenue-rule-header-1">
            <a:extLst xmlns:a="http://schemas.openxmlformats.org/drawingml/2006/main">
              <a:ext uri="{FF2B5EF4-FFF2-40B4-BE49-F238E27FC236}">
                <a16:creationId xmlns:a16="http://schemas.microsoft.com/office/drawing/2014/main" id="{22CE3805-733B-4AB8-A481-21C576FF3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1943100"/>
            <a:ext cx="2476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Demand</a:t>
            </a:r>
          </a:p>
        </p:txBody>
      </p:sp>
      <p:sp>
        <p:nvSpPr>
          <p:cNvPr id="9" name="revenue-rule-header-cell-2">
            <a:extLst xmlns:a="http://schemas.openxmlformats.org/drawingml/2006/main">
              <a:ext uri="{FF2B5EF4-FFF2-40B4-BE49-F238E27FC236}">
                <a16:creationId xmlns:a16="http://schemas.microsoft.com/office/drawing/2014/main" id="{92CAE46B-FB9E-40E7-AA4F-45B4F58AE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1866900"/>
            <a:ext cx="36385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revenue-rule-header-2">
            <a:extLst xmlns:a="http://schemas.openxmlformats.org/drawingml/2006/main">
              <a:ext uri="{FF2B5EF4-FFF2-40B4-BE49-F238E27FC236}">
                <a16:creationId xmlns:a16="http://schemas.microsoft.com/office/drawing/2014/main" id="{F234E7F1-2614-48D8-824A-96F85B68A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1943100"/>
            <a:ext cx="3448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If price rises</a:t>
            </a:r>
          </a:p>
        </p:txBody>
      </p:sp>
      <p:sp>
        <p:nvSpPr>
          <p:cNvPr id="11" name="revenue-rule-header-cell-3">
            <a:extLst xmlns:a="http://schemas.openxmlformats.org/drawingml/2006/main">
              <a:ext uri="{FF2B5EF4-FFF2-40B4-BE49-F238E27FC236}">
                <a16:creationId xmlns:a16="http://schemas.microsoft.com/office/drawing/2014/main" id="{18463571-0086-49B9-8611-09A9D11CD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866900"/>
            <a:ext cx="36385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" name="revenue-rule-header-3">
            <a:extLst xmlns:a="http://schemas.openxmlformats.org/drawingml/2006/main">
              <a:ext uri="{FF2B5EF4-FFF2-40B4-BE49-F238E27FC236}">
                <a16:creationId xmlns:a16="http://schemas.microsoft.com/office/drawing/2014/main" id="{FD141B8C-3794-4420-98A3-139B85CC6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943100"/>
            <a:ext cx="3448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If price falls</a:t>
            </a:r>
          </a:p>
        </p:txBody>
      </p:sp>
      <p:sp>
        <p:nvSpPr>
          <p:cNvPr id="13" name="revenue-rule-cell-1-1">
            <a:extLst xmlns:a="http://schemas.openxmlformats.org/drawingml/2006/main">
              <a:ext uri="{FF2B5EF4-FFF2-40B4-BE49-F238E27FC236}">
                <a16:creationId xmlns:a16="http://schemas.microsoft.com/office/drawing/2014/main" id="{DB0164EF-C64D-451B-B8E4-61C0D2066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438400"/>
            <a:ext cx="26670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4" name="revenue-rule-text-1-1">
            <a:extLst xmlns:a="http://schemas.openxmlformats.org/drawingml/2006/main">
              <a:ext uri="{FF2B5EF4-FFF2-40B4-BE49-F238E27FC236}">
                <a16:creationId xmlns:a16="http://schemas.microsoft.com/office/drawing/2014/main" id="{E338A846-89D8-4E4F-A5EE-EDE5A3D8B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514600"/>
            <a:ext cx="2476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Elastic</a:t>
            </a:r>
          </a:p>
        </p:txBody>
      </p:sp>
      <p:sp>
        <p:nvSpPr>
          <p:cNvPr id="15" name="revenue-rule-cell-1-2">
            <a:extLst xmlns:a="http://schemas.openxmlformats.org/drawingml/2006/main">
              <a:ext uri="{FF2B5EF4-FFF2-40B4-BE49-F238E27FC236}">
                <a16:creationId xmlns:a16="http://schemas.microsoft.com/office/drawing/2014/main" id="{200368F9-F476-4DAC-874C-B9AB18FE8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2438400"/>
            <a:ext cx="36385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revenue-rule-text-1-2">
            <a:extLst xmlns:a="http://schemas.openxmlformats.org/drawingml/2006/main">
              <a:ext uri="{FF2B5EF4-FFF2-40B4-BE49-F238E27FC236}">
                <a16:creationId xmlns:a16="http://schemas.microsoft.com/office/drawing/2014/main" id="{3557FBF5-5C41-4436-A293-964446F6B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2514600"/>
            <a:ext cx="34480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Total revenue falls</a:t>
            </a:r>
          </a:p>
        </p:txBody>
      </p:sp>
      <p:sp>
        <p:nvSpPr>
          <p:cNvPr id="17" name="revenue-rule-cell-1-3">
            <a:extLst xmlns:a="http://schemas.openxmlformats.org/drawingml/2006/main">
              <a:ext uri="{FF2B5EF4-FFF2-40B4-BE49-F238E27FC236}">
                <a16:creationId xmlns:a16="http://schemas.microsoft.com/office/drawing/2014/main" id="{B94BD4C8-F9AD-4FF5-9FE4-B26FA88AB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438400"/>
            <a:ext cx="36385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revenue-rule-text-1-3">
            <a:extLst xmlns:a="http://schemas.openxmlformats.org/drawingml/2006/main">
              <a:ext uri="{FF2B5EF4-FFF2-40B4-BE49-F238E27FC236}">
                <a16:creationId xmlns:a16="http://schemas.microsoft.com/office/drawing/2014/main" id="{9A15E0AE-710C-455D-B009-CE7675943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514600"/>
            <a:ext cx="34480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Total revenue rises</a:t>
            </a:r>
          </a:p>
        </p:txBody>
      </p:sp>
      <p:sp>
        <p:nvSpPr>
          <p:cNvPr id="19" name="revenue-rule-cell-2-1">
            <a:extLst xmlns:a="http://schemas.openxmlformats.org/drawingml/2006/main">
              <a:ext uri="{FF2B5EF4-FFF2-40B4-BE49-F238E27FC236}">
                <a16:creationId xmlns:a16="http://schemas.microsoft.com/office/drawing/2014/main" id="{7491AC67-5D6B-461A-92A4-26E30FFEF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295650"/>
            <a:ext cx="26670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0" name="revenue-rule-text-2-1">
            <a:extLst xmlns:a="http://schemas.openxmlformats.org/drawingml/2006/main">
              <a:ext uri="{FF2B5EF4-FFF2-40B4-BE49-F238E27FC236}">
                <a16:creationId xmlns:a16="http://schemas.microsoft.com/office/drawing/2014/main" id="{D2EF74A5-AED3-41A8-848C-3F5505436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371850"/>
            <a:ext cx="2476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Unit elastic</a:t>
            </a:r>
          </a:p>
        </p:txBody>
      </p:sp>
      <p:sp>
        <p:nvSpPr>
          <p:cNvPr id="21" name="revenue-rule-cell-2-2">
            <a:extLst xmlns:a="http://schemas.openxmlformats.org/drawingml/2006/main">
              <a:ext uri="{FF2B5EF4-FFF2-40B4-BE49-F238E27FC236}">
                <a16:creationId xmlns:a16="http://schemas.microsoft.com/office/drawing/2014/main" id="{35BA1486-62B6-48BD-9DE8-0E782D064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3295650"/>
            <a:ext cx="36385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2" name="revenue-rule-text-2-2">
            <a:extLst xmlns:a="http://schemas.openxmlformats.org/drawingml/2006/main">
              <a:ext uri="{FF2B5EF4-FFF2-40B4-BE49-F238E27FC236}">
                <a16:creationId xmlns:a16="http://schemas.microsoft.com/office/drawing/2014/main" id="{4096343E-672F-42C4-9429-166446741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3371850"/>
            <a:ext cx="34480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Revenue is roughly unchanged</a:t>
            </a:r>
          </a:p>
        </p:txBody>
      </p:sp>
      <p:sp>
        <p:nvSpPr>
          <p:cNvPr id="23" name="revenue-rule-cell-2-3">
            <a:extLst xmlns:a="http://schemas.openxmlformats.org/drawingml/2006/main">
              <a:ext uri="{FF2B5EF4-FFF2-40B4-BE49-F238E27FC236}">
                <a16:creationId xmlns:a16="http://schemas.microsoft.com/office/drawing/2014/main" id="{016A9702-2481-4911-943F-0778F6424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295650"/>
            <a:ext cx="36385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4" name="revenue-rule-text-2-3">
            <a:extLst xmlns:a="http://schemas.openxmlformats.org/drawingml/2006/main">
              <a:ext uri="{FF2B5EF4-FFF2-40B4-BE49-F238E27FC236}">
                <a16:creationId xmlns:a16="http://schemas.microsoft.com/office/drawing/2014/main" id="{4002FBC7-88CD-41EE-9000-ED61D5EF4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371850"/>
            <a:ext cx="34480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Revenue is roughly unchanged</a:t>
            </a:r>
          </a:p>
        </p:txBody>
      </p:sp>
      <p:sp>
        <p:nvSpPr>
          <p:cNvPr id="25" name="revenue-rule-cell-3-1">
            <a:extLst xmlns:a="http://schemas.openxmlformats.org/drawingml/2006/main">
              <a:ext uri="{FF2B5EF4-FFF2-40B4-BE49-F238E27FC236}">
                <a16:creationId xmlns:a16="http://schemas.microsoft.com/office/drawing/2014/main" id="{0F95B291-D885-45A2-8B1A-1CF890CBC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152900"/>
            <a:ext cx="26670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6" name="revenue-rule-text-3-1">
            <a:extLst xmlns:a="http://schemas.openxmlformats.org/drawingml/2006/main">
              <a:ext uri="{FF2B5EF4-FFF2-40B4-BE49-F238E27FC236}">
                <a16:creationId xmlns:a16="http://schemas.microsoft.com/office/drawing/2014/main" id="{337B2586-2C8C-4598-8CDB-044CD097D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229100"/>
            <a:ext cx="2476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Inelastic</a:t>
            </a:r>
          </a:p>
        </p:txBody>
      </p:sp>
      <p:sp>
        <p:nvSpPr>
          <p:cNvPr id="27" name="revenue-rule-cell-3-2">
            <a:extLst xmlns:a="http://schemas.openxmlformats.org/drawingml/2006/main">
              <a:ext uri="{FF2B5EF4-FFF2-40B4-BE49-F238E27FC236}">
                <a16:creationId xmlns:a16="http://schemas.microsoft.com/office/drawing/2014/main" id="{4ACA7F57-931B-4AE7-87D9-65BB1F874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4152900"/>
            <a:ext cx="36385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8" name="revenue-rule-text-3-2">
            <a:extLst xmlns:a="http://schemas.openxmlformats.org/drawingml/2006/main">
              <a:ext uri="{FF2B5EF4-FFF2-40B4-BE49-F238E27FC236}">
                <a16:creationId xmlns:a16="http://schemas.microsoft.com/office/drawing/2014/main" id="{0B580BCD-721A-46F0-A63A-00C09008A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4229100"/>
            <a:ext cx="34480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Total revenue rises</a:t>
            </a:r>
          </a:p>
        </p:txBody>
      </p:sp>
      <p:sp>
        <p:nvSpPr>
          <p:cNvPr id="29" name="revenue-rule-cell-3-3">
            <a:extLst xmlns:a="http://schemas.openxmlformats.org/drawingml/2006/main">
              <a:ext uri="{FF2B5EF4-FFF2-40B4-BE49-F238E27FC236}">
                <a16:creationId xmlns:a16="http://schemas.microsoft.com/office/drawing/2014/main" id="{0FD52B94-9B94-4AA8-8FC9-E04F6A2F4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152900"/>
            <a:ext cx="36385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0" name="revenue-rule-text-3-3">
            <a:extLst xmlns:a="http://schemas.openxmlformats.org/drawingml/2006/main">
              <a:ext uri="{FF2B5EF4-FFF2-40B4-BE49-F238E27FC236}">
                <a16:creationId xmlns:a16="http://schemas.microsoft.com/office/drawing/2014/main" id="{8BF3612D-300C-4D4B-87AF-C8F7640F7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229100"/>
            <a:ext cx="34480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Total revenue falls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C4E04BE-E51F-4B50-86EA-51F614295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372100"/>
            <a:ext cx="857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This rule describes movement along an unchanged demand curve.</a:t>
            </a:r>
          </a:p>
        </p:txBody>
      </p:sp>
    </p:spTree>
    <p:extLst>
      <p:ext uri="{BB962C8B-B14F-4D97-AF65-F5344CB8AC3E}">
        <p14:creationId xmlns:p14="http://schemas.microsoft.com/office/powerpoint/2010/main" val="37877053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124D175-7126-4E38-80FE-E85B332A2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BD76DFAE-F104-48EC-9885-CA18375BF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4B6F531-307A-4C7D-A3DA-85620BEB0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Gasoline rises from $3 to $4 per gallon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4C165E5-DCA4-4233-BD50-F773C731F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83C541CB-A629-41FF-B04E-6513C78EB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17746E7-E8CB-48BE-9D83-496A72AE3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D162470-5FEB-4BF7-BB8F-E97EC20DE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1847850"/>
            <a:ext cx="9144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540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540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$3  -&gt;  $4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B247022-9AD2-496F-B3AB-A90AA48E4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333750"/>
            <a:ext cx="8953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law of demand says purchases will fall.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1439A89-9796-4180-B664-B0C60D621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286250"/>
            <a:ext cx="7620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4350" b="1" i="0">
                <a:solidFill>
                  <a:srgbClr val="DBEAEC"/>
                </a:solidFill>
                <a:latin typeface="Georgia"/>
                <a:ea typeface="Georgia"/>
                <a:cs typeface="Georgia"/>
              </a:defRPr>
            </a:pPr>
            <a:r>
              <a:rPr sz="4350" b="1" i="0">
                <a:solidFill>
                  <a:srgbClr val="DBEAEC"/>
                </a:solidFill>
                <a:latin typeface="Georgia"/>
                <a:ea typeface="Georgia"/>
                <a:cs typeface="Georgia"/>
              </a:rPr>
              <a:t>How much?</a:t>
            </a:r>
          </a:p>
        </p:txBody>
      </p:sp>
    </p:spTree>
    <p:extLst>
      <p:ext uri="{BB962C8B-B14F-4D97-AF65-F5344CB8AC3E}">
        <p14:creationId xmlns:p14="http://schemas.microsoft.com/office/powerpoint/2010/main" val="169298553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6152AE7-E5E1-45CD-AF6F-3B5DB2B01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FC6393F7-4AE0-421A-841F-FEBA09F6E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0670468-6E7B-431A-85EA-AA0F653AB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Revenue is not profit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C1060A9-3893-4F88-909D-BBEE586BA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8A9B6AB-E2F6-4705-ACD5-8B8BDEA4B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61FB7706-23A3-4960-AF4C-02A782007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178627-16B2-40E1-B142-6E80C96B7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847850"/>
            <a:ext cx="9715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80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8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8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Elasticity tells a seller what happens to sales revenue.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EEA0A58-C9CA-401E-A690-D475767AF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219450"/>
            <a:ext cx="8001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90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90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Profit also depends on costs.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476A41-02E8-4E4C-9046-7A801EB94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705350"/>
            <a:ext cx="8572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90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0" i="0">
                <a:solidFill>
                  <a:srgbClr val="DBEAEC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DBEAEC"/>
                </a:solidFill>
                <a:latin typeface="Aptos"/>
                <a:ea typeface="Aptos"/>
                <a:cs typeface="Aptos"/>
              </a:rPr>
              <a:t>A price change that raises total revenue does not automatically raise profit.</a:t>
            </a:r>
          </a:p>
        </p:txBody>
      </p:sp>
    </p:spTree>
    <p:extLst>
      <p:ext uri="{BB962C8B-B14F-4D97-AF65-F5344CB8AC3E}">
        <p14:creationId xmlns:p14="http://schemas.microsoft.com/office/powerpoint/2010/main" val="995780766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-rule">
            <a:extLst xmlns:a="http://schemas.openxmlformats.org/drawingml/2006/main">
              <a:ext uri="{FF2B5EF4-FFF2-40B4-BE49-F238E27FC236}">
                <a16:creationId xmlns:a16="http://schemas.microsoft.com/office/drawing/2014/main" id="{E337A96B-C01C-41AA-A693-74EFB4D8A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D7A97FA-219E-4C8C-8E21-AC156E047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01303AB-66FD-4072-A47D-7E13CBFB4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05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Income elasticity shows how demand responds to income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0069767-D59C-44F0-A98B-746C10281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3CBE809-56C3-417E-8A8F-0D72595CE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D806AC5-4C52-4A21-9C6E-E36A07BCA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7" name="equation-field">
            <a:extLst xmlns:a="http://schemas.openxmlformats.org/drawingml/2006/main">
              <a:ext uri="{FF2B5EF4-FFF2-40B4-BE49-F238E27FC236}">
                <a16:creationId xmlns:a16="http://schemas.microsoft.com/office/drawing/2014/main" id="{CC8A8096-37D9-440C-AF25-1B454B061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581150"/>
            <a:ext cx="93345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8" name="equation">
            <a:extLst xmlns:a="http://schemas.openxmlformats.org/drawingml/2006/main">
              <a:ext uri="{FF2B5EF4-FFF2-40B4-BE49-F238E27FC236}">
                <a16:creationId xmlns:a16="http://schemas.microsoft.com/office/drawing/2014/main" id="{86027E62-B323-4239-890B-BBD358B25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866900"/>
            <a:ext cx="8572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1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εI = % change in Qd / % change in income</a:t>
            </a:r>
          </a:p>
        </p:txBody>
      </p:sp>
      <p:sp>
        <p:nvSpPr>
          <p:cNvPr id="9" name="equation-explanation">
            <a:extLst xmlns:a="http://schemas.openxmlformats.org/drawingml/2006/main">
              <a:ext uri="{FF2B5EF4-FFF2-40B4-BE49-F238E27FC236}">
                <a16:creationId xmlns:a16="http://schemas.microsoft.com/office/drawing/2014/main" id="{DDD89131-10C0-430E-B18F-9B263F65F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314700"/>
            <a:ext cx="914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Here the sign classifies the good, so do not discard it.</a:t>
            </a:r>
          </a:p>
        </p:txBody>
      </p:sp>
      <p:sp>
        <p:nvSpPr>
          <p:cNvPr id="10" name="normal-field">
            <a:extLst xmlns:a="http://schemas.openxmlformats.org/drawingml/2006/main">
              <a:ext uri="{FF2B5EF4-FFF2-40B4-BE49-F238E27FC236}">
                <a16:creationId xmlns:a16="http://schemas.microsoft.com/office/drawing/2014/main" id="{60B4264E-6CDA-4568-8B4C-41A201CBF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248150"/>
            <a:ext cx="43815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1077577-3434-40E6-A1B0-A712A41F8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419600"/>
            <a:ext cx="3886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POSITIVE SIGN</a:t>
            </a:r>
          </a:p>
        </p:txBody>
      </p:sp>
      <p:sp>
        <p:nvSpPr>
          <p:cNvPr id="12" name="normal-heading">
            <a:extLst xmlns:a="http://schemas.openxmlformats.org/drawingml/2006/main">
              <a:ext uri="{FF2B5EF4-FFF2-40B4-BE49-F238E27FC236}">
                <a16:creationId xmlns:a16="http://schemas.microsoft.com/office/drawing/2014/main" id="{B17CB4F0-A65B-4CD6-9D70-64153058B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67250"/>
            <a:ext cx="3886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Normal good</a:t>
            </a:r>
          </a:p>
        </p:txBody>
      </p:sp>
      <p:sp>
        <p:nvSpPr>
          <p:cNvPr id="13" name="normal-body">
            <a:extLst xmlns:a="http://schemas.openxmlformats.org/drawingml/2006/main">
              <a:ext uri="{FF2B5EF4-FFF2-40B4-BE49-F238E27FC236}">
                <a16:creationId xmlns:a16="http://schemas.microsoft.com/office/drawing/2014/main" id="{F17A4E52-A814-417E-A536-179B1494F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5162550"/>
            <a:ext cx="3848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Demand rises when income rises.</a:t>
            </a:r>
          </a:p>
        </p:txBody>
      </p:sp>
      <p:sp>
        <p:nvSpPr>
          <p:cNvPr id="14" name="inferior-field">
            <a:extLst xmlns:a="http://schemas.openxmlformats.org/drawingml/2006/main">
              <a:ext uri="{FF2B5EF4-FFF2-40B4-BE49-F238E27FC236}">
                <a16:creationId xmlns:a16="http://schemas.microsoft.com/office/drawing/2014/main" id="{BCC71EE7-E122-435D-BBB3-5B7A6904A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248150"/>
            <a:ext cx="43815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FD48D42-C511-42F8-AA37-CE6AD3AB6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419600"/>
            <a:ext cx="3886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NEGATIVE SIGN</a:t>
            </a:r>
          </a:p>
        </p:txBody>
      </p:sp>
      <p:sp>
        <p:nvSpPr>
          <p:cNvPr id="16" name="inferior-heading">
            <a:extLst xmlns:a="http://schemas.openxmlformats.org/drawingml/2006/main">
              <a:ext uri="{FF2B5EF4-FFF2-40B4-BE49-F238E27FC236}">
                <a16:creationId xmlns:a16="http://schemas.microsoft.com/office/drawing/2014/main" id="{5CC2BCB9-2E6C-4A14-A1B6-FAF911977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667250"/>
            <a:ext cx="3886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Inferior good</a:t>
            </a:r>
          </a:p>
        </p:txBody>
      </p:sp>
      <p:sp>
        <p:nvSpPr>
          <p:cNvPr id="17" name="inferior-body">
            <a:extLst xmlns:a="http://schemas.openxmlformats.org/drawingml/2006/main">
              <a:ext uri="{FF2B5EF4-FFF2-40B4-BE49-F238E27FC236}">
                <a16:creationId xmlns:a16="http://schemas.microsoft.com/office/drawing/2014/main" id="{4D729378-F4D7-4AA6-83BF-8B0569AAB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5162550"/>
            <a:ext cx="3848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Demand falls when income rises.</a:t>
            </a:r>
          </a:p>
        </p:txBody>
      </p:sp>
    </p:spTree>
    <p:extLst>
      <p:ext uri="{BB962C8B-B14F-4D97-AF65-F5344CB8AC3E}">
        <p14:creationId xmlns:p14="http://schemas.microsoft.com/office/powerpoint/2010/main" val="1199253204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-rule">
            <a:extLst xmlns:a="http://schemas.openxmlformats.org/drawingml/2006/main">
              <a:ext uri="{FF2B5EF4-FFF2-40B4-BE49-F238E27FC236}">
                <a16:creationId xmlns:a16="http://schemas.microsoft.com/office/drawing/2014/main" id="{4C1C4765-F07E-44C3-811C-2F2F65DA0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EFE739E1-05DE-4A75-9CD5-002AEE8DF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EFF3CE1-8AF8-4951-9BCC-F0AEC56E6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860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Cross-price elasticity measures relationships between goods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6D33B3C-B6D2-4107-934C-58A97F958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EA2589B-C591-4DAD-97DF-B3411468B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3021414-05D8-4F87-9ACB-53CA8EB8E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7" name="equation-field">
            <a:extLst xmlns:a="http://schemas.openxmlformats.org/drawingml/2006/main">
              <a:ext uri="{FF2B5EF4-FFF2-40B4-BE49-F238E27FC236}">
                <a16:creationId xmlns:a16="http://schemas.microsoft.com/office/drawing/2014/main" id="{108EF7A9-D847-4935-A45F-71E1DE6E1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581150"/>
            <a:ext cx="93345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24854"/>
            </a:solidFill>
            <a:prstDash val="solid"/>
          </a:ln>
        </p:spPr>
      </p:sp>
      <p:sp>
        <p:nvSpPr>
          <p:cNvPr id="8" name="equation">
            <a:extLst xmlns:a="http://schemas.openxmlformats.org/drawingml/2006/main">
              <a:ext uri="{FF2B5EF4-FFF2-40B4-BE49-F238E27FC236}">
                <a16:creationId xmlns:a16="http://schemas.microsoft.com/office/drawing/2014/main" id="{3F8E2FBD-8DB7-4F23-A213-8418C7BD4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866900"/>
            <a:ext cx="8572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15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εxy = % change in Qx / % change in Py</a:t>
            </a:r>
          </a:p>
        </p:txBody>
      </p:sp>
      <p:sp>
        <p:nvSpPr>
          <p:cNvPr id="9" name="equation-explanation">
            <a:extLst xmlns:a="http://schemas.openxmlformats.org/drawingml/2006/main">
              <a:ext uri="{FF2B5EF4-FFF2-40B4-BE49-F238E27FC236}">
                <a16:creationId xmlns:a16="http://schemas.microsoft.com/office/drawing/2014/main" id="{867D6B32-8F36-4041-9CCC-AF31ABAF5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314700"/>
            <a:ext cx="914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Good x responds. The price of good y changes.</a:t>
            </a:r>
          </a:p>
        </p:txBody>
      </p:sp>
      <p:sp>
        <p:nvSpPr>
          <p:cNvPr id="10" name="substitutes-field">
            <a:extLst xmlns:a="http://schemas.openxmlformats.org/drawingml/2006/main">
              <a:ext uri="{FF2B5EF4-FFF2-40B4-BE49-F238E27FC236}">
                <a16:creationId xmlns:a16="http://schemas.microsoft.com/office/drawing/2014/main" id="{DB0AFB4C-D930-472C-96D8-1DE25B8FD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248150"/>
            <a:ext cx="43815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69FFFAF-B9B3-4BBE-9D85-77CDC3D9F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419600"/>
            <a:ext cx="3886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POSITIVE SIGN</a:t>
            </a:r>
          </a:p>
        </p:txBody>
      </p:sp>
      <p:sp>
        <p:nvSpPr>
          <p:cNvPr id="12" name="substitutes-heading">
            <a:extLst xmlns:a="http://schemas.openxmlformats.org/drawingml/2006/main">
              <a:ext uri="{FF2B5EF4-FFF2-40B4-BE49-F238E27FC236}">
                <a16:creationId xmlns:a16="http://schemas.microsoft.com/office/drawing/2014/main" id="{36EC8E54-CFB7-4E66-9725-0E75E5BA7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67250"/>
            <a:ext cx="3886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Substitutes</a:t>
            </a:r>
          </a:p>
        </p:txBody>
      </p:sp>
      <p:sp>
        <p:nvSpPr>
          <p:cNvPr id="13" name="substitutes-body">
            <a:extLst xmlns:a="http://schemas.openxmlformats.org/drawingml/2006/main">
              <a:ext uri="{FF2B5EF4-FFF2-40B4-BE49-F238E27FC236}">
                <a16:creationId xmlns:a16="http://schemas.microsoft.com/office/drawing/2014/main" id="{9EC28EE7-B8E7-4340-A627-72B8E27E5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5162550"/>
            <a:ext cx="3848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higher price for y raises demand for x.</a:t>
            </a:r>
          </a:p>
        </p:txBody>
      </p:sp>
      <p:sp>
        <p:nvSpPr>
          <p:cNvPr id="14" name="complements-field">
            <a:extLst xmlns:a="http://schemas.openxmlformats.org/drawingml/2006/main">
              <a:ext uri="{FF2B5EF4-FFF2-40B4-BE49-F238E27FC236}">
                <a16:creationId xmlns:a16="http://schemas.microsoft.com/office/drawing/2014/main" id="{968CA552-7C5E-4F44-8229-D0BC8DA24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248150"/>
            <a:ext cx="43815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6E76ECA-70E2-4CCF-A279-63D93CE7A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419600"/>
            <a:ext cx="3886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NEGATIVE SIGN</a:t>
            </a:r>
          </a:p>
        </p:txBody>
      </p:sp>
      <p:sp>
        <p:nvSpPr>
          <p:cNvPr id="16" name="complements-heading">
            <a:extLst xmlns:a="http://schemas.openxmlformats.org/drawingml/2006/main">
              <a:ext uri="{FF2B5EF4-FFF2-40B4-BE49-F238E27FC236}">
                <a16:creationId xmlns:a16="http://schemas.microsoft.com/office/drawing/2014/main" id="{E0372C89-CB1E-422E-B551-2C350CFA3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667250"/>
            <a:ext cx="3886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Complements</a:t>
            </a:r>
          </a:p>
        </p:txBody>
      </p:sp>
      <p:sp>
        <p:nvSpPr>
          <p:cNvPr id="17" name="complements-body">
            <a:extLst xmlns:a="http://schemas.openxmlformats.org/drawingml/2006/main">
              <a:ext uri="{FF2B5EF4-FFF2-40B4-BE49-F238E27FC236}">
                <a16:creationId xmlns:a16="http://schemas.microsoft.com/office/drawing/2014/main" id="{4BD4C066-A66C-4F93-AFAF-4350D7DA9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5162550"/>
            <a:ext cx="3848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higher price for y lowers demand for x.</a:t>
            </a:r>
          </a:p>
        </p:txBody>
      </p:sp>
    </p:spTree>
    <p:extLst>
      <p:ext uri="{BB962C8B-B14F-4D97-AF65-F5344CB8AC3E}">
        <p14:creationId xmlns:p14="http://schemas.microsoft.com/office/powerpoint/2010/main" val="1363476570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7DB3ADFF-ED89-4E96-B74A-D776A3EC8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62BA4EBA-8C87-4E3F-9A98-BD2D5D6CC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3492825-D349-4172-B75A-C2A1D4EDC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Tobacco and marijuana: logic does not settle the sign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BB88D54-D8F3-4F5D-A0DF-C7270EE9E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A22A5B9-17BB-43DB-890E-1C2F92920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CECFD49-C6EC-4205-963A-40FFFAF79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814F9C-8E5D-494B-A691-7891CC095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790700"/>
            <a:ext cx="4095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Substitution story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B07B55A-B7C2-4BBA-9D24-AEEAC35F6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457450"/>
            <a:ext cx="45148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higher cigarette price may lead some users to switch toward marijuana.</a:t>
            </a:r>
          </a:p>
        </p:txBody>
      </p:sp>
      <p:sp>
        <p:nvSpPr>
          <p:cNvPr id="9" name="tobacco-divider">
            <a:extLst xmlns:a="http://schemas.openxmlformats.org/drawingml/2006/main">
              <a:ext uri="{FF2B5EF4-FFF2-40B4-BE49-F238E27FC236}">
                <a16:creationId xmlns:a16="http://schemas.microsoft.com/office/drawing/2014/main" id="{D57CF853-9174-4976-B76C-84418C44B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1657350"/>
            <a:ext cx="19050" cy="2362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6AE77B0-75A3-4A01-A17A-6DA7FB8AB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1790700"/>
            <a:ext cx="4095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Complement story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E2AB1A8-948C-4D0D-B6EF-D0FAF8056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457450"/>
            <a:ext cx="45148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If the goods are often used together, less cigarette use may also reduce marijuana use.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CA16D30-8E94-43A9-A90B-8ED45446A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438650"/>
            <a:ext cx="9334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16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Studies using different people, periods, laws, and methods have found different relationships.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39C6E72-8A12-400B-9B1D-7C1799C56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410200"/>
            <a:ext cx="876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308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A negative cross-price elasticity describes complementarity; it does not prove a gateway-drug claim.</a:t>
            </a:r>
          </a:p>
        </p:txBody>
      </p:sp>
    </p:spTree>
    <p:extLst>
      <p:ext uri="{BB962C8B-B14F-4D97-AF65-F5344CB8AC3E}">
        <p14:creationId xmlns:p14="http://schemas.microsoft.com/office/powerpoint/2010/main" val="644255840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accent-rule">
            <a:extLst xmlns:a="http://schemas.openxmlformats.org/drawingml/2006/main">
              <a:ext uri="{FF2B5EF4-FFF2-40B4-BE49-F238E27FC236}">
                <a16:creationId xmlns:a16="http://schemas.microsoft.com/office/drawing/2014/main" id="{68DAA2B8-2222-4EC5-8F90-682EF415B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A102B82F-02B2-4B41-A8F2-CA7C15403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20D9263-72D7-407B-A1C9-124443C95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Real-world elasticities are estimates, not constants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263732B7-FE3D-4926-A470-46B5A91AE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717E6E50-BAA1-4C08-B988-1EDCCDA04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C0EEAF4-63C0-4049-A7F0-4C1F805CC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7" name="real-estimates-header-cell-1">
            <a:extLst xmlns:a="http://schemas.openxmlformats.org/drawingml/2006/main">
              <a:ext uri="{FF2B5EF4-FFF2-40B4-BE49-F238E27FC236}">
                <a16:creationId xmlns:a16="http://schemas.microsoft.com/office/drawing/2014/main" id="{B98DD035-8F17-4EAC-9024-A3127F89D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581150"/>
            <a:ext cx="3714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real-estimates-header-1">
            <a:extLst xmlns:a="http://schemas.openxmlformats.org/drawingml/2006/main">
              <a:ext uri="{FF2B5EF4-FFF2-40B4-BE49-F238E27FC236}">
                <a16:creationId xmlns:a16="http://schemas.microsoft.com/office/drawing/2014/main" id="{3DB24B7B-B385-4D1F-8A09-FF19910C5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657350"/>
            <a:ext cx="3524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Market and setting</a:t>
            </a:r>
          </a:p>
        </p:txBody>
      </p:sp>
      <p:sp>
        <p:nvSpPr>
          <p:cNvPr id="9" name="real-estimates-header-cell-2">
            <a:extLst xmlns:a="http://schemas.openxmlformats.org/drawingml/2006/main">
              <a:ext uri="{FF2B5EF4-FFF2-40B4-BE49-F238E27FC236}">
                <a16:creationId xmlns:a16="http://schemas.microsoft.com/office/drawing/2014/main" id="{405E46BF-45EC-4656-98C9-C0A996F36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1581150"/>
            <a:ext cx="345757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real-estimates-header-2">
            <a:extLst xmlns:a="http://schemas.openxmlformats.org/drawingml/2006/main">
              <a:ext uri="{FF2B5EF4-FFF2-40B4-BE49-F238E27FC236}">
                <a16:creationId xmlns:a16="http://schemas.microsoft.com/office/drawing/2014/main" id="{30E6BD2F-4DF8-4F67-B749-E02174121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1657350"/>
            <a:ext cx="32670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Approximate estimate</a:t>
            </a:r>
          </a:p>
        </p:txBody>
      </p:sp>
      <p:sp>
        <p:nvSpPr>
          <p:cNvPr id="11" name="real-estimates-header-cell-3">
            <a:extLst xmlns:a="http://schemas.openxmlformats.org/drawingml/2006/main">
              <a:ext uri="{FF2B5EF4-FFF2-40B4-BE49-F238E27FC236}">
                <a16:creationId xmlns:a16="http://schemas.microsoft.com/office/drawing/2014/main" id="{2A5909C1-443C-4E64-BCB3-7EC13ECAA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1581150"/>
            <a:ext cx="345757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" name="real-estimates-header-3">
            <a:extLst xmlns:a="http://schemas.openxmlformats.org/drawingml/2006/main">
              <a:ext uri="{FF2B5EF4-FFF2-40B4-BE49-F238E27FC236}">
                <a16:creationId xmlns:a16="http://schemas.microsoft.com/office/drawing/2014/main" id="{E1DF1B37-264A-469B-A0AB-3BDDD9253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1657350"/>
            <a:ext cx="32670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Main lesson</a:t>
            </a:r>
          </a:p>
        </p:txBody>
      </p:sp>
      <p:sp>
        <p:nvSpPr>
          <p:cNvPr id="13" name="real-estimates-cell-1-1">
            <a:extLst xmlns:a="http://schemas.openxmlformats.org/drawingml/2006/main">
              <a:ext uri="{FF2B5EF4-FFF2-40B4-BE49-F238E27FC236}">
                <a16:creationId xmlns:a16="http://schemas.microsoft.com/office/drawing/2014/main" id="{185AB7CE-9982-4B4F-97BD-364E8B313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133600"/>
            <a:ext cx="37147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4" name="real-estimates-text-1-1">
            <a:extLst xmlns:a="http://schemas.openxmlformats.org/drawingml/2006/main">
              <a:ext uri="{FF2B5EF4-FFF2-40B4-BE49-F238E27FC236}">
                <a16:creationId xmlns:a16="http://schemas.microsoft.com/office/drawing/2014/main" id="{218D891A-A951-40C1-9598-11F05E0B4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209800"/>
            <a:ext cx="3524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Medical care, 1970s insurance experiment</a:t>
            </a:r>
          </a:p>
        </p:txBody>
      </p:sp>
      <p:sp>
        <p:nvSpPr>
          <p:cNvPr id="15" name="real-estimates-cell-1-2">
            <a:extLst xmlns:a="http://schemas.openxmlformats.org/drawingml/2006/main">
              <a:ext uri="{FF2B5EF4-FFF2-40B4-BE49-F238E27FC236}">
                <a16:creationId xmlns:a16="http://schemas.microsoft.com/office/drawing/2014/main" id="{B78961D3-4632-4712-9B90-B8E9A90A3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133600"/>
            <a:ext cx="345757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real-estimates-text-1-2">
            <a:extLst xmlns:a="http://schemas.openxmlformats.org/drawingml/2006/main">
              <a:ext uri="{FF2B5EF4-FFF2-40B4-BE49-F238E27FC236}">
                <a16:creationId xmlns:a16="http://schemas.microsoft.com/office/drawing/2014/main" id="{F05B3A73-A55C-43DF-833B-B480479EA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209800"/>
            <a:ext cx="326707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-0.20</a:t>
            </a:r>
          </a:p>
        </p:txBody>
      </p:sp>
      <p:sp>
        <p:nvSpPr>
          <p:cNvPr id="17" name="real-estimates-cell-1-3">
            <a:extLst xmlns:a="http://schemas.openxmlformats.org/drawingml/2006/main">
              <a:ext uri="{FF2B5EF4-FFF2-40B4-BE49-F238E27FC236}">
                <a16:creationId xmlns:a16="http://schemas.microsoft.com/office/drawing/2014/main" id="{C98DF0F1-9A51-4AE2-961A-816772E7C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2133600"/>
            <a:ext cx="345757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real-estimates-text-1-3">
            <a:extLst xmlns:a="http://schemas.openxmlformats.org/drawingml/2006/main">
              <a:ext uri="{FF2B5EF4-FFF2-40B4-BE49-F238E27FC236}">
                <a16:creationId xmlns:a16="http://schemas.microsoft.com/office/drawing/2014/main" id="{2BE05C45-E044-4584-8B2D-419E53BC7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209800"/>
            <a:ext cx="326707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Small response to out-of-pocket price</a:t>
            </a:r>
          </a:p>
        </p:txBody>
      </p:sp>
      <p:sp>
        <p:nvSpPr>
          <p:cNvPr id="19" name="real-estimates-cell-2-1">
            <a:extLst xmlns:a="http://schemas.openxmlformats.org/drawingml/2006/main">
              <a:ext uri="{FF2B5EF4-FFF2-40B4-BE49-F238E27FC236}">
                <a16:creationId xmlns:a16="http://schemas.microsoft.com/office/drawing/2014/main" id="{ACE47BB8-72E6-48F1-A19E-9AE4D0716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37147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0" name="real-estimates-text-2-1">
            <a:extLst xmlns:a="http://schemas.openxmlformats.org/drawingml/2006/main">
              <a:ext uri="{FF2B5EF4-FFF2-40B4-BE49-F238E27FC236}">
                <a16:creationId xmlns:a16="http://schemas.microsoft.com/office/drawing/2014/main" id="{9C8D2D23-746B-4E18-B11D-F744F7858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990850"/>
            <a:ext cx="3524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U.S. cigarette sales per person</a:t>
            </a:r>
          </a:p>
        </p:txBody>
      </p:sp>
      <p:sp>
        <p:nvSpPr>
          <p:cNvPr id="21" name="real-estimates-cell-2-2">
            <a:extLst xmlns:a="http://schemas.openxmlformats.org/drawingml/2006/main">
              <a:ext uri="{FF2B5EF4-FFF2-40B4-BE49-F238E27FC236}">
                <a16:creationId xmlns:a16="http://schemas.microsoft.com/office/drawing/2014/main" id="{1404C2B8-1B94-4282-A87E-6159AC58C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914650"/>
            <a:ext cx="345757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2" name="real-estimates-text-2-2">
            <a:extLst xmlns:a="http://schemas.openxmlformats.org/drawingml/2006/main">
              <a:ext uri="{FF2B5EF4-FFF2-40B4-BE49-F238E27FC236}">
                <a16:creationId xmlns:a16="http://schemas.microsoft.com/office/drawing/2014/main" id="{28225E79-54A3-47CE-B265-D1129ED4E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990850"/>
            <a:ext cx="326707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-0.70</a:t>
            </a:r>
          </a:p>
        </p:txBody>
      </p:sp>
      <p:sp>
        <p:nvSpPr>
          <p:cNvPr id="23" name="real-estimates-cell-2-3">
            <a:extLst xmlns:a="http://schemas.openxmlformats.org/drawingml/2006/main">
              <a:ext uri="{FF2B5EF4-FFF2-40B4-BE49-F238E27FC236}">
                <a16:creationId xmlns:a16="http://schemas.microsoft.com/office/drawing/2014/main" id="{65AE24A3-6319-4800-891E-CDC4DE11B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2914650"/>
            <a:ext cx="345757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4" name="real-estimates-text-2-3">
            <a:extLst xmlns:a="http://schemas.openxmlformats.org/drawingml/2006/main">
              <a:ext uri="{FF2B5EF4-FFF2-40B4-BE49-F238E27FC236}">
                <a16:creationId xmlns:a16="http://schemas.microsoft.com/office/drawing/2014/main" id="{D30DC4CA-BD3D-43DC-8130-D4CCC784E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990850"/>
            <a:ext cx="326707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Sales fall less than proportionally</a:t>
            </a:r>
          </a:p>
        </p:txBody>
      </p:sp>
      <p:sp>
        <p:nvSpPr>
          <p:cNvPr id="25" name="real-estimates-cell-3-1">
            <a:extLst xmlns:a="http://schemas.openxmlformats.org/drawingml/2006/main">
              <a:ext uri="{FF2B5EF4-FFF2-40B4-BE49-F238E27FC236}">
                <a16:creationId xmlns:a16="http://schemas.microsoft.com/office/drawing/2014/main" id="{DDF063C5-5DD3-4B5F-8A08-FFE5095E7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695700"/>
            <a:ext cx="37147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6" name="real-estimates-text-3-1">
            <a:extLst xmlns:a="http://schemas.openxmlformats.org/drawingml/2006/main">
              <a:ext uri="{FF2B5EF4-FFF2-40B4-BE49-F238E27FC236}">
                <a16:creationId xmlns:a16="http://schemas.microsoft.com/office/drawing/2014/main" id="{2373FEAF-CA56-4F62-BE2F-3B004AFC6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71900"/>
            <a:ext cx="3524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Gasoline, pooled studies</a:t>
            </a:r>
          </a:p>
        </p:txBody>
      </p:sp>
      <p:sp>
        <p:nvSpPr>
          <p:cNvPr id="27" name="real-estimates-cell-3-2">
            <a:extLst xmlns:a="http://schemas.openxmlformats.org/drawingml/2006/main">
              <a:ext uri="{FF2B5EF4-FFF2-40B4-BE49-F238E27FC236}">
                <a16:creationId xmlns:a16="http://schemas.microsoft.com/office/drawing/2014/main" id="{DD73926C-C0E5-4A6E-B293-7D58AF27A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695700"/>
            <a:ext cx="345757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8" name="real-estimates-text-3-2">
            <a:extLst xmlns:a="http://schemas.openxmlformats.org/drawingml/2006/main">
              <a:ext uri="{FF2B5EF4-FFF2-40B4-BE49-F238E27FC236}">
                <a16:creationId xmlns:a16="http://schemas.microsoft.com/office/drawing/2014/main" id="{66E0DDD5-6292-4927-B2AA-773ABDE30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771900"/>
            <a:ext cx="326707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-0.293 short run; -0.773 long run</a:t>
            </a:r>
          </a:p>
        </p:txBody>
      </p:sp>
      <p:sp>
        <p:nvSpPr>
          <p:cNvPr id="29" name="real-estimates-cell-3-3">
            <a:extLst xmlns:a="http://schemas.openxmlformats.org/drawingml/2006/main">
              <a:ext uri="{FF2B5EF4-FFF2-40B4-BE49-F238E27FC236}">
                <a16:creationId xmlns:a16="http://schemas.microsoft.com/office/drawing/2014/main" id="{E45AE350-702F-466B-96BC-88183C230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3695700"/>
            <a:ext cx="345757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0" name="real-estimates-text-3-3">
            <a:extLst xmlns:a="http://schemas.openxmlformats.org/drawingml/2006/main">
              <a:ext uri="{FF2B5EF4-FFF2-40B4-BE49-F238E27FC236}">
                <a16:creationId xmlns:a16="http://schemas.microsoft.com/office/drawing/2014/main" id="{849A8444-509C-4DB9-AD4A-10F5EA115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771900"/>
            <a:ext cx="326707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More adjustment with time</a:t>
            </a:r>
          </a:p>
        </p:txBody>
      </p:sp>
      <p:sp>
        <p:nvSpPr>
          <p:cNvPr id="31" name="real-estimates-cell-4-1">
            <a:extLst xmlns:a="http://schemas.openxmlformats.org/drawingml/2006/main">
              <a:ext uri="{FF2B5EF4-FFF2-40B4-BE49-F238E27FC236}">
                <a16:creationId xmlns:a16="http://schemas.microsoft.com/office/drawing/2014/main" id="{AD792A78-3D38-4D27-AD44-369BFC0AC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76750"/>
            <a:ext cx="37147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2" name="real-estimates-text-4-1">
            <a:extLst xmlns:a="http://schemas.openxmlformats.org/drawingml/2006/main">
              <a:ext uri="{FF2B5EF4-FFF2-40B4-BE49-F238E27FC236}">
                <a16:creationId xmlns:a16="http://schemas.microsoft.com/office/drawing/2014/main" id="{2B0B02B5-47EB-4AA4-A5AA-A092AD03A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52950"/>
            <a:ext cx="3524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Air travel, 2010-2019 data</a:t>
            </a:r>
          </a:p>
        </p:txBody>
      </p:sp>
      <p:sp>
        <p:nvSpPr>
          <p:cNvPr id="33" name="real-estimates-cell-4-2">
            <a:extLst xmlns:a="http://schemas.openxmlformats.org/drawingml/2006/main">
              <a:ext uri="{FF2B5EF4-FFF2-40B4-BE49-F238E27FC236}">
                <a16:creationId xmlns:a16="http://schemas.microsoft.com/office/drawing/2014/main" id="{A13EEE65-136E-47FF-9856-A040B2BF9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476750"/>
            <a:ext cx="345757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4" name="real-estimates-text-4-2">
            <a:extLst xmlns:a="http://schemas.openxmlformats.org/drawingml/2006/main">
              <a:ext uri="{FF2B5EF4-FFF2-40B4-BE49-F238E27FC236}">
                <a16:creationId xmlns:a16="http://schemas.microsoft.com/office/drawing/2014/main" id="{C8884C23-3B0F-4379-9771-60F73560A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4552950"/>
            <a:ext cx="326707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-0.87 global; -1.27 Europe</a:t>
            </a:r>
          </a:p>
        </p:txBody>
      </p:sp>
      <p:sp>
        <p:nvSpPr>
          <p:cNvPr id="35" name="real-estimates-cell-4-3">
            <a:extLst xmlns:a="http://schemas.openxmlformats.org/drawingml/2006/main">
              <a:ext uri="{FF2B5EF4-FFF2-40B4-BE49-F238E27FC236}">
                <a16:creationId xmlns:a16="http://schemas.microsoft.com/office/drawing/2014/main" id="{9E0395BE-314B-463D-ADE3-760B97342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4476750"/>
            <a:ext cx="345757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6" name="real-estimates-text-4-3">
            <a:extLst xmlns:a="http://schemas.openxmlformats.org/drawingml/2006/main">
              <a:ext uri="{FF2B5EF4-FFF2-40B4-BE49-F238E27FC236}">
                <a16:creationId xmlns:a16="http://schemas.microsoft.com/office/drawing/2014/main" id="{39649BEB-DA5D-47B1-93EF-0F2645E12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4552950"/>
            <a:ext cx="326707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Setting and market definition matter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375F64F-B17F-4683-960C-277313736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5626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Ask: Which buyers? Which market? Which time period? Which method?</a:t>
            </a:r>
          </a:p>
        </p:txBody>
      </p:sp>
    </p:spTree>
    <p:extLst>
      <p:ext uri="{BB962C8B-B14F-4D97-AF65-F5344CB8AC3E}">
        <p14:creationId xmlns:p14="http://schemas.microsoft.com/office/powerpoint/2010/main" val="475938006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FFC65C3D-E49C-4BEB-A6AA-6492167E5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655A6A60-952E-4E63-BB59-D1FB33748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36494AF-A3CC-4ED8-A8F4-CA52075D9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70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Price elasticity of supply measures seller responsiveness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895AC84-D793-4D3D-8801-D8EBBE9BA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94D154E7-73EC-4A6B-A68A-1683F9F3F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3C5861E-3827-49FD-9327-AEC025A84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25</a:t>
            </a:r>
          </a:p>
        </p:txBody>
      </p:sp>
      <p:sp>
        <p:nvSpPr>
          <p:cNvPr id="7" name="equation-field">
            <a:extLst xmlns:a="http://schemas.openxmlformats.org/drawingml/2006/main">
              <a:ext uri="{FF2B5EF4-FFF2-40B4-BE49-F238E27FC236}">
                <a16:creationId xmlns:a16="http://schemas.microsoft.com/office/drawing/2014/main" id="{BA684B79-59D3-44E3-ABE6-4C70799CD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790700"/>
            <a:ext cx="93345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9A3B35"/>
            </a:solidFill>
            <a:prstDash val="solid"/>
          </a:ln>
        </p:spPr>
      </p:sp>
      <p:sp>
        <p:nvSpPr>
          <p:cNvPr id="8" name="equation">
            <a:extLst xmlns:a="http://schemas.openxmlformats.org/drawingml/2006/main">
              <a:ext uri="{FF2B5EF4-FFF2-40B4-BE49-F238E27FC236}">
                <a16:creationId xmlns:a16="http://schemas.microsoft.com/office/drawing/2014/main" id="{238E6FB7-AA79-46E0-A418-53CE04C03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076450"/>
            <a:ext cx="8572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1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εs = % change in Qs / % change in P</a:t>
            </a:r>
          </a:p>
        </p:txBody>
      </p:sp>
      <p:sp>
        <p:nvSpPr>
          <p:cNvPr id="9" name="equation-explanation">
            <a:extLst xmlns:a="http://schemas.openxmlformats.org/drawingml/2006/main">
              <a:ext uri="{FF2B5EF4-FFF2-40B4-BE49-F238E27FC236}">
                <a16:creationId xmlns:a16="http://schemas.microsoft.com/office/drawing/2014/main" id="{56B290F1-2395-4CAE-B081-AF4EC8FC0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524250"/>
            <a:ext cx="914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top is the seller's quantity response. The bottom is the good's own price change.</a:t>
            </a:r>
          </a:p>
        </p:txBody>
      </p:sp>
      <p:sp>
        <p:nvSpPr>
          <p:cNvPr id="10" name="supply-definition-mark-1">
            <a:extLst xmlns:a="http://schemas.openxmlformats.org/drawingml/2006/main">
              <a:ext uri="{FF2B5EF4-FFF2-40B4-BE49-F238E27FC236}">
                <a16:creationId xmlns:a16="http://schemas.microsoft.com/office/drawing/2014/main" id="{C41B873D-5DA1-41B4-A8D3-CFB5A9B45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43148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supply-definition-1">
            <a:extLst xmlns:a="http://schemas.openxmlformats.org/drawingml/2006/main">
              <a:ext uri="{FF2B5EF4-FFF2-40B4-BE49-F238E27FC236}">
                <a16:creationId xmlns:a16="http://schemas.microsoft.com/office/drawing/2014/main" id="{1F500357-E169-4858-A997-867AF7BE3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4324350"/>
            <a:ext cx="7772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Supply elasticity is normally positive.</a:t>
            </a:r>
          </a:p>
        </p:txBody>
      </p:sp>
      <p:sp>
        <p:nvSpPr>
          <p:cNvPr id="12" name="supply-definition-mark-2">
            <a:extLst xmlns:a="http://schemas.openxmlformats.org/drawingml/2006/main">
              <a:ext uri="{FF2B5EF4-FFF2-40B4-BE49-F238E27FC236}">
                <a16:creationId xmlns:a16="http://schemas.microsoft.com/office/drawing/2014/main" id="{41F48E4E-859E-4DBA-997B-97C602E32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487680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supply-definition-2">
            <a:extLst xmlns:a="http://schemas.openxmlformats.org/drawingml/2006/main">
              <a:ext uri="{FF2B5EF4-FFF2-40B4-BE49-F238E27FC236}">
                <a16:creationId xmlns:a16="http://schemas.microsoft.com/office/drawing/2014/main" id="{ADB5BFAC-097A-4634-973A-D4AB608B6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4886325"/>
            <a:ext cx="7772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605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same greater-than-one, equal-to-one, and less-than-one categories apply.</a:t>
            </a:r>
          </a:p>
        </p:txBody>
      </p:sp>
      <p:sp>
        <p:nvSpPr>
          <p:cNvPr id="14" name="supply-definition-mark-3">
            <a:extLst xmlns:a="http://schemas.openxmlformats.org/drawingml/2006/main">
              <a:ext uri="{FF2B5EF4-FFF2-40B4-BE49-F238E27FC236}">
                <a16:creationId xmlns:a16="http://schemas.microsoft.com/office/drawing/2014/main" id="{977BD601-B33D-4F36-B929-CCE7FB237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5438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5" name="supply-definition-3">
            <a:extLst xmlns:a="http://schemas.openxmlformats.org/drawingml/2006/main">
              <a:ext uri="{FF2B5EF4-FFF2-40B4-BE49-F238E27FC236}">
                <a16:creationId xmlns:a16="http://schemas.microsoft.com/office/drawing/2014/main" id="{E2F6318B-42C2-4917-AF84-9973E9D34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5448300"/>
            <a:ext cx="7772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key question is how easily sellers can change output.</a:t>
            </a:r>
          </a:p>
        </p:txBody>
      </p:sp>
    </p:spTree>
    <p:extLst>
      <p:ext uri="{BB962C8B-B14F-4D97-AF65-F5344CB8AC3E}">
        <p14:creationId xmlns:p14="http://schemas.microsoft.com/office/powerpoint/2010/main" val="1228847077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9DAABA27-E421-4C5A-822F-E725ECA0C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22BB368-0360-4BC9-9423-71D1CC484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8BBDBAA-EA6C-49AF-8ABB-A9BD055CE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60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Supply is more elastic when sellers have ways to adjust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32E69919-BB2C-4ABB-8D41-4999633A5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9CCEF20-AF13-4714-A482-63DA18639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A2E23A5-6053-4E04-BC57-B2F25198A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26</a:t>
            </a:r>
          </a:p>
        </p:txBody>
      </p:sp>
      <p:sp>
        <p:nvSpPr>
          <p:cNvPr id="7" name="supply-time-field">
            <a:extLst xmlns:a="http://schemas.openxmlformats.org/drawingml/2006/main">
              <a:ext uri="{FF2B5EF4-FFF2-40B4-BE49-F238E27FC236}">
                <a16:creationId xmlns:a16="http://schemas.microsoft.com/office/drawing/2014/main" id="{F90DCFDE-E3DC-4282-8297-201407D2E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52600"/>
            <a:ext cx="34290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8686D1-805D-4E1F-928B-2566240B0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981200"/>
            <a:ext cx="2933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TIME</a:t>
            </a:r>
          </a:p>
        </p:txBody>
      </p:sp>
      <p:sp>
        <p:nvSpPr>
          <p:cNvPr id="9" name="supply-time-heading">
            <a:extLst xmlns:a="http://schemas.openxmlformats.org/drawingml/2006/main">
              <a:ext uri="{FF2B5EF4-FFF2-40B4-BE49-F238E27FC236}">
                <a16:creationId xmlns:a16="http://schemas.microsoft.com/office/drawing/2014/main" id="{3DCE7A67-67BE-486F-BC4B-7F44387CD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381250"/>
            <a:ext cx="29337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Plans can change</a:t>
            </a:r>
          </a:p>
        </p:txBody>
      </p:sp>
      <p:sp>
        <p:nvSpPr>
          <p:cNvPr id="10" name="supply-time-body">
            <a:extLst xmlns:a="http://schemas.openxmlformats.org/drawingml/2006/main">
              <a:ext uri="{FF2B5EF4-FFF2-40B4-BE49-F238E27FC236}">
                <a16:creationId xmlns:a16="http://schemas.microsoft.com/office/drawing/2014/main" id="{DAA46BB0-AD65-4FAF-A32F-961E52A9F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257550"/>
            <a:ext cx="289560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Capacity, methods, and entry or exit can change in the longer run.</a:t>
            </a:r>
          </a:p>
        </p:txBody>
      </p:sp>
      <p:sp>
        <p:nvSpPr>
          <p:cNvPr id="11" name="supply-capacity-field">
            <a:extLst xmlns:a="http://schemas.openxmlformats.org/drawingml/2006/main">
              <a:ext uri="{FF2B5EF4-FFF2-40B4-BE49-F238E27FC236}">
                <a16:creationId xmlns:a16="http://schemas.microsoft.com/office/drawing/2014/main" id="{795BAA5C-F615-4A34-9BE1-96C69DD45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1752600"/>
            <a:ext cx="34290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E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F593851-2426-4951-859D-C25816F63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1981200"/>
            <a:ext cx="2933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8C6810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8C6810"/>
                </a:solidFill>
                <a:latin typeface="Aptos"/>
                <a:ea typeface="Aptos"/>
                <a:cs typeface="Aptos"/>
              </a:rPr>
              <a:t>UNUSED CAPACITY</a:t>
            </a:r>
          </a:p>
        </p:txBody>
      </p:sp>
      <p:sp>
        <p:nvSpPr>
          <p:cNvPr id="13" name="supply-capacity-heading">
            <a:extLst xmlns:a="http://schemas.openxmlformats.org/drawingml/2006/main">
              <a:ext uri="{FF2B5EF4-FFF2-40B4-BE49-F238E27FC236}">
                <a16:creationId xmlns:a16="http://schemas.microsoft.com/office/drawing/2014/main" id="{427BA065-E709-4569-8A54-9575BA5C3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381250"/>
            <a:ext cx="29337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07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8C6810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8C6810"/>
                </a:solidFill>
                <a:latin typeface="Georgia"/>
                <a:ea typeface="Georgia"/>
                <a:cs typeface="Georgia"/>
              </a:rPr>
              <a:t>Output can rise now</a:t>
            </a:r>
          </a:p>
        </p:txBody>
      </p:sp>
      <p:sp>
        <p:nvSpPr>
          <p:cNvPr id="14" name="supply-capacity-body">
            <a:extLst xmlns:a="http://schemas.openxmlformats.org/drawingml/2006/main">
              <a:ext uri="{FF2B5EF4-FFF2-40B4-BE49-F238E27FC236}">
                <a16:creationId xmlns:a16="http://schemas.microsoft.com/office/drawing/2014/main" id="{35551927-5BE2-4979-9FDE-AE0655501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3257550"/>
            <a:ext cx="289560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Existing workers or equipment may be able to produce more before new investment.</a:t>
            </a:r>
          </a:p>
        </p:txBody>
      </p:sp>
      <p:sp>
        <p:nvSpPr>
          <p:cNvPr id="15" name="supply-inputs-field">
            <a:extLst xmlns:a="http://schemas.openxmlformats.org/drawingml/2006/main">
              <a:ext uri="{FF2B5EF4-FFF2-40B4-BE49-F238E27FC236}">
                <a16:creationId xmlns:a16="http://schemas.microsoft.com/office/drawing/2014/main" id="{69AEAB31-E7FA-4475-AEE1-EC2FE57DA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752600"/>
            <a:ext cx="34290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531D3A0-8C29-40A0-A3F5-F39D1FD0B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981200"/>
            <a:ext cx="2933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FLEXIBLE INPUTS</a:t>
            </a:r>
          </a:p>
        </p:txBody>
      </p:sp>
      <p:sp>
        <p:nvSpPr>
          <p:cNvPr id="17" name="supply-inputs-heading">
            <a:extLst xmlns:a="http://schemas.openxmlformats.org/drawingml/2006/main">
              <a:ext uri="{FF2B5EF4-FFF2-40B4-BE49-F238E27FC236}">
                <a16:creationId xmlns:a16="http://schemas.microsoft.com/office/drawing/2014/main" id="{04035637-F0AC-4952-8446-128054D18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381250"/>
            <a:ext cx="29337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07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Resources can move</a:t>
            </a:r>
          </a:p>
        </p:txBody>
      </p:sp>
      <p:sp>
        <p:nvSpPr>
          <p:cNvPr id="18" name="supply-inputs-body">
            <a:extLst xmlns:a="http://schemas.openxmlformats.org/drawingml/2006/main">
              <a:ext uri="{FF2B5EF4-FFF2-40B4-BE49-F238E27FC236}">
                <a16:creationId xmlns:a16="http://schemas.microsoft.com/office/drawing/2014/main" id="{04FB68BA-5FC8-4D8F-B2DA-69C71C615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257550"/>
            <a:ext cx="289560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Inputs, production methods, and firms can be redirected toward the market.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28E722B-CBDC-46F4-B526-1980FE8DC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276850"/>
            <a:ext cx="9334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Time creates more options, but existing spare capacity can still make short-run supply responsive.</a:t>
            </a:r>
          </a:p>
        </p:txBody>
      </p:sp>
    </p:spTree>
    <p:extLst>
      <p:ext uri="{BB962C8B-B14F-4D97-AF65-F5344CB8AC3E}">
        <p14:creationId xmlns:p14="http://schemas.microsoft.com/office/powerpoint/2010/main" val="547316459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C26CE9C-666C-4823-89CE-0662EC4C8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9D935E4-8CB6-4743-8FA1-8EAA43CBE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EC288C0-E8E3-463E-BEAA-F255A3522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25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Supply responses also range from none to extremely large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46E0B78-CE06-40F6-B500-CA24D5437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5867FEF-05E8-42CB-B121-13930544E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7C26B2E-8A94-468C-B6CB-F33D98C1D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27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ac2f11c98b42c7"/>
          <a:stretch xmlns:a="http://schemas.openxmlformats.org/drawingml/2006/main"/>
        </p:blipFill>
        <p:spPr>
          <a:xfrm xmlns:a="http://schemas.openxmlformats.org/drawingml/2006/main">
            <a:off x="762000" y="1872139"/>
            <a:ext cx="10668000" cy="3380423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EFCF3060-7DCE-4DAF-AE5D-058273D7A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848350"/>
            <a:ext cx="971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202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Unlike demand, vertical supply can describe a real short-run limit or a fixed resource such as land in one location.</a:t>
            </a:r>
          </a:p>
        </p:txBody>
      </p:sp>
    </p:spTree>
    <p:extLst>
      <p:ext uri="{BB962C8B-B14F-4D97-AF65-F5344CB8AC3E}">
        <p14:creationId xmlns:p14="http://schemas.microsoft.com/office/powerpoint/2010/main" val="269762035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9B0DEE91-5BD7-45DC-AC5A-00DA00AC1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6144CA5C-90D0-42B7-889B-55CFC3B83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09DB19E-41A6-4D68-AEA1-769DD4FE5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More time often makes supply more elastic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DE072E0-D3C1-43A2-8508-A3E14C080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A4FC3C9-1E61-48D6-88AC-FEF6050DC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F4F71192-7A40-41F6-8969-209F8200B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28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2789a547dd4e93"/>
          <a:stretch xmlns:a="http://schemas.openxmlformats.org/drawingml/2006/main"/>
        </p:blipFill>
        <p:spPr>
          <a:xfrm xmlns:a="http://schemas.openxmlformats.org/drawingml/2006/main">
            <a:off x="3360994" y="1409700"/>
            <a:ext cx="5470011" cy="432435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25A243AE-9962-4A7C-803A-3D45156E9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829300"/>
            <a:ext cx="971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law of supply does not change. The available production choices do.</a:t>
            </a:r>
          </a:p>
        </p:txBody>
      </p:sp>
    </p:spTree>
    <p:extLst>
      <p:ext uri="{BB962C8B-B14F-4D97-AF65-F5344CB8AC3E}">
        <p14:creationId xmlns:p14="http://schemas.microsoft.com/office/powerpoint/2010/main" val="1255893492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1F0434D-F63A-428B-8A65-ACFAE5787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6343774-62FF-4DD5-B349-3F0BFF17F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DD35A49-924D-4B42-BE19-51DAC5B40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Oil prices reveal adjustment unfolding over time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E1D3BD6-C89A-427B-9D6F-73910E5A3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3EF8A7E-03A0-48AC-9E6E-8EA136419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85C7BD50-121D-4712-9E9A-7EF80B437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29</a:t>
            </a:r>
          </a:p>
        </p:txBody>
      </p:sp>
      <p:sp>
        <p:nvSpPr>
          <p:cNvPr id="7" name="oil-short-field">
            <a:extLst xmlns:a="http://schemas.openxmlformats.org/drawingml/2006/main">
              <a:ext uri="{FF2B5EF4-FFF2-40B4-BE49-F238E27FC236}">
                <a16:creationId xmlns:a16="http://schemas.microsoft.com/office/drawing/2014/main" id="{21AC7C3F-C0E8-4D11-A842-A487C5D96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695450"/>
            <a:ext cx="4953000" cy="3390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9C36192-C85C-4571-953B-05ACC4479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924050"/>
            <a:ext cx="4457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SOON AFTER A PRICE SHOCK</a:t>
            </a:r>
          </a:p>
        </p:txBody>
      </p:sp>
      <p:sp>
        <p:nvSpPr>
          <p:cNvPr id="9" name="oil-short-heading">
            <a:extLst xmlns:a="http://schemas.openxmlformats.org/drawingml/2006/main">
              <a:ext uri="{FF2B5EF4-FFF2-40B4-BE49-F238E27FC236}">
                <a16:creationId xmlns:a16="http://schemas.microsoft.com/office/drawing/2014/main" id="{83C21FD7-DD6E-46BC-824C-9170EB103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24100"/>
            <a:ext cx="44577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Few choices can change</a:t>
            </a:r>
          </a:p>
        </p:txBody>
      </p:sp>
      <p:sp>
        <p:nvSpPr>
          <p:cNvPr id="10" name="oil-short-body">
            <a:extLst xmlns:a="http://schemas.openxmlformats.org/drawingml/2006/main">
              <a:ext uri="{FF2B5EF4-FFF2-40B4-BE49-F238E27FC236}">
                <a16:creationId xmlns:a16="http://schemas.microsoft.com/office/drawing/2014/main" id="{6055C91C-0EC0-491F-A222-53919466D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200400"/>
            <a:ext cx="4419600" cy="1638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Drivers still own the same vehicles. Producers still have existing wells, refineries, workers, and transport capacity.</a:t>
            </a:r>
          </a:p>
        </p:txBody>
      </p:sp>
      <p:sp>
        <p:nvSpPr>
          <p:cNvPr id="11" name="oil-long-field">
            <a:extLst xmlns:a="http://schemas.openxmlformats.org/drawingml/2006/main">
              <a:ext uri="{FF2B5EF4-FFF2-40B4-BE49-F238E27FC236}">
                <a16:creationId xmlns:a16="http://schemas.microsoft.com/office/drawing/2014/main" id="{1030D4E2-87B7-41AB-A35C-2DE385C33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695450"/>
            <a:ext cx="4953000" cy="3390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260A8CB-8D1A-40CD-A6F6-100BF04F1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924050"/>
            <a:ext cx="4457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AFTER YEARS OF ADJUSTMENT</a:t>
            </a:r>
          </a:p>
        </p:txBody>
      </p:sp>
      <p:sp>
        <p:nvSpPr>
          <p:cNvPr id="13" name="oil-long-heading">
            <a:extLst xmlns:a="http://schemas.openxmlformats.org/drawingml/2006/main">
              <a:ext uri="{FF2B5EF4-FFF2-40B4-BE49-F238E27FC236}">
                <a16:creationId xmlns:a16="http://schemas.microsoft.com/office/drawing/2014/main" id="{D14F840E-E53F-443D-BEA1-89CFC4C18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324100"/>
            <a:ext cx="44577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More choices can change</a:t>
            </a:r>
          </a:p>
        </p:txBody>
      </p:sp>
      <p:sp>
        <p:nvSpPr>
          <p:cNvPr id="14" name="oil-long-body">
            <a:extLst xmlns:a="http://schemas.openxmlformats.org/drawingml/2006/main">
              <a:ext uri="{FF2B5EF4-FFF2-40B4-BE49-F238E27FC236}">
                <a16:creationId xmlns:a16="http://schemas.microsoft.com/office/drawing/2014/main" id="{33C9B765-02C5-43E4-B292-CE7624B36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200400"/>
            <a:ext cx="4419600" cy="1638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Households change vehicles and location. Firms explore, invest, enter, exit, and redirect resources.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6172DB0-812B-4A3E-A2CD-AAEFC30D5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467350"/>
            <a:ext cx="9144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692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Short-run demand and supply are often less elastic than long-run demand and supply.</a:t>
            </a:r>
          </a:p>
        </p:txBody>
      </p:sp>
    </p:spTree>
    <p:extLst>
      <p:ext uri="{BB962C8B-B14F-4D97-AF65-F5344CB8AC3E}">
        <p14:creationId xmlns:p14="http://schemas.microsoft.com/office/powerpoint/2010/main" val="163129611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A38C37C-5821-4417-A9C3-976F1827A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881D7B8-890A-4936-87BF-F3E22F5F6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1333D62-82FC-4DAF-87CE-F9545E150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84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The same price change can produce very different responses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3E9A3BB-74B9-492F-AE40-8D8316A9E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7FE5F9C-E400-4852-83C7-A9DA98CB0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5D7CCC41-0875-48D7-86A3-E50591FE0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7" name="emergency-field">
            <a:extLst xmlns:a="http://schemas.openxmlformats.org/drawingml/2006/main">
              <a:ext uri="{FF2B5EF4-FFF2-40B4-BE49-F238E27FC236}">
                <a16:creationId xmlns:a16="http://schemas.microsoft.com/office/drawing/2014/main" id="{0FD44B0F-5308-44EB-BC89-9E42D30CB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619250"/>
            <a:ext cx="4953000" cy="1924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BAE9D09-F1A3-4629-8598-E2D5B7312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790700"/>
            <a:ext cx="4457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HARD TO ADJUST</a:t>
            </a:r>
          </a:p>
        </p:txBody>
      </p:sp>
      <p:sp>
        <p:nvSpPr>
          <p:cNvPr id="9" name="emergency-heading">
            <a:extLst xmlns:a="http://schemas.openxmlformats.org/drawingml/2006/main">
              <a:ext uri="{FF2B5EF4-FFF2-40B4-BE49-F238E27FC236}">
                <a16:creationId xmlns:a16="http://schemas.microsoft.com/office/drawing/2014/main" id="{1D188A98-E987-4781-93AE-20B114277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38350"/>
            <a:ext cx="4457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Emergency care</a:t>
            </a:r>
          </a:p>
        </p:txBody>
      </p:sp>
      <p:sp>
        <p:nvSpPr>
          <p:cNvPr id="10" name="emergency-body">
            <a:extLst xmlns:a="http://schemas.openxmlformats.org/drawingml/2006/main">
              <a:ext uri="{FF2B5EF4-FFF2-40B4-BE49-F238E27FC236}">
                <a16:creationId xmlns:a16="http://schemas.microsoft.com/office/drawing/2014/main" id="{E0BFBD79-8B6C-41E8-A615-8FBA1C3F6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533650"/>
            <a:ext cx="44196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Urgency and few alternatives make the response small.</a:t>
            </a:r>
          </a:p>
        </p:txBody>
      </p:sp>
      <p:sp>
        <p:nvSpPr>
          <p:cNvPr id="11" name="restaurant-field">
            <a:extLst xmlns:a="http://schemas.openxmlformats.org/drawingml/2006/main">
              <a:ext uri="{FF2B5EF4-FFF2-40B4-BE49-F238E27FC236}">
                <a16:creationId xmlns:a16="http://schemas.microsoft.com/office/drawing/2014/main" id="{C9318967-E5DC-45A0-9508-A017BD727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619250"/>
            <a:ext cx="4953000" cy="1924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B02D8B9-88D3-4A96-BC41-2571F3263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1790700"/>
            <a:ext cx="4457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EASIER TO ADJUST</a:t>
            </a:r>
          </a:p>
        </p:txBody>
      </p:sp>
      <p:sp>
        <p:nvSpPr>
          <p:cNvPr id="13" name="restaurant-heading">
            <a:extLst xmlns:a="http://schemas.openxmlformats.org/drawingml/2006/main">
              <a:ext uri="{FF2B5EF4-FFF2-40B4-BE49-F238E27FC236}">
                <a16:creationId xmlns:a16="http://schemas.microsoft.com/office/drawing/2014/main" id="{0AC9C936-9535-43BF-8B28-A4216E898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038350"/>
            <a:ext cx="4457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Restaurant meals</a:t>
            </a:r>
          </a:p>
        </p:txBody>
      </p:sp>
      <p:sp>
        <p:nvSpPr>
          <p:cNvPr id="14" name="restaurant-body">
            <a:extLst xmlns:a="http://schemas.openxmlformats.org/drawingml/2006/main">
              <a:ext uri="{FF2B5EF4-FFF2-40B4-BE49-F238E27FC236}">
                <a16:creationId xmlns:a16="http://schemas.microsoft.com/office/drawing/2014/main" id="{AA63697F-5BAA-4F63-9E42-B4565D8FE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533650"/>
            <a:ext cx="44196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Cook at home, choose another restaurant, or eat out less.</a:t>
            </a:r>
          </a:p>
        </p:txBody>
      </p:sp>
      <p:sp>
        <p:nvSpPr>
          <p:cNvPr id="15" name="gas-short-field">
            <a:extLst xmlns:a="http://schemas.openxmlformats.org/drawingml/2006/main">
              <a:ext uri="{FF2B5EF4-FFF2-40B4-BE49-F238E27FC236}">
                <a16:creationId xmlns:a16="http://schemas.microsoft.com/office/drawing/2014/main" id="{CA9C584C-2692-4336-A78C-2B16539A1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829050"/>
            <a:ext cx="4953000" cy="1924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586137A-7A16-43B1-B4AB-F3B378E39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000500"/>
            <a:ext cx="4457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SHORT RUN</a:t>
            </a:r>
          </a:p>
        </p:txBody>
      </p:sp>
      <p:sp>
        <p:nvSpPr>
          <p:cNvPr id="17" name="gas-short-heading">
            <a:extLst xmlns:a="http://schemas.openxmlformats.org/drawingml/2006/main">
              <a:ext uri="{FF2B5EF4-FFF2-40B4-BE49-F238E27FC236}">
                <a16:creationId xmlns:a16="http://schemas.microsoft.com/office/drawing/2014/main" id="{C16BAC27-14FA-4F9D-8B2F-8D0409599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248150"/>
            <a:ext cx="4457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Gasoline this week</a:t>
            </a:r>
          </a:p>
        </p:txBody>
      </p:sp>
      <p:sp>
        <p:nvSpPr>
          <p:cNvPr id="18" name="gas-short-body">
            <a:extLst xmlns:a="http://schemas.openxmlformats.org/drawingml/2006/main">
              <a:ext uri="{FF2B5EF4-FFF2-40B4-BE49-F238E27FC236}">
                <a16:creationId xmlns:a16="http://schemas.microsoft.com/office/drawing/2014/main" id="{5466CB9E-E8AB-4324-A838-DD694806F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743450"/>
            <a:ext cx="44196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Most households still own the same car and make the same commute.</a:t>
            </a:r>
          </a:p>
        </p:txBody>
      </p:sp>
      <p:sp>
        <p:nvSpPr>
          <p:cNvPr id="19" name="gas-long-field">
            <a:extLst xmlns:a="http://schemas.openxmlformats.org/drawingml/2006/main">
              <a:ext uri="{FF2B5EF4-FFF2-40B4-BE49-F238E27FC236}">
                <a16:creationId xmlns:a16="http://schemas.microsoft.com/office/drawing/2014/main" id="{29635E92-FEC7-4694-9300-68345330E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829050"/>
            <a:ext cx="4953000" cy="1924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074C22E-3931-4ACD-A108-663EF7EFB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000500"/>
            <a:ext cx="4457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LONGER RUN</a:t>
            </a:r>
          </a:p>
        </p:txBody>
      </p:sp>
      <p:sp>
        <p:nvSpPr>
          <p:cNvPr id="21" name="gas-long-heading">
            <a:extLst xmlns:a="http://schemas.openxmlformats.org/drawingml/2006/main">
              <a:ext uri="{FF2B5EF4-FFF2-40B4-BE49-F238E27FC236}">
                <a16:creationId xmlns:a16="http://schemas.microsoft.com/office/drawing/2014/main" id="{F39928CE-C0F3-4FF5-B857-D8A5D050C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248150"/>
            <a:ext cx="4457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Gasoline over years</a:t>
            </a:r>
          </a:p>
        </p:txBody>
      </p:sp>
      <p:sp>
        <p:nvSpPr>
          <p:cNvPr id="22" name="gas-long-body">
            <a:extLst xmlns:a="http://schemas.openxmlformats.org/drawingml/2006/main">
              <a:ext uri="{FF2B5EF4-FFF2-40B4-BE49-F238E27FC236}">
                <a16:creationId xmlns:a16="http://schemas.microsoft.com/office/drawing/2014/main" id="{1C0B4A0E-9F7C-4BCC-ADE5-0BF1CAAA9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743450"/>
            <a:ext cx="44196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Vehicles, travel, work, and location can all change.</a:t>
            </a:r>
          </a:p>
        </p:txBody>
      </p:sp>
    </p:spTree>
    <p:extLst>
      <p:ext uri="{BB962C8B-B14F-4D97-AF65-F5344CB8AC3E}">
        <p14:creationId xmlns:p14="http://schemas.microsoft.com/office/powerpoint/2010/main" val="1916877980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E297E8E-4A1F-47B1-A449-799745B69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CAFA70D-2C47-4423-B70C-56AA3E4AF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065E517-4E70-4301-8AA5-D1F93E8A2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Housing supply depends on what can actually change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3927E5AD-B967-4BBF-8D7B-7D6DEE7F8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B32AE79-B96E-40A2-90EE-9C2B61764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99B15E6-E34A-4014-9BE5-B4F37C518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7BF82D-2D03-4EBA-AF04-20B6B4F5C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619250"/>
            <a:ext cx="10096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918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2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32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A city cannot add thousands of apartments next week.</a:t>
            </a:r>
          </a:p>
        </p:txBody>
      </p:sp>
      <p:sp>
        <p:nvSpPr>
          <p:cNvPr id="8" name="housing-supply-mark-1">
            <a:extLst xmlns:a="http://schemas.openxmlformats.org/drawingml/2006/main">
              <a:ext uri="{FF2B5EF4-FFF2-40B4-BE49-F238E27FC236}">
                <a16:creationId xmlns:a16="http://schemas.microsoft.com/office/drawing/2014/main" id="{2F75E09A-5A8F-41DA-8D9D-F393B2A89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1146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17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housing-supply-1">
            <a:extLst xmlns:a="http://schemas.openxmlformats.org/drawingml/2006/main">
              <a:ext uri="{FF2B5EF4-FFF2-40B4-BE49-F238E27FC236}">
                <a16:creationId xmlns:a16="http://schemas.microsoft.com/office/drawing/2014/main" id="{C10EB8DE-0ED4-4CEA-84D9-ED7F07653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3124200"/>
            <a:ext cx="7772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In the short run, the existing housing stock is largely fixed.</a:t>
            </a:r>
          </a:p>
        </p:txBody>
      </p:sp>
      <p:sp>
        <p:nvSpPr>
          <p:cNvPr id="10" name="housing-supply-mark-2">
            <a:extLst xmlns:a="http://schemas.openxmlformats.org/drawingml/2006/main">
              <a:ext uri="{FF2B5EF4-FFF2-40B4-BE49-F238E27FC236}">
                <a16:creationId xmlns:a16="http://schemas.microsoft.com/office/drawing/2014/main" id="{D50F188E-B545-4CA0-A95B-B439EA05F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7433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17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housing-supply-2">
            <a:extLst xmlns:a="http://schemas.openxmlformats.org/drawingml/2006/main">
              <a:ext uri="{FF2B5EF4-FFF2-40B4-BE49-F238E27FC236}">
                <a16:creationId xmlns:a16="http://schemas.microsoft.com/office/drawing/2014/main" id="{716E0FD6-2797-4331-9344-2628CDDCC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3752850"/>
            <a:ext cx="7772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Over time, builders can add units and firms can enter.</a:t>
            </a:r>
          </a:p>
        </p:txBody>
      </p:sp>
      <p:sp>
        <p:nvSpPr>
          <p:cNvPr id="12" name="housing-supply-mark-3">
            <a:extLst xmlns:a="http://schemas.openxmlformats.org/drawingml/2006/main">
              <a:ext uri="{FF2B5EF4-FFF2-40B4-BE49-F238E27FC236}">
                <a16:creationId xmlns:a16="http://schemas.microsoft.com/office/drawing/2014/main" id="{3B2BF42F-454B-4063-A6D2-CADD5D10B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3719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17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housing-supply-3">
            <a:extLst xmlns:a="http://schemas.openxmlformats.org/drawingml/2006/main">
              <a:ext uri="{FF2B5EF4-FFF2-40B4-BE49-F238E27FC236}">
                <a16:creationId xmlns:a16="http://schemas.microsoft.com/office/drawing/2014/main" id="{DCE708A9-F790-4E75-AB48-E346657DF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4381500"/>
            <a:ext cx="7772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59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Geography and land-use rules can still limit long-run construction.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9788579-E28E-4514-9B0A-09EF5DAEB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5429250"/>
            <a:ext cx="9182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835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same increase in demand can therefore produce different price and quantity changes across cities.</a:t>
            </a:r>
          </a:p>
        </p:txBody>
      </p:sp>
    </p:spTree>
    <p:extLst>
      <p:ext uri="{BB962C8B-B14F-4D97-AF65-F5344CB8AC3E}">
        <p14:creationId xmlns:p14="http://schemas.microsoft.com/office/powerpoint/2010/main" val="66060880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1C897F0-0FAA-4D9A-9327-6A9251561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ADFE6445-31FD-4EC0-9E8F-8BE7E1A99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B245E06-4717-45C9-B1FA-4EFBC03CD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Elasticity changes the effects of market policy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5867582-28C6-4FE5-8523-B8720FF8C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4C60D13-7BE4-4116-B415-7B42C5BE4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FAD397F0-9CFF-4752-B891-4B68EA6AF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31</a:t>
            </a:r>
          </a:p>
        </p:txBody>
      </p:sp>
      <p:sp>
        <p:nvSpPr>
          <p:cNvPr id="7" name="policy-bridge-header-cell-1">
            <a:extLst xmlns:a="http://schemas.openxmlformats.org/drawingml/2006/main">
              <a:ext uri="{FF2B5EF4-FFF2-40B4-BE49-F238E27FC236}">
                <a16:creationId xmlns:a16="http://schemas.microsoft.com/office/drawing/2014/main" id="{7B727886-8FC3-486B-899A-786F6862C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790700"/>
            <a:ext cx="28575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policy-bridge-header-1">
            <a:extLst xmlns:a="http://schemas.openxmlformats.org/drawingml/2006/main">
              <a:ext uri="{FF2B5EF4-FFF2-40B4-BE49-F238E27FC236}">
                <a16:creationId xmlns:a16="http://schemas.microsoft.com/office/drawing/2014/main" id="{F073C44F-933B-4965-819F-652C8FC8E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1866900"/>
            <a:ext cx="266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Later topic</a:t>
            </a:r>
          </a:p>
        </p:txBody>
      </p:sp>
      <p:sp>
        <p:nvSpPr>
          <p:cNvPr id="9" name="policy-bridge-header-cell-2">
            <a:extLst xmlns:a="http://schemas.openxmlformats.org/drawingml/2006/main">
              <a:ext uri="{FF2B5EF4-FFF2-40B4-BE49-F238E27FC236}">
                <a16:creationId xmlns:a16="http://schemas.microsoft.com/office/drawing/2014/main" id="{078CC11E-2963-4EB5-8C13-46248DF0A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1790700"/>
            <a:ext cx="72009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policy-bridge-header-2">
            <a:extLst xmlns:a="http://schemas.openxmlformats.org/drawingml/2006/main">
              <a:ext uri="{FF2B5EF4-FFF2-40B4-BE49-F238E27FC236}">
                <a16:creationId xmlns:a16="http://schemas.microsoft.com/office/drawing/2014/main" id="{5FB5F2DF-F5B1-4D81-8014-35C68A117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1866900"/>
            <a:ext cx="7010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Why responsiveness matters</a:t>
            </a:r>
          </a:p>
        </p:txBody>
      </p:sp>
      <p:sp>
        <p:nvSpPr>
          <p:cNvPr id="11" name="policy-bridge-cell-1-1">
            <a:extLst xmlns:a="http://schemas.openxmlformats.org/drawingml/2006/main">
              <a:ext uri="{FF2B5EF4-FFF2-40B4-BE49-F238E27FC236}">
                <a16:creationId xmlns:a16="http://schemas.microsoft.com/office/drawing/2014/main" id="{501C5A7E-0A65-4DF0-8AFC-59CD62AFC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343150"/>
            <a:ext cx="28575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policy-bridge-text-1-1">
            <a:extLst xmlns:a="http://schemas.openxmlformats.org/drawingml/2006/main">
              <a:ext uri="{FF2B5EF4-FFF2-40B4-BE49-F238E27FC236}">
                <a16:creationId xmlns:a16="http://schemas.microsoft.com/office/drawing/2014/main" id="{F86436FD-30F0-4164-A6F7-D7653E86D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419350"/>
            <a:ext cx="266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Taxes</a:t>
            </a:r>
          </a:p>
        </p:txBody>
      </p:sp>
      <p:sp>
        <p:nvSpPr>
          <p:cNvPr id="13" name="policy-bridge-cell-1-2">
            <a:extLst xmlns:a="http://schemas.openxmlformats.org/drawingml/2006/main">
              <a:ext uri="{FF2B5EF4-FFF2-40B4-BE49-F238E27FC236}">
                <a16:creationId xmlns:a16="http://schemas.microsoft.com/office/drawing/2014/main" id="{13EFFD82-FD71-4A08-8C9A-769625969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2343150"/>
            <a:ext cx="72009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4" name="policy-bridge-text-1-2">
            <a:extLst xmlns:a="http://schemas.openxmlformats.org/drawingml/2006/main">
              <a:ext uri="{FF2B5EF4-FFF2-40B4-BE49-F238E27FC236}">
                <a16:creationId xmlns:a16="http://schemas.microsoft.com/office/drawing/2014/main" id="{4E7B0CA3-00E3-4A32-8FDF-E0958A469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2419350"/>
            <a:ext cx="7010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less responsive side tends to bear more of the burden.</a:t>
            </a:r>
          </a:p>
        </p:txBody>
      </p:sp>
      <p:sp>
        <p:nvSpPr>
          <p:cNvPr id="15" name="policy-bridge-cell-2-1">
            <a:extLst xmlns:a="http://schemas.openxmlformats.org/drawingml/2006/main">
              <a:ext uri="{FF2B5EF4-FFF2-40B4-BE49-F238E27FC236}">
                <a16:creationId xmlns:a16="http://schemas.microsoft.com/office/drawing/2014/main" id="{B53AF470-9013-4BB8-A898-6E44160CC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105150"/>
            <a:ext cx="28575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policy-bridge-text-2-1">
            <a:extLst xmlns:a="http://schemas.openxmlformats.org/drawingml/2006/main">
              <a:ext uri="{FF2B5EF4-FFF2-40B4-BE49-F238E27FC236}">
                <a16:creationId xmlns:a16="http://schemas.microsoft.com/office/drawing/2014/main" id="{1B927556-A26A-4EDE-BFFB-9C4D1820C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181350"/>
            <a:ext cx="266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Deadweight loss</a:t>
            </a:r>
          </a:p>
        </p:txBody>
      </p:sp>
      <p:sp>
        <p:nvSpPr>
          <p:cNvPr id="17" name="policy-bridge-cell-2-2">
            <a:extLst xmlns:a="http://schemas.openxmlformats.org/drawingml/2006/main">
              <a:ext uri="{FF2B5EF4-FFF2-40B4-BE49-F238E27FC236}">
                <a16:creationId xmlns:a16="http://schemas.microsoft.com/office/drawing/2014/main" id="{E0C1552A-6A5E-45CE-B377-353C21C9C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3105150"/>
            <a:ext cx="72009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policy-bridge-text-2-2">
            <a:extLst xmlns:a="http://schemas.openxmlformats.org/drawingml/2006/main">
              <a:ext uri="{FF2B5EF4-FFF2-40B4-BE49-F238E27FC236}">
                <a16:creationId xmlns:a16="http://schemas.microsoft.com/office/drawing/2014/main" id="{34B2D1A2-FD39-42A6-80D6-BD954B206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3181350"/>
            <a:ext cx="7010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Larger quantity responses usually mean more lost trade.</a:t>
            </a:r>
          </a:p>
        </p:txBody>
      </p:sp>
      <p:sp>
        <p:nvSpPr>
          <p:cNvPr id="19" name="policy-bridge-cell-3-1">
            <a:extLst xmlns:a="http://schemas.openxmlformats.org/drawingml/2006/main">
              <a:ext uri="{FF2B5EF4-FFF2-40B4-BE49-F238E27FC236}">
                <a16:creationId xmlns:a16="http://schemas.microsoft.com/office/drawing/2014/main" id="{47097383-9B37-48B2-AE1A-B9E0A23DD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867150"/>
            <a:ext cx="28575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0" name="policy-bridge-text-3-1">
            <a:extLst xmlns:a="http://schemas.openxmlformats.org/drawingml/2006/main">
              <a:ext uri="{FF2B5EF4-FFF2-40B4-BE49-F238E27FC236}">
                <a16:creationId xmlns:a16="http://schemas.microsoft.com/office/drawing/2014/main" id="{FD270E7B-582E-49F8-9F6A-19B698FB6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943350"/>
            <a:ext cx="266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Price controls</a:t>
            </a:r>
          </a:p>
        </p:txBody>
      </p:sp>
      <p:sp>
        <p:nvSpPr>
          <p:cNvPr id="21" name="policy-bridge-cell-3-2">
            <a:extLst xmlns:a="http://schemas.openxmlformats.org/drawingml/2006/main">
              <a:ext uri="{FF2B5EF4-FFF2-40B4-BE49-F238E27FC236}">
                <a16:creationId xmlns:a16="http://schemas.microsoft.com/office/drawing/2014/main" id="{69D5B17D-BA89-42C0-8BEF-8A8253CF3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3867150"/>
            <a:ext cx="72009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2" name="policy-bridge-text-3-2">
            <a:extLst xmlns:a="http://schemas.openxmlformats.org/drawingml/2006/main">
              <a:ext uri="{FF2B5EF4-FFF2-40B4-BE49-F238E27FC236}">
                <a16:creationId xmlns:a16="http://schemas.microsoft.com/office/drawing/2014/main" id="{876695E3-CCE1-499D-9EDA-177EB554D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3943350"/>
            <a:ext cx="7010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Elasticity affects the size of shortages or surpluses.</a:t>
            </a:r>
          </a:p>
        </p:txBody>
      </p:sp>
      <p:sp>
        <p:nvSpPr>
          <p:cNvPr id="23" name="policy-bridge-cell-4-1">
            <a:extLst xmlns:a="http://schemas.openxmlformats.org/drawingml/2006/main">
              <a:ext uri="{FF2B5EF4-FFF2-40B4-BE49-F238E27FC236}">
                <a16:creationId xmlns:a16="http://schemas.microsoft.com/office/drawing/2014/main" id="{44A760BD-AF41-411B-A327-9751086A3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629150"/>
            <a:ext cx="28575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4" name="policy-bridge-text-4-1">
            <a:extLst xmlns:a="http://schemas.openxmlformats.org/drawingml/2006/main">
              <a:ext uri="{FF2B5EF4-FFF2-40B4-BE49-F238E27FC236}">
                <a16:creationId xmlns:a16="http://schemas.microsoft.com/office/drawing/2014/main" id="{C4BA681F-3D8D-4A1C-976B-C1A550191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705350"/>
            <a:ext cx="266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Market power</a:t>
            </a:r>
          </a:p>
        </p:txBody>
      </p:sp>
      <p:sp>
        <p:nvSpPr>
          <p:cNvPr id="25" name="policy-bridge-cell-4-2">
            <a:extLst xmlns:a="http://schemas.openxmlformats.org/drawingml/2006/main">
              <a:ext uri="{FF2B5EF4-FFF2-40B4-BE49-F238E27FC236}">
                <a16:creationId xmlns:a16="http://schemas.microsoft.com/office/drawing/2014/main" id="{B90D74D7-11AD-4A1C-AB96-2E5E20C6C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4629150"/>
            <a:ext cx="72009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6" name="policy-bridge-text-4-2">
            <a:extLst xmlns:a="http://schemas.openxmlformats.org/drawingml/2006/main">
              <a:ext uri="{FF2B5EF4-FFF2-40B4-BE49-F238E27FC236}">
                <a16:creationId xmlns:a16="http://schemas.microsoft.com/office/drawing/2014/main" id="{C6E2DE3C-5E63-4AFB-8AAF-294C28577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4705350"/>
            <a:ext cx="7010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Demand elasticity helps firms predict revenue from price changes.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B87A9CB-5DBA-4E77-BA80-C5F3B46B0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562600"/>
            <a:ext cx="9067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28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A law can name who sends a payment. It cannot dictate how buyers and sellers adjust.</a:t>
            </a:r>
          </a:p>
        </p:txBody>
      </p:sp>
    </p:spTree>
    <p:extLst>
      <p:ext uri="{BB962C8B-B14F-4D97-AF65-F5344CB8AC3E}">
        <p14:creationId xmlns:p14="http://schemas.microsoft.com/office/powerpoint/2010/main" val="630390414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FBC819B4-CC1E-4EEB-BD6A-6FABB9C8A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9F22A4C-D0D3-4BF1-AAD9-A70A61791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C005846-BB81-4181-8785-56DA3B603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Elasticity asks one practical question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2E8A95CC-5DF2-4744-BAC4-597D12CD2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C014525A-6877-41A5-8405-DE05A43E7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4131C93-87BE-4767-998B-83A49D1AD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32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C59EC2B-A16A-4259-8A72-A49D20E8B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466850"/>
            <a:ext cx="10096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40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How much do people adjust?</a:t>
            </a:r>
          </a:p>
        </p:txBody>
      </p:sp>
      <p:sp>
        <p:nvSpPr>
          <p:cNvPr id="8" name="chapter-close-mark-1">
            <a:extLst xmlns:a="http://schemas.openxmlformats.org/drawingml/2006/main">
              <a:ext uri="{FF2B5EF4-FFF2-40B4-BE49-F238E27FC236}">
                <a16:creationId xmlns:a16="http://schemas.microsoft.com/office/drawing/2014/main" id="{C9B0FE99-8744-41C9-B873-8076E5BAC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8479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chapter-close-1">
            <a:extLst xmlns:a="http://schemas.openxmlformats.org/drawingml/2006/main">
              <a:ext uri="{FF2B5EF4-FFF2-40B4-BE49-F238E27FC236}">
                <a16:creationId xmlns:a16="http://schemas.microsoft.com/office/drawing/2014/main" id="{FE7A2A6B-E59E-493C-81F9-D43F72A7A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2857500"/>
            <a:ext cx="8629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Elasticity is a ratio of two percentage changes.</a:t>
            </a:r>
          </a:p>
        </p:txBody>
      </p:sp>
      <p:sp>
        <p:nvSpPr>
          <p:cNvPr id="10" name="chapter-close-mark-2">
            <a:extLst xmlns:a="http://schemas.openxmlformats.org/drawingml/2006/main">
              <a:ext uri="{FF2B5EF4-FFF2-40B4-BE49-F238E27FC236}">
                <a16:creationId xmlns:a16="http://schemas.microsoft.com/office/drawing/2014/main" id="{6F0E7A40-4D1F-4466-BBFC-B14FA1EF4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337185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chapter-close-2">
            <a:extLst xmlns:a="http://schemas.openxmlformats.org/drawingml/2006/main">
              <a:ext uri="{FF2B5EF4-FFF2-40B4-BE49-F238E27FC236}">
                <a16:creationId xmlns:a16="http://schemas.microsoft.com/office/drawing/2014/main" id="{37790F94-3969-4120-83AE-811576DD3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3381375"/>
            <a:ext cx="8629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Demand responsiveness depends mostly on substitutes and ways to adjust.</a:t>
            </a:r>
          </a:p>
        </p:txBody>
      </p:sp>
      <p:sp>
        <p:nvSpPr>
          <p:cNvPr id="12" name="chapter-close-mark-3">
            <a:extLst xmlns:a="http://schemas.openxmlformats.org/drawingml/2006/main">
              <a:ext uri="{FF2B5EF4-FFF2-40B4-BE49-F238E27FC236}">
                <a16:creationId xmlns:a16="http://schemas.microsoft.com/office/drawing/2014/main" id="{F97A174D-AC3B-4BCF-8DA5-2BF21DFC3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38957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chapter-close-3">
            <a:extLst xmlns:a="http://schemas.openxmlformats.org/drawingml/2006/main">
              <a:ext uri="{FF2B5EF4-FFF2-40B4-BE49-F238E27FC236}">
                <a16:creationId xmlns:a16="http://schemas.microsoft.com/office/drawing/2014/main" id="{1933CDA9-9D49-460F-8BE3-486F09A88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3905250"/>
            <a:ext cx="8629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Elasticity determines which total-revenue effect is larger.</a:t>
            </a:r>
          </a:p>
        </p:txBody>
      </p:sp>
      <p:sp>
        <p:nvSpPr>
          <p:cNvPr id="14" name="chapter-close-mark-4">
            <a:extLst xmlns:a="http://schemas.openxmlformats.org/drawingml/2006/main">
              <a:ext uri="{FF2B5EF4-FFF2-40B4-BE49-F238E27FC236}">
                <a16:creationId xmlns:a16="http://schemas.microsoft.com/office/drawing/2014/main" id="{682367C6-002F-4D05-B847-F65D0592A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41960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5" name="chapter-close-4">
            <a:extLst xmlns:a="http://schemas.openxmlformats.org/drawingml/2006/main">
              <a:ext uri="{FF2B5EF4-FFF2-40B4-BE49-F238E27FC236}">
                <a16:creationId xmlns:a16="http://schemas.microsoft.com/office/drawing/2014/main" id="{2D089D55-0AA3-4168-8D0E-8549A8F63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4429125"/>
            <a:ext cx="8629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Income and cross-price elasticity measure shifts in demand.</a:t>
            </a:r>
          </a:p>
        </p:txBody>
      </p:sp>
      <p:sp>
        <p:nvSpPr>
          <p:cNvPr id="16" name="chapter-close-mark-5">
            <a:extLst xmlns:a="http://schemas.openxmlformats.org/drawingml/2006/main">
              <a:ext uri="{FF2B5EF4-FFF2-40B4-BE49-F238E27FC236}">
                <a16:creationId xmlns:a16="http://schemas.microsoft.com/office/drawing/2014/main" id="{EA7B2C5C-040B-4777-8297-1A6E44334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9434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chapter-close-5">
            <a:extLst xmlns:a="http://schemas.openxmlformats.org/drawingml/2006/main">
              <a:ext uri="{FF2B5EF4-FFF2-40B4-BE49-F238E27FC236}">
                <a16:creationId xmlns:a16="http://schemas.microsoft.com/office/drawing/2014/main" id="{D8FD4720-24F4-4DA8-983B-2A1AA7E26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4953000"/>
            <a:ext cx="8629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Supply responsiveness depends on capacity, inputs, entry, exit, and time.</a:t>
            </a:r>
          </a:p>
        </p:txBody>
      </p:sp>
      <p:sp>
        <p:nvSpPr>
          <p:cNvPr id="18" name="next-chapter">
            <a:extLst xmlns:a="http://schemas.openxmlformats.org/drawingml/2006/main">
              <a:ext uri="{FF2B5EF4-FFF2-40B4-BE49-F238E27FC236}">
                <a16:creationId xmlns:a16="http://schemas.microsoft.com/office/drawing/2014/main" id="{201916A6-1645-4B1D-8175-7B6CB3B14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715000"/>
            <a:ext cx="1009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DBEAEC"/>
                </a:solidFill>
                <a:latin typeface="Georgia"/>
                <a:ea typeface="Georgia"/>
                <a:cs typeface="Georgia"/>
              </a:defRPr>
            </a:pPr>
            <a:r>
              <a:rPr sz="1875" b="1" i="0">
                <a:solidFill>
                  <a:srgbClr val="DBEAEC"/>
                </a:solidFill>
                <a:latin typeface="Georgia"/>
                <a:ea typeface="Georgia"/>
                <a:cs typeface="Georgia"/>
              </a:rPr>
              <a:t>Next: use value and cost to measure the gains created by market exchange.</a:t>
            </a:r>
          </a:p>
        </p:txBody>
      </p:sp>
    </p:spTree>
    <p:extLst>
      <p:ext uri="{BB962C8B-B14F-4D97-AF65-F5344CB8AC3E}">
        <p14:creationId xmlns:p14="http://schemas.microsoft.com/office/powerpoint/2010/main" val="37430742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B0A137F-B694-4D2B-BA7B-09331652D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2FE20FC-DCF9-4CD3-9710-2745FA3EE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F13566B-E8A4-4CFB-81C6-50EE72710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Elasticity is a ratio of two percentage changes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50304BE-8EC7-4D33-9891-EE7EE54D0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82DAC31-8B76-460E-B338-06E26B9D7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4810ED0-1A04-415B-B34F-5FA459B9D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7" name="equation-field">
            <a:extLst xmlns:a="http://schemas.openxmlformats.org/drawingml/2006/main">
              <a:ext uri="{FF2B5EF4-FFF2-40B4-BE49-F238E27FC236}">
                <a16:creationId xmlns:a16="http://schemas.microsoft.com/office/drawing/2014/main" id="{B7A6D71C-86E5-43B1-8335-A680BD284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866900"/>
            <a:ext cx="93345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24854"/>
            </a:solidFill>
            <a:prstDash val="solid"/>
          </a:ln>
        </p:spPr>
      </p:sp>
      <p:sp>
        <p:nvSpPr>
          <p:cNvPr id="8" name="equation">
            <a:extLst xmlns:a="http://schemas.openxmlformats.org/drawingml/2006/main">
              <a:ext uri="{FF2B5EF4-FFF2-40B4-BE49-F238E27FC236}">
                <a16:creationId xmlns:a16="http://schemas.microsoft.com/office/drawing/2014/main" id="{D31DDAFA-968E-4D14-B6CE-35CBA4916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152650"/>
            <a:ext cx="8572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164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15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elasticity = percentage response / percentage change that caused it</a:t>
            </a:r>
          </a:p>
        </p:txBody>
      </p:sp>
      <p:sp>
        <p:nvSpPr>
          <p:cNvPr id="9" name="equation-explanation">
            <a:extLst xmlns:a="http://schemas.openxmlformats.org/drawingml/2006/main">
              <a:ext uri="{FF2B5EF4-FFF2-40B4-BE49-F238E27FC236}">
                <a16:creationId xmlns:a16="http://schemas.microsoft.com/office/drawing/2014/main" id="{F642FEDC-8472-42C0-879B-9474FD540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600450"/>
            <a:ext cx="914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Elasticity compares the size of a response with the size of the change that produced it.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7BF1A1E-3962-4D81-BF5E-35A07A4DC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048250"/>
            <a:ext cx="9144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An elasticity of 2 means the response is about twice the percentage change in the driver.</a:t>
            </a:r>
          </a:p>
        </p:txBody>
      </p:sp>
    </p:spTree>
    <p:extLst>
      <p:ext uri="{BB962C8B-B14F-4D97-AF65-F5344CB8AC3E}">
        <p14:creationId xmlns:p14="http://schemas.microsoft.com/office/powerpoint/2010/main" val="141599424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48658C7-054C-4111-ADCE-06C06840E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BAA7D8E6-E579-4E63-9F74-A41DAD5F4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EEF6EA4-3CA1-464D-905D-C95006FE2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73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Price elasticity of demand measures buyer responsiveness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2682ECB-30AB-4434-9525-8E09FA265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7D948EF-8605-4510-A12B-BD29C8A0F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5EE9145-31F7-4718-8B8A-FCD739CEF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7" name="equation-field">
            <a:extLst xmlns:a="http://schemas.openxmlformats.org/drawingml/2006/main">
              <a:ext uri="{FF2B5EF4-FFF2-40B4-BE49-F238E27FC236}">
                <a16:creationId xmlns:a16="http://schemas.microsoft.com/office/drawing/2014/main" id="{87AD67C0-32C5-4EED-A64B-061C1D7D7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771650"/>
            <a:ext cx="93345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8" name="equation">
            <a:extLst xmlns:a="http://schemas.openxmlformats.org/drawingml/2006/main">
              <a:ext uri="{FF2B5EF4-FFF2-40B4-BE49-F238E27FC236}">
                <a16:creationId xmlns:a16="http://schemas.microsoft.com/office/drawing/2014/main" id="{8CE01B3A-93C0-43A9-8778-D61247E46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057400"/>
            <a:ext cx="8572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1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εd = % change in Qd / % change in P</a:t>
            </a:r>
          </a:p>
        </p:txBody>
      </p:sp>
      <p:sp>
        <p:nvSpPr>
          <p:cNvPr id="9" name="equation-explanation">
            <a:extLst xmlns:a="http://schemas.openxmlformats.org/drawingml/2006/main">
              <a:ext uri="{FF2B5EF4-FFF2-40B4-BE49-F238E27FC236}">
                <a16:creationId xmlns:a16="http://schemas.microsoft.com/office/drawing/2014/main" id="{54B8A1C1-CCB7-43D3-BE75-6A0E28468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505200"/>
            <a:ext cx="914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top is the buyer's response. The bottom is the good's own price change.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9F256A8-763A-4D68-87D6-05E9BC2AC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686300"/>
            <a:ext cx="857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Example: price rises 10%; quantity demanded falls 20%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489B8E7-BF98-4A7C-8364-B84FEDBFA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219700"/>
            <a:ext cx="8191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5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εd = -20% / 10% = -2</a:t>
            </a:r>
          </a:p>
        </p:txBody>
      </p:sp>
    </p:spTree>
    <p:extLst>
      <p:ext uri="{BB962C8B-B14F-4D97-AF65-F5344CB8AC3E}">
        <p14:creationId xmlns:p14="http://schemas.microsoft.com/office/powerpoint/2010/main" val="129949307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6687E16-3E25-498F-A2F4-69CE919D9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D28B7379-03FB-4452-9E1C-0219EE55F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3E62ACF-6665-442D-949E-3C9EC3D05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91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Demand elasticity is negative; classification uses its size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2FB7D068-4D00-430C-AEB3-FF17619C4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E25A8E7-B1D3-40C5-BB20-C3977E1D8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878D057-BF4E-4640-8267-794583100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7" name="signed-field">
            <a:extLst xmlns:a="http://schemas.openxmlformats.org/drawingml/2006/main">
              <a:ext uri="{FF2B5EF4-FFF2-40B4-BE49-F238E27FC236}">
                <a16:creationId xmlns:a16="http://schemas.microsoft.com/office/drawing/2014/main" id="{F66AE9AA-2399-458F-8958-0F9B75558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47850"/>
            <a:ext cx="47625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5FBDC28-6E45-4419-B200-EC1751C13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076450"/>
            <a:ext cx="426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SIGNED VALUE</a:t>
            </a:r>
          </a:p>
        </p:txBody>
      </p:sp>
      <p:sp>
        <p:nvSpPr>
          <p:cNvPr id="9" name="signed-heading">
            <a:extLst xmlns:a="http://schemas.openxmlformats.org/drawingml/2006/main">
              <a:ext uri="{FF2B5EF4-FFF2-40B4-BE49-F238E27FC236}">
                <a16:creationId xmlns:a16="http://schemas.microsoft.com/office/drawing/2014/main" id="{0A70BE7B-D3ED-481F-B3AA-45F216873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476500"/>
            <a:ext cx="42672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εd = -2</a:t>
            </a:r>
          </a:p>
        </p:txBody>
      </p:sp>
      <p:sp>
        <p:nvSpPr>
          <p:cNvPr id="10" name="signed-body">
            <a:extLst xmlns:a="http://schemas.openxmlformats.org/drawingml/2006/main">
              <a:ext uri="{FF2B5EF4-FFF2-40B4-BE49-F238E27FC236}">
                <a16:creationId xmlns:a16="http://schemas.microsoft.com/office/drawing/2014/main" id="{65A996FC-34BB-4184-81F9-03C99849C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352800"/>
            <a:ext cx="42291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minus sign records the law of demand: price and quantity demanded move in opposite directions.</a:t>
            </a:r>
          </a:p>
        </p:txBody>
      </p:sp>
      <p:sp>
        <p:nvSpPr>
          <p:cNvPr id="11" name="absolute-field">
            <a:extLst xmlns:a="http://schemas.openxmlformats.org/drawingml/2006/main">
              <a:ext uri="{FF2B5EF4-FFF2-40B4-BE49-F238E27FC236}">
                <a16:creationId xmlns:a16="http://schemas.microsoft.com/office/drawing/2014/main" id="{2D910E3A-84D2-4050-B883-747A34B15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847850"/>
            <a:ext cx="47625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395459E-C1E9-4D7D-9ECE-E7A6EEBA2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076450"/>
            <a:ext cx="426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ABSOLUTE VALUE</a:t>
            </a:r>
          </a:p>
        </p:txBody>
      </p:sp>
      <p:sp>
        <p:nvSpPr>
          <p:cNvPr id="13" name="absolute-heading">
            <a:extLst xmlns:a="http://schemas.openxmlformats.org/drawingml/2006/main">
              <a:ext uri="{FF2B5EF4-FFF2-40B4-BE49-F238E27FC236}">
                <a16:creationId xmlns:a16="http://schemas.microsoft.com/office/drawing/2014/main" id="{39B15220-A390-4B8C-8D00-3CDB54D74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476500"/>
            <a:ext cx="42672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|εd| = 2</a:t>
            </a:r>
          </a:p>
        </p:txBody>
      </p:sp>
      <p:sp>
        <p:nvSpPr>
          <p:cNvPr id="14" name="absolute-body">
            <a:extLst xmlns:a="http://schemas.openxmlformats.org/drawingml/2006/main">
              <a:ext uri="{FF2B5EF4-FFF2-40B4-BE49-F238E27FC236}">
                <a16:creationId xmlns:a16="http://schemas.microsoft.com/office/drawing/2014/main" id="{5CCDD15F-2D1E-479F-9F8E-E65B65BBA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352800"/>
            <a:ext cx="42291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Dropping the sign makes it easy to classify the response as elastic, unit elastic, or inelastic.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487131B-6282-4553-A24B-D6A7F492D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010150"/>
            <a:ext cx="10096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Keep the sign while solving. Use absolute value when classifying.</a:t>
            </a:r>
          </a:p>
        </p:txBody>
      </p:sp>
    </p:spTree>
    <p:extLst>
      <p:ext uri="{BB962C8B-B14F-4D97-AF65-F5344CB8AC3E}">
        <p14:creationId xmlns:p14="http://schemas.microsoft.com/office/powerpoint/2010/main" val="213217377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C49CF00-56DC-4BB2-AF1D-D14F28488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E8C248EC-6635-4D9A-9199-DB052FE25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2F95779-F547-404E-88D1-64B304BDE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89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Three categories compare the two percentage changes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C8EB147-9097-4B44-BBC0-0A78CFDBA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0DB9E2A-C940-4B8D-BE73-D4FDAFAD4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3EC07D5-A50B-422E-B10C-2E4F53F22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7" name="inelastic-field">
            <a:extLst xmlns:a="http://schemas.openxmlformats.org/drawingml/2006/main">
              <a:ext uri="{FF2B5EF4-FFF2-40B4-BE49-F238E27FC236}">
                <a16:creationId xmlns:a16="http://schemas.microsoft.com/office/drawing/2014/main" id="{7342249E-113E-4FD6-9C02-CB10FDECE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3429000" cy="3105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53D3E89-12A9-4E83-8EFE-53CEC182C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38350"/>
            <a:ext cx="2933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LESS THAN 1</a:t>
            </a:r>
          </a:p>
        </p:txBody>
      </p:sp>
      <p:sp>
        <p:nvSpPr>
          <p:cNvPr id="9" name="inelastic-heading">
            <a:extLst xmlns:a="http://schemas.openxmlformats.org/drawingml/2006/main">
              <a:ext uri="{FF2B5EF4-FFF2-40B4-BE49-F238E27FC236}">
                <a16:creationId xmlns:a16="http://schemas.microsoft.com/office/drawing/2014/main" id="{08EE9137-6539-41F1-A792-4769B3169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38400"/>
            <a:ext cx="29337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Inelastic</a:t>
            </a:r>
          </a:p>
        </p:txBody>
      </p:sp>
      <p:sp>
        <p:nvSpPr>
          <p:cNvPr id="10" name="inelastic-body">
            <a:extLst xmlns:a="http://schemas.openxmlformats.org/drawingml/2006/main">
              <a:ext uri="{FF2B5EF4-FFF2-40B4-BE49-F238E27FC236}">
                <a16:creationId xmlns:a16="http://schemas.microsoft.com/office/drawing/2014/main" id="{FF7D3C20-FDCD-46D9-A8BC-FA221CCF7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314700"/>
            <a:ext cx="28956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Quantity changes by a smaller percentage than price.</a:t>
            </a:r>
          </a:p>
        </p:txBody>
      </p:sp>
      <p:sp>
        <p:nvSpPr>
          <p:cNvPr id="11" name="unit-field">
            <a:extLst xmlns:a="http://schemas.openxmlformats.org/drawingml/2006/main">
              <a:ext uri="{FF2B5EF4-FFF2-40B4-BE49-F238E27FC236}">
                <a16:creationId xmlns:a16="http://schemas.microsoft.com/office/drawing/2014/main" id="{A585DE40-B343-439A-9800-C28D66FA7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1809750"/>
            <a:ext cx="3429000" cy="3105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E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92DF48E-C475-481C-AA92-98A06B6E3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038350"/>
            <a:ext cx="2933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8C6810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8C6810"/>
                </a:solidFill>
                <a:latin typeface="Aptos"/>
                <a:ea typeface="Aptos"/>
                <a:cs typeface="Aptos"/>
              </a:rPr>
              <a:t>EQUALS 1</a:t>
            </a:r>
          </a:p>
        </p:txBody>
      </p:sp>
      <p:sp>
        <p:nvSpPr>
          <p:cNvPr id="13" name="unit-heading">
            <a:extLst xmlns:a="http://schemas.openxmlformats.org/drawingml/2006/main">
              <a:ext uri="{FF2B5EF4-FFF2-40B4-BE49-F238E27FC236}">
                <a16:creationId xmlns:a16="http://schemas.microsoft.com/office/drawing/2014/main" id="{2D824DC8-8E5D-48A9-8857-88F03BEDF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438400"/>
            <a:ext cx="29337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8C6810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8C6810"/>
                </a:solidFill>
                <a:latin typeface="Georgia"/>
                <a:ea typeface="Georgia"/>
                <a:cs typeface="Georgia"/>
              </a:rPr>
              <a:t>Unit elastic</a:t>
            </a:r>
          </a:p>
        </p:txBody>
      </p:sp>
      <p:sp>
        <p:nvSpPr>
          <p:cNvPr id="14" name="unit-body">
            <a:extLst xmlns:a="http://schemas.openxmlformats.org/drawingml/2006/main">
              <a:ext uri="{FF2B5EF4-FFF2-40B4-BE49-F238E27FC236}">
                <a16:creationId xmlns:a16="http://schemas.microsoft.com/office/drawing/2014/main" id="{17BD6409-6013-4EA2-A9AD-5F602556A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3314700"/>
            <a:ext cx="28956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Quantity and price change by the same percentage.</a:t>
            </a:r>
          </a:p>
        </p:txBody>
      </p:sp>
      <p:sp>
        <p:nvSpPr>
          <p:cNvPr id="15" name="elastic-field">
            <a:extLst xmlns:a="http://schemas.openxmlformats.org/drawingml/2006/main">
              <a:ext uri="{FF2B5EF4-FFF2-40B4-BE49-F238E27FC236}">
                <a16:creationId xmlns:a16="http://schemas.microsoft.com/office/drawing/2014/main" id="{8B0FD199-EC23-4025-A6DA-B5AD02C90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429000" cy="3105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8079C50-29F1-43ED-9144-3791D8467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038350"/>
            <a:ext cx="2933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GREATER THAN 1</a:t>
            </a:r>
          </a:p>
        </p:txBody>
      </p:sp>
      <p:sp>
        <p:nvSpPr>
          <p:cNvPr id="17" name="elastic-heading">
            <a:extLst xmlns:a="http://schemas.openxmlformats.org/drawingml/2006/main">
              <a:ext uri="{FF2B5EF4-FFF2-40B4-BE49-F238E27FC236}">
                <a16:creationId xmlns:a16="http://schemas.microsoft.com/office/drawing/2014/main" id="{BA76BB82-AD4C-491B-8073-1D07F0600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438400"/>
            <a:ext cx="29337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Elastic</a:t>
            </a:r>
          </a:p>
        </p:txBody>
      </p:sp>
      <p:sp>
        <p:nvSpPr>
          <p:cNvPr id="18" name="elastic-body">
            <a:extLst xmlns:a="http://schemas.openxmlformats.org/drawingml/2006/main">
              <a:ext uri="{FF2B5EF4-FFF2-40B4-BE49-F238E27FC236}">
                <a16:creationId xmlns:a16="http://schemas.microsoft.com/office/drawing/2014/main" id="{B02C5058-6F20-4730-8DA4-5CC2BB14A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314700"/>
            <a:ext cx="28956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Quantity changes by a larger percentage than price.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0A8A693-CF01-4471-9AE8-9FD9E5CD9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334000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69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Inelastic does not mean no response. Only perfectly inelastic demand has no quantity response.</a:t>
            </a:r>
          </a:p>
        </p:txBody>
      </p:sp>
    </p:spTree>
    <p:extLst>
      <p:ext uri="{BB962C8B-B14F-4D97-AF65-F5344CB8AC3E}">
        <p14:creationId xmlns:p14="http://schemas.microsoft.com/office/powerpoint/2010/main" val="193958182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B561A3E-0BEF-40D1-A374-058AC3286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B5A656FC-300A-4A15-9200-52FC06AE2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B9FE1C5-7B55-46DE-9CF5-F50F56B74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27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Demand responses range from none to extremely large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FC27899-F2D7-417B-9D3D-5E1D9D356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2708C131-97B5-4195-B4AB-A8BECE8A7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55455C6-3AE1-4C76-976D-BFFA332FC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3c5afe100a4436"/>
          <a:stretch xmlns:a="http://schemas.openxmlformats.org/drawingml/2006/main"/>
        </p:blipFill>
        <p:spPr>
          <a:xfrm xmlns:a="http://schemas.openxmlformats.org/drawingml/2006/main">
            <a:off x="762000" y="1872139"/>
            <a:ext cx="10668000" cy="3380423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84F27BAB-9A43-40CD-AFDE-C20A33A48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848350"/>
            <a:ext cx="971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Compare the horizontal quantity response to the common vertical price change.</a:t>
            </a:r>
          </a:p>
        </p:txBody>
      </p:sp>
    </p:spTree>
    <p:extLst>
      <p:ext uri="{BB962C8B-B14F-4D97-AF65-F5344CB8AC3E}">
        <p14:creationId xmlns:p14="http://schemas.microsoft.com/office/powerpoint/2010/main" val="148447940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ADC900A-106D-477A-9BBF-C927C2491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6764F841-5AA6-4097-A55F-A72E291B1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DA2BCC0-36AA-4BF4-95D6-AF649C3A0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Know any two pieces and you can find the third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D16DB17-BB4F-46AE-88CF-0AB17BE2E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9E9C754-02BA-4181-8A8F-D21380AC9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FF63C729-20A0-4EE9-A8CD-BDC9F734E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sp>
        <p:nvSpPr>
          <p:cNvPr id="7" name="price-piece-field">
            <a:extLst xmlns:a="http://schemas.openxmlformats.org/drawingml/2006/main">
              <a:ext uri="{FF2B5EF4-FFF2-40B4-BE49-F238E27FC236}">
                <a16:creationId xmlns:a16="http://schemas.microsoft.com/office/drawing/2014/main" id="{C7418B39-58D7-4CD3-BA40-417FCF9D7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33600"/>
            <a:ext cx="3143250" cy="2343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982C2F2-0C89-4E93-B9F1-9008BCB75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362200"/>
            <a:ext cx="2647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PRICE CHANGE</a:t>
            </a:r>
          </a:p>
        </p:txBody>
      </p:sp>
      <p:sp>
        <p:nvSpPr>
          <p:cNvPr id="9" name="price-piece-heading">
            <a:extLst xmlns:a="http://schemas.openxmlformats.org/drawingml/2006/main">
              <a:ext uri="{FF2B5EF4-FFF2-40B4-BE49-F238E27FC236}">
                <a16:creationId xmlns:a16="http://schemas.microsoft.com/office/drawing/2014/main" id="{B98E90B7-91A2-4077-9852-DF8C564D4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762250"/>
            <a:ext cx="26479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% change in P</a:t>
            </a:r>
          </a:p>
        </p:txBody>
      </p:sp>
      <p:sp>
        <p:nvSpPr>
          <p:cNvPr id="10" name="price-piece-body">
            <a:extLst xmlns:a="http://schemas.openxmlformats.org/drawingml/2006/main">
              <a:ext uri="{FF2B5EF4-FFF2-40B4-BE49-F238E27FC236}">
                <a16:creationId xmlns:a16="http://schemas.microsoft.com/office/drawing/2014/main" id="{CDBC06F3-4845-414F-A4D4-8944849CB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38550"/>
            <a:ext cx="26098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change that starts the calculation.</a:t>
            </a:r>
          </a:p>
        </p:txBody>
      </p:sp>
      <p:sp>
        <p:nvSpPr>
          <p:cNvPr id="11" name="quantity-piece-field">
            <a:extLst xmlns:a="http://schemas.openxmlformats.org/drawingml/2006/main">
              <a:ext uri="{FF2B5EF4-FFF2-40B4-BE49-F238E27FC236}">
                <a16:creationId xmlns:a16="http://schemas.microsoft.com/office/drawing/2014/main" id="{41C68E47-6181-42BA-BA9C-B845533C2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133600"/>
            <a:ext cx="3143250" cy="2343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4C3B556-AE5D-4C6B-96C1-044420A5A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2025" y="2362200"/>
            <a:ext cx="2647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RESPONSE</a:t>
            </a:r>
          </a:p>
        </p:txBody>
      </p:sp>
      <p:sp>
        <p:nvSpPr>
          <p:cNvPr id="13" name="quantity-piece-heading">
            <a:extLst xmlns:a="http://schemas.openxmlformats.org/drawingml/2006/main">
              <a:ext uri="{FF2B5EF4-FFF2-40B4-BE49-F238E27FC236}">
                <a16:creationId xmlns:a16="http://schemas.microsoft.com/office/drawing/2014/main" id="{CCA3E5D3-71F7-4DBD-986C-6B3420E9E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2025" y="2762250"/>
            <a:ext cx="26479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% change in Qd</a:t>
            </a:r>
          </a:p>
        </p:txBody>
      </p:sp>
      <p:sp>
        <p:nvSpPr>
          <p:cNvPr id="14" name="quantity-piece-body">
            <a:extLst xmlns:a="http://schemas.openxmlformats.org/drawingml/2006/main">
              <a:ext uri="{FF2B5EF4-FFF2-40B4-BE49-F238E27FC236}">
                <a16:creationId xmlns:a16="http://schemas.microsoft.com/office/drawing/2014/main" id="{2EDAAE7F-F283-4513-B09D-D82C312A0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1075" y="3638550"/>
            <a:ext cx="26098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buyer's quantity response.</a:t>
            </a:r>
          </a:p>
        </p:txBody>
      </p:sp>
      <p:sp>
        <p:nvSpPr>
          <p:cNvPr id="15" name="elasticity-piece-field">
            <a:extLst xmlns:a="http://schemas.openxmlformats.org/drawingml/2006/main">
              <a:ext uri="{FF2B5EF4-FFF2-40B4-BE49-F238E27FC236}">
                <a16:creationId xmlns:a16="http://schemas.microsoft.com/office/drawing/2014/main" id="{22E44778-C841-4365-85A9-C434B49CC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133600"/>
            <a:ext cx="3143250" cy="2343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E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612D6D7-5871-4FD1-8368-EBD430E63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362200"/>
            <a:ext cx="2647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8C6810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8C6810"/>
                </a:solidFill>
                <a:latin typeface="Aptos"/>
                <a:ea typeface="Aptos"/>
                <a:cs typeface="Aptos"/>
              </a:rPr>
              <a:t>RATIO</a:t>
            </a:r>
          </a:p>
        </p:txBody>
      </p:sp>
      <p:sp>
        <p:nvSpPr>
          <p:cNvPr id="17" name="elasticity-piece-heading">
            <a:extLst xmlns:a="http://schemas.openxmlformats.org/drawingml/2006/main">
              <a:ext uri="{FF2B5EF4-FFF2-40B4-BE49-F238E27FC236}">
                <a16:creationId xmlns:a16="http://schemas.microsoft.com/office/drawing/2014/main" id="{11B2E760-03BB-4283-AA1F-A8A5DC5B5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762250"/>
            <a:ext cx="26479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8C6810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8C6810"/>
                </a:solidFill>
                <a:latin typeface="Georgia"/>
                <a:ea typeface="Georgia"/>
                <a:cs typeface="Georgia"/>
              </a:rPr>
              <a:t>εd</a:t>
            </a:r>
          </a:p>
        </p:txBody>
      </p:sp>
      <p:sp>
        <p:nvSpPr>
          <p:cNvPr id="18" name="elasticity-piece-body">
            <a:extLst xmlns:a="http://schemas.openxmlformats.org/drawingml/2006/main">
              <a:ext uri="{FF2B5EF4-FFF2-40B4-BE49-F238E27FC236}">
                <a16:creationId xmlns:a16="http://schemas.microsoft.com/office/drawing/2014/main" id="{E7FA4D24-F846-4F33-8211-78319A1FB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3638550"/>
            <a:ext cx="26098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response divided by the price change.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DD069B3-2E75-4B68-B408-78E60C0E1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105400"/>
            <a:ext cx="8953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455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The formula is a relationship among three numbers, not a new set of rules.</a:t>
            </a:r>
          </a:p>
        </p:txBody>
      </p:sp>
    </p:spTree>
    <p:extLst>
      <p:ext uri="{BB962C8B-B14F-4D97-AF65-F5344CB8AC3E}">
        <p14:creationId xmlns:p14="http://schemas.microsoft.com/office/powerpoint/2010/main" val="209355818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2026-07-30T19:42:03.0210000Z</dcterms:created>
  <dcterms:modified xsi:type="dcterms:W3CDTF">2026-07-30T19:42:03.0210000Z</dcterms:modified>
</coreProperties>
</file>