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8f2fc7cdd464c79" /><Relationship Type="http://schemas.openxmlformats.org/officeDocument/2006/relationships/extended-properties" Target="/docProps/app.xml" Id="Rc62636209a5e4797" /><Relationship Type="http://schemas.openxmlformats.org/officeDocument/2006/relationships/officeDocument" Target="/ppt/presentation.xml" Id="R40281a2f753644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a8dd13a8da40bb"/>
  </p:sldMasterIdLst>
  <p:notesMasterIdLst>
    <p:notesMasterId xmlns:r="http://schemas.openxmlformats.org/officeDocument/2006/relationships" r:id="R7721000873f94331"/>
  </p:notesMasterIdLst>
  <p:sldIdLst>
    <p:sldId xmlns:r="http://schemas.openxmlformats.org/officeDocument/2006/relationships" id="256" r:id="R28227231ba984acd"/>
    <p:sldId xmlns:r="http://schemas.openxmlformats.org/officeDocument/2006/relationships" id="257" r:id="R1bd4ebc6bc9a4a9b"/>
    <p:sldId xmlns:r="http://schemas.openxmlformats.org/officeDocument/2006/relationships" id="258" r:id="R5e646fa678984a5b"/>
    <p:sldId xmlns:r="http://schemas.openxmlformats.org/officeDocument/2006/relationships" id="259" r:id="R4f104df290a6453c"/>
    <p:sldId xmlns:r="http://schemas.openxmlformats.org/officeDocument/2006/relationships" id="260" r:id="R4d1c733249614e35"/>
    <p:sldId xmlns:r="http://schemas.openxmlformats.org/officeDocument/2006/relationships" id="261" r:id="Rc480d391428a45d2"/>
    <p:sldId xmlns:r="http://schemas.openxmlformats.org/officeDocument/2006/relationships" id="262" r:id="R0f441b88d7a34621"/>
    <p:sldId xmlns:r="http://schemas.openxmlformats.org/officeDocument/2006/relationships" id="263" r:id="R9d175af9e7814f4d"/>
    <p:sldId xmlns:r="http://schemas.openxmlformats.org/officeDocument/2006/relationships" id="264" r:id="R5c8cf0a2b6d34cd4"/>
    <p:sldId xmlns:r="http://schemas.openxmlformats.org/officeDocument/2006/relationships" id="265" r:id="Rbf79750bb17c412b"/>
    <p:sldId xmlns:r="http://schemas.openxmlformats.org/officeDocument/2006/relationships" id="266" r:id="Re42f8c93cbf94e4c"/>
    <p:sldId xmlns:r="http://schemas.openxmlformats.org/officeDocument/2006/relationships" id="267" r:id="Re9690bc4c94147c3"/>
    <p:sldId xmlns:r="http://schemas.openxmlformats.org/officeDocument/2006/relationships" id="268" r:id="Rbf62cb70e0ed4776"/>
    <p:sldId xmlns:r="http://schemas.openxmlformats.org/officeDocument/2006/relationships" id="269" r:id="Re670818f21b14633"/>
    <p:sldId xmlns:r="http://schemas.openxmlformats.org/officeDocument/2006/relationships" id="270" r:id="R3bbc57f73af74fe6"/>
    <p:sldId xmlns:r="http://schemas.openxmlformats.org/officeDocument/2006/relationships" id="271" r:id="R4bbac25d467347e0"/>
    <p:sldId xmlns:r="http://schemas.openxmlformats.org/officeDocument/2006/relationships" id="272" r:id="R2c966683886a4ad3"/>
    <p:sldId xmlns:r="http://schemas.openxmlformats.org/officeDocument/2006/relationships" id="273" r:id="Ra70ddcd9a3f241c1"/>
    <p:sldId xmlns:r="http://schemas.openxmlformats.org/officeDocument/2006/relationships" id="274" r:id="R271ff6c7235e4914"/>
    <p:sldId xmlns:r="http://schemas.openxmlformats.org/officeDocument/2006/relationships" id="275" r:id="Rbed0541693834365"/>
    <p:sldId xmlns:r="http://schemas.openxmlformats.org/officeDocument/2006/relationships" id="276" r:id="R366dfbb319ab45d5"/>
    <p:sldId xmlns:r="http://schemas.openxmlformats.org/officeDocument/2006/relationships" id="277" r:id="R0b48f824bfe54335"/>
    <p:sldId xmlns:r="http://schemas.openxmlformats.org/officeDocument/2006/relationships" id="278" r:id="R70d99936e5db4dc0"/>
    <p:sldId xmlns:r="http://schemas.openxmlformats.org/officeDocument/2006/relationships" id="279" r:id="R4cc75683fb1f4288"/>
    <p:sldId xmlns:r="http://schemas.openxmlformats.org/officeDocument/2006/relationships" id="280" r:id="R1a40451bae9048ea"/>
    <p:sldId xmlns:r="http://schemas.openxmlformats.org/officeDocument/2006/relationships" id="281" r:id="Re5dce01e04024ee1"/>
    <p:sldId xmlns:r="http://schemas.openxmlformats.org/officeDocument/2006/relationships" id="282" r:id="R078e0f7a39744985"/>
    <p:sldId xmlns:r="http://schemas.openxmlformats.org/officeDocument/2006/relationships" id="283" r:id="R2fa16e5fa1de4597"/>
    <p:sldId xmlns:r="http://schemas.openxmlformats.org/officeDocument/2006/relationships" id="284" r:id="Ra0b8a1b893d34317"/>
    <p:sldId xmlns:r="http://schemas.openxmlformats.org/officeDocument/2006/relationships" id="285" r:id="R5e1a9e3d14aa4be9"/>
    <p:sldId xmlns:r="http://schemas.openxmlformats.org/officeDocument/2006/relationships" id="286" r:id="R2648cef2eb084047"/>
    <p:sldId xmlns:r="http://schemas.openxmlformats.org/officeDocument/2006/relationships" id="287" r:id="Reec623debb6448c0"/>
    <p:sldId xmlns:r="http://schemas.openxmlformats.org/officeDocument/2006/relationships" id="288" r:id="R9257eefc736042a7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6b6381df6d2407f" /><Relationship Type="http://schemas.openxmlformats.org/officeDocument/2006/relationships/slideMaster" Target="/ppt/slideMasters/slideMaster1.xml" Id="R73a8dd13a8da40bb" /><Relationship Type="http://schemas.openxmlformats.org/officeDocument/2006/relationships/notesMaster" Target="/ppt/notesMasters/notesMaster1.xml" Id="R7721000873f94331" /><Relationship Type="http://schemas.openxmlformats.org/officeDocument/2006/relationships/presProps" Target="/ppt/presProps.xml" Id="R1fe5a7e4318d49e4" /><Relationship Type="http://schemas.openxmlformats.org/officeDocument/2006/relationships/tableStyles" Target="/ppt/tableStyles.xml" Id="R8fae4f0a8a4145c1" /><Relationship Type="http://schemas.openxmlformats.org/officeDocument/2006/relationships/slide" Target="/ppt/slides/slide1.xml" Id="R28227231ba984acd" /><Relationship Type="http://schemas.openxmlformats.org/officeDocument/2006/relationships/slide" Target="/ppt/slides/slide2.xml" Id="R1bd4ebc6bc9a4a9b" /><Relationship Type="http://schemas.openxmlformats.org/officeDocument/2006/relationships/slide" Target="/ppt/slides/slide3.xml" Id="R5e646fa678984a5b" /><Relationship Type="http://schemas.openxmlformats.org/officeDocument/2006/relationships/slide" Target="/ppt/slides/slide4.xml" Id="R4f104df290a6453c" /><Relationship Type="http://schemas.openxmlformats.org/officeDocument/2006/relationships/slide" Target="/ppt/slides/slide5.xml" Id="R4d1c733249614e35" /><Relationship Type="http://schemas.openxmlformats.org/officeDocument/2006/relationships/slide" Target="/ppt/slides/slide6.xml" Id="Rc480d391428a45d2" /><Relationship Type="http://schemas.openxmlformats.org/officeDocument/2006/relationships/slide" Target="/ppt/slides/slide7.xml" Id="R0f441b88d7a34621" /><Relationship Type="http://schemas.openxmlformats.org/officeDocument/2006/relationships/slide" Target="/ppt/slides/slide8.xml" Id="R9d175af9e7814f4d" /><Relationship Type="http://schemas.openxmlformats.org/officeDocument/2006/relationships/slide" Target="/ppt/slides/slide9.xml" Id="R5c8cf0a2b6d34cd4" /><Relationship Type="http://schemas.openxmlformats.org/officeDocument/2006/relationships/slide" Target="/ppt/slides/slide10.xml" Id="Rbf79750bb17c412b" /><Relationship Type="http://schemas.openxmlformats.org/officeDocument/2006/relationships/slide" Target="/ppt/slides/slide11.xml" Id="Re42f8c93cbf94e4c" /><Relationship Type="http://schemas.openxmlformats.org/officeDocument/2006/relationships/slide" Target="/ppt/slides/slide12.xml" Id="Re9690bc4c94147c3" /><Relationship Type="http://schemas.openxmlformats.org/officeDocument/2006/relationships/slide" Target="/ppt/slides/slide13.xml" Id="Rbf62cb70e0ed4776" /><Relationship Type="http://schemas.openxmlformats.org/officeDocument/2006/relationships/slide" Target="/ppt/slides/slide14.xml" Id="Re670818f21b14633" /><Relationship Type="http://schemas.openxmlformats.org/officeDocument/2006/relationships/slide" Target="/ppt/slides/slide15.xml" Id="R3bbc57f73af74fe6" /><Relationship Type="http://schemas.openxmlformats.org/officeDocument/2006/relationships/slide" Target="/ppt/slides/slide16.xml" Id="R4bbac25d467347e0" /><Relationship Type="http://schemas.openxmlformats.org/officeDocument/2006/relationships/slide" Target="/ppt/slides/slide17.xml" Id="R2c966683886a4ad3" /><Relationship Type="http://schemas.openxmlformats.org/officeDocument/2006/relationships/slide" Target="/ppt/slides/slide18.xml" Id="Ra70ddcd9a3f241c1" /><Relationship Type="http://schemas.openxmlformats.org/officeDocument/2006/relationships/slide" Target="/ppt/slides/slide19.xml" Id="R271ff6c7235e4914" /><Relationship Type="http://schemas.openxmlformats.org/officeDocument/2006/relationships/slide" Target="/ppt/slides/slide20.xml" Id="Rbed0541693834365" /><Relationship Type="http://schemas.openxmlformats.org/officeDocument/2006/relationships/slide" Target="/ppt/slides/slide21.xml" Id="R366dfbb319ab45d5" /><Relationship Type="http://schemas.openxmlformats.org/officeDocument/2006/relationships/slide" Target="/ppt/slides/slide22.xml" Id="R0b48f824bfe54335" /><Relationship Type="http://schemas.openxmlformats.org/officeDocument/2006/relationships/slide" Target="/ppt/slides/slide23.xml" Id="R70d99936e5db4dc0" /><Relationship Type="http://schemas.openxmlformats.org/officeDocument/2006/relationships/slide" Target="/ppt/slides/slide24.xml" Id="R4cc75683fb1f4288" /><Relationship Type="http://schemas.openxmlformats.org/officeDocument/2006/relationships/slide" Target="/ppt/slides/slide25.xml" Id="R1a40451bae9048ea" /><Relationship Type="http://schemas.openxmlformats.org/officeDocument/2006/relationships/slide" Target="/ppt/slides/slide26.xml" Id="Re5dce01e04024ee1" /><Relationship Type="http://schemas.openxmlformats.org/officeDocument/2006/relationships/slide" Target="/ppt/slides/slide27.xml" Id="R078e0f7a39744985" /><Relationship Type="http://schemas.openxmlformats.org/officeDocument/2006/relationships/slide" Target="/ppt/slides/slide28.xml" Id="R2fa16e5fa1de4597" /><Relationship Type="http://schemas.openxmlformats.org/officeDocument/2006/relationships/slide" Target="/ppt/slides/slide29.xml" Id="Ra0b8a1b893d34317" /><Relationship Type="http://schemas.openxmlformats.org/officeDocument/2006/relationships/slide" Target="/ppt/slides/slide30.xml" Id="R5e1a9e3d14aa4be9" /><Relationship Type="http://schemas.openxmlformats.org/officeDocument/2006/relationships/slide" Target="/ppt/slides/slide31.xml" Id="R2648cef2eb084047" /><Relationship Type="http://schemas.openxmlformats.org/officeDocument/2006/relationships/slide" Target="/ppt/slides/slide32.xml" Id="Reec623debb6448c0" /><Relationship Type="http://schemas.openxmlformats.org/officeDocument/2006/relationships/slide" Target="/ppt/slides/slide33.xml" Id="R9257eefc736042a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e884c7f1b5fe4e9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5d2d26c4726455b" /><Relationship Type="http://schemas.openxmlformats.org/officeDocument/2006/relationships/notesMaster" Target="/ppt/notesMasters/notesMaster1.xml" Id="Re367d5f60c89450b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795821d503ea40ac" /><Relationship Type="http://schemas.openxmlformats.org/officeDocument/2006/relationships/notesMaster" Target="/ppt/notesMasters/notesMaster1.xml" Id="Rbe6e915e71a14788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4d59071a1a884027" /><Relationship Type="http://schemas.openxmlformats.org/officeDocument/2006/relationships/notesMaster" Target="/ppt/notesMasters/notesMaster1.xml" Id="R290d36f0d37c4f63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cda66918e0514613" /><Relationship Type="http://schemas.openxmlformats.org/officeDocument/2006/relationships/notesMaster" Target="/ppt/notesMasters/notesMaster1.xml" Id="R8517e956a0b3409a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eca67164f3cf4999" /><Relationship Type="http://schemas.openxmlformats.org/officeDocument/2006/relationships/notesMaster" Target="/ppt/notesMasters/notesMaster1.xml" Id="Rd3a481adab6645b3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730ee616ead0404d" /><Relationship Type="http://schemas.openxmlformats.org/officeDocument/2006/relationships/notesMaster" Target="/ppt/notesMasters/notesMaster1.xml" Id="R517ece5784bd49cf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d8456cd1610d4cd2" /><Relationship Type="http://schemas.openxmlformats.org/officeDocument/2006/relationships/notesMaster" Target="/ppt/notesMasters/notesMaster1.xml" Id="R84bccf59df484619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36e1972343b14551" /><Relationship Type="http://schemas.openxmlformats.org/officeDocument/2006/relationships/notesMaster" Target="/ppt/notesMasters/notesMaster1.xml" Id="R5808b3f2dda540fd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8d3e2049bd0a4421" /><Relationship Type="http://schemas.openxmlformats.org/officeDocument/2006/relationships/notesMaster" Target="/ppt/notesMasters/notesMaster1.xml" Id="R8690f66b2c894513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3829774f8c6d4ebc" /><Relationship Type="http://schemas.openxmlformats.org/officeDocument/2006/relationships/notesMaster" Target="/ppt/notesMasters/notesMaster1.xml" Id="R68b32d3b3adc48f4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059fb243de6f49b1" /><Relationship Type="http://schemas.openxmlformats.org/officeDocument/2006/relationships/notesMaster" Target="/ppt/notesMasters/notesMaster1.xml" Id="Rb1f715c547a3478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de7c5cc1be84a52" /><Relationship Type="http://schemas.openxmlformats.org/officeDocument/2006/relationships/notesMaster" Target="/ppt/notesMasters/notesMaster1.xml" Id="Rb085a188f43d4bd0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60cdf5aeb44a4fc9" /><Relationship Type="http://schemas.openxmlformats.org/officeDocument/2006/relationships/notesMaster" Target="/ppt/notesMasters/notesMaster1.xml" Id="R518c32e106ea46cb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0f22146d45284bec" /><Relationship Type="http://schemas.openxmlformats.org/officeDocument/2006/relationships/notesMaster" Target="/ppt/notesMasters/notesMaster1.xml" Id="R8e282eca41244d0c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895f063d26c14ceb" /><Relationship Type="http://schemas.openxmlformats.org/officeDocument/2006/relationships/notesMaster" Target="/ppt/notesMasters/notesMaster1.xml" Id="R7aef07360bc24b1b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f5a6fd8c1d38438d" /><Relationship Type="http://schemas.openxmlformats.org/officeDocument/2006/relationships/notesMaster" Target="/ppt/notesMasters/notesMaster1.xml" Id="R3be6768a686d49dc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05975105ed074ee8" /><Relationship Type="http://schemas.openxmlformats.org/officeDocument/2006/relationships/notesMaster" Target="/ppt/notesMasters/notesMaster1.xml" Id="Rb59c92dd62f943c1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9bf7dd754a3e45f2" /><Relationship Type="http://schemas.openxmlformats.org/officeDocument/2006/relationships/notesMaster" Target="/ppt/notesMasters/notesMaster1.xml" Id="R30f116a462d34159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9f06ca60f0104c2f" /><Relationship Type="http://schemas.openxmlformats.org/officeDocument/2006/relationships/notesMaster" Target="/ppt/notesMasters/notesMaster1.xml" Id="Rdbff5261a3ec4fec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1c4d338e2e794247" /><Relationship Type="http://schemas.openxmlformats.org/officeDocument/2006/relationships/notesMaster" Target="/ppt/notesMasters/notesMaster1.xml" Id="R05075e10830c4580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885d3d220515481d" /><Relationship Type="http://schemas.openxmlformats.org/officeDocument/2006/relationships/notesMaster" Target="/ppt/notesMasters/notesMaster1.xml" Id="Rdab3f9fb8055441c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32bce79ac194470d" /><Relationship Type="http://schemas.openxmlformats.org/officeDocument/2006/relationships/notesMaster" Target="/ppt/notesMasters/notesMaster1.xml" Id="R8b9f52a2da1a424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8f4cfd7107c4e2c" /><Relationship Type="http://schemas.openxmlformats.org/officeDocument/2006/relationships/notesMaster" Target="/ppt/notesMasters/notesMaster1.xml" Id="R16ba0d8b02a14310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bfabd73bfbab4271" /><Relationship Type="http://schemas.openxmlformats.org/officeDocument/2006/relationships/notesMaster" Target="/ppt/notesMasters/notesMaster1.xml" Id="R79a92e7951e14d8c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4880796ac476420d" /><Relationship Type="http://schemas.openxmlformats.org/officeDocument/2006/relationships/notesMaster" Target="/ppt/notesMasters/notesMaster1.xml" Id="R6f238a00eec548a4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2001573dc92d4082" /><Relationship Type="http://schemas.openxmlformats.org/officeDocument/2006/relationships/notesMaster" Target="/ppt/notesMasters/notesMaster1.xml" Id="R2dfb05e6f0454ac1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21b3361fc611433d" /><Relationship Type="http://schemas.openxmlformats.org/officeDocument/2006/relationships/notesMaster" Target="/ppt/notesMasters/notesMaster1.xml" Id="Rca57f7821df14ce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5f9973d4a334d38" /><Relationship Type="http://schemas.openxmlformats.org/officeDocument/2006/relationships/notesMaster" Target="/ppt/notesMasters/notesMaster1.xml" Id="Rd83f5e5bbe2f48a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7a50c7d887ce4a64" /><Relationship Type="http://schemas.openxmlformats.org/officeDocument/2006/relationships/notesMaster" Target="/ppt/notesMasters/notesMaster1.xml" Id="R51157f9cd21442a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8f855a1563414192" /><Relationship Type="http://schemas.openxmlformats.org/officeDocument/2006/relationships/notesMaster" Target="/ppt/notesMasters/notesMaster1.xml" Id="Rb1fbca123c094c5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ff6144d4cee472e" /><Relationship Type="http://schemas.openxmlformats.org/officeDocument/2006/relationships/notesMaster" Target="/ppt/notesMasters/notesMaster1.xml" Id="R24095f42024e44c2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ee928150d094195" /><Relationship Type="http://schemas.openxmlformats.org/officeDocument/2006/relationships/notesMaster" Target="/ppt/notesMasters/notesMaster1.xml" Id="Re8c8241a6da4457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239523f305fc4f9c" /><Relationship Type="http://schemas.openxmlformats.org/officeDocument/2006/relationships/notesMaster" Target="/ppt/notesMasters/notesMaster1.xml" Id="Rec3a674eaae343c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with one transaction rather than a graph. Every shaded region in the chapter grows from the buyer-value-versus-seller-cost logic.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6: Consumer Surplus, Producer Surplus, and Market Efficiency (current project draft).</a:t>
            </a:r>
          </a:p>
          <a:p xmlns:a="http://schemas.openxmlformats.org/drawingml/2006/main">
            <a:r>
              <a:t>- Cover artwork: design/book-cover/principles-of-micro-cover.png (project-generated asset).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the one-unit version of the shaded area on the next slide.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6: Consumer Surplus, Producer Surplus, and Market Efficiency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area is below demand because demand shows willingness to pay, above price because that is what buyers give up, and ends at the quantity purchased.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6: Consumer Surplus, Producer Surplus, and Market Efficiency (current project draft).</a:t>
            </a:r>
          </a:p>
          <a:p xmlns:a="http://schemas.openxmlformats.org/drawingml/2006/main">
            <a:r>
              <a:t>- Project-reviewed Chapter 6 figure from figures/ch06_consumer_surplus_producer_surplus_and_market_efficiency/.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Stress the units: consumer surplus is measured in dollars, not units of the good. For non-linear demand or discrete buyers, the geometry can differ while the gain interpretation remains.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6: Consumer Surplus, Producer Surplus, and Market Efficiency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the qualification narrow. This is not a behavioral-economics lecture and does not claim that ordinary choices are infallible.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6: Consumer Surplus, Producer Surplus, and Market Efficiency (current project draft).</a:t>
            </a:r>
          </a:p>
          <a:p xmlns:a="http://schemas.openxmlformats.org/drawingml/2006/main">
            <a:r>
              <a:t>- Paul A. Samuelson (1938), A Note on the Pure Theory of Consumer's Behaviour, Economica 5(17): 61-71.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 the simple competitive model, willingness to accept reflects cost. As production expands, higher-cost units enter.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6: Consumer Surplus, Producer Surplus, and Market Efficiency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Trace the vertical arrow at q2. Supply arranges possible units from lower cost to higher cost.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6: Consumer Surplus, Producer Surplus, and Market Efficiency (current project draft).</a:t>
            </a:r>
          </a:p>
          <a:p xmlns:a="http://schemas.openxmlformats.org/drawingml/2006/main">
            <a:r>
              <a:t>- Project-reviewed Chapter 6 figure from figures/ch06_consumer_surplus_producer_surplus_and_market_efficiency/.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fixed-cost qualification previews Chapter 13 without turning this chapter into cost accounting.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6: Consumer Surplus, Producer Surplus, and Market Efficiency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area is above supply because supply shows cost, below price because that is what sellers receive, and ends at the quantity sold.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6: Consumer Surplus, Producer Surplus, and Market Efficiency (current project draft).</a:t>
            </a:r>
          </a:p>
          <a:p xmlns:a="http://schemas.openxmlformats.org/drawingml/2006/main">
            <a:r>
              <a:t>- Project-reviewed Chapter 6 figure from figures/ch06_consumer_surplus_producer_surplus_and_market_efficiency/.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turn this into an endowment-effect lesson or claim the student is irrational. The narrow point is that acquiring a good and surrendering an established good or right are different questions.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6: Consumer Surplus, Producer Surplus, and Market Efficiency (current project draft).</a:t>
            </a:r>
          </a:p>
          <a:p xmlns:a="http://schemas.openxmlformats.org/drawingml/2006/main">
            <a:r>
              <a:t>- Horowitz and McConnell (2002), A Review of WTA/WTP Studies, Journal of Environmental Economics and Management 44(3): 426-447.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the chapter's cumulative graph. Demand forms the upper boundary because it measures buyer value; supply forms the lower boundary because it measures seller cost.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6: Consumer Surplus, Producer Surplus, and Market Efficiency (current project draft).</a:t>
            </a:r>
          </a:p>
          <a:p xmlns:a="http://schemas.openxmlformats.org/drawingml/2006/main">
            <a:r>
              <a:t>- Project-reviewed Chapter 6 figure from figures/ch06_consumer_surplus_producer_surplus_and_market_efficiency/.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Define willingness to pay here: the highest amount the buyer would pay rather than go without. Ask why each side says yes at $40.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6: Consumer Surplus, Producer Surplus, and Market Efficiency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Return explicitly to the $50 and $30 example. The colored areas should now have an economic meaning rather than being shapes to memorize.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6: Consumer Surplus, Producer Surplus, and Market Efficiency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Define the efficient quantity as the quantity that maximizes total surplus. State the boundary now so later externality analysis has a clear entry point.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6: Consumer Surplus, Producer Surplus, and Market Efficiency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paired arrows on both sides of Q*. At a left-side quantity, value is higher than cost; at a right-side quantity, cost is higher than value.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6: Consumer Surplus, Producer Surplus, and Market Efficiency (current project draft).</a:t>
            </a:r>
          </a:p>
          <a:p xmlns:a="http://schemas.openxmlformats.org/drawingml/2006/main">
            <a:r>
              <a:t>- Project-reviewed Chapter 6 figure from figures/ch06_consumer_surplus_producer_surplus_and_market_efficiency/.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Tie the graph back to rational choice. The efficient quantity is not special because the curves make an X; it is where the value-cost comparison changes.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6: Consumer Surplus, Producer Surplus, and Market Efficiency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a short decentralized-coordination callback, not a full central-planning section. The planner result depends on having the same complete information embodied in the curves.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6: Consumer Surplus, Producer Surplus, and Market Efficiency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same efficient quantity in both panels. The red triangle is the gap between actual total surplus and the maximum available total surplus.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6: Consumer Surplus, Producer Surplus, and Market Efficiency (current project draft).</a:t>
            </a:r>
          </a:p>
          <a:p xmlns:a="http://schemas.openxmlformats.org/drawingml/2006/main">
            <a:r>
              <a:t>- Project-reviewed Chapter 6 figure from figures/ch06_consumer_surplus_producer_surplus_and_market_efficiency/.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Introduce the term because later chapters use it repeatedly. Keep the meaning in ordinary language: unrealized gains or wasteful units.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6: Consumer Surplus, Producer Surplus, and Market Efficiency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distinction prepares students for taxes, price controls, tariffs, and monopoly. Price changes can have distributional effects without being the source of deadweight loss.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6: Consumer Surplus, Producer Surplus, and Market Efficiency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Students often remember only the right quantity. Stress that the same quantity can be inefficient if high-cost firms produce while low-cost firms are excluded, or if low-value users receive goods instead of high-value users.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6: Consumer Surplus, Producer Surplus, and Market Efficiency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imply that efficiency settles fairness or that equity concerns are unimportant. Good analysis asks both questions and traces possible trade-offs.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6: Consumer Surplus, Producer Surplus, and Market Efficiency (current project draft).</a:t>
            </a:r>
          </a:p>
          <a:p xmlns:a="http://schemas.openxmlformats.org/drawingml/2006/main">
            <a:r>
              <a:t>- U.S. Environmental Protection Agency, Guidelines for Preparing Economic Analyses, 3rd ed., Chapters 7 and 9 and Appendix A.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this concrete. The buyer receives something worth more than the money paid; the seller receives more than the cost of providing it.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6: Consumer Surplus, Producer Surplus, and Market Efficiency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a preview, not a survey course compressed onto one slide. Name each mechanism and point students to its later chapter.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6: Consumer Surplus, Producer Surplus, and Market Efficiency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the book's policy discipline. Diagnosis comes before remedy; policy also has information, incentive, and implementation costs.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6: Consumer Surplus, Producer Surplus, and Market Efficiency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as an in-class discussion or short research brief. Be precise: the Eighteenth Amendment and Volstead Act prohibited manufacture, sale, and transportation, not alcohol consumption itself. Repeal did not create an institution-free market.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6: Consumer Surplus, Producer Surplus, and Market Efficiency (current project draft).</a:t>
            </a:r>
          </a:p>
          <a:p xmlns:a="http://schemas.openxmlformats.org/drawingml/2006/main">
            <a:r>
              <a:t>- U.S. Constitution, Amendments XVIII and XXI; National Archives Volstead Act materials; Miron and Zwiebel (1991), Alcohol Consumption During Prohibition.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Close by asking students to explain one shaded area without using a formula. Then preview Chapter 7: taxes will be measured against this competitive surplus benchmark.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6: Consumer Surplus, Producer Surplus, and Market Efficiency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Pause before revealing total surplus. A higher price transfers part of the gain from buyer to seller; a lower price does the reverse.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6: Consumer Surplus, Producer Surplus, and Market Efficiency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abbreviations come after the English definitions. Students should be able to explain each difference before calculating it.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6: Consumer Surplus, Producer Surplus, and Market Efficiency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distinction becomes central in policy chapters. A transfer changes who receives surplus; deadweight loss means some surplus disappears.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6: Consumer Surplus, Producer Surplus, and Market Efficiency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Paraphrase Milton and Rose Friedman rather than quoting. Welfare here means economic well-being, not a government assistance program.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6: Consumer Surplus, Producer Surplus, and Market Efficiency (current project draft).</a:t>
            </a:r>
          </a:p>
          <a:p xmlns:a="http://schemas.openxmlformats.org/drawingml/2006/main">
            <a:r>
              <a:t>- Milton Friedman and Rose Friedman, Free to Choose: A Personal Statement (1980), Chapter 1, The Power of the Market.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reservation price as an optional synonym, not another term to memorize. The important move is reading the curve vertically.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6: Consumer Surplus, Producer Surplus, and Market Efficiency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Trace the vertical arrow at q2. As quantity expands, the market reaches units with lower willingness to pay.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6: Consumer Surplus, Producer Surplus, and Market Efficiency (current project draft).</a:t>
            </a:r>
          </a:p>
          <a:p xmlns:a="http://schemas.openxmlformats.org/drawingml/2006/main">
            <a:r>
              <a:t>- Project-reviewed Chapter 6 figure from figures/ch06_consumer_surplus_producer_surplus_and_market_efficiency/.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48c7bdb75d473e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e04455d2cd94a79" /><Relationship Type="http://schemas.openxmlformats.org/officeDocument/2006/relationships/slideLayout" Target="/ppt/slideLayouts/slideLayout1.xml" Id="Rb9aebe0f21f945c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aebe0f21f945c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d27bb3c8045bd" /><Relationship Type="http://schemas.openxmlformats.org/officeDocument/2006/relationships/image" Target="/ppt/media/image.png" Id="R102e8f76536c431d" /><Relationship Type="http://schemas.openxmlformats.org/officeDocument/2006/relationships/notesSlide" Target="/ppt/notesSlides/notesSlide1.xml" Id="R79d9225875bf44ce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2659d85404177" /><Relationship Type="http://schemas.openxmlformats.org/officeDocument/2006/relationships/notesSlide" Target="/ppt/notesSlides/notesSlide10.xml" Id="R4c483083b6624bc6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ca0abd4a4450a" /><Relationship Type="http://schemas.openxmlformats.org/officeDocument/2006/relationships/image" Target="/ppt/media/image3.png" Id="Rd9e61f66a1cb4ccb" /><Relationship Type="http://schemas.openxmlformats.org/officeDocument/2006/relationships/notesSlide" Target="/ppt/notesSlides/notesSlide11.xml" Id="R08f0f102e803436a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99113fbf643a5" /><Relationship Type="http://schemas.openxmlformats.org/officeDocument/2006/relationships/notesSlide" Target="/ppt/notesSlides/notesSlide12.xml" Id="Ra180cb41ce324dd2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9791c391f413e" /><Relationship Type="http://schemas.openxmlformats.org/officeDocument/2006/relationships/notesSlide" Target="/ppt/notesSlides/notesSlide13.xml" Id="R59906269e4144d3c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8ce7035d94f44" /><Relationship Type="http://schemas.openxmlformats.org/officeDocument/2006/relationships/notesSlide" Target="/ppt/notesSlides/notesSlide14.xml" Id="Rff91e959d00f42e0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ac410b0334199" /><Relationship Type="http://schemas.openxmlformats.org/officeDocument/2006/relationships/image" Target="/ppt/media/image4.png" Id="R06abd0d96a304013" /><Relationship Type="http://schemas.openxmlformats.org/officeDocument/2006/relationships/notesSlide" Target="/ppt/notesSlides/notesSlide15.xml" Id="R8b065c789e8643f3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dd290e76e410c" /><Relationship Type="http://schemas.openxmlformats.org/officeDocument/2006/relationships/notesSlide" Target="/ppt/notesSlides/notesSlide16.xml" Id="R665143c633a84c55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b355bfb4a4d36" /><Relationship Type="http://schemas.openxmlformats.org/officeDocument/2006/relationships/image" Target="/ppt/media/image5.png" Id="R645e594fc54f43bf" /><Relationship Type="http://schemas.openxmlformats.org/officeDocument/2006/relationships/notesSlide" Target="/ppt/notesSlides/notesSlide17.xml" Id="R5286f1e40b17436f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e8cb32b874e56" /><Relationship Type="http://schemas.openxmlformats.org/officeDocument/2006/relationships/notesSlide" Target="/ppt/notesSlides/notesSlide18.xml" Id="Rd0651eb09f564145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eaa77dfe341ec" /><Relationship Type="http://schemas.openxmlformats.org/officeDocument/2006/relationships/image" Target="/ppt/media/image6.png" Id="Rfeaeafbbf1d24ba1" /><Relationship Type="http://schemas.openxmlformats.org/officeDocument/2006/relationships/notesSlide" Target="/ppt/notesSlides/notesSlide19.xml" Id="Rd19846e279004c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d609f95f64a5c" /><Relationship Type="http://schemas.openxmlformats.org/officeDocument/2006/relationships/notesSlide" Target="/ppt/notesSlides/notesSlide2.xml" Id="Rf7548e39de774198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bcc3e01dd46c0" /><Relationship Type="http://schemas.openxmlformats.org/officeDocument/2006/relationships/notesSlide" Target="/ppt/notesSlides/notesSlide20.xml" Id="Re7ccfff3ad154aa6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6f4ea65f44d37" /><Relationship Type="http://schemas.openxmlformats.org/officeDocument/2006/relationships/notesSlide" Target="/ppt/notesSlides/notesSlide21.xml" Id="R6f8eeec7d890435b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3c6bf5b9c4597" /><Relationship Type="http://schemas.openxmlformats.org/officeDocument/2006/relationships/image" Target="/ppt/media/image7.png" Id="Ra23c803a2d6b4169" /><Relationship Type="http://schemas.openxmlformats.org/officeDocument/2006/relationships/notesSlide" Target="/ppt/notesSlides/notesSlide22.xml" Id="R8d7bd6f9fa0b43d5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2efe0d5644507" /><Relationship Type="http://schemas.openxmlformats.org/officeDocument/2006/relationships/notesSlide" Target="/ppt/notesSlides/notesSlide23.xml" Id="R91b56fef0c8841a8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2b994a33e4aa8" /><Relationship Type="http://schemas.openxmlformats.org/officeDocument/2006/relationships/notesSlide" Target="/ppt/notesSlides/notesSlide24.xml" Id="Rfe7c2565546f4bd4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49c6e300f4d75" /><Relationship Type="http://schemas.openxmlformats.org/officeDocument/2006/relationships/image" Target="/ppt/media/image8.png" Id="R08e55d7b9bc54598" /><Relationship Type="http://schemas.openxmlformats.org/officeDocument/2006/relationships/notesSlide" Target="/ppt/notesSlides/notesSlide25.xml" Id="R39b5f61e80f744b7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aceb16df64bb3" /><Relationship Type="http://schemas.openxmlformats.org/officeDocument/2006/relationships/notesSlide" Target="/ppt/notesSlides/notesSlide26.xml" Id="R37d36564ba7543c0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24a00ca8542ac" /><Relationship Type="http://schemas.openxmlformats.org/officeDocument/2006/relationships/notesSlide" Target="/ppt/notesSlides/notesSlide27.xml" Id="R4b4777735ecf4f1e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bee1a6717408f" /><Relationship Type="http://schemas.openxmlformats.org/officeDocument/2006/relationships/notesSlide" Target="/ppt/notesSlides/notesSlide28.xml" Id="Rf6adeedc74204b0f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9a1fa75854eb5" /><Relationship Type="http://schemas.openxmlformats.org/officeDocument/2006/relationships/notesSlide" Target="/ppt/notesSlides/notesSlide29.xml" Id="R2c90381b687849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925a45b5b4787" /><Relationship Type="http://schemas.openxmlformats.org/officeDocument/2006/relationships/notesSlide" Target="/ppt/notesSlides/notesSlide3.xml" Id="R3afdcfdc6ffd41d5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44e2dc98e4430" /><Relationship Type="http://schemas.openxmlformats.org/officeDocument/2006/relationships/notesSlide" Target="/ppt/notesSlides/notesSlide30.xml" Id="R6fc4828bab404561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0666796234cb0" /><Relationship Type="http://schemas.openxmlformats.org/officeDocument/2006/relationships/notesSlide" Target="/ppt/notesSlides/notesSlide31.xml" Id="R006eb2eec8084cda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8c0c37de24d31" /><Relationship Type="http://schemas.openxmlformats.org/officeDocument/2006/relationships/notesSlide" Target="/ppt/notesSlides/notesSlide32.xml" Id="R1dfa0328c3684f25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09590df5e4393" /><Relationship Type="http://schemas.openxmlformats.org/officeDocument/2006/relationships/notesSlide" Target="/ppt/notesSlides/notesSlide33.xml" Id="R08ba51f8298345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61fc14b0d4f21" /><Relationship Type="http://schemas.openxmlformats.org/officeDocument/2006/relationships/notesSlide" Target="/ppt/notesSlides/notesSlide4.xml" Id="R6302684d1ba140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d54219ede47f3" /><Relationship Type="http://schemas.openxmlformats.org/officeDocument/2006/relationships/notesSlide" Target="/ppt/notesSlides/notesSlide5.xml" Id="R82e427224e244b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fc18e834a42a1" /><Relationship Type="http://schemas.openxmlformats.org/officeDocument/2006/relationships/notesSlide" Target="/ppt/notesSlides/notesSlide6.xml" Id="R11974ba5cafd4c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5ae78cba848cf" /><Relationship Type="http://schemas.openxmlformats.org/officeDocument/2006/relationships/notesSlide" Target="/ppt/notesSlides/notesSlide7.xml" Id="Ra02f2528c332454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9c033985147d8" /><Relationship Type="http://schemas.openxmlformats.org/officeDocument/2006/relationships/notesSlide" Target="/ppt/notesSlides/notesSlide8.xml" Id="R0f4f642c749d449c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5f495daa3480d" /><Relationship Type="http://schemas.openxmlformats.org/officeDocument/2006/relationships/image" Target="/ppt/media/image2.png" Id="R1f16bc6de6ac4b2c" /><Relationship Type="http://schemas.openxmlformats.org/officeDocument/2006/relationships/notesSlide" Target="/ppt/notesSlides/notesSlide9.xml" Id="R9a6a31aa75c1416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title-field">
            <a:extLst xmlns:a="http://schemas.openxmlformats.org/drawingml/2006/main">
              <a:ext uri="{FF2B5EF4-FFF2-40B4-BE49-F238E27FC236}">
                <a16:creationId xmlns:a16="http://schemas.microsoft.com/office/drawing/2014/main" id="{50C5716F-36DE-4138-855E-8738FFDD4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5247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title-accent">
            <a:extLst xmlns:a="http://schemas.openxmlformats.org/drawingml/2006/main">
              <a:ext uri="{FF2B5EF4-FFF2-40B4-BE49-F238E27FC236}">
                <a16:creationId xmlns:a16="http://schemas.microsoft.com/office/drawing/2014/main" id="{412C00FB-EDB2-4E72-B9B5-623CFEEAA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8763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deck-title">
            <a:extLst xmlns:a="http://schemas.openxmlformats.org/drawingml/2006/main">
              <a:ext uri="{FF2B5EF4-FFF2-40B4-BE49-F238E27FC236}">
                <a16:creationId xmlns:a16="http://schemas.microsoft.com/office/drawing/2014/main" id="{A167F57C-EBBD-48AC-96E7-2CFD369066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52550"/>
            <a:ext cx="6667500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25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525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Consumer Surplus, Producer Surplus, and Market Efficiency</a:t>
            </a:r>
          </a:p>
        </p:txBody>
      </p:sp>
      <p:sp>
        <p:nvSpPr>
          <p:cNvPr id="4" name="deck-chapter">
            <a:extLst xmlns:a="http://schemas.openxmlformats.org/drawingml/2006/main">
              <a:ext uri="{FF2B5EF4-FFF2-40B4-BE49-F238E27FC236}">
                <a16:creationId xmlns:a16="http://schemas.microsoft.com/office/drawing/2014/main" id="{46DC148A-7E52-4217-80DE-D0295AF93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7185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5" name="deck-book">
            <a:extLst xmlns:a="http://schemas.openxmlformats.org/drawingml/2006/main">
              <a:ext uri="{FF2B5EF4-FFF2-40B4-BE49-F238E27FC236}">
                <a16:creationId xmlns:a16="http://schemas.microsoft.com/office/drawing/2014/main" id="{1DBE735B-88BD-4870-8186-F5BD474AA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0"/>
            <a:ext cx="3143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1800" b="0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Principles of Micro</a:t>
            </a:r>
          </a:p>
        </p:txBody>
      </p:sp>
      <p:sp>
        <p:nvSpPr>
          <p:cNvPr id="6" name="deck-author">
            <a:extLst xmlns:a="http://schemas.openxmlformats.org/drawingml/2006/main">
              <a:ext uri="{FF2B5EF4-FFF2-40B4-BE49-F238E27FC236}">
                <a16:creationId xmlns:a16="http://schemas.microsoft.com/office/drawing/2014/main" id="{58E8346D-E374-40AC-AC95-FD67D106F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7215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Mark Wilson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02e8f76536c431d"/>
          <a:stretch xmlns:a="http://schemas.openxmlformats.org/drawingml/2006/main"/>
        </p:blipFill>
        <p:spPr>
          <a:xfrm xmlns:a="http://schemas.openxmlformats.org/drawingml/2006/main">
            <a:off x="8267700" y="762000"/>
            <a:ext cx="2857500" cy="4286250"/>
          </a:xfrm>
          <a:prstGeom xmlns:a="http://schemas.openxmlformats.org/drawingml/2006/main" prst="rect">
            <a:avLst/>
          </a:prstGeom>
        </p:spPr>
      </p:pic>
      <p:sp>
        <p:nvSpPr>
          <p:cNvPr id="8" name="deck-theme">
            <a:extLst xmlns:a="http://schemas.openxmlformats.org/drawingml/2006/main">
              <a:ext uri="{FF2B5EF4-FFF2-40B4-BE49-F238E27FC236}">
                <a16:creationId xmlns:a16="http://schemas.microsoft.com/office/drawing/2014/main" id="{14D65B77-3626-4A71-93C6-7031030D11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467350"/>
            <a:ext cx="4343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Measure the gains created when buyer value exceeds seller cost</a:t>
            </a:r>
          </a:p>
        </p:txBody>
      </p:sp>
    </p:spTree>
    <p:extLst>
      <p:ext uri="{BB962C8B-B14F-4D97-AF65-F5344CB8AC3E}">
        <p14:creationId xmlns:p14="http://schemas.microsoft.com/office/powerpoint/2010/main" val="1186428615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accent-rule">
            <a:extLst xmlns:a="http://schemas.openxmlformats.org/drawingml/2006/main">
              <a:ext uri="{FF2B5EF4-FFF2-40B4-BE49-F238E27FC236}">
                <a16:creationId xmlns:a16="http://schemas.microsoft.com/office/drawing/2014/main" id="{5AE95A49-578D-4E8E-AAF2-5D01AED13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CE833BB3-16E5-4904-A22F-BA8B29CF1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9D0E931-D1D2-4709-B7BC-011D296B5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Consumer surplus measures a buyer's gain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D5355DAE-0475-4AC6-8093-1FA70E658F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21EC229F-1DBC-48F9-80CD-3426732F8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2BC4E2E9-3049-4310-BF04-64ADA9EA7D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2A92E3B-FF26-4B35-8650-8D2EDFD77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1866900"/>
            <a:ext cx="428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Buyer willingness to pay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F0C5447-B747-4547-9F28-ADA854412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2476500"/>
            <a:ext cx="3619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4350" b="1" i="0">
                <a:solidFill>
                  <a:srgbClr val="124854"/>
                </a:solidFill>
                <a:latin typeface="Georgia"/>
                <a:ea typeface="Georgia"/>
                <a:cs typeface="Georgia"/>
              </a:defRPr>
            </a:pPr>
            <a:r>
              <a:rPr sz="4350" b="1" i="0">
                <a:solidFill>
                  <a:srgbClr val="124854"/>
                </a:solidFill>
                <a:latin typeface="Georgia"/>
                <a:ea typeface="Georgia"/>
                <a:cs typeface="Georgia"/>
              </a:rPr>
              <a:t>$50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E4138A4-FC3A-403E-AE7E-69FB44042E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2628900"/>
            <a:ext cx="16383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225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minus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1627110-0E2E-446D-986B-DF66DE088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1866900"/>
            <a:ext cx="428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Market price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7D068BB-E409-49B0-A31D-E45D49EFB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2476500"/>
            <a:ext cx="3619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43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43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$40</a:t>
            </a:r>
          </a:p>
        </p:txBody>
      </p:sp>
      <p:sp>
        <p:nvSpPr>
          <p:cNvPr id="12" name="cs-calc-rule">
            <a:extLst xmlns:a="http://schemas.openxmlformats.org/drawingml/2006/main">
              <a:ext uri="{FF2B5EF4-FFF2-40B4-BE49-F238E27FC236}">
                <a16:creationId xmlns:a16="http://schemas.microsoft.com/office/drawing/2014/main" id="{853B9588-2162-4DEB-8A87-40F951EBD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3771900"/>
            <a:ext cx="7810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9F1A8A9-633C-4276-8E73-73D495F9B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4305300"/>
            <a:ext cx="7620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300" b="1" i="0">
                <a:solidFill>
                  <a:srgbClr val="124854"/>
                </a:solidFill>
                <a:latin typeface="Georgia"/>
                <a:ea typeface="Georgia"/>
                <a:cs typeface="Georgia"/>
              </a:defRPr>
            </a:pPr>
            <a:r>
              <a:rPr sz="3300" b="1" i="0">
                <a:solidFill>
                  <a:srgbClr val="124854"/>
                </a:solidFill>
                <a:latin typeface="Georgia"/>
                <a:ea typeface="Georgia"/>
                <a:cs typeface="Georgia"/>
              </a:rPr>
              <a:t>Consumer surplus = $10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163028A-C9B9-4C1F-9007-961CDFB5EF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429250"/>
            <a:ext cx="8953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A buyer willing to pay exactly $40 receives no surplus but may still buy.</a:t>
            </a:r>
          </a:p>
        </p:txBody>
      </p:sp>
    </p:spTree>
    <p:extLst>
      <p:ext uri="{BB962C8B-B14F-4D97-AF65-F5344CB8AC3E}">
        <p14:creationId xmlns:p14="http://schemas.microsoft.com/office/powerpoint/2010/main" val="1269509851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D7373D53-F12F-49A8-8397-9228D190B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6BC78B7C-050B-443D-9D22-9CC59DED9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44895F9-0F3E-4E56-8F7C-BA7C28F64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Consumer surplus adds buyer gains across units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3121C9A8-3701-4E47-9ACA-6B413ACBE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83814AEE-1943-48F5-A440-CD678D220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D431FF6D-6DA1-4E17-B331-7A3E436336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9e61f66a1cb4ccb"/>
          <a:stretch xmlns:a="http://schemas.openxmlformats.org/drawingml/2006/main"/>
        </p:blipFill>
        <p:spPr>
          <a:xfrm xmlns:a="http://schemas.openxmlformats.org/drawingml/2006/main">
            <a:off x="2988761" y="1409700"/>
            <a:ext cx="6214478" cy="436245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51B2553F-B9AB-4FEC-B7E3-7DC78387E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829300"/>
            <a:ext cx="9906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For every purchased unit, demand shows value and the price line shows what the buyer pays.</a:t>
            </a:r>
          </a:p>
        </p:txBody>
      </p:sp>
    </p:spTree>
    <p:extLst>
      <p:ext uri="{BB962C8B-B14F-4D97-AF65-F5344CB8AC3E}">
        <p14:creationId xmlns:p14="http://schemas.microsoft.com/office/powerpoint/2010/main" val="1839495330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accent-rule">
            <a:extLst xmlns:a="http://schemas.openxmlformats.org/drawingml/2006/main">
              <a:ext uri="{FF2B5EF4-FFF2-40B4-BE49-F238E27FC236}">
                <a16:creationId xmlns:a16="http://schemas.microsoft.com/office/drawing/2014/main" id="{E7E78516-7157-47FA-BED3-0F970646F5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05E11CDA-1315-4C0C-B652-DD368CD60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BC88D10-EB85-48F4-9FD9-E3F6F45CF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Consumer surplus is a gain, not just a triangle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A52E7FA7-52AF-478B-9C16-730F3AA00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BBCADCD6-98EC-447E-867D-D23610AD5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37EBFFC0-1ADC-42F3-B0DE-E86DEEE58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01BA2EC-7722-49DC-9F34-D380E0B8B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1657350"/>
            <a:ext cx="97155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000" b="1" i="0">
                <a:solidFill>
                  <a:srgbClr val="124854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24854"/>
                </a:solidFill>
                <a:latin typeface="Georgia"/>
                <a:ea typeface="Georgia"/>
                <a:cs typeface="Georgia"/>
              </a:rPr>
              <a:t>Willingness to pay minus price, added across all units purchased</a:t>
            </a:r>
          </a:p>
        </p:txBody>
      </p:sp>
      <p:sp>
        <p:nvSpPr>
          <p:cNvPr id="8" name="equation-field">
            <a:extLst xmlns:a="http://schemas.openxmlformats.org/drawingml/2006/main">
              <a:ext uri="{FF2B5EF4-FFF2-40B4-BE49-F238E27FC236}">
                <a16:creationId xmlns:a16="http://schemas.microsoft.com/office/drawing/2014/main" id="{0D9E7B46-643C-4A61-94F4-ED93DF25E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257550"/>
            <a:ext cx="9334500" cy="1390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E6675"/>
            </a:solidFill>
            <a:prstDash val="solid"/>
          </a:ln>
        </p:spPr>
      </p:sp>
      <p:sp>
        <p:nvSpPr>
          <p:cNvPr id="9" name="equation">
            <a:extLst xmlns:a="http://schemas.openxmlformats.org/drawingml/2006/main">
              <a:ext uri="{FF2B5EF4-FFF2-40B4-BE49-F238E27FC236}">
                <a16:creationId xmlns:a16="http://schemas.microsoft.com/office/drawing/2014/main" id="{DAD62F99-0AD3-4D86-BF5A-9F967C9F2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3524250"/>
            <a:ext cx="8763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775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775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Triangle area = 1/2 x base x height</a:t>
            </a:r>
          </a:p>
        </p:txBody>
      </p:sp>
      <p:sp>
        <p:nvSpPr>
          <p:cNvPr id="10" name="equation-explanation">
            <a:extLst xmlns:a="http://schemas.openxmlformats.org/drawingml/2006/main">
              <a:ext uri="{FF2B5EF4-FFF2-40B4-BE49-F238E27FC236}">
                <a16:creationId xmlns:a16="http://schemas.microsoft.com/office/drawing/2014/main" id="{1EAE21BC-69D9-4D5E-8377-96C76DFC1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914900"/>
            <a:ext cx="9144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1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formula calculates the shaded region. The economic meaning explains why the region matters.</a:t>
            </a:r>
          </a:p>
        </p:txBody>
      </p:sp>
    </p:spTree>
    <p:extLst>
      <p:ext uri="{BB962C8B-B14F-4D97-AF65-F5344CB8AC3E}">
        <p14:creationId xmlns:p14="http://schemas.microsoft.com/office/powerpoint/2010/main" val="1332761554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accent-rule">
            <a:extLst xmlns:a="http://schemas.openxmlformats.org/drawingml/2006/main">
              <a:ext uri="{FF2B5EF4-FFF2-40B4-BE49-F238E27FC236}">
                <a16:creationId xmlns:a16="http://schemas.microsoft.com/office/drawing/2014/main" id="{42605F90-BCCF-4AC4-845F-3D59D0BE6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E36383E3-B85C-437E-B81D-BACA80E13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3B6999E-E3F7-4A22-AD3C-60C5F70FB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Choices usually provide evidence about value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70BB96EF-8764-4662-B09C-0924E5ABD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394EAC58-9D2E-445D-9804-EA86EF088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603F0610-B042-46BC-B990-45A574A83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C020B94-1206-45FC-8CEA-E86865BD8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1733550"/>
            <a:ext cx="8191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1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Revealed preference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DDA45CC-4812-4CA1-8796-4A96FA1E8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724150"/>
            <a:ext cx="89535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2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If someone voluntarily buys at $40 when alternatives exist, the choice suggests the good is worth at least $40 to that person.</a:t>
            </a:r>
          </a:p>
        </p:txBody>
      </p:sp>
      <p:sp>
        <p:nvSpPr>
          <p:cNvPr id="9" name="revealed-rule">
            <a:extLst xmlns:a="http://schemas.openxmlformats.org/drawingml/2006/main">
              <a:ext uri="{FF2B5EF4-FFF2-40B4-BE49-F238E27FC236}">
                <a16:creationId xmlns:a16="http://schemas.microsoft.com/office/drawing/2014/main" id="{F82F7209-029B-4FDF-BF6D-3FAA6050A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171950"/>
            <a:ext cx="8572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F22B4F0-FD1F-49EE-891A-6004B549E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552950"/>
            <a:ext cx="8953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369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100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Economists start with people's choices because outsiders usually know less about their goals and alternatives.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33A0A35-DEB5-49EB-9A9C-4C43C197D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467350"/>
            <a:ext cx="8763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975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Coercion, deception, or severe impairment can make a choice weaker evidence of well-being.</a:t>
            </a:r>
          </a:p>
        </p:txBody>
      </p:sp>
    </p:spTree>
    <p:extLst>
      <p:ext uri="{BB962C8B-B14F-4D97-AF65-F5344CB8AC3E}">
        <p14:creationId xmlns:p14="http://schemas.microsoft.com/office/powerpoint/2010/main" val="1729530762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908235DB-350A-4D6B-8A5D-671754BA7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840D95F1-975B-4DCD-B4F2-E859AA195C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20C7FFE-5305-43F6-81E3-CC2659D51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Supply becomes a measure of seller cost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B2A58564-F9A7-4797-9A54-E173F0854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BBE9928D-F448-470E-B9C5-10CAD4EDA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877A1AC4-CF65-4687-8040-2EF0D7E6A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7" name="cost-field">
            <a:extLst xmlns:a="http://schemas.openxmlformats.org/drawingml/2006/main">
              <a:ext uri="{FF2B5EF4-FFF2-40B4-BE49-F238E27FC236}">
                <a16:creationId xmlns:a16="http://schemas.microsoft.com/office/drawing/2014/main" id="{105DE4F5-FB6E-49A1-8DFC-3992C8D28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1866900"/>
            <a:ext cx="4476750" cy="2876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1B6B8FC-23DC-4E4B-A4BD-0D1DAB9E9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2095500"/>
            <a:ext cx="3981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COST</a:t>
            </a:r>
          </a:p>
        </p:txBody>
      </p:sp>
      <p:sp>
        <p:nvSpPr>
          <p:cNvPr id="9" name="cost-heading">
            <a:extLst xmlns:a="http://schemas.openxmlformats.org/drawingml/2006/main">
              <a:ext uri="{FF2B5EF4-FFF2-40B4-BE49-F238E27FC236}">
                <a16:creationId xmlns:a16="http://schemas.microsoft.com/office/drawing/2014/main" id="{27A6A5EB-B845-4FEC-BADA-F3251E9D3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2495550"/>
            <a:ext cx="39814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75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175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Opportunity cost included</a:t>
            </a:r>
          </a:p>
        </p:txBody>
      </p:sp>
      <p:sp>
        <p:nvSpPr>
          <p:cNvPr id="10" name="cost-body">
            <a:extLst xmlns:a="http://schemas.openxmlformats.org/drawingml/2006/main">
              <a:ext uri="{FF2B5EF4-FFF2-40B4-BE49-F238E27FC236}">
                <a16:creationId xmlns:a16="http://schemas.microsoft.com/office/drawing/2014/main" id="{E9D38EEC-0BCC-4101-9A96-2B82243AA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371850"/>
            <a:ext cx="394335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Labor, materials, equipment, time, and what those resources could have produced elsewhere.</a:t>
            </a:r>
          </a:p>
        </p:txBody>
      </p:sp>
      <p:sp>
        <p:nvSpPr>
          <p:cNvPr id="11" name="wta-field">
            <a:extLst xmlns:a="http://schemas.openxmlformats.org/drawingml/2006/main">
              <a:ext uri="{FF2B5EF4-FFF2-40B4-BE49-F238E27FC236}">
                <a16:creationId xmlns:a16="http://schemas.microsoft.com/office/drawing/2014/main" id="{933E425A-28FB-4C5A-8A77-8A1E45CFE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1866900"/>
            <a:ext cx="4476750" cy="2876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88DAC55-20DD-4E8F-8124-3AFEFA191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095500"/>
            <a:ext cx="3981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WILLINGNESS TO ACCEPT</a:t>
            </a:r>
          </a:p>
        </p:txBody>
      </p:sp>
      <p:sp>
        <p:nvSpPr>
          <p:cNvPr id="13" name="wta-heading">
            <a:extLst xmlns:a="http://schemas.openxmlformats.org/drawingml/2006/main">
              <a:ext uri="{FF2B5EF4-FFF2-40B4-BE49-F238E27FC236}">
                <a16:creationId xmlns:a16="http://schemas.microsoft.com/office/drawing/2014/main" id="{B3FC255F-C83E-4F58-8CF0-FA378E54C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495550"/>
            <a:ext cx="39814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75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175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Lowest acceptable price</a:t>
            </a:r>
          </a:p>
        </p:txBody>
      </p:sp>
      <p:sp>
        <p:nvSpPr>
          <p:cNvPr id="14" name="wta-body">
            <a:extLst xmlns:a="http://schemas.openxmlformats.org/drawingml/2006/main">
              <a:ext uri="{FF2B5EF4-FFF2-40B4-BE49-F238E27FC236}">
                <a16:creationId xmlns:a16="http://schemas.microsoft.com/office/drawing/2014/main" id="{A5800895-2D18-4629-ADAE-13EC71C0BF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371850"/>
            <a:ext cx="394335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minimum amount a seller would accept to provide or give up the unit.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093648D-8E09-4E12-8E19-3B2F3F941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257800"/>
            <a:ext cx="8763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24854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24854"/>
                </a:solidFill>
                <a:latin typeface="Georgia"/>
                <a:ea typeface="Georgia"/>
                <a:cs typeface="Georgia"/>
              </a:rPr>
              <a:t>Choose a quantity and read upward to the supply curve.</a:t>
            </a:r>
          </a:p>
        </p:txBody>
      </p:sp>
    </p:spTree>
    <p:extLst>
      <p:ext uri="{BB962C8B-B14F-4D97-AF65-F5344CB8AC3E}">
        <p14:creationId xmlns:p14="http://schemas.microsoft.com/office/powerpoint/2010/main" val="126313440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751E1BEF-FFB4-448D-B4FD-9C9CF7B90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D605ACA7-D4F7-4643-AA35-AA4738AD4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4A74918-58EE-4EC6-89E6-9EAABDFAF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Read supply vertically: its height is cost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9293CB44-50A6-46E8-96A8-4E00ECF32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7E92B1C1-9F1D-40F8-A21B-BF0F2DEBF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3264F486-0C8F-434D-8717-978CDA8D8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6abd0d96a304013"/>
          <a:stretch xmlns:a="http://schemas.openxmlformats.org/drawingml/2006/main"/>
        </p:blipFill>
        <p:spPr>
          <a:xfrm xmlns:a="http://schemas.openxmlformats.org/drawingml/2006/main">
            <a:off x="2689277" y="1390650"/>
            <a:ext cx="6813447" cy="440055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D8F93E47-BF70-446A-95FC-583708B3C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848350"/>
            <a:ext cx="9906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At q2, cost is the height from the quantity axis to supply, not merely the dot.</a:t>
            </a:r>
          </a:p>
        </p:txBody>
      </p:sp>
    </p:spTree>
    <p:extLst>
      <p:ext uri="{BB962C8B-B14F-4D97-AF65-F5344CB8AC3E}">
        <p14:creationId xmlns:p14="http://schemas.microsoft.com/office/powerpoint/2010/main" val="1963999409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accent-rule">
            <a:extLst xmlns:a="http://schemas.openxmlformats.org/drawingml/2006/main">
              <a:ext uri="{FF2B5EF4-FFF2-40B4-BE49-F238E27FC236}">
                <a16:creationId xmlns:a16="http://schemas.microsoft.com/office/drawing/2014/main" id="{DF21D121-2F98-4979-B198-525796A11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AC73F6F5-FE47-4F3F-ABEC-E160FC6801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AB334A9-D1DB-4357-ADED-06906E590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Producer surplus measures a seller's gain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C6B811E9-8764-463F-BE45-67A11FF16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4F18942F-1DB4-41E7-9A08-D8F3F87B0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6829240B-72E9-4159-A48F-82B924920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18943EA-719B-4026-9146-B6C15E94D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1866900"/>
            <a:ext cx="428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Market price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8E57214-614C-4698-9EC2-609F6CF0E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2476500"/>
            <a:ext cx="3619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4350" b="1" i="0">
                <a:solidFill>
                  <a:srgbClr val="124854"/>
                </a:solidFill>
                <a:latin typeface="Georgia"/>
                <a:ea typeface="Georgia"/>
                <a:cs typeface="Georgia"/>
              </a:defRPr>
            </a:pPr>
            <a:r>
              <a:rPr sz="4350" b="1" i="0">
                <a:solidFill>
                  <a:srgbClr val="124854"/>
                </a:solidFill>
                <a:latin typeface="Georgia"/>
                <a:ea typeface="Georgia"/>
                <a:cs typeface="Georgia"/>
              </a:rPr>
              <a:t>$40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784D839-0820-4087-BF7C-5076CFCB6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2628900"/>
            <a:ext cx="16383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225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minus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4F170A0-014C-41C5-9E11-4012B5B1C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1866900"/>
            <a:ext cx="428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Seller cost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DF461FB-AF6C-4C63-9269-4B07E4161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2476500"/>
            <a:ext cx="3619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43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43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$30</a:t>
            </a:r>
          </a:p>
        </p:txBody>
      </p:sp>
      <p:sp>
        <p:nvSpPr>
          <p:cNvPr id="12" name="ps-calc-rule">
            <a:extLst xmlns:a="http://schemas.openxmlformats.org/drawingml/2006/main">
              <a:ext uri="{FF2B5EF4-FFF2-40B4-BE49-F238E27FC236}">
                <a16:creationId xmlns:a16="http://schemas.microsoft.com/office/drawing/2014/main" id="{51B1AA41-B30F-45AF-835A-75C3AC77E5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3771900"/>
            <a:ext cx="7810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F3052E8-C6D0-4B82-B967-FBE1BCFDF4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4305300"/>
            <a:ext cx="7620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30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330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Producer surplus = $10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AC3A7D8-34A0-44E7-A63F-5A7A665C62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429250"/>
            <a:ext cx="9144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Producer surplus is related to profit, but fixed costs may still need to be subtracted.</a:t>
            </a:r>
          </a:p>
        </p:txBody>
      </p:sp>
    </p:spTree>
    <p:extLst>
      <p:ext uri="{BB962C8B-B14F-4D97-AF65-F5344CB8AC3E}">
        <p14:creationId xmlns:p14="http://schemas.microsoft.com/office/powerpoint/2010/main" val="657662495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6FD1BF05-F9AC-468A-8D27-DAE3F730D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71049767-C346-4087-9A1A-BA76013E5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AC1A562-E8AB-4F57-809A-F6E0FDEA8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Producer surplus adds seller gains across units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FC5DFBC9-58BD-407B-BC17-C15BC850AD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C3DB5867-43C0-4F38-BB28-1B6667672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BAA28E9E-21DA-4690-8BF4-27C96B0AE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17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45e594fc54f43bf"/>
          <a:stretch xmlns:a="http://schemas.openxmlformats.org/drawingml/2006/main"/>
        </p:blipFill>
        <p:spPr>
          <a:xfrm xmlns:a="http://schemas.openxmlformats.org/drawingml/2006/main">
            <a:off x="2988761" y="1409700"/>
            <a:ext cx="6214478" cy="436245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FF104DD5-5BBF-4F53-972D-7DDF5A5B2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829300"/>
            <a:ext cx="9906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For every sold unit, the price line shows what sellers receive and supply shows their cost.</a:t>
            </a:r>
          </a:p>
        </p:txBody>
      </p:sp>
    </p:spTree>
    <p:extLst>
      <p:ext uri="{BB962C8B-B14F-4D97-AF65-F5344CB8AC3E}">
        <p14:creationId xmlns:p14="http://schemas.microsoft.com/office/powerpoint/2010/main" val="1258053574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-rule">
            <a:extLst xmlns:a="http://schemas.openxmlformats.org/drawingml/2006/main">
              <a:ext uri="{FF2B5EF4-FFF2-40B4-BE49-F238E27FC236}">
                <a16:creationId xmlns:a16="http://schemas.microsoft.com/office/drawing/2014/main" id="{D23E90F4-234A-45D8-AA4C-4069F2332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759D6DFA-47CB-4C32-92CC-F91152E73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3CB4CBD-3B18-4AF5-B601-D4919E2A8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Owning something can change the valuation question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F7A2CB0E-09E0-4705-B80F-9C903C031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4CC04D33-FD31-49BE-AB57-4D85FEEA7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B159BBA3-8953-4BB9-BD85-014EF17EEC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18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A9E8CB8-134D-41C7-994A-D38A1E9FF7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676400"/>
            <a:ext cx="9334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8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28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 lifelong Bills fan wins a Super Bowl ticket.</a:t>
            </a:r>
          </a:p>
        </p:txBody>
      </p:sp>
      <p:sp>
        <p:nvSpPr>
          <p:cNvPr id="8" name="ticket-wtp-field">
            <a:extLst xmlns:a="http://schemas.openxmlformats.org/drawingml/2006/main">
              <a:ext uri="{FF2B5EF4-FFF2-40B4-BE49-F238E27FC236}">
                <a16:creationId xmlns:a16="http://schemas.microsoft.com/office/drawing/2014/main" id="{104D571A-38D2-4925-A55D-BD5D0F7CF4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781300"/>
            <a:ext cx="4476750" cy="2209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D66177B-CCB6-49BA-9811-E835F9AD1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3009900"/>
            <a:ext cx="3981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BEFORE WINNING</a:t>
            </a:r>
          </a:p>
        </p:txBody>
      </p:sp>
      <p:sp>
        <p:nvSpPr>
          <p:cNvPr id="10" name="ticket-wtp-heading">
            <a:extLst xmlns:a="http://schemas.openxmlformats.org/drawingml/2006/main">
              <a:ext uri="{FF2B5EF4-FFF2-40B4-BE49-F238E27FC236}">
                <a16:creationId xmlns:a16="http://schemas.microsoft.com/office/drawing/2014/main" id="{4A06D782-301C-4B4D-8698-A4F07B6AD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3409950"/>
            <a:ext cx="39814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75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175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Willingness to pay</a:t>
            </a:r>
          </a:p>
        </p:txBody>
      </p:sp>
      <p:sp>
        <p:nvSpPr>
          <p:cNvPr id="11" name="ticket-wtp-body">
            <a:extLst xmlns:a="http://schemas.openxmlformats.org/drawingml/2006/main">
              <a:ext uri="{FF2B5EF4-FFF2-40B4-BE49-F238E27FC236}">
                <a16:creationId xmlns:a16="http://schemas.microsoft.com/office/drawing/2014/main" id="{B276AA0D-0F2C-41F6-AAFD-ABB35B040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4286250"/>
            <a:ext cx="39433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051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How much would the student give up to acquire the ticket?</a:t>
            </a:r>
          </a:p>
        </p:txBody>
      </p:sp>
      <p:sp>
        <p:nvSpPr>
          <p:cNvPr id="12" name="ticket-wta-field">
            <a:extLst xmlns:a="http://schemas.openxmlformats.org/drawingml/2006/main">
              <a:ext uri="{FF2B5EF4-FFF2-40B4-BE49-F238E27FC236}">
                <a16:creationId xmlns:a16="http://schemas.microsoft.com/office/drawing/2014/main" id="{F822B7E7-E83E-4A71-A7C8-D4FF24409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2781300"/>
            <a:ext cx="4476750" cy="2209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B3DF21F-1F52-4153-9261-8D8B07F31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3009900"/>
            <a:ext cx="3981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AFTER WINNING</a:t>
            </a:r>
          </a:p>
        </p:txBody>
      </p:sp>
      <p:sp>
        <p:nvSpPr>
          <p:cNvPr id="14" name="ticket-wta-heading">
            <a:extLst xmlns:a="http://schemas.openxmlformats.org/drawingml/2006/main">
              <a:ext uri="{FF2B5EF4-FFF2-40B4-BE49-F238E27FC236}">
                <a16:creationId xmlns:a16="http://schemas.microsoft.com/office/drawing/2014/main" id="{A55154CD-CB17-413B-8AAF-EE1E9E8F5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3409950"/>
            <a:ext cx="39814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75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175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Willingness to accept</a:t>
            </a:r>
          </a:p>
        </p:txBody>
      </p:sp>
      <p:sp>
        <p:nvSpPr>
          <p:cNvPr id="15" name="ticket-wta-body">
            <a:extLst xmlns:a="http://schemas.openxmlformats.org/drawingml/2006/main">
              <a:ext uri="{FF2B5EF4-FFF2-40B4-BE49-F238E27FC236}">
                <a16:creationId xmlns:a16="http://schemas.microsoft.com/office/drawing/2014/main" id="{B6DB2F02-9DA6-47FF-914C-22ABC4881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286250"/>
            <a:ext cx="39433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051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How much compensation would make the student give up the ticket?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16BC897-DBF9-4338-992C-1673E8812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448300"/>
            <a:ext cx="9144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502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The two amounts need not be equal. Initial ownership can affect which question is appropriate.</a:t>
            </a:r>
          </a:p>
        </p:txBody>
      </p:sp>
    </p:spTree>
    <p:extLst>
      <p:ext uri="{BB962C8B-B14F-4D97-AF65-F5344CB8AC3E}">
        <p14:creationId xmlns:p14="http://schemas.microsoft.com/office/powerpoint/2010/main" val="1037537695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01C7BAE4-4EC3-40FC-96CD-B4A98C374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5235C4D6-D6FA-4BEE-9149-FC314D612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2785EB1-EB83-4A3D-8320-60C1A3D54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431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Consumer and producer surplus combine at equilibrium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2B92DEBE-FD69-45C6-BF36-33AC8BE90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B545EFB0-A586-4629-8E79-557CB27B4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E0BA4399-119B-4C4A-874A-A16A9B7E5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19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eaeafbbf1d24ba1"/>
          <a:stretch xmlns:a="http://schemas.openxmlformats.org/drawingml/2006/main"/>
        </p:blipFill>
        <p:spPr>
          <a:xfrm xmlns:a="http://schemas.openxmlformats.org/drawingml/2006/main">
            <a:off x="2961623" y="1390650"/>
            <a:ext cx="6268753" cy="440055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162391A3-047D-4915-8888-D2DA3BC7D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848350"/>
            <a:ext cx="9906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Together, the two regions fill the value-minus-cost gains from all trades through Q*.</a:t>
            </a:r>
          </a:p>
        </p:txBody>
      </p:sp>
    </p:spTree>
    <p:extLst>
      <p:ext uri="{BB962C8B-B14F-4D97-AF65-F5344CB8AC3E}">
        <p14:creationId xmlns:p14="http://schemas.microsoft.com/office/powerpoint/2010/main" val="12795312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accent-rule">
            <a:extLst xmlns:a="http://schemas.openxmlformats.org/drawingml/2006/main">
              <a:ext uri="{FF2B5EF4-FFF2-40B4-BE49-F238E27FC236}">
                <a16:creationId xmlns:a16="http://schemas.microsoft.com/office/drawing/2014/main" id="{E5D20597-F635-4FB6-869E-9258EF466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AA90D4AD-8065-4A7E-9053-2385A209A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439E035-4BE7-477A-BA06-7377B073CC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A trade both sides want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39C4538F-FAFA-4993-B26D-F0ABC7973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9183696F-C76A-4E18-AC9B-563B60030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1687318D-44CF-409E-A41F-4B2F07A7A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7" name="buyer-field">
            <a:extLst xmlns:a="http://schemas.openxmlformats.org/drawingml/2006/main">
              <a:ext uri="{FF2B5EF4-FFF2-40B4-BE49-F238E27FC236}">
                <a16:creationId xmlns:a16="http://schemas.microsoft.com/office/drawing/2014/main" id="{054E0C6E-42AE-46D6-B24F-95B3BEFBB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771650"/>
            <a:ext cx="3143250" cy="2686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F7E101E-A74E-47D3-9375-E3360436E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000250"/>
            <a:ext cx="2647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BUYER</a:t>
            </a:r>
          </a:p>
        </p:txBody>
      </p:sp>
      <p:sp>
        <p:nvSpPr>
          <p:cNvPr id="9" name="buyer-heading">
            <a:extLst xmlns:a="http://schemas.openxmlformats.org/drawingml/2006/main">
              <a:ext uri="{FF2B5EF4-FFF2-40B4-BE49-F238E27FC236}">
                <a16:creationId xmlns:a16="http://schemas.microsoft.com/office/drawing/2014/main" id="{49638D4A-DBB2-41E8-B870-059241F69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400300"/>
            <a:ext cx="26479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75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175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Values item at $50</a:t>
            </a:r>
          </a:p>
        </p:txBody>
      </p:sp>
      <p:sp>
        <p:nvSpPr>
          <p:cNvPr id="10" name="buyer-body">
            <a:extLst xmlns:a="http://schemas.openxmlformats.org/drawingml/2006/main">
              <a:ext uri="{FF2B5EF4-FFF2-40B4-BE49-F238E27FC236}">
                <a16:creationId xmlns:a16="http://schemas.microsoft.com/office/drawing/2014/main" id="{48847736-0369-4080-A4A7-82FD15A29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276600"/>
            <a:ext cx="26098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highest price the buyer would pay is $50.</a:t>
            </a:r>
          </a:p>
        </p:txBody>
      </p:sp>
      <p:sp>
        <p:nvSpPr>
          <p:cNvPr id="11" name="price-field">
            <a:extLst xmlns:a="http://schemas.openxmlformats.org/drawingml/2006/main">
              <a:ext uri="{FF2B5EF4-FFF2-40B4-BE49-F238E27FC236}">
                <a16:creationId xmlns:a16="http://schemas.microsoft.com/office/drawing/2014/main" id="{71D2A1AA-1634-4236-AD81-5F5FF855B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1771650"/>
            <a:ext cx="3143250" cy="2686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8E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DD53426-9ED3-4E52-8348-4DA746ACD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72025" y="2000250"/>
            <a:ext cx="2647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8C6810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8C6810"/>
                </a:solidFill>
                <a:latin typeface="Aptos"/>
                <a:ea typeface="Aptos"/>
                <a:cs typeface="Aptos"/>
              </a:rPr>
              <a:t>AGREED PRICE</a:t>
            </a:r>
          </a:p>
        </p:txBody>
      </p:sp>
      <p:sp>
        <p:nvSpPr>
          <p:cNvPr id="13" name="price-heading">
            <a:extLst xmlns:a="http://schemas.openxmlformats.org/drawingml/2006/main">
              <a:ext uri="{FF2B5EF4-FFF2-40B4-BE49-F238E27FC236}">
                <a16:creationId xmlns:a16="http://schemas.microsoft.com/office/drawing/2014/main" id="{17A70325-E9D1-4C6B-96E5-F1055E366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72025" y="2400300"/>
            <a:ext cx="26479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000" b="1" i="0">
                <a:solidFill>
                  <a:srgbClr val="8C6810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8C6810"/>
                </a:solidFill>
                <a:latin typeface="Georgia"/>
                <a:ea typeface="Georgia"/>
                <a:cs typeface="Georgia"/>
              </a:rPr>
              <a:t>$40</a:t>
            </a:r>
          </a:p>
        </p:txBody>
      </p:sp>
      <p:sp>
        <p:nvSpPr>
          <p:cNvPr id="14" name="price-body">
            <a:extLst xmlns:a="http://schemas.openxmlformats.org/drawingml/2006/main">
              <a:ext uri="{FF2B5EF4-FFF2-40B4-BE49-F238E27FC236}">
                <a16:creationId xmlns:a16="http://schemas.microsoft.com/office/drawing/2014/main" id="{08CDA809-3186-4D63-8E69-7FE61E011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1075" y="3276600"/>
            <a:ext cx="26098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exchange occurs because both sides prefer trading to walking away.</a:t>
            </a:r>
          </a:p>
        </p:txBody>
      </p:sp>
      <p:sp>
        <p:nvSpPr>
          <p:cNvPr id="15" name="seller-field">
            <a:extLst xmlns:a="http://schemas.openxmlformats.org/drawingml/2006/main">
              <a:ext uri="{FF2B5EF4-FFF2-40B4-BE49-F238E27FC236}">
                <a16:creationId xmlns:a16="http://schemas.microsoft.com/office/drawing/2014/main" id="{6DC31D58-25C9-40EB-8B70-F289B57FB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771650"/>
            <a:ext cx="3143250" cy="2686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B2D50B3-E750-489D-ACE8-6B619F206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2000250"/>
            <a:ext cx="2647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SELLER</a:t>
            </a:r>
          </a:p>
        </p:txBody>
      </p:sp>
      <p:sp>
        <p:nvSpPr>
          <p:cNvPr id="17" name="seller-heading">
            <a:extLst xmlns:a="http://schemas.openxmlformats.org/drawingml/2006/main">
              <a:ext uri="{FF2B5EF4-FFF2-40B4-BE49-F238E27FC236}">
                <a16:creationId xmlns:a16="http://schemas.microsoft.com/office/drawing/2014/main" id="{8FA55D4C-46A8-46E1-A96B-8767BB83E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2400300"/>
            <a:ext cx="26479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75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175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Cost is $30</a:t>
            </a:r>
          </a:p>
        </p:txBody>
      </p:sp>
      <p:sp>
        <p:nvSpPr>
          <p:cNvPr id="18" name="seller-body">
            <a:extLst xmlns:a="http://schemas.openxmlformats.org/drawingml/2006/main">
              <a:ext uri="{FF2B5EF4-FFF2-40B4-BE49-F238E27FC236}">
                <a16:creationId xmlns:a16="http://schemas.microsoft.com/office/drawing/2014/main" id="{DE57EB71-C2F2-458E-BB4F-B600FD259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3276600"/>
            <a:ext cx="26098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seller can provide the item for $30.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EDC76FB-75AF-4F3E-BA19-51FA94D7E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105400"/>
            <a:ext cx="9334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586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210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Trade does not require agreement about value. Different values create the gain.</a:t>
            </a:r>
          </a:p>
        </p:txBody>
      </p:sp>
    </p:spTree>
    <p:extLst>
      <p:ext uri="{BB962C8B-B14F-4D97-AF65-F5344CB8AC3E}">
        <p14:creationId xmlns:p14="http://schemas.microsoft.com/office/powerpoint/2010/main" val="1890881056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accent-rule">
            <a:extLst xmlns:a="http://schemas.openxmlformats.org/drawingml/2006/main">
              <a:ext uri="{FF2B5EF4-FFF2-40B4-BE49-F238E27FC236}">
                <a16:creationId xmlns:a16="http://schemas.microsoft.com/office/drawing/2014/main" id="{8A5B25F2-1A5F-4372-9686-0E84B8C4A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A256C212-8A35-4648-9530-C8F9EDDDF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4AE4252-12E5-496F-ACBD-AE80DC87D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603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The graph is the many-unit version of the opening trade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4E778CE4-2469-4971-A5FE-2E0E06750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66C7A738-3C0A-4D27-B549-AE0E7BC536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129AB92C-383D-4839-8963-97BE087D7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20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B37E545-6F4B-49EF-840E-4B838CBED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752600"/>
            <a:ext cx="9334500" cy="1181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225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225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For every unit traded: surplus = buyer value - seller cost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08C931F-552A-410D-A09F-D7286C846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371850"/>
            <a:ext cx="4191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703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1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Consumer surplus measures the buyer side.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47FE0D9-44F3-4270-9056-65A58843E8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371850"/>
            <a:ext cx="4191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989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1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Producer surplus measures the seller side.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DED2F26-6B57-4405-80E2-D929948D7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705350"/>
            <a:ext cx="8953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699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400" b="1" i="0">
                <a:solidFill>
                  <a:srgbClr val="DBEAEC"/>
                </a:solidFill>
                <a:latin typeface="Georgia"/>
                <a:ea typeface="Georgia"/>
                <a:cs typeface="Georgia"/>
              </a:defRPr>
            </a:pPr>
            <a:r>
              <a:rPr sz="2400" b="1" i="0">
                <a:solidFill>
                  <a:srgbClr val="DBEAEC"/>
                </a:solidFill>
                <a:latin typeface="Georgia"/>
                <a:ea typeface="Georgia"/>
                <a:cs typeface="Georgia"/>
              </a:rPr>
              <a:t>Total surplus adds value minus cost across all units traded.</a:t>
            </a:r>
          </a:p>
        </p:txBody>
      </p:sp>
    </p:spTree>
    <p:extLst>
      <p:ext uri="{BB962C8B-B14F-4D97-AF65-F5344CB8AC3E}">
        <p14:creationId xmlns:p14="http://schemas.microsoft.com/office/powerpoint/2010/main" val="652169273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42A5D792-C00F-4D9F-858D-EC2E4AA2A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13E773DB-CF23-4425-92E2-42C9C211D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BF850CF-645A-4A06-BB3A-9736114BA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427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Efficiency means realizing the available gains from trade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B7167F72-C122-423D-9BFE-A1B5050EC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8455A75A-B95B-4138-AE2E-099D5E950A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F17B9863-DF1E-4AA6-B772-8CE365162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21</a:t>
            </a:r>
          </a:p>
        </p:txBody>
      </p:sp>
      <p:sp>
        <p:nvSpPr>
          <p:cNvPr id="7" name="produce-field">
            <a:extLst xmlns:a="http://schemas.openxmlformats.org/drawingml/2006/main">
              <a:ext uri="{FF2B5EF4-FFF2-40B4-BE49-F238E27FC236}">
                <a16:creationId xmlns:a16="http://schemas.microsoft.com/office/drawing/2014/main" id="{2311B813-16CE-468F-94ED-739C9DDFE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1847850"/>
            <a:ext cx="4476750" cy="2952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62E5F2B-C77D-4733-9A1C-65AE603DD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2076450"/>
            <a:ext cx="3981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PRODUCE THE UNIT</a:t>
            </a:r>
          </a:p>
        </p:txBody>
      </p:sp>
      <p:sp>
        <p:nvSpPr>
          <p:cNvPr id="9" name="produce-heading">
            <a:extLst xmlns:a="http://schemas.openxmlformats.org/drawingml/2006/main">
              <a:ext uri="{FF2B5EF4-FFF2-40B4-BE49-F238E27FC236}">
                <a16:creationId xmlns:a16="http://schemas.microsoft.com/office/drawing/2014/main" id="{9E2B1993-7F0B-478B-BA8C-86BBD0F1E5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2476500"/>
            <a:ext cx="39814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Value exceeds cost</a:t>
            </a:r>
          </a:p>
        </p:txBody>
      </p:sp>
      <p:sp>
        <p:nvSpPr>
          <p:cNvPr id="10" name="produce-body">
            <a:extLst xmlns:a="http://schemas.openxmlformats.org/drawingml/2006/main">
              <a:ext uri="{FF2B5EF4-FFF2-40B4-BE49-F238E27FC236}">
                <a16:creationId xmlns:a16="http://schemas.microsoft.com/office/drawing/2014/main" id="{D36E62C0-832E-4297-B4E6-F1E75C2FC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352800"/>
            <a:ext cx="394335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Buyer value is greater than the resources used to provide it. The unit adds total surplus.</a:t>
            </a:r>
          </a:p>
        </p:txBody>
      </p:sp>
      <p:sp>
        <p:nvSpPr>
          <p:cNvPr id="11" name="do-not-produce-field">
            <a:extLst xmlns:a="http://schemas.openxmlformats.org/drawingml/2006/main">
              <a:ext uri="{FF2B5EF4-FFF2-40B4-BE49-F238E27FC236}">
                <a16:creationId xmlns:a16="http://schemas.microsoft.com/office/drawing/2014/main" id="{CDA2482C-BACD-4045-830A-E5B64FE24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1847850"/>
            <a:ext cx="4476750" cy="2952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10D2E8A-CDEE-4604-924F-19BB9C323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076450"/>
            <a:ext cx="3981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DO NOT PRODUCE</a:t>
            </a:r>
          </a:p>
        </p:txBody>
      </p:sp>
      <p:sp>
        <p:nvSpPr>
          <p:cNvPr id="13" name="do-not-produce-heading">
            <a:extLst xmlns:a="http://schemas.openxmlformats.org/drawingml/2006/main">
              <a:ext uri="{FF2B5EF4-FFF2-40B4-BE49-F238E27FC236}">
                <a16:creationId xmlns:a16="http://schemas.microsoft.com/office/drawing/2014/main" id="{785499AE-934A-48E7-B664-D61000397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476500"/>
            <a:ext cx="39814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Cost exceeds value</a:t>
            </a:r>
          </a:p>
        </p:txBody>
      </p:sp>
      <p:sp>
        <p:nvSpPr>
          <p:cNvPr id="14" name="do-not-produce-body">
            <a:extLst xmlns:a="http://schemas.openxmlformats.org/drawingml/2006/main">
              <a:ext uri="{FF2B5EF4-FFF2-40B4-BE49-F238E27FC236}">
                <a16:creationId xmlns:a16="http://schemas.microsoft.com/office/drawing/2014/main" id="{C997DCD6-DFBB-474C-89EA-8F244C952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352800"/>
            <a:ext cx="394335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resources are worth more in another use. The unit reduces total surplus.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C0E4BD5-88A5-4F0C-B51F-BF333605B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314950"/>
            <a:ext cx="9334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634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Boundary: demand must include all relevant benefits and supply all relevant costs.</a:t>
            </a:r>
          </a:p>
        </p:txBody>
      </p:sp>
    </p:spTree>
    <p:extLst>
      <p:ext uri="{BB962C8B-B14F-4D97-AF65-F5344CB8AC3E}">
        <p14:creationId xmlns:p14="http://schemas.microsoft.com/office/powerpoint/2010/main" val="1995174062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7F733CDD-1B88-437D-AE35-566D7B6A4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F5C81EE9-E863-49B0-A576-2F8C40D64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2CC0FB8-378A-4F74-9539-0CEF1DF0A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170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The efficient quantity includes every value-above-cost unit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0C7C5138-E8F2-47E8-B2F6-7ED3E873B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6082DAD7-1587-428E-85AE-F7C659F9D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54970B58-8D9D-4856-B2DF-0CA71F30F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22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23c803a2d6b4169"/>
          <a:stretch xmlns:a="http://schemas.openxmlformats.org/drawingml/2006/main"/>
        </p:blipFill>
        <p:spPr>
          <a:xfrm xmlns:a="http://schemas.openxmlformats.org/drawingml/2006/main">
            <a:off x="2311919" y="1371600"/>
            <a:ext cx="7568161" cy="443865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8C990A24-EA82-44E0-B602-24E8F658DB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867400"/>
            <a:ext cx="9906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Compare the two curve heights: keep producing while value exceeds cost.</a:t>
            </a:r>
          </a:p>
        </p:txBody>
      </p:sp>
    </p:spTree>
    <p:extLst>
      <p:ext uri="{BB962C8B-B14F-4D97-AF65-F5344CB8AC3E}">
        <p14:creationId xmlns:p14="http://schemas.microsoft.com/office/powerpoint/2010/main" val="1666743910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accent-rule">
            <a:extLst xmlns:a="http://schemas.openxmlformats.org/drawingml/2006/main">
              <a:ext uri="{FF2B5EF4-FFF2-40B4-BE49-F238E27FC236}">
                <a16:creationId xmlns:a16="http://schemas.microsoft.com/office/drawing/2014/main" id="{BC209D7B-3475-4F44-8D26-2911272E6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6DAE4A3D-34DE-4286-84EC-316F28B371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49D0A94-D0D3-4E75-B0BC-402A0BD03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This is the marginal rule from Chapter 1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77A0BAF5-B6E2-44D5-A4CB-9D505C780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7776E30A-091A-47F5-909F-9FA1C5F79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95BDAD8C-1253-4FAB-AEC1-D40C264CA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23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C7A1BAB-02F2-43DE-9B4A-859ACAC75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1695450"/>
            <a:ext cx="9715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645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300" b="1" i="0">
                <a:solidFill>
                  <a:srgbClr val="124854"/>
                </a:solidFill>
                <a:latin typeface="Georgia"/>
                <a:ea typeface="Georgia"/>
                <a:cs typeface="Georgia"/>
              </a:defRPr>
            </a:pPr>
            <a:r>
              <a:rPr sz="3300" b="1" i="0">
                <a:solidFill>
                  <a:srgbClr val="124854"/>
                </a:solidFill>
                <a:latin typeface="Georgia"/>
                <a:ea typeface="Georgia"/>
                <a:cs typeface="Georgia"/>
              </a:rPr>
              <a:t>Continue while the added benefit exceeds the added cost.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51D08DA-DAE2-451D-A190-23EAFBE96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371850"/>
            <a:ext cx="3429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22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Before Q*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30FAA56-CF93-4004-B640-A216DD7EE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038600"/>
            <a:ext cx="40767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1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One more unit increases total surplus.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7AD722C-F6A1-4DAC-8E38-9114A3E08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71850"/>
            <a:ext cx="3429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22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After Q*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967C789-E3A4-44E2-88E2-851F34AD4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4038600"/>
            <a:ext cx="40767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1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One more unit reduces total surplus.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3153873-502F-402D-A406-B70F2E556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5391150"/>
            <a:ext cx="7239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8C6810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8C6810"/>
                </a:solidFill>
                <a:latin typeface="Georgia"/>
                <a:ea typeface="Georgia"/>
                <a:cs typeface="Georgia"/>
              </a:rPr>
              <a:t>At Q*, the ordering reverses.</a:t>
            </a:r>
          </a:p>
        </p:txBody>
      </p:sp>
    </p:spTree>
    <p:extLst>
      <p:ext uri="{BB962C8B-B14F-4D97-AF65-F5344CB8AC3E}">
        <p14:creationId xmlns:p14="http://schemas.microsoft.com/office/powerpoint/2010/main" val="1881999306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accent-rule">
            <a:extLst xmlns:a="http://schemas.openxmlformats.org/drawingml/2006/main">
              <a:ext uri="{FF2B5EF4-FFF2-40B4-BE49-F238E27FC236}">
                <a16:creationId xmlns:a16="http://schemas.microsoft.com/office/drawing/2014/main" id="{3625691C-4843-4BA5-9FEA-FAFD24C08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52D4CFC9-ABDA-4742-83E6-E38F1162CE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6D38B0A-DE89-4FCD-9837-7461146D1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Could an ideal planner choose a better quantity?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41AAFAD3-C31F-4120-B066-3F528CC74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6C837AD7-ED3A-4501-B517-AAA225CB9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B5CCF200-71D7-4829-B728-2F7E4890B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24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3459167-C6B6-4C18-BE47-4EFE07B04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809750"/>
            <a:ext cx="9525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5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With every buyer value and seller cost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6A1EE4B-D664-4E8C-87BE-D82E3997E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667000"/>
            <a:ext cx="93345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3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3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 perfectly informed planner could reproduce Q*, but no other quantity could create more total surplus.</a:t>
            </a:r>
          </a:p>
        </p:txBody>
      </p:sp>
      <p:sp>
        <p:nvSpPr>
          <p:cNvPr id="9" name="planner-rule">
            <a:extLst xmlns:a="http://schemas.openxmlformats.org/drawingml/2006/main">
              <a:ext uri="{FF2B5EF4-FFF2-40B4-BE49-F238E27FC236}">
                <a16:creationId xmlns:a16="http://schemas.microsoft.com/office/drawing/2014/main" id="{E4CBB9A8-E244-48F6-A36B-E473ABD61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019550"/>
            <a:ext cx="8953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B01850E-2E45-4505-ACB5-DCE968EC21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4419600"/>
            <a:ext cx="8191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325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The harder real-world problem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AFCFA98-4272-4EBF-A0C7-AFFF3B1E9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067300"/>
            <a:ext cx="8953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Values and costs are dispersed across many buyers and sellers. Prices help coordinate that local knowledge.</a:t>
            </a:r>
          </a:p>
        </p:txBody>
      </p:sp>
    </p:spTree>
    <p:extLst>
      <p:ext uri="{BB962C8B-B14F-4D97-AF65-F5344CB8AC3E}">
        <p14:creationId xmlns:p14="http://schemas.microsoft.com/office/powerpoint/2010/main" val="450610963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3F2DF086-987C-4CC6-AE9C-9CB3E0EB7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35C2AC18-95A0-4EE6-B969-979818E40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96AB2CF-1AA0-4C45-B7A9-C4B4EC3BA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Too little and too much both lose surplus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0992E906-309E-421D-9D80-3AF8800DD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79CACB63-A416-4A08-8B59-CF2C972A2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ED570A05-F2A0-444D-BF11-9CADC51A5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25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8e55d7b9bc54598"/>
          <a:stretch xmlns:a="http://schemas.openxmlformats.org/drawingml/2006/main"/>
        </p:blipFill>
        <p:spPr>
          <a:xfrm xmlns:a="http://schemas.openxmlformats.org/drawingml/2006/main">
            <a:off x="1098340" y="1390650"/>
            <a:ext cx="9995320" cy="440055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77730308-C179-4E26-B62B-752B09EFB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848350"/>
            <a:ext cx="9906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705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Underproduction blocks value-above-cost trades; overproduction creates cost-above-value units.</a:t>
            </a:r>
          </a:p>
        </p:txBody>
      </p:sp>
    </p:spTree>
    <p:extLst>
      <p:ext uri="{BB962C8B-B14F-4D97-AF65-F5344CB8AC3E}">
        <p14:creationId xmlns:p14="http://schemas.microsoft.com/office/powerpoint/2010/main" val="292917494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FA3259D3-49C1-4153-ACF4-8525EA78F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4B1A853E-6477-447B-823F-13C5F294D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2A8B561-C810-425C-829D-62512EDCD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Lost surplus is deadweight loss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9D48BEBE-44C5-4772-8A1B-58BE1F5A1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AF8E8DFD-D2FF-49B2-BB70-6396A6FD3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BC396B01-3CA1-4CAF-9A76-5DDB9F518D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26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776F243-01D3-41C2-A5B1-884B1AA4D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714500"/>
            <a:ext cx="95250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30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30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Some gains available at the efficient outcome have disappeared.</a:t>
            </a:r>
          </a:p>
        </p:txBody>
      </p:sp>
      <p:sp>
        <p:nvSpPr>
          <p:cNvPr id="8" name="dwl-points-mark-1">
            <a:extLst xmlns:a="http://schemas.openxmlformats.org/drawingml/2006/main">
              <a:ext uri="{FF2B5EF4-FFF2-40B4-BE49-F238E27FC236}">
                <a16:creationId xmlns:a16="http://schemas.microsoft.com/office/drawing/2014/main" id="{C21F42E7-6895-4075-9F90-63CDA6770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35147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17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dwl-points-1">
            <a:extLst xmlns:a="http://schemas.openxmlformats.org/drawingml/2006/main">
              <a:ext uri="{FF2B5EF4-FFF2-40B4-BE49-F238E27FC236}">
                <a16:creationId xmlns:a16="http://schemas.microsoft.com/office/drawing/2014/main" id="{C66B83BC-8CE7-4911-BC87-951B89BB3E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8850" y="3524250"/>
            <a:ext cx="8058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1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Underproduction: mutually beneficial trades do not occur.</a:t>
            </a:r>
          </a:p>
        </p:txBody>
      </p:sp>
      <p:sp>
        <p:nvSpPr>
          <p:cNvPr id="10" name="dwl-points-mark-2">
            <a:extLst xmlns:a="http://schemas.openxmlformats.org/drawingml/2006/main">
              <a:ext uri="{FF2B5EF4-FFF2-40B4-BE49-F238E27FC236}">
                <a16:creationId xmlns:a16="http://schemas.microsoft.com/office/drawing/2014/main" id="{3CA4CF59-DE85-4B7F-905F-7DDABC4D5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4133850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17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dwl-points-2">
            <a:extLst xmlns:a="http://schemas.openxmlformats.org/drawingml/2006/main">
              <a:ext uri="{FF2B5EF4-FFF2-40B4-BE49-F238E27FC236}">
                <a16:creationId xmlns:a16="http://schemas.microsoft.com/office/drawing/2014/main" id="{CD7F9A01-534A-4EB2-A7E3-9C266C65E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8850" y="4143375"/>
            <a:ext cx="8058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144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1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Overproduction: resources create units whose cost exceeds their value.</a:t>
            </a:r>
          </a:p>
        </p:txBody>
      </p:sp>
      <p:sp>
        <p:nvSpPr>
          <p:cNvPr id="12" name="dwl-points-mark-3">
            <a:extLst xmlns:a="http://schemas.openxmlformats.org/drawingml/2006/main">
              <a:ext uri="{FF2B5EF4-FFF2-40B4-BE49-F238E27FC236}">
                <a16:creationId xmlns:a16="http://schemas.microsoft.com/office/drawing/2014/main" id="{FFE1A8C9-58DD-4553-805E-4BD19C9C1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47529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17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dwl-points-3">
            <a:extLst xmlns:a="http://schemas.openxmlformats.org/drawingml/2006/main">
              <a:ext uri="{FF2B5EF4-FFF2-40B4-BE49-F238E27FC236}">
                <a16:creationId xmlns:a16="http://schemas.microsoft.com/office/drawing/2014/main" id="{538D0B04-2E8C-4A2C-9BD0-477DA62CFE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8850" y="4762500"/>
            <a:ext cx="8058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1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loss is not merely a transfer from one group to another.</a:t>
            </a:r>
          </a:p>
        </p:txBody>
      </p:sp>
    </p:spTree>
    <p:extLst>
      <p:ext uri="{BB962C8B-B14F-4D97-AF65-F5344CB8AC3E}">
        <p14:creationId xmlns:p14="http://schemas.microsoft.com/office/powerpoint/2010/main" val="1608687527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FF9CB841-E863-4B15-8CC5-D374734A6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62657E2B-ADD1-4D25-BE73-DC7AFE68F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D36DDDC-3FE7-4F85-9A94-6596F379E1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 high price is not itself a deadweight loss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AB2118ED-7E10-4074-A74D-E0D65B292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D19A5610-1E7F-4324-A5BD-D4D1703CB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5C5F79B0-8DF2-4782-994C-067173D76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27</a:t>
            </a:r>
          </a:p>
        </p:txBody>
      </p:sp>
      <p:sp>
        <p:nvSpPr>
          <p:cNvPr id="7" name="transfer-field">
            <a:extLst xmlns:a="http://schemas.openxmlformats.org/drawingml/2006/main">
              <a:ext uri="{FF2B5EF4-FFF2-40B4-BE49-F238E27FC236}">
                <a16:creationId xmlns:a16="http://schemas.microsoft.com/office/drawing/2014/main" id="{6695F5F7-2287-4009-84BC-B46DD95CA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1885950"/>
            <a:ext cx="4476750" cy="2914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E291E8B-B89D-44A6-B198-54A00F43D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2114550"/>
            <a:ext cx="3981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TRANSFER</a:t>
            </a:r>
          </a:p>
        </p:txBody>
      </p:sp>
      <p:sp>
        <p:nvSpPr>
          <p:cNvPr id="9" name="transfer-heading">
            <a:extLst xmlns:a="http://schemas.openxmlformats.org/drawingml/2006/main">
              <a:ext uri="{FF2B5EF4-FFF2-40B4-BE49-F238E27FC236}">
                <a16:creationId xmlns:a16="http://schemas.microsoft.com/office/drawing/2014/main" id="{8D45E449-02B8-4F2A-9A83-D2E2819F9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2514600"/>
            <a:ext cx="39814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75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175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Who receives the surplus?</a:t>
            </a:r>
          </a:p>
        </p:txBody>
      </p:sp>
      <p:sp>
        <p:nvSpPr>
          <p:cNvPr id="10" name="transfer-body">
            <a:extLst xmlns:a="http://schemas.openxmlformats.org/drawingml/2006/main">
              <a:ext uri="{FF2B5EF4-FFF2-40B4-BE49-F238E27FC236}">
                <a16:creationId xmlns:a16="http://schemas.microsoft.com/office/drawing/2014/main" id="{10AA1B97-0E70-4C67-932A-3C102ED8A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390900"/>
            <a:ext cx="3943350" cy="1162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 different price may move surplus between buyers and sellers without changing total surplus.</a:t>
            </a:r>
          </a:p>
        </p:txBody>
      </p:sp>
      <p:sp>
        <p:nvSpPr>
          <p:cNvPr id="11" name="efficiency-loss-field">
            <a:extLst xmlns:a="http://schemas.openxmlformats.org/drawingml/2006/main">
              <a:ext uri="{FF2B5EF4-FFF2-40B4-BE49-F238E27FC236}">
                <a16:creationId xmlns:a16="http://schemas.microsoft.com/office/drawing/2014/main" id="{F6738A2C-F40B-4CB5-B2A7-C5D529153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1885950"/>
            <a:ext cx="4476750" cy="2914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C9A302A-6E16-43E2-8984-CA0AC6BEC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114550"/>
            <a:ext cx="3981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EFFICIENCY LOSS</a:t>
            </a:r>
          </a:p>
        </p:txBody>
      </p:sp>
      <p:sp>
        <p:nvSpPr>
          <p:cNvPr id="13" name="efficiency-loss-heading">
            <a:extLst xmlns:a="http://schemas.openxmlformats.org/drawingml/2006/main">
              <a:ext uri="{FF2B5EF4-FFF2-40B4-BE49-F238E27FC236}">
                <a16:creationId xmlns:a16="http://schemas.microsoft.com/office/drawing/2014/main" id="{4633735E-527A-4DBC-9B2E-2E00D536B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514600"/>
            <a:ext cx="39814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75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175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How much surplus exists?</a:t>
            </a:r>
          </a:p>
        </p:txBody>
      </p:sp>
      <p:sp>
        <p:nvSpPr>
          <p:cNvPr id="14" name="efficiency-loss-body">
            <a:extLst xmlns:a="http://schemas.openxmlformats.org/drawingml/2006/main">
              <a:ext uri="{FF2B5EF4-FFF2-40B4-BE49-F238E27FC236}">
                <a16:creationId xmlns:a16="http://schemas.microsoft.com/office/drawing/2014/main" id="{E65CBB14-4CC7-4F21-9D45-B253B83FB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390900"/>
            <a:ext cx="3943350" cy="1162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 changed quantity or allocation can block valuable trades or use resources wastefully.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F45ABDD-778A-46F3-A991-36F1BE2FF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314950"/>
            <a:ext cx="8763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24854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24854"/>
                </a:solidFill>
                <a:latin typeface="Georgia"/>
                <a:ea typeface="Georgia"/>
                <a:cs typeface="Georgia"/>
              </a:rPr>
              <a:t>Always ask whether surplus moved or disappeared.</a:t>
            </a:r>
          </a:p>
        </p:txBody>
      </p:sp>
    </p:spTree>
    <p:extLst>
      <p:ext uri="{BB962C8B-B14F-4D97-AF65-F5344CB8AC3E}">
        <p14:creationId xmlns:p14="http://schemas.microsoft.com/office/powerpoint/2010/main" val="756536262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accent-rule">
            <a:extLst xmlns:a="http://schemas.openxmlformats.org/drawingml/2006/main">
              <a:ext uri="{FF2B5EF4-FFF2-40B4-BE49-F238E27FC236}">
                <a16:creationId xmlns:a16="http://schemas.microsoft.com/office/drawing/2014/main" id="{09F6076C-5844-4394-8601-AAEB68624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AB366D77-02CC-493E-BF67-CA523E5F9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5E19EFD-F299-46B5-8B96-4F267E9FD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What competitive markets accomplish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15CFA50C-E1C9-409F-AA63-1DA945082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5675110C-3F23-4960-9B85-BDDA09FBB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92D3D5E1-6A48-48BC-BE7C-39520B10E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28</a:t>
            </a:r>
          </a:p>
        </p:txBody>
      </p:sp>
      <p:sp>
        <p:nvSpPr>
          <p:cNvPr id="7" name="buyers-result-field">
            <a:extLst xmlns:a="http://schemas.openxmlformats.org/drawingml/2006/main">
              <a:ext uri="{FF2B5EF4-FFF2-40B4-BE49-F238E27FC236}">
                <a16:creationId xmlns:a16="http://schemas.microsoft.com/office/drawing/2014/main" id="{FFDAF4E0-7C76-42F8-9F48-FF584605F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52600"/>
            <a:ext cx="3429000" cy="3181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124684F-A892-467D-8DB0-F41418445C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981200"/>
            <a:ext cx="2933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WHO RECEIVES GOODS?</a:t>
            </a:r>
          </a:p>
        </p:txBody>
      </p:sp>
      <p:sp>
        <p:nvSpPr>
          <p:cNvPr id="9" name="buyers-result-heading">
            <a:extLst xmlns:a="http://schemas.openxmlformats.org/drawingml/2006/main">
              <a:ext uri="{FF2B5EF4-FFF2-40B4-BE49-F238E27FC236}">
                <a16:creationId xmlns:a16="http://schemas.microsoft.com/office/drawing/2014/main" id="{A4BDEB8F-8065-404A-B183-8D86074B0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381250"/>
            <a:ext cx="29337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10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Higher-value buyers</a:t>
            </a:r>
          </a:p>
        </p:txBody>
      </p:sp>
      <p:sp>
        <p:nvSpPr>
          <p:cNvPr id="10" name="buyers-result-body">
            <a:extLst xmlns:a="http://schemas.openxmlformats.org/drawingml/2006/main">
              <a:ext uri="{FF2B5EF4-FFF2-40B4-BE49-F238E27FC236}">
                <a16:creationId xmlns:a16="http://schemas.microsoft.com/office/drawing/2014/main" id="{68986488-388B-429C-ADA9-37B23362EA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257550"/>
            <a:ext cx="28956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At a common price, buyers with greater willingness to pay are more likely to purchase.</a:t>
            </a:r>
          </a:p>
        </p:txBody>
      </p:sp>
      <p:sp>
        <p:nvSpPr>
          <p:cNvPr id="11" name="sellers-result-field">
            <a:extLst xmlns:a="http://schemas.openxmlformats.org/drawingml/2006/main">
              <a:ext uri="{FF2B5EF4-FFF2-40B4-BE49-F238E27FC236}">
                <a16:creationId xmlns:a16="http://schemas.microsoft.com/office/drawing/2014/main" id="{C25297A3-C3C0-478D-93D6-5A9C93958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1752600"/>
            <a:ext cx="3429000" cy="3181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5E96833-DCD1-4C83-8A8A-B647AFE5F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1981200"/>
            <a:ext cx="2933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WHO PRODUCES?</a:t>
            </a:r>
          </a:p>
        </p:txBody>
      </p:sp>
      <p:sp>
        <p:nvSpPr>
          <p:cNvPr id="13" name="sellers-result-heading">
            <a:extLst xmlns:a="http://schemas.openxmlformats.org/drawingml/2006/main">
              <a:ext uri="{FF2B5EF4-FFF2-40B4-BE49-F238E27FC236}">
                <a16:creationId xmlns:a16="http://schemas.microsoft.com/office/drawing/2014/main" id="{9422D9C0-E98C-46A2-9840-8044B0E083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2381250"/>
            <a:ext cx="29337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10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Lower-cost sellers</a:t>
            </a:r>
          </a:p>
        </p:txBody>
      </p:sp>
      <p:sp>
        <p:nvSpPr>
          <p:cNvPr id="14" name="sellers-result-body">
            <a:extLst xmlns:a="http://schemas.openxmlformats.org/drawingml/2006/main">
              <a:ext uri="{FF2B5EF4-FFF2-40B4-BE49-F238E27FC236}">
                <a16:creationId xmlns:a16="http://schemas.microsoft.com/office/drawing/2014/main" id="{44DF35A0-657F-42F5-8743-C0FC6DFEF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3257550"/>
            <a:ext cx="28956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At a common price, lower-cost producers can supply when higher-cost producers cannot.</a:t>
            </a:r>
          </a:p>
        </p:txBody>
      </p:sp>
      <p:sp>
        <p:nvSpPr>
          <p:cNvPr id="15" name="quantity-result-field">
            <a:extLst xmlns:a="http://schemas.openxmlformats.org/drawingml/2006/main">
              <a:ext uri="{FF2B5EF4-FFF2-40B4-BE49-F238E27FC236}">
                <a16:creationId xmlns:a16="http://schemas.microsoft.com/office/drawing/2014/main" id="{6A664768-135B-4032-B365-6B7964F0F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752600"/>
            <a:ext cx="3429000" cy="3181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8E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122A097-C12A-4737-A8B8-4EED216E5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1981200"/>
            <a:ext cx="2933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8C6810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8C6810"/>
                </a:solidFill>
                <a:latin typeface="Aptos"/>
                <a:ea typeface="Aptos"/>
                <a:cs typeface="Aptos"/>
              </a:rPr>
              <a:t>HOW MUCH?</a:t>
            </a:r>
          </a:p>
        </p:txBody>
      </p:sp>
      <p:sp>
        <p:nvSpPr>
          <p:cNvPr id="17" name="quantity-result-heading">
            <a:extLst xmlns:a="http://schemas.openxmlformats.org/drawingml/2006/main">
              <a:ext uri="{FF2B5EF4-FFF2-40B4-BE49-F238E27FC236}">
                <a16:creationId xmlns:a16="http://schemas.microsoft.com/office/drawing/2014/main" id="{09E8974E-BF66-4561-A450-380BCA8D0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2381250"/>
            <a:ext cx="29337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8C6810"/>
                </a:solidFill>
                <a:latin typeface="Georgia"/>
                <a:ea typeface="Georgia"/>
                <a:cs typeface="Georgia"/>
              </a:defRPr>
            </a:pPr>
            <a:r>
              <a:rPr sz="2025" b="1" i="0">
                <a:solidFill>
                  <a:srgbClr val="8C6810"/>
                </a:solidFill>
                <a:latin typeface="Georgia"/>
                <a:ea typeface="Georgia"/>
                <a:cs typeface="Georgia"/>
              </a:rPr>
              <a:t>Surplus-maximizing quantity</a:t>
            </a:r>
          </a:p>
        </p:txBody>
      </p:sp>
      <p:sp>
        <p:nvSpPr>
          <p:cNvPr id="18" name="quantity-result-body">
            <a:extLst xmlns:a="http://schemas.openxmlformats.org/drawingml/2006/main">
              <a:ext uri="{FF2B5EF4-FFF2-40B4-BE49-F238E27FC236}">
                <a16:creationId xmlns:a16="http://schemas.microsoft.com/office/drawing/2014/main" id="{B7580FF4-18BB-42B6-BCDA-F98D5C5DA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257550"/>
            <a:ext cx="28956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market includes value-above-cost units and excludes cost-above-value units.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FA130FD-4974-4874-8D38-4D6AEC623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391150"/>
            <a:ext cx="8953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Efficiency concerns allocation as well as the total quantity.</a:t>
            </a:r>
          </a:p>
        </p:txBody>
      </p:sp>
    </p:spTree>
    <p:extLst>
      <p:ext uri="{BB962C8B-B14F-4D97-AF65-F5344CB8AC3E}">
        <p14:creationId xmlns:p14="http://schemas.microsoft.com/office/powerpoint/2010/main" val="553008803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92F0F0BE-4B02-442E-AE48-0E4ECF60FD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4830666A-3297-461D-8837-5ED736D441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B8EE279-D10D-4518-97BA-10216341B4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Efficiency and equity ask different questions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C1F1EB1A-A9C5-42AB-A782-F1ADC5AD5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8CB5CC07-C21A-443E-BC51-72B11F493B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70BBE526-31DC-493B-A184-218715CD0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29</a:t>
            </a:r>
          </a:p>
        </p:txBody>
      </p:sp>
      <p:sp>
        <p:nvSpPr>
          <p:cNvPr id="7" name="efficiency-field">
            <a:extLst xmlns:a="http://schemas.openxmlformats.org/drawingml/2006/main">
              <a:ext uri="{FF2B5EF4-FFF2-40B4-BE49-F238E27FC236}">
                <a16:creationId xmlns:a16="http://schemas.microsoft.com/office/drawing/2014/main" id="{7AFA45B4-10AB-4B6D-86B0-B73AC04F8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1809750"/>
            <a:ext cx="4476750" cy="2990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80DE1D0-7826-435A-8C8F-638BCB3218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2038350"/>
            <a:ext cx="3981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EFFICIENCY</a:t>
            </a:r>
          </a:p>
        </p:txBody>
      </p:sp>
      <p:sp>
        <p:nvSpPr>
          <p:cNvPr id="9" name="efficiency-heading">
            <a:extLst xmlns:a="http://schemas.openxmlformats.org/drawingml/2006/main">
              <a:ext uri="{FF2B5EF4-FFF2-40B4-BE49-F238E27FC236}">
                <a16:creationId xmlns:a16="http://schemas.microsoft.com/office/drawing/2014/main" id="{F31AE7D5-3F68-48F2-9AE3-A4DCD968D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2438400"/>
            <a:ext cx="39814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325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How large is the pie?</a:t>
            </a:r>
          </a:p>
        </p:txBody>
      </p:sp>
      <p:sp>
        <p:nvSpPr>
          <p:cNvPr id="10" name="efficiency-body">
            <a:extLst xmlns:a="http://schemas.openxmlformats.org/drawingml/2006/main">
              <a:ext uri="{FF2B5EF4-FFF2-40B4-BE49-F238E27FC236}">
                <a16:creationId xmlns:a16="http://schemas.microsoft.com/office/drawing/2014/main" id="{C153455F-3A05-4057-BF4F-A124E46039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314700"/>
            <a:ext cx="39433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Have the available gains from trade been created, or have valuable resources been wasted?</a:t>
            </a:r>
          </a:p>
        </p:txBody>
      </p:sp>
      <p:sp>
        <p:nvSpPr>
          <p:cNvPr id="11" name="equity-field">
            <a:extLst xmlns:a="http://schemas.openxmlformats.org/drawingml/2006/main">
              <a:ext uri="{FF2B5EF4-FFF2-40B4-BE49-F238E27FC236}">
                <a16:creationId xmlns:a16="http://schemas.microsoft.com/office/drawing/2014/main" id="{5237DA9E-827C-4A88-AF00-5EB72F05F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1809750"/>
            <a:ext cx="4476750" cy="2990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AB39A2F-E21D-4BD7-B2CE-AD1DF8B8E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038350"/>
            <a:ext cx="3981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EQUITY</a:t>
            </a:r>
          </a:p>
        </p:txBody>
      </p:sp>
      <p:sp>
        <p:nvSpPr>
          <p:cNvPr id="13" name="equity-heading">
            <a:extLst xmlns:a="http://schemas.openxmlformats.org/drawingml/2006/main">
              <a:ext uri="{FF2B5EF4-FFF2-40B4-BE49-F238E27FC236}">
                <a16:creationId xmlns:a16="http://schemas.microsoft.com/office/drawing/2014/main" id="{31BEA8B4-2A55-4817-B551-A0ED4620D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438400"/>
            <a:ext cx="39814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325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How is the pie divided?</a:t>
            </a:r>
          </a:p>
        </p:txBody>
      </p:sp>
      <p:sp>
        <p:nvSpPr>
          <p:cNvPr id="14" name="equity-body">
            <a:extLst xmlns:a="http://schemas.openxmlformats.org/drawingml/2006/main">
              <a:ext uri="{FF2B5EF4-FFF2-40B4-BE49-F238E27FC236}">
                <a16:creationId xmlns:a16="http://schemas.microsoft.com/office/drawing/2014/main" id="{152404AD-ACFC-4FF2-8105-93F136B55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314700"/>
            <a:ext cx="39433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How are income, goods, opportunities, and gains distributed among people?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0E2DC2F-029D-4144-B173-260D7A33F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257800"/>
            <a:ext cx="9525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199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Gains that are never created cannot be divided. Changing the division can also change incentives and the pie's size.</a:t>
            </a:r>
          </a:p>
        </p:txBody>
      </p:sp>
    </p:spTree>
    <p:extLst>
      <p:ext uri="{BB962C8B-B14F-4D97-AF65-F5344CB8AC3E}">
        <p14:creationId xmlns:p14="http://schemas.microsoft.com/office/powerpoint/2010/main" val="182737990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accent-rule">
            <a:extLst xmlns:a="http://schemas.openxmlformats.org/drawingml/2006/main">
              <a:ext uri="{FF2B5EF4-FFF2-40B4-BE49-F238E27FC236}">
                <a16:creationId xmlns:a16="http://schemas.microsoft.com/office/drawing/2014/main" id="{26418A5E-7EC1-4CC0-8F21-9E32DF7A9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F52FDE77-C8BE-4E04-B2FB-6B9AF1030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F7BE262-59F3-4DDB-B03F-BA786F50E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The $40 price leaves both sides better off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2F1EB01A-7CA6-4552-B975-2D6D79FA5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167E4D1D-CAF8-415E-9692-301995775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2A987902-83F0-4A05-A9A8-1FD49930DA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7" name="buyer-gain-field">
            <a:extLst xmlns:a="http://schemas.openxmlformats.org/drawingml/2006/main">
              <a:ext uri="{FF2B5EF4-FFF2-40B4-BE49-F238E27FC236}">
                <a16:creationId xmlns:a16="http://schemas.microsoft.com/office/drawing/2014/main" id="{3CC4B5EF-B406-4429-BB63-27A509CA5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85950"/>
            <a:ext cx="3429000" cy="2952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A138EE0-0D5E-4037-A750-C4F65FB06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114550"/>
            <a:ext cx="2933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BUYER GAIN</a:t>
            </a:r>
          </a:p>
        </p:txBody>
      </p:sp>
      <p:sp>
        <p:nvSpPr>
          <p:cNvPr id="9" name="buyer-gain-heading">
            <a:extLst xmlns:a="http://schemas.openxmlformats.org/drawingml/2006/main">
              <a:ext uri="{FF2B5EF4-FFF2-40B4-BE49-F238E27FC236}">
                <a16:creationId xmlns:a16="http://schemas.microsoft.com/office/drawing/2014/main" id="{EE60C6D3-73FE-454A-98A3-18C0EA1E5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514600"/>
            <a:ext cx="29337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10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Consumer surplus = $10</a:t>
            </a:r>
          </a:p>
        </p:txBody>
      </p:sp>
      <p:sp>
        <p:nvSpPr>
          <p:cNvPr id="10" name="buyer-gain-body">
            <a:extLst xmlns:a="http://schemas.openxmlformats.org/drawingml/2006/main">
              <a:ext uri="{FF2B5EF4-FFF2-40B4-BE49-F238E27FC236}">
                <a16:creationId xmlns:a16="http://schemas.microsoft.com/office/drawing/2014/main" id="{27B6ED8C-EE6C-4BA3-9C58-EBCDFA5E1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390900"/>
            <a:ext cx="28956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$50 willingness to pay minus the $40 price.</a:t>
            </a:r>
          </a:p>
        </p:txBody>
      </p:sp>
      <p:sp>
        <p:nvSpPr>
          <p:cNvPr id="11" name="seller-gain-field">
            <a:extLst xmlns:a="http://schemas.openxmlformats.org/drawingml/2006/main">
              <a:ext uri="{FF2B5EF4-FFF2-40B4-BE49-F238E27FC236}">
                <a16:creationId xmlns:a16="http://schemas.microsoft.com/office/drawing/2014/main" id="{B514333D-4324-4994-9A67-47BAEE0BB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1885950"/>
            <a:ext cx="3429000" cy="2952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964C1AC-0CBF-4AE1-9DB8-B580A6C1F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2114550"/>
            <a:ext cx="2933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SELLER GAIN</a:t>
            </a:r>
          </a:p>
        </p:txBody>
      </p:sp>
      <p:sp>
        <p:nvSpPr>
          <p:cNvPr id="13" name="seller-gain-heading">
            <a:extLst xmlns:a="http://schemas.openxmlformats.org/drawingml/2006/main">
              <a:ext uri="{FF2B5EF4-FFF2-40B4-BE49-F238E27FC236}">
                <a16:creationId xmlns:a16="http://schemas.microsoft.com/office/drawing/2014/main" id="{DDA3392D-66A9-4E34-9C37-13646B16E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2514600"/>
            <a:ext cx="29337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10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Producer surplus = $10</a:t>
            </a:r>
          </a:p>
        </p:txBody>
      </p:sp>
      <p:sp>
        <p:nvSpPr>
          <p:cNvPr id="14" name="seller-gain-body">
            <a:extLst xmlns:a="http://schemas.openxmlformats.org/drawingml/2006/main">
              <a:ext uri="{FF2B5EF4-FFF2-40B4-BE49-F238E27FC236}">
                <a16:creationId xmlns:a16="http://schemas.microsoft.com/office/drawing/2014/main" id="{FFF3A2AF-EA42-4877-8C03-E7DE21973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3390900"/>
            <a:ext cx="28956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$40 price minus the seller's $30 cost.</a:t>
            </a:r>
          </a:p>
        </p:txBody>
      </p:sp>
      <p:sp>
        <p:nvSpPr>
          <p:cNvPr id="15" name="total-gain-field">
            <a:extLst xmlns:a="http://schemas.openxmlformats.org/drawingml/2006/main">
              <a:ext uri="{FF2B5EF4-FFF2-40B4-BE49-F238E27FC236}">
                <a16:creationId xmlns:a16="http://schemas.microsoft.com/office/drawing/2014/main" id="{067C38D9-7977-4385-B4D5-7C5D02408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85950"/>
            <a:ext cx="3429000" cy="2952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8E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9919ABC-B4AB-45AD-8272-FBD03177A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2114550"/>
            <a:ext cx="2933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8C6810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8C6810"/>
                </a:solidFill>
                <a:latin typeface="Aptos"/>
                <a:ea typeface="Aptos"/>
                <a:cs typeface="Aptos"/>
              </a:rPr>
              <a:t>TOTAL GAIN</a:t>
            </a:r>
          </a:p>
        </p:txBody>
      </p:sp>
      <p:sp>
        <p:nvSpPr>
          <p:cNvPr id="17" name="total-gain-heading">
            <a:extLst xmlns:a="http://schemas.openxmlformats.org/drawingml/2006/main">
              <a:ext uri="{FF2B5EF4-FFF2-40B4-BE49-F238E27FC236}">
                <a16:creationId xmlns:a16="http://schemas.microsoft.com/office/drawing/2014/main" id="{AAAA666E-8151-479E-AA01-CA47E7865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2514600"/>
            <a:ext cx="29337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1" i="0">
                <a:solidFill>
                  <a:srgbClr val="8C6810"/>
                </a:solidFill>
                <a:latin typeface="Georgia"/>
                <a:ea typeface="Georgia"/>
                <a:cs typeface="Georgia"/>
              </a:defRPr>
            </a:pPr>
            <a:r>
              <a:rPr sz="2100" b="1" i="0">
                <a:solidFill>
                  <a:srgbClr val="8C6810"/>
                </a:solidFill>
                <a:latin typeface="Georgia"/>
                <a:ea typeface="Georgia"/>
                <a:cs typeface="Georgia"/>
              </a:rPr>
              <a:t>Total surplus = $20</a:t>
            </a:r>
          </a:p>
        </p:txBody>
      </p:sp>
      <p:sp>
        <p:nvSpPr>
          <p:cNvPr id="18" name="total-gain-body">
            <a:extLst xmlns:a="http://schemas.openxmlformats.org/drawingml/2006/main">
              <a:ext uri="{FF2B5EF4-FFF2-40B4-BE49-F238E27FC236}">
                <a16:creationId xmlns:a16="http://schemas.microsoft.com/office/drawing/2014/main" id="{68DD5B42-7F98-42A6-BD5E-6F9D40A38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390900"/>
            <a:ext cx="28956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$50 buyer value minus $30 seller cost.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A675E84-AF48-470A-8B02-2730E1488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334000"/>
            <a:ext cx="9525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965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Consumer and producer surplus are names for real gains, not merely areas on a graph.</a:t>
            </a:r>
          </a:p>
        </p:txBody>
      </p:sp>
    </p:spTree>
    <p:extLst>
      <p:ext uri="{BB962C8B-B14F-4D97-AF65-F5344CB8AC3E}">
        <p14:creationId xmlns:p14="http://schemas.microsoft.com/office/powerpoint/2010/main" val="1287535092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accent-rule">
            <a:extLst xmlns:a="http://schemas.openxmlformats.org/drawingml/2006/main">
              <a:ext uri="{FF2B5EF4-FFF2-40B4-BE49-F238E27FC236}">
                <a16:creationId xmlns:a16="http://schemas.microsoft.com/office/drawing/2014/main" id="{9C3F404D-B55A-4E8C-BE84-CA91BDAA0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C5A1B702-5B5C-4BDB-84C0-00ED4FC22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346748B-E9D5-48E1-9642-D2D40A72B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When can the competitive benchmark fail?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A569CC7E-4A03-43FA-8BB4-67AED2CFA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73E0B93C-79EA-482B-BB79-849AF7E31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4C15EB7D-4D0C-42CA-A378-049706435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30</a:t>
            </a:r>
          </a:p>
        </p:txBody>
      </p:sp>
      <p:sp>
        <p:nvSpPr>
          <p:cNvPr id="7" name="market-failure-header-cell-1">
            <a:extLst xmlns:a="http://schemas.openxmlformats.org/drawingml/2006/main">
              <a:ext uri="{FF2B5EF4-FFF2-40B4-BE49-F238E27FC236}">
                <a16:creationId xmlns:a16="http://schemas.microsoft.com/office/drawing/2014/main" id="{4A9D79D9-4A6A-47BB-8380-7052F19F0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1657350"/>
            <a:ext cx="29527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" name="market-failure-header-1">
            <a:extLst xmlns:a="http://schemas.openxmlformats.org/drawingml/2006/main">
              <a:ext uri="{FF2B5EF4-FFF2-40B4-BE49-F238E27FC236}">
                <a16:creationId xmlns:a16="http://schemas.microsoft.com/office/drawing/2014/main" id="{CA0BDA36-0017-49BB-8C9E-4CE55E678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1733550"/>
            <a:ext cx="2762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Source</a:t>
            </a:r>
          </a:p>
        </p:txBody>
      </p:sp>
      <p:sp>
        <p:nvSpPr>
          <p:cNvPr id="9" name="market-failure-header-cell-2">
            <a:extLst xmlns:a="http://schemas.openxmlformats.org/drawingml/2006/main">
              <a:ext uri="{FF2B5EF4-FFF2-40B4-BE49-F238E27FC236}">
                <a16:creationId xmlns:a16="http://schemas.microsoft.com/office/drawing/2014/main" id="{16A5A77D-AF1A-4D17-BC9D-CBE4A1825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1657350"/>
            <a:ext cx="72199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0" name="market-failure-header-2">
            <a:extLst xmlns:a="http://schemas.openxmlformats.org/drawingml/2006/main">
              <a:ext uri="{FF2B5EF4-FFF2-40B4-BE49-F238E27FC236}">
                <a16:creationId xmlns:a16="http://schemas.microsoft.com/office/drawing/2014/main" id="{2CA16D01-F4AD-46CE-AC48-64E69B3B78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1733550"/>
            <a:ext cx="7029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What is missing from the benchmark?</a:t>
            </a:r>
          </a:p>
        </p:txBody>
      </p:sp>
      <p:sp>
        <p:nvSpPr>
          <p:cNvPr id="11" name="market-failure-cell-1-1">
            <a:extLst xmlns:a="http://schemas.openxmlformats.org/drawingml/2006/main">
              <a:ext uri="{FF2B5EF4-FFF2-40B4-BE49-F238E27FC236}">
                <a16:creationId xmlns:a16="http://schemas.microsoft.com/office/drawing/2014/main" id="{95E7FB35-9D57-42F0-991A-AD0DBC94B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209800"/>
            <a:ext cx="29527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market-failure-text-1-1">
            <a:extLst xmlns:a="http://schemas.openxmlformats.org/drawingml/2006/main">
              <a:ext uri="{FF2B5EF4-FFF2-40B4-BE49-F238E27FC236}">
                <a16:creationId xmlns:a16="http://schemas.microsoft.com/office/drawing/2014/main" id="{65A8CC9E-40BF-4DFE-B478-05248B40C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286000"/>
            <a:ext cx="2762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Market power</a:t>
            </a:r>
          </a:p>
        </p:txBody>
      </p:sp>
      <p:sp>
        <p:nvSpPr>
          <p:cNvPr id="13" name="market-failure-cell-1-2">
            <a:extLst xmlns:a="http://schemas.openxmlformats.org/drawingml/2006/main">
              <a:ext uri="{FF2B5EF4-FFF2-40B4-BE49-F238E27FC236}">
                <a16:creationId xmlns:a16="http://schemas.microsoft.com/office/drawing/2014/main" id="{BAEE1DA8-F56E-43FA-BABC-4E634C013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2209800"/>
            <a:ext cx="72199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4" name="market-failure-text-1-2">
            <a:extLst xmlns:a="http://schemas.openxmlformats.org/drawingml/2006/main">
              <a:ext uri="{FF2B5EF4-FFF2-40B4-BE49-F238E27FC236}">
                <a16:creationId xmlns:a16="http://schemas.microsoft.com/office/drawing/2014/main" id="{A01BBCAB-8726-465C-A766-5A48B65DE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2286000"/>
            <a:ext cx="70294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 seller or small group can restrict output or influence price.</a:t>
            </a:r>
          </a:p>
        </p:txBody>
      </p:sp>
      <p:sp>
        <p:nvSpPr>
          <p:cNvPr id="15" name="market-failure-cell-2-1">
            <a:extLst xmlns:a="http://schemas.openxmlformats.org/drawingml/2006/main">
              <a:ext uri="{FF2B5EF4-FFF2-40B4-BE49-F238E27FC236}">
                <a16:creationId xmlns:a16="http://schemas.microsoft.com/office/drawing/2014/main" id="{B5E69B0C-80E1-4FF3-A41B-4FED7E2BA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990850"/>
            <a:ext cx="29527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6" name="market-failure-text-2-1">
            <a:extLst xmlns:a="http://schemas.openxmlformats.org/drawingml/2006/main">
              <a:ext uri="{FF2B5EF4-FFF2-40B4-BE49-F238E27FC236}">
                <a16:creationId xmlns:a16="http://schemas.microsoft.com/office/drawing/2014/main" id="{DA3501F6-555E-43DF-B5AF-20C47E1EA7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067050"/>
            <a:ext cx="2762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Externalities</a:t>
            </a:r>
          </a:p>
        </p:txBody>
      </p:sp>
      <p:sp>
        <p:nvSpPr>
          <p:cNvPr id="17" name="market-failure-cell-2-2">
            <a:extLst xmlns:a="http://schemas.openxmlformats.org/drawingml/2006/main">
              <a:ext uri="{FF2B5EF4-FFF2-40B4-BE49-F238E27FC236}">
                <a16:creationId xmlns:a16="http://schemas.microsoft.com/office/drawing/2014/main" id="{C81E1C98-5E56-4E2A-97A6-EE6E37F76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2990850"/>
            <a:ext cx="72199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8" name="market-failure-text-2-2">
            <a:extLst xmlns:a="http://schemas.openxmlformats.org/drawingml/2006/main">
              <a:ext uri="{FF2B5EF4-FFF2-40B4-BE49-F238E27FC236}">
                <a16:creationId xmlns:a16="http://schemas.microsoft.com/office/drawing/2014/main" id="{575C3F1E-92E6-426B-B8D5-4A94ECAFA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3067050"/>
            <a:ext cx="70294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Some costs or benefits fall on people outside the market.</a:t>
            </a:r>
          </a:p>
        </p:txBody>
      </p:sp>
      <p:sp>
        <p:nvSpPr>
          <p:cNvPr id="19" name="market-failure-cell-3-1">
            <a:extLst xmlns:a="http://schemas.openxmlformats.org/drawingml/2006/main">
              <a:ext uri="{FF2B5EF4-FFF2-40B4-BE49-F238E27FC236}">
                <a16:creationId xmlns:a16="http://schemas.microsoft.com/office/drawing/2014/main" id="{F02EA046-62A6-4CB4-BF23-D48CFF769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771900"/>
            <a:ext cx="29527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0" name="market-failure-text-3-1">
            <a:extLst xmlns:a="http://schemas.openxmlformats.org/drawingml/2006/main">
              <a:ext uri="{FF2B5EF4-FFF2-40B4-BE49-F238E27FC236}">
                <a16:creationId xmlns:a16="http://schemas.microsoft.com/office/drawing/2014/main" id="{773C70FA-7CF1-4929-8FFB-8E9E7BE2E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848100"/>
            <a:ext cx="2762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Public goods or weak rights</a:t>
            </a:r>
          </a:p>
        </p:txBody>
      </p:sp>
      <p:sp>
        <p:nvSpPr>
          <p:cNvPr id="21" name="market-failure-cell-3-2">
            <a:extLst xmlns:a="http://schemas.openxmlformats.org/drawingml/2006/main">
              <a:ext uri="{FF2B5EF4-FFF2-40B4-BE49-F238E27FC236}">
                <a16:creationId xmlns:a16="http://schemas.microsoft.com/office/drawing/2014/main" id="{6C5AA71C-E4F6-4A15-85C9-46647252F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3771900"/>
            <a:ext cx="72199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2" name="market-failure-text-3-2">
            <a:extLst xmlns:a="http://schemas.openxmlformats.org/drawingml/2006/main">
              <a:ext uri="{FF2B5EF4-FFF2-40B4-BE49-F238E27FC236}">
                <a16:creationId xmlns:a16="http://schemas.microsoft.com/office/drawing/2014/main" id="{91D147A6-07B2-4CAA-8F2A-01923AE65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3848100"/>
            <a:ext cx="70294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Ordinary exchange may not reward provision or conservation.</a:t>
            </a:r>
          </a:p>
        </p:txBody>
      </p:sp>
      <p:sp>
        <p:nvSpPr>
          <p:cNvPr id="23" name="market-failure-cell-4-1">
            <a:extLst xmlns:a="http://schemas.openxmlformats.org/drawingml/2006/main">
              <a:ext uri="{FF2B5EF4-FFF2-40B4-BE49-F238E27FC236}">
                <a16:creationId xmlns:a16="http://schemas.microsoft.com/office/drawing/2014/main" id="{8EDCA222-224E-4D62-891B-415FBABD2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552950"/>
            <a:ext cx="29527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4" name="market-failure-text-4-1">
            <a:extLst xmlns:a="http://schemas.openxmlformats.org/drawingml/2006/main">
              <a:ext uri="{FF2B5EF4-FFF2-40B4-BE49-F238E27FC236}">
                <a16:creationId xmlns:a16="http://schemas.microsoft.com/office/drawing/2014/main" id="{1F5ADD53-6B28-47DF-B45A-632776834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629150"/>
            <a:ext cx="2762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Information problems</a:t>
            </a:r>
          </a:p>
        </p:txBody>
      </p:sp>
      <p:sp>
        <p:nvSpPr>
          <p:cNvPr id="25" name="market-failure-cell-4-2">
            <a:extLst xmlns:a="http://schemas.openxmlformats.org/drawingml/2006/main">
              <a:ext uri="{FF2B5EF4-FFF2-40B4-BE49-F238E27FC236}">
                <a16:creationId xmlns:a16="http://schemas.microsoft.com/office/drawing/2014/main" id="{3C064EAB-744F-40B0-B348-4FD2BEBA2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4552950"/>
            <a:ext cx="72199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6" name="market-failure-text-4-2">
            <a:extLst xmlns:a="http://schemas.openxmlformats.org/drawingml/2006/main">
              <a:ext uri="{FF2B5EF4-FFF2-40B4-BE49-F238E27FC236}">
                <a16:creationId xmlns:a16="http://schemas.microsoft.com/office/drawing/2014/main" id="{E4D1A6E4-7DA7-44EE-A3CA-CCB5721515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4629150"/>
            <a:ext cx="70294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Important facts may be missing or hidden from one side.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15C5461-F5F1-40C3-AAF5-AA4B21EA1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5562600"/>
            <a:ext cx="8382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Later chapters relax these conditions one at a time.</a:t>
            </a:r>
          </a:p>
        </p:txBody>
      </p:sp>
    </p:spTree>
    <p:extLst>
      <p:ext uri="{BB962C8B-B14F-4D97-AF65-F5344CB8AC3E}">
        <p14:creationId xmlns:p14="http://schemas.microsoft.com/office/powerpoint/2010/main" val="1428191025"/>
      </p:ext>
    </p:extLst>
  </p:cSld>
</p:sld>
</file>

<file path=ppt/slides/slide31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-rule">
            <a:extLst xmlns:a="http://schemas.openxmlformats.org/drawingml/2006/main">
              <a:ext uri="{FF2B5EF4-FFF2-40B4-BE49-F238E27FC236}">
                <a16:creationId xmlns:a16="http://schemas.microsoft.com/office/drawing/2014/main" id="{0BAADEF8-C5B0-428E-8486-82BF83851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A63330E3-FE98-4D00-ABE7-CF9903201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C70716A-396A-4825-A627-17F354DDF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A market-failure claim needs a mechanism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5B20C1C6-6624-42B6-8DB7-3D37B91BA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5A446319-FCC7-40AD-AC66-6DE9EC002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9D2C4AF6-FC4C-423A-9C7B-EA4AE92F2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31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D3AD443-B236-4ED9-8BEF-587242632A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1562100"/>
            <a:ext cx="971550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00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A high price, unpopular outcome, or unequal distribution is not by itself proof of market failure.</a:t>
            </a:r>
          </a:p>
        </p:txBody>
      </p:sp>
      <p:sp>
        <p:nvSpPr>
          <p:cNvPr id="8" name="mechanism-test-mark-1">
            <a:extLst xmlns:a="http://schemas.openxmlformats.org/drawingml/2006/main">
              <a:ext uri="{FF2B5EF4-FFF2-40B4-BE49-F238E27FC236}">
                <a16:creationId xmlns:a16="http://schemas.microsoft.com/office/drawing/2014/main" id="{2A9AFDB1-5533-4790-8B20-ED25E404D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34766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10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mechanism-test-1">
            <a:extLst xmlns:a="http://schemas.openxmlformats.org/drawingml/2006/main">
              <a:ext uri="{FF2B5EF4-FFF2-40B4-BE49-F238E27FC236}">
                <a16:creationId xmlns:a16="http://schemas.microsoft.com/office/drawing/2014/main" id="{C6BA6152-402E-4C84-B08E-74DBA7616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486150"/>
            <a:ext cx="74866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100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Identify the missing condition.</a:t>
            </a:r>
          </a:p>
        </p:txBody>
      </p:sp>
      <p:sp>
        <p:nvSpPr>
          <p:cNvPr id="10" name="mechanism-test-mark-2">
            <a:extLst xmlns:a="http://schemas.openxmlformats.org/drawingml/2006/main">
              <a:ext uri="{FF2B5EF4-FFF2-40B4-BE49-F238E27FC236}">
                <a16:creationId xmlns:a16="http://schemas.microsoft.com/office/drawing/2014/main" id="{C3288C91-195C-4EBC-BCC1-7A3907D97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029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10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mechanism-test-2">
            <a:extLst xmlns:a="http://schemas.openxmlformats.org/drawingml/2006/main">
              <a:ext uri="{FF2B5EF4-FFF2-40B4-BE49-F238E27FC236}">
                <a16:creationId xmlns:a16="http://schemas.microsoft.com/office/drawing/2014/main" id="{E09F1431-C7D1-44F6-A436-8770555E3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038600"/>
            <a:ext cx="74866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252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100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Explain how it blocks beneficial trades or encourages costly activity.</a:t>
            </a:r>
          </a:p>
        </p:txBody>
      </p:sp>
      <p:sp>
        <p:nvSpPr>
          <p:cNvPr id="12" name="mechanism-test-mark-3">
            <a:extLst xmlns:a="http://schemas.openxmlformats.org/drawingml/2006/main">
              <a:ext uri="{FF2B5EF4-FFF2-40B4-BE49-F238E27FC236}">
                <a16:creationId xmlns:a16="http://schemas.microsoft.com/office/drawing/2014/main" id="{0C703826-7FC6-4D8A-B359-6DB1603F95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5815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10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mechanism-test-3">
            <a:extLst xmlns:a="http://schemas.openxmlformats.org/drawingml/2006/main">
              <a:ext uri="{FF2B5EF4-FFF2-40B4-BE49-F238E27FC236}">
                <a16:creationId xmlns:a16="http://schemas.microsoft.com/office/drawing/2014/main" id="{CCFAA3F6-ED00-46FC-9E8F-290CA02DC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591050"/>
            <a:ext cx="74866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100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Trace the resulting loss of surplus.</a:t>
            </a:r>
          </a:p>
        </p:txBody>
      </p:sp>
      <p:sp>
        <p:nvSpPr>
          <p:cNvPr id="14" name="mechanism-test-mark-4">
            <a:extLst xmlns:a="http://schemas.openxmlformats.org/drawingml/2006/main">
              <a:ext uri="{FF2B5EF4-FFF2-40B4-BE49-F238E27FC236}">
                <a16:creationId xmlns:a16="http://schemas.microsoft.com/office/drawing/2014/main" id="{5AC299D5-8D55-4B15-A002-2AD55AA7E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51339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10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5" name="mechanism-test-4">
            <a:extLst xmlns:a="http://schemas.openxmlformats.org/drawingml/2006/main">
              <a:ext uri="{FF2B5EF4-FFF2-40B4-BE49-F238E27FC236}">
                <a16:creationId xmlns:a16="http://schemas.microsoft.com/office/drawing/2014/main" id="{6A06AC86-43A4-45BA-9D4C-AD3B91973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5143500"/>
            <a:ext cx="74866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100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Compare a proposed policy with realistic alternatives.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E6740A3-FDA1-4922-8FC1-453B278D4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5676900"/>
            <a:ext cx="92202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135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DBEAEC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DBEAEC"/>
                </a:solidFill>
                <a:latin typeface="Aptos"/>
                <a:ea typeface="Aptos"/>
                <a:cs typeface="Aptos"/>
              </a:rPr>
              <a:t>Finding a market failure does not prove that every proposed policy will improve the outcome.</a:t>
            </a:r>
          </a:p>
        </p:txBody>
      </p:sp>
    </p:spTree>
    <p:extLst>
      <p:ext uri="{BB962C8B-B14F-4D97-AF65-F5344CB8AC3E}">
        <p14:creationId xmlns:p14="http://schemas.microsoft.com/office/powerpoint/2010/main" val="1565916104"/>
      </p:ext>
    </p:extLst>
  </p:cSld>
</p:sld>
</file>

<file path=ppt/slides/slide3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-rule">
            <a:extLst xmlns:a="http://schemas.openxmlformats.org/drawingml/2006/main">
              <a:ext uri="{FF2B5EF4-FFF2-40B4-BE49-F238E27FC236}">
                <a16:creationId xmlns:a16="http://schemas.microsoft.com/office/drawing/2014/main" id="{A4491294-EC9C-4EFB-9DF8-A5BF25CBA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55CC986E-8D62-4B57-A437-B0B66E35E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2763F26-DFBC-4627-B0CA-E257D2084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766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Research discussion: Prohibition and gains from trade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76086422-3F8B-4F27-A8FF-751ACDD0B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F4A74702-A560-4FE3-A6EF-CFF235E9C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3D9A8A84-FAC0-4454-B232-8A6C9CE8C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32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469DE51-EAF3-4C8E-BFE5-A17F674DA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1638300"/>
            <a:ext cx="97917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474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40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240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National Prohibition blocked many voluntary alcohol transactions from 1920 to 1933.</a:t>
            </a:r>
          </a:p>
        </p:txBody>
      </p:sp>
      <p:sp>
        <p:nvSpPr>
          <p:cNvPr id="8" name="prohibition-questions-mark-1">
            <a:extLst xmlns:a="http://schemas.openxmlformats.org/drawingml/2006/main">
              <a:ext uri="{FF2B5EF4-FFF2-40B4-BE49-F238E27FC236}">
                <a16:creationId xmlns:a16="http://schemas.microsoft.com/office/drawing/2014/main" id="{2E342E9E-E6B9-4C9E-97B9-242EF42E40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27146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prohibition-questions-1">
            <a:extLst xmlns:a="http://schemas.openxmlformats.org/drawingml/2006/main">
              <a:ext uri="{FF2B5EF4-FFF2-40B4-BE49-F238E27FC236}">
                <a16:creationId xmlns:a16="http://schemas.microsoft.com/office/drawing/2014/main" id="{51C0B706-66E2-413C-92E7-F53FD83B9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2724150"/>
            <a:ext cx="8534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Which gains from trade were prevented?</a:t>
            </a:r>
          </a:p>
        </p:txBody>
      </p:sp>
      <p:sp>
        <p:nvSpPr>
          <p:cNvPr id="10" name="prohibition-questions-mark-2">
            <a:extLst xmlns:a="http://schemas.openxmlformats.org/drawingml/2006/main">
              <a:ext uri="{FF2B5EF4-FFF2-40B4-BE49-F238E27FC236}">
                <a16:creationId xmlns:a16="http://schemas.microsoft.com/office/drawing/2014/main" id="{D474F7AE-5F12-44E0-902D-E792DC9F2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33051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prohibition-questions-2">
            <a:extLst xmlns:a="http://schemas.openxmlformats.org/drawingml/2006/main">
              <a:ext uri="{FF2B5EF4-FFF2-40B4-BE49-F238E27FC236}">
                <a16:creationId xmlns:a16="http://schemas.microsoft.com/office/drawing/2014/main" id="{B328121A-96B9-4262-ABBD-4297A6E86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3314700"/>
            <a:ext cx="8534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Did alcohol markets satisfy the competitive benchmark's assumptions?</a:t>
            </a:r>
          </a:p>
        </p:txBody>
      </p:sp>
      <p:sp>
        <p:nvSpPr>
          <p:cNvPr id="12" name="prohibition-questions-mark-3">
            <a:extLst xmlns:a="http://schemas.openxmlformats.org/drawingml/2006/main">
              <a:ext uri="{FF2B5EF4-FFF2-40B4-BE49-F238E27FC236}">
                <a16:creationId xmlns:a16="http://schemas.microsoft.com/office/drawing/2014/main" id="{99BFAC61-F808-407F-B021-5AEC76E2A6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38957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prohibition-questions-3">
            <a:extLst xmlns:a="http://schemas.openxmlformats.org/drawingml/2006/main">
              <a:ext uri="{FF2B5EF4-FFF2-40B4-BE49-F238E27FC236}">
                <a16:creationId xmlns:a16="http://schemas.microsoft.com/office/drawing/2014/main" id="{05AC71DC-11F6-4A6E-959E-ABD824EF7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3905250"/>
            <a:ext cx="8534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212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What costs followed when production and exchange moved into illegal markets?</a:t>
            </a:r>
          </a:p>
        </p:txBody>
      </p:sp>
      <p:sp>
        <p:nvSpPr>
          <p:cNvPr id="14" name="prohibition-questions-mark-4">
            <a:extLst xmlns:a="http://schemas.openxmlformats.org/drawingml/2006/main">
              <a:ext uri="{FF2B5EF4-FFF2-40B4-BE49-F238E27FC236}">
                <a16:creationId xmlns:a16="http://schemas.microsoft.com/office/drawing/2014/main" id="{9DC7FEE0-B9E3-41B4-8E83-29BF747C8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44862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5" name="prohibition-questions-4">
            <a:extLst xmlns:a="http://schemas.openxmlformats.org/drawingml/2006/main">
              <a:ext uri="{FF2B5EF4-FFF2-40B4-BE49-F238E27FC236}">
                <a16:creationId xmlns:a16="http://schemas.microsoft.com/office/drawing/2014/main" id="{B4403F01-F280-45DB-B6E7-FD63DA823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4495800"/>
            <a:ext cx="8534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489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Why might regulated legal sale outperform both prohibition and an unregulated market?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FB29900-2C61-4856-84C1-2DB1A6EF6F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619750"/>
            <a:ext cx="9144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491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The assignment has no required political conclusion. Compare institutions and evidence.</a:t>
            </a:r>
          </a:p>
        </p:txBody>
      </p:sp>
    </p:spTree>
    <p:extLst>
      <p:ext uri="{BB962C8B-B14F-4D97-AF65-F5344CB8AC3E}">
        <p14:creationId xmlns:p14="http://schemas.microsoft.com/office/powerpoint/2010/main" val="1097375121"/>
      </p:ext>
    </p:extLst>
  </p:cSld>
</p:sld>
</file>

<file path=ppt/slides/slide33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-rule">
            <a:extLst xmlns:a="http://schemas.openxmlformats.org/drawingml/2006/main">
              <a:ext uri="{FF2B5EF4-FFF2-40B4-BE49-F238E27FC236}">
                <a16:creationId xmlns:a16="http://schemas.microsoft.com/office/drawing/2014/main" id="{3A228712-4624-4022-8177-303E7B8BFD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CCD0CB23-E218-4B61-B924-AE3A83325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3CE89FF-DD6A-40E6-92D8-2351BD391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Market efficiency begins with gains from trade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DC90C4BD-73EE-434D-B3DC-EF1ADB2A4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13B1B552-6194-4D6E-832F-EDE9E00CD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5F52627B-0CD1-47BC-AAE6-A0737C210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33</a:t>
            </a:r>
          </a:p>
        </p:txBody>
      </p:sp>
      <p:sp>
        <p:nvSpPr>
          <p:cNvPr id="7" name="chapter-close-mark-1">
            <a:extLst xmlns:a="http://schemas.openxmlformats.org/drawingml/2006/main">
              <a:ext uri="{FF2B5EF4-FFF2-40B4-BE49-F238E27FC236}">
                <a16:creationId xmlns:a16="http://schemas.microsoft.com/office/drawing/2014/main" id="{B14D32D0-F0C4-4CF6-BF79-2DC82B6DF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743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8" name="chapter-close-1">
            <a:extLst xmlns:a="http://schemas.openxmlformats.org/drawingml/2006/main">
              <a:ext uri="{FF2B5EF4-FFF2-40B4-BE49-F238E27FC236}">
                <a16:creationId xmlns:a16="http://schemas.microsoft.com/office/drawing/2014/main" id="{855F7329-19E1-4734-8510-18EB14C03B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1752600"/>
            <a:ext cx="86296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Consumer surplus is willingness to pay minus price.</a:t>
            </a:r>
          </a:p>
        </p:txBody>
      </p:sp>
      <p:sp>
        <p:nvSpPr>
          <p:cNvPr id="9" name="chapter-close-mark-2">
            <a:extLst xmlns:a="http://schemas.openxmlformats.org/drawingml/2006/main">
              <a:ext uri="{FF2B5EF4-FFF2-40B4-BE49-F238E27FC236}">
                <a16:creationId xmlns:a16="http://schemas.microsoft.com/office/drawing/2014/main" id="{073A7A66-3086-42EC-ADF4-DDA870022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286000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chapter-close-2">
            <a:extLst xmlns:a="http://schemas.openxmlformats.org/drawingml/2006/main">
              <a:ext uri="{FF2B5EF4-FFF2-40B4-BE49-F238E27FC236}">
                <a16:creationId xmlns:a16="http://schemas.microsoft.com/office/drawing/2014/main" id="{F619D7AA-E555-4108-A0D0-0D2CF3EED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2295525"/>
            <a:ext cx="86296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Producer surplus is price minus seller cost.</a:t>
            </a:r>
          </a:p>
        </p:txBody>
      </p:sp>
      <p:sp>
        <p:nvSpPr>
          <p:cNvPr id="11" name="chapter-close-mark-3">
            <a:extLst xmlns:a="http://schemas.openxmlformats.org/drawingml/2006/main">
              <a:ext uri="{FF2B5EF4-FFF2-40B4-BE49-F238E27FC236}">
                <a16:creationId xmlns:a16="http://schemas.microsoft.com/office/drawing/2014/main" id="{9D5A2616-A550-49D5-9E42-0DBEB8E6C2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8289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chapter-close-3">
            <a:extLst xmlns:a="http://schemas.openxmlformats.org/drawingml/2006/main">
              <a:ext uri="{FF2B5EF4-FFF2-40B4-BE49-F238E27FC236}">
                <a16:creationId xmlns:a16="http://schemas.microsoft.com/office/drawing/2014/main" id="{2A5E8B6D-750C-4890-8123-B20A1A001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2838450"/>
            <a:ext cx="86296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Total surplus adds buyer value minus seller cost across trades.</a:t>
            </a:r>
          </a:p>
        </p:txBody>
      </p:sp>
      <p:sp>
        <p:nvSpPr>
          <p:cNvPr id="13" name="chapter-close-mark-4">
            <a:extLst xmlns:a="http://schemas.openxmlformats.org/drawingml/2006/main">
              <a:ext uri="{FF2B5EF4-FFF2-40B4-BE49-F238E27FC236}">
                <a16:creationId xmlns:a16="http://schemas.microsoft.com/office/drawing/2014/main" id="{E16863A8-9272-4EFF-8034-202B07BE1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371850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chapter-close-4">
            <a:extLst xmlns:a="http://schemas.openxmlformats.org/drawingml/2006/main">
              <a:ext uri="{FF2B5EF4-FFF2-40B4-BE49-F238E27FC236}">
                <a16:creationId xmlns:a16="http://schemas.microsoft.com/office/drawing/2014/main" id="{48BA6259-696C-4ED5-BF4C-3DCE978039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3381375"/>
            <a:ext cx="86296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215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efficient quantity includes value-above-cost units and excludes cost-above-value units.</a:t>
            </a:r>
          </a:p>
        </p:txBody>
      </p:sp>
      <p:sp>
        <p:nvSpPr>
          <p:cNvPr id="15" name="chapter-close-mark-5">
            <a:extLst xmlns:a="http://schemas.openxmlformats.org/drawingml/2006/main">
              <a:ext uri="{FF2B5EF4-FFF2-40B4-BE49-F238E27FC236}">
                <a16:creationId xmlns:a16="http://schemas.microsoft.com/office/drawing/2014/main" id="{479C5DB8-8015-4D41-806A-99FADB924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914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6" name="chapter-close-5">
            <a:extLst xmlns:a="http://schemas.openxmlformats.org/drawingml/2006/main">
              <a:ext uri="{FF2B5EF4-FFF2-40B4-BE49-F238E27FC236}">
                <a16:creationId xmlns:a16="http://schemas.microsoft.com/office/drawing/2014/main" id="{C2C812B9-5F29-4945-A3A0-7C9CC97E2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3924300"/>
            <a:ext cx="86296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Efficiency, equity, and market failure are distinct questions.</a:t>
            </a:r>
          </a:p>
        </p:txBody>
      </p:sp>
      <p:sp>
        <p:nvSpPr>
          <p:cNvPr id="17" name="next-chapter">
            <a:extLst xmlns:a="http://schemas.openxmlformats.org/drawingml/2006/main">
              <a:ext uri="{FF2B5EF4-FFF2-40B4-BE49-F238E27FC236}">
                <a16:creationId xmlns:a16="http://schemas.microsoft.com/office/drawing/2014/main" id="{58B18FC0-D2E7-49EF-B7F7-EDDCBFF65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5657850"/>
            <a:ext cx="10096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86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1" i="0">
                <a:solidFill>
                  <a:srgbClr val="DBEAEC"/>
                </a:solidFill>
                <a:latin typeface="Georgia"/>
                <a:ea typeface="Georgia"/>
                <a:cs typeface="Georgia"/>
              </a:defRPr>
            </a:pPr>
            <a:r>
              <a:rPr sz="1875" b="1" i="0">
                <a:solidFill>
                  <a:srgbClr val="DBEAEC"/>
                </a:solidFill>
                <a:latin typeface="Georgia"/>
                <a:ea typeface="Georgia"/>
                <a:cs typeface="Georgia"/>
              </a:rPr>
              <a:t>Next: taxes create revenue, shift surplus, and can choke off mutually beneficial trades.</a:t>
            </a:r>
          </a:p>
        </p:txBody>
      </p:sp>
    </p:spTree>
    <p:extLst>
      <p:ext uri="{BB962C8B-B14F-4D97-AF65-F5344CB8AC3E}">
        <p14:creationId xmlns:p14="http://schemas.microsoft.com/office/powerpoint/2010/main" val="3425692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accent-rule">
            <a:extLst xmlns:a="http://schemas.openxmlformats.org/drawingml/2006/main">
              <a:ext uri="{FF2B5EF4-FFF2-40B4-BE49-F238E27FC236}">
                <a16:creationId xmlns:a16="http://schemas.microsoft.com/office/drawing/2014/main" id="{88306B96-D787-420F-B6A5-E20F29676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A1BA86E3-D42D-4BE3-B0AE-B8049562F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52127CF-4E86-4F75-AA84-4E785C74A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472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Price divides the gain; it does not determine its total size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E09150A6-7905-406E-9918-5FE7A461DE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9DF6592F-5B71-430C-AEEC-008374568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D3BBE4BB-CF2E-47B4-9055-C0E18B1A40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7" name="gain-division-header-cell-1">
            <a:extLst xmlns:a="http://schemas.openxmlformats.org/drawingml/2006/main">
              <a:ext uri="{FF2B5EF4-FFF2-40B4-BE49-F238E27FC236}">
                <a16:creationId xmlns:a16="http://schemas.microsoft.com/office/drawing/2014/main" id="{132AD009-E1E7-4D63-A5A9-8B02C4115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1752600"/>
            <a:ext cx="20002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" name="gain-division-header-1">
            <a:extLst xmlns:a="http://schemas.openxmlformats.org/drawingml/2006/main">
              <a:ext uri="{FF2B5EF4-FFF2-40B4-BE49-F238E27FC236}">
                <a16:creationId xmlns:a16="http://schemas.microsoft.com/office/drawing/2014/main" id="{7729BBA4-4BB0-4D20-8515-40782EECB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828800"/>
            <a:ext cx="1809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7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Price</a:t>
            </a:r>
          </a:p>
        </p:txBody>
      </p:sp>
      <p:sp>
        <p:nvSpPr>
          <p:cNvPr id="9" name="gain-division-header-cell-2">
            <a:extLst xmlns:a="http://schemas.openxmlformats.org/drawingml/2006/main">
              <a:ext uri="{FF2B5EF4-FFF2-40B4-BE49-F238E27FC236}">
                <a16:creationId xmlns:a16="http://schemas.microsoft.com/office/drawing/2014/main" id="{0414F024-6713-4F46-9914-AABAE2F72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1752600"/>
            <a:ext cx="27495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0" name="gain-division-header-2">
            <a:extLst xmlns:a="http://schemas.openxmlformats.org/drawingml/2006/main">
              <a:ext uri="{FF2B5EF4-FFF2-40B4-BE49-F238E27FC236}">
                <a16:creationId xmlns:a16="http://schemas.microsoft.com/office/drawing/2014/main" id="{2C9FFBBA-75E1-41F7-8111-DA51E580B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1828800"/>
            <a:ext cx="2559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Consumer surplus</a:t>
            </a:r>
          </a:p>
        </p:txBody>
      </p:sp>
      <p:sp>
        <p:nvSpPr>
          <p:cNvPr id="11" name="gain-division-header-cell-3">
            <a:extLst xmlns:a="http://schemas.openxmlformats.org/drawingml/2006/main">
              <a:ext uri="{FF2B5EF4-FFF2-40B4-BE49-F238E27FC236}">
                <a16:creationId xmlns:a16="http://schemas.microsoft.com/office/drawing/2014/main" id="{435F13AA-1DAF-4937-9346-FBEB589DB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21350" y="1752600"/>
            <a:ext cx="27495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2" name="gain-division-header-3">
            <a:extLst xmlns:a="http://schemas.openxmlformats.org/drawingml/2006/main">
              <a:ext uri="{FF2B5EF4-FFF2-40B4-BE49-F238E27FC236}">
                <a16:creationId xmlns:a16="http://schemas.microsoft.com/office/drawing/2014/main" id="{F4225609-270C-4793-8802-0F208E8FF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6600" y="1828800"/>
            <a:ext cx="2559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Producer surplus</a:t>
            </a:r>
          </a:p>
        </p:txBody>
      </p:sp>
      <p:sp>
        <p:nvSpPr>
          <p:cNvPr id="13" name="gain-division-header-cell-4">
            <a:extLst xmlns:a="http://schemas.openxmlformats.org/drawingml/2006/main">
              <a:ext uri="{FF2B5EF4-FFF2-40B4-BE49-F238E27FC236}">
                <a16:creationId xmlns:a16="http://schemas.microsoft.com/office/drawing/2014/main" id="{56DB8D2F-6475-4797-9524-BBEA45847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0900" y="1752600"/>
            <a:ext cx="27495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4" name="gain-division-header-4">
            <a:extLst xmlns:a="http://schemas.openxmlformats.org/drawingml/2006/main">
              <a:ext uri="{FF2B5EF4-FFF2-40B4-BE49-F238E27FC236}">
                <a16:creationId xmlns:a16="http://schemas.microsoft.com/office/drawing/2014/main" id="{795CF47F-CA6E-4D60-A346-594885EF57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66150" y="1828800"/>
            <a:ext cx="2559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Total surplus</a:t>
            </a:r>
          </a:p>
        </p:txBody>
      </p:sp>
      <p:sp>
        <p:nvSpPr>
          <p:cNvPr id="15" name="gain-division-cell-1-1">
            <a:extLst xmlns:a="http://schemas.openxmlformats.org/drawingml/2006/main">
              <a:ext uri="{FF2B5EF4-FFF2-40B4-BE49-F238E27FC236}">
                <a16:creationId xmlns:a16="http://schemas.microsoft.com/office/drawing/2014/main" id="{ED577EBB-A067-497A-9325-20E192700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343150"/>
            <a:ext cx="200025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6" name="gain-division-text-1-1">
            <a:extLst xmlns:a="http://schemas.openxmlformats.org/drawingml/2006/main">
              <a:ext uri="{FF2B5EF4-FFF2-40B4-BE49-F238E27FC236}">
                <a16:creationId xmlns:a16="http://schemas.microsoft.com/office/drawing/2014/main" id="{2E523143-7D17-4F92-B49B-029476E46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419350"/>
            <a:ext cx="1809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$35</a:t>
            </a:r>
          </a:p>
        </p:txBody>
      </p:sp>
      <p:sp>
        <p:nvSpPr>
          <p:cNvPr id="17" name="gain-division-cell-1-2">
            <a:extLst xmlns:a="http://schemas.openxmlformats.org/drawingml/2006/main">
              <a:ext uri="{FF2B5EF4-FFF2-40B4-BE49-F238E27FC236}">
                <a16:creationId xmlns:a16="http://schemas.microsoft.com/office/drawing/2014/main" id="{2E430E5D-DDC5-427B-9691-2DB3D054D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2343150"/>
            <a:ext cx="274955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8" name="gain-division-text-1-2">
            <a:extLst xmlns:a="http://schemas.openxmlformats.org/drawingml/2006/main">
              <a:ext uri="{FF2B5EF4-FFF2-40B4-BE49-F238E27FC236}">
                <a16:creationId xmlns:a16="http://schemas.microsoft.com/office/drawing/2014/main" id="{2918A966-64DE-4FF8-A201-40F21B8C6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2419350"/>
            <a:ext cx="25590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$15</a:t>
            </a:r>
          </a:p>
        </p:txBody>
      </p:sp>
      <p:sp>
        <p:nvSpPr>
          <p:cNvPr id="19" name="gain-division-cell-1-3">
            <a:extLst xmlns:a="http://schemas.openxmlformats.org/drawingml/2006/main">
              <a:ext uri="{FF2B5EF4-FFF2-40B4-BE49-F238E27FC236}">
                <a16:creationId xmlns:a16="http://schemas.microsoft.com/office/drawing/2014/main" id="{A034B1BF-0F72-4EA9-B250-47C893A47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21350" y="2343150"/>
            <a:ext cx="274955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0" name="gain-division-text-1-3">
            <a:extLst xmlns:a="http://schemas.openxmlformats.org/drawingml/2006/main">
              <a:ext uri="{FF2B5EF4-FFF2-40B4-BE49-F238E27FC236}">
                <a16:creationId xmlns:a16="http://schemas.microsoft.com/office/drawing/2014/main" id="{FC9987C6-5148-4B41-8BC8-E43506284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6600" y="2419350"/>
            <a:ext cx="25590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$5</a:t>
            </a:r>
          </a:p>
        </p:txBody>
      </p:sp>
      <p:sp>
        <p:nvSpPr>
          <p:cNvPr id="21" name="gain-division-cell-1-4">
            <a:extLst xmlns:a="http://schemas.openxmlformats.org/drawingml/2006/main">
              <a:ext uri="{FF2B5EF4-FFF2-40B4-BE49-F238E27FC236}">
                <a16:creationId xmlns:a16="http://schemas.microsoft.com/office/drawing/2014/main" id="{32E02E56-569D-4C22-B273-7EBB97499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0900" y="2343150"/>
            <a:ext cx="274955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2" name="gain-division-text-1-4">
            <a:extLst xmlns:a="http://schemas.openxmlformats.org/drawingml/2006/main">
              <a:ext uri="{FF2B5EF4-FFF2-40B4-BE49-F238E27FC236}">
                <a16:creationId xmlns:a16="http://schemas.microsoft.com/office/drawing/2014/main" id="{A3657E7A-6697-4AAA-8BFE-C91ED12F1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66150" y="2419350"/>
            <a:ext cx="25590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$20</a:t>
            </a:r>
          </a:p>
        </p:txBody>
      </p:sp>
      <p:sp>
        <p:nvSpPr>
          <p:cNvPr id="23" name="gain-division-cell-2-1">
            <a:extLst xmlns:a="http://schemas.openxmlformats.org/drawingml/2006/main">
              <a:ext uri="{FF2B5EF4-FFF2-40B4-BE49-F238E27FC236}">
                <a16:creationId xmlns:a16="http://schemas.microsoft.com/office/drawing/2014/main" id="{D8210520-F4A8-4832-803E-9E15A9A5C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219450"/>
            <a:ext cx="200025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4" name="gain-division-text-2-1">
            <a:extLst xmlns:a="http://schemas.openxmlformats.org/drawingml/2006/main">
              <a:ext uri="{FF2B5EF4-FFF2-40B4-BE49-F238E27FC236}">
                <a16:creationId xmlns:a16="http://schemas.microsoft.com/office/drawing/2014/main" id="{6A229DA2-1968-4C32-A939-0D8996629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295650"/>
            <a:ext cx="1809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$40</a:t>
            </a:r>
          </a:p>
        </p:txBody>
      </p:sp>
      <p:sp>
        <p:nvSpPr>
          <p:cNvPr id="25" name="gain-division-cell-2-2">
            <a:extLst xmlns:a="http://schemas.openxmlformats.org/drawingml/2006/main">
              <a:ext uri="{FF2B5EF4-FFF2-40B4-BE49-F238E27FC236}">
                <a16:creationId xmlns:a16="http://schemas.microsoft.com/office/drawing/2014/main" id="{6944B4AF-CB96-4D2C-BDFC-640AAF6AC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3219450"/>
            <a:ext cx="274955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6" name="gain-division-text-2-2">
            <a:extLst xmlns:a="http://schemas.openxmlformats.org/drawingml/2006/main">
              <a:ext uri="{FF2B5EF4-FFF2-40B4-BE49-F238E27FC236}">
                <a16:creationId xmlns:a16="http://schemas.microsoft.com/office/drawing/2014/main" id="{CE95FDF8-6436-4110-A95C-1222F56BF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3295650"/>
            <a:ext cx="25590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$10</a:t>
            </a:r>
          </a:p>
        </p:txBody>
      </p:sp>
      <p:sp>
        <p:nvSpPr>
          <p:cNvPr id="27" name="gain-division-cell-2-3">
            <a:extLst xmlns:a="http://schemas.openxmlformats.org/drawingml/2006/main">
              <a:ext uri="{FF2B5EF4-FFF2-40B4-BE49-F238E27FC236}">
                <a16:creationId xmlns:a16="http://schemas.microsoft.com/office/drawing/2014/main" id="{4B702C5C-729D-49F1-9B1E-1E8191DB60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21350" y="3219450"/>
            <a:ext cx="274955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8" name="gain-division-text-2-3">
            <a:extLst xmlns:a="http://schemas.openxmlformats.org/drawingml/2006/main">
              <a:ext uri="{FF2B5EF4-FFF2-40B4-BE49-F238E27FC236}">
                <a16:creationId xmlns:a16="http://schemas.microsoft.com/office/drawing/2014/main" id="{FFAEE3F1-5057-414E-919C-B64217348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6600" y="3295650"/>
            <a:ext cx="25590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$10</a:t>
            </a:r>
          </a:p>
        </p:txBody>
      </p:sp>
      <p:sp>
        <p:nvSpPr>
          <p:cNvPr id="29" name="gain-division-cell-2-4">
            <a:extLst xmlns:a="http://schemas.openxmlformats.org/drawingml/2006/main">
              <a:ext uri="{FF2B5EF4-FFF2-40B4-BE49-F238E27FC236}">
                <a16:creationId xmlns:a16="http://schemas.microsoft.com/office/drawing/2014/main" id="{EECEFAD2-ED76-4362-80CE-6D6F061486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0900" y="3219450"/>
            <a:ext cx="274955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0" name="gain-division-text-2-4">
            <a:extLst xmlns:a="http://schemas.openxmlformats.org/drawingml/2006/main">
              <a:ext uri="{FF2B5EF4-FFF2-40B4-BE49-F238E27FC236}">
                <a16:creationId xmlns:a16="http://schemas.microsoft.com/office/drawing/2014/main" id="{5F1D363B-6B96-484A-8522-7CB737FBD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66150" y="3295650"/>
            <a:ext cx="25590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$20</a:t>
            </a:r>
          </a:p>
        </p:txBody>
      </p:sp>
      <p:sp>
        <p:nvSpPr>
          <p:cNvPr id="31" name="gain-division-cell-3-1">
            <a:extLst xmlns:a="http://schemas.openxmlformats.org/drawingml/2006/main">
              <a:ext uri="{FF2B5EF4-FFF2-40B4-BE49-F238E27FC236}">
                <a16:creationId xmlns:a16="http://schemas.microsoft.com/office/drawing/2014/main" id="{966D5579-FA6B-49CD-A2AE-0B7BE49FE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095750"/>
            <a:ext cx="200025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2" name="gain-division-text-3-1">
            <a:extLst xmlns:a="http://schemas.openxmlformats.org/drawingml/2006/main">
              <a:ext uri="{FF2B5EF4-FFF2-40B4-BE49-F238E27FC236}">
                <a16:creationId xmlns:a16="http://schemas.microsoft.com/office/drawing/2014/main" id="{F3B6140C-9211-4A72-91CB-BFA8546D2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171950"/>
            <a:ext cx="1809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$45</a:t>
            </a:r>
          </a:p>
        </p:txBody>
      </p:sp>
      <p:sp>
        <p:nvSpPr>
          <p:cNvPr id="33" name="gain-division-cell-3-2">
            <a:extLst xmlns:a="http://schemas.openxmlformats.org/drawingml/2006/main">
              <a:ext uri="{FF2B5EF4-FFF2-40B4-BE49-F238E27FC236}">
                <a16:creationId xmlns:a16="http://schemas.microsoft.com/office/drawing/2014/main" id="{E2DCA4C6-E949-435C-86CE-393FF512D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4095750"/>
            <a:ext cx="274955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4" name="gain-division-text-3-2">
            <a:extLst xmlns:a="http://schemas.openxmlformats.org/drawingml/2006/main">
              <a:ext uri="{FF2B5EF4-FFF2-40B4-BE49-F238E27FC236}">
                <a16:creationId xmlns:a16="http://schemas.microsoft.com/office/drawing/2014/main" id="{CA3D7855-A852-432A-AEB7-BC0CFC4DB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4171950"/>
            <a:ext cx="25590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$5</a:t>
            </a:r>
          </a:p>
        </p:txBody>
      </p:sp>
      <p:sp>
        <p:nvSpPr>
          <p:cNvPr id="35" name="gain-division-cell-3-3">
            <a:extLst xmlns:a="http://schemas.openxmlformats.org/drawingml/2006/main">
              <a:ext uri="{FF2B5EF4-FFF2-40B4-BE49-F238E27FC236}">
                <a16:creationId xmlns:a16="http://schemas.microsoft.com/office/drawing/2014/main" id="{4D018FB6-DBE6-4CEA-AD42-AA391A0F6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21350" y="4095750"/>
            <a:ext cx="274955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6" name="gain-division-text-3-3">
            <a:extLst xmlns:a="http://schemas.openxmlformats.org/drawingml/2006/main">
              <a:ext uri="{FF2B5EF4-FFF2-40B4-BE49-F238E27FC236}">
                <a16:creationId xmlns:a16="http://schemas.microsoft.com/office/drawing/2014/main" id="{2A7A121A-4A9F-4300-AC78-D00D42DB6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6600" y="4171950"/>
            <a:ext cx="25590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$15</a:t>
            </a:r>
          </a:p>
        </p:txBody>
      </p:sp>
      <p:sp>
        <p:nvSpPr>
          <p:cNvPr id="37" name="gain-division-cell-3-4">
            <a:extLst xmlns:a="http://schemas.openxmlformats.org/drawingml/2006/main">
              <a:ext uri="{FF2B5EF4-FFF2-40B4-BE49-F238E27FC236}">
                <a16:creationId xmlns:a16="http://schemas.microsoft.com/office/drawing/2014/main" id="{10B8844D-D984-4197-A61A-2C297BDD0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0900" y="4095750"/>
            <a:ext cx="274955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8" name="gain-division-text-3-4">
            <a:extLst xmlns:a="http://schemas.openxmlformats.org/drawingml/2006/main">
              <a:ext uri="{FF2B5EF4-FFF2-40B4-BE49-F238E27FC236}">
                <a16:creationId xmlns:a16="http://schemas.microsoft.com/office/drawing/2014/main" id="{603536CE-4568-4E3A-B8D6-B69C14240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66150" y="4171950"/>
            <a:ext cx="25590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$20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116E5CC8-6A06-4784-A167-CA84AE997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410200"/>
            <a:ext cx="8763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429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10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Buyer value stays $50. Seller cost stays $30. Total surplus stays $20.</a:t>
            </a:r>
          </a:p>
        </p:txBody>
      </p:sp>
    </p:spTree>
    <p:extLst>
      <p:ext uri="{BB962C8B-B14F-4D97-AF65-F5344CB8AC3E}">
        <p14:creationId xmlns:p14="http://schemas.microsoft.com/office/powerpoint/2010/main" val="162988767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accent-rule">
            <a:extLst xmlns:a="http://schemas.openxmlformats.org/drawingml/2006/main">
              <a:ext uri="{FF2B5EF4-FFF2-40B4-BE49-F238E27FC236}">
                <a16:creationId xmlns:a16="http://schemas.microsoft.com/office/drawing/2014/main" id="{C6D4E0AF-0EBD-4B86-AA34-9FFCC29B69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4F2D356B-BDA9-42DA-BD4A-421DE14C5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91BDE5D-0256-4B49-8455-110139373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Three formulas organize the one-trade example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658C7F40-6BE7-44DE-BED3-9B7F2E71B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255F8EE0-8EA9-4635-A80F-D021C86F5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8A746DBE-ACE7-418B-8109-7D24D38AD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7" name="cs-formula-field">
            <a:extLst xmlns:a="http://schemas.openxmlformats.org/drawingml/2006/main">
              <a:ext uri="{FF2B5EF4-FFF2-40B4-BE49-F238E27FC236}">
                <a16:creationId xmlns:a16="http://schemas.microsoft.com/office/drawing/2014/main" id="{9FEC678D-D130-4490-B521-B2E85E278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66900"/>
            <a:ext cx="342900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47E99F0-1149-4C3B-9B38-4A6B1C26DB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095500"/>
            <a:ext cx="2933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CONSUMER SURPLUS</a:t>
            </a:r>
          </a:p>
        </p:txBody>
      </p:sp>
      <p:sp>
        <p:nvSpPr>
          <p:cNvPr id="9" name="cs-formula-heading">
            <a:extLst xmlns:a="http://schemas.openxmlformats.org/drawingml/2006/main">
              <a:ext uri="{FF2B5EF4-FFF2-40B4-BE49-F238E27FC236}">
                <a16:creationId xmlns:a16="http://schemas.microsoft.com/office/drawing/2014/main" id="{CB2177A3-A013-46D7-A6BF-FF089B15A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95550"/>
            <a:ext cx="29337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75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175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CS = WTP - price</a:t>
            </a:r>
          </a:p>
        </p:txBody>
      </p:sp>
      <p:sp>
        <p:nvSpPr>
          <p:cNvPr id="10" name="cs-formula-body">
            <a:extLst xmlns:a="http://schemas.openxmlformats.org/drawingml/2006/main">
              <a:ext uri="{FF2B5EF4-FFF2-40B4-BE49-F238E27FC236}">
                <a16:creationId xmlns:a16="http://schemas.microsoft.com/office/drawing/2014/main" id="{2D511B1E-F7A2-4C1A-9203-2639D28E02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371850"/>
            <a:ext cx="28956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What the buyer was willing to pay minus what the buyer actually pays.</a:t>
            </a:r>
          </a:p>
        </p:txBody>
      </p:sp>
      <p:sp>
        <p:nvSpPr>
          <p:cNvPr id="11" name="ps-formula-field">
            <a:extLst xmlns:a="http://schemas.openxmlformats.org/drawingml/2006/main">
              <a:ext uri="{FF2B5EF4-FFF2-40B4-BE49-F238E27FC236}">
                <a16:creationId xmlns:a16="http://schemas.microsoft.com/office/drawing/2014/main" id="{631D525F-6D23-4143-AEB5-DF633E6D76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1866900"/>
            <a:ext cx="342900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ECCEDFF-DAE5-4D42-AB34-7FF37FE3D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2095500"/>
            <a:ext cx="2933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PRODUCER SURPLUS</a:t>
            </a:r>
          </a:p>
        </p:txBody>
      </p:sp>
      <p:sp>
        <p:nvSpPr>
          <p:cNvPr id="13" name="ps-formula-heading">
            <a:extLst xmlns:a="http://schemas.openxmlformats.org/drawingml/2006/main">
              <a:ext uri="{FF2B5EF4-FFF2-40B4-BE49-F238E27FC236}">
                <a16:creationId xmlns:a16="http://schemas.microsoft.com/office/drawing/2014/main" id="{F8A1E349-E1D6-415E-B2A0-2D6F95A36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2495550"/>
            <a:ext cx="29337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75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175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PS = price - cost</a:t>
            </a:r>
          </a:p>
        </p:txBody>
      </p:sp>
      <p:sp>
        <p:nvSpPr>
          <p:cNvPr id="14" name="ps-formula-body">
            <a:extLst xmlns:a="http://schemas.openxmlformats.org/drawingml/2006/main">
              <a:ext uri="{FF2B5EF4-FFF2-40B4-BE49-F238E27FC236}">
                <a16:creationId xmlns:a16="http://schemas.microsoft.com/office/drawing/2014/main" id="{05E556D8-456D-4691-AD16-597A0490A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3371850"/>
            <a:ext cx="28956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What the seller receives minus the cost of providing the unit.</a:t>
            </a:r>
          </a:p>
        </p:txBody>
      </p:sp>
      <p:sp>
        <p:nvSpPr>
          <p:cNvPr id="15" name="ts-formula-field">
            <a:extLst xmlns:a="http://schemas.openxmlformats.org/drawingml/2006/main">
              <a:ext uri="{FF2B5EF4-FFF2-40B4-BE49-F238E27FC236}">
                <a16:creationId xmlns:a16="http://schemas.microsoft.com/office/drawing/2014/main" id="{683B32C2-005E-4E94-8F2F-A3DBF045A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66900"/>
            <a:ext cx="342900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8E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7AD5C01-1681-40B5-A89D-000A04EB3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2095500"/>
            <a:ext cx="2933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8C6810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8C6810"/>
                </a:solidFill>
                <a:latin typeface="Aptos"/>
                <a:ea typeface="Aptos"/>
                <a:cs typeface="Aptos"/>
              </a:rPr>
              <a:t>TOTAL SURPLUS</a:t>
            </a:r>
          </a:p>
        </p:txBody>
      </p:sp>
      <p:sp>
        <p:nvSpPr>
          <p:cNvPr id="17" name="ts-formula-heading">
            <a:extLst xmlns:a="http://schemas.openxmlformats.org/drawingml/2006/main">
              <a:ext uri="{FF2B5EF4-FFF2-40B4-BE49-F238E27FC236}">
                <a16:creationId xmlns:a16="http://schemas.microsoft.com/office/drawing/2014/main" id="{16D20F3A-1EF5-401C-917E-9DF6D1562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2495550"/>
            <a:ext cx="29337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8C6810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8C6810"/>
                </a:solidFill>
                <a:latin typeface="Georgia"/>
                <a:ea typeface="Georgia"/>
                <a:cs typeface="Georgia"/>
              </a:rPr>
              <a:t>TS = CS + PS</a:t>
            </a:r>
          </a:p>
        </p:txBody>
      </p:sp>
      <p:sp>
        <p:nvSpPr>
          <p:cNvPr id="18" name="ts-formula-body">
            <a:extLst xmlns:a="http://schemas.openxmlformats.org/drawingml/2006/main">
              <a:ext uri="{FF2B5EF4-FFF2-40B4-BE49-F238E27FC236}">
                <a16:creationId xmlns:a16="http://schemas.microsoft.com/office/drawing/2014/main" id="{22195933-E336-4027-A96F-DD7394021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371850"/>
            <a:ext cx="28956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buyer's gain plus the seller's gain.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E42E4B6-2D86-4C58-B9B7-7144761A6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257800"/>
            <a:ext cx="8953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WTP means willingness to pay: the buyer's highest acceptable price.</a:t>
            </a:r>
          </a:p>
        </p:txBody>
      </p:sp>
    </p:spTree>
    <p:extLst>
      <p:ext uri="{BB962C8B-B14F-4D97-AF65-F5344CB8AC3E}">
        <p14:creationId xmlns:p14="http://schemas.microsoft.com/office/powerpoint/2010/main" val="203172087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accent-rule">
            <a:extLst xmlns:a="http://schemas.openxmlformats.org/drawingml/2006/main">
              <a:ext uri="{FF2B5EF4-FFF2-40B4-BE49-F238E27FC236}">
                <a16:creationId xmlns:a16="http://schemas.microsoft.com/office/drawing/2014/main" id="{A5FF903D-101A-49FD-AC03-D07A9420E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C9C2965C-4C65-474F-A441-8C9EFA20A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3D15F8B-F085-4BB3-A6F7-5B03BFD0E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For one trade, price cancels from total surplus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455E4025-D194-4A2E-82BD-BADA8FD22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BB137CC2-5560-438C-B839-2939D8471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8042F168-9057-4B06-ABCD-9B316B28F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93B6A7A-02CA-4741-80D5-8E0C77089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809750"/>
            <a:ext cx="9334500" cy="1085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64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675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675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Total surplus = buyer value - seller cost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E82E4F7-6C13-4438-A6D7-4A9DDFCC6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3352800"/>
            <a:ext cx="4000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250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buyer pays the price.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6AD3070-8178-47EF-B6D3-596FFAF75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352800"/>
            <a:ext cx="4000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250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seller receives the price.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CDB3293-077D-4627-BE8F-51BA6F813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552950"/>
            <a:ext cx="93345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75" b="1" i="0">
                <a:solidFill>
                  <a:srgbClr val="DBEAEC"/>
                </a:solidFill>
                <a:latin typeface="Georgia"/>
                <a:ea typeface="Georgia"/>
                <a:cs typeface="Georgia"/>
              </a:defRPr>
            </a:pPr>
            <a:r>
              <a:rPr sz="2175" b="1" i="0">
                <a:solidFill>
                  <a:srgbClr val="DBEAEC"/>
                </a:solidFill>
                <a:latin typeface="Georgia"/>
                <a:ea typeface="Georgia"/>
                <a:cs typeface="Georgia"/>
              </a:rPr>
              <a:t>Price transfers surplus between them. Value minus cost determines how much the trade creates.</a:t>
            </a:r>
          </a:p>
        </p:txBody>
      </p:sp>
    </p:spTree>
    <p:extLst>
      <p:ext uri="{BB962C8B-B14F-4D97-AF65-F5344CB8AC3E}">
        <p14:creationId xmlns:p14="http://schemas.microsoft.com/office/powerpoint/2010/main" val="197576341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7C736EED-FBA4-4C24-BA77-11ED1BC23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BDD6897C-144A-470F-8D9A-B1892F6EE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CE7BBBD-ED96-41D7-ADF2-6B1C339D41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Voluntary exchange is the starting point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4327F576-2F1C-47A5-87C4-5E2D1031A8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1AF36441-1A55-4976-B366-DED7A16E1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474D3A71-420C-4D99-AAF1-14450193F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7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161BD3B-EBB0-46C7-AC21-DC9E77803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1619250"/>
            <a:ext cx="97917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225" b="1" i="0">
                <a:solidFill>
                  <a:srgbClr val="124854"/>
                </a:solidFill>
                <a:latin typeface="Georgia"/>
                <a:ea typeface="Georgia"/>
                <a:cs typeface="Georgia"/>
              </a:defRPr>
            </a:pPr>
            <a:r>
              <a:rPr sz="3225" b="1" i="0">
                <a:solidFill>
                  <a:srgbClr val="124854"/>
                </a:solidFill>
                <a:latin typeface="Georgia"/>
                <a:ea typeface="Georgia"/>
                <a:cs typeface="Georgia"/>
              </a:rPr>
              <a:t>A voluntary trade occurs because both sides expect to benefit.</a:t>
            </a:r>
          </a:p>
        </p:txBody>
      </p:sp>
      <p:sp>
        <p:nvSpPr>
          <p:cNvPr id="8" name="smith-rule">
            <a:extLst xmlns:a="http://schemas.openxmlformats.org/drawingml/2006/main">
              <a:ext uri="{FF2B5EF4-FFF2-40B4-BE49-F238E27FC236}">
                <a16:creationId xmlns:a16="http://schemas.microsoft.com/office/drawing/2014/main" id="{DE9D62C3-7277-461A-802B-A20E95DF0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200400"/>
            <a:ext cx="9258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smith-points-mark-1">
            <a:extLst xmlns:a="http://schemas.openxmlformats.org/drawingml/2006/main">
              <a:ext uri="{FF2B5EF4-FFF2-40B4-BE49-F238E27FC236}">
                <a16:creationId xmlns:a16="http://schemas.microsoft.com/office/drawing/2014/main" id="{134F641C-EC97-4132-A5DE-9397066BD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3648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smith-points-1">
            <a:extLst xmlns:a="http://schemas.openxmlformats.org/drawingml/2006/main">
              <a:ext uri="{FF2B5EF4-FFF2-40B4-BE49-F238E27FC236}">
                <a16:creationId xmlns:a16="http://schemas.microsoft.com/office/drawing/2014/main" id="{574A30DB-E50D-4424-9A0E-3B4B928D8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71700" y="3657600"/>
            <a:ext cx="82486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088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Buyers and sellers know details about their own needs, alternatives, and costs.</a:t>
            </a:r>
          </a:p>
        </p:txBody>
      </p:sp>
      <p:sp>
        <p:nvSpPr>
          <p:cNvPr id="11" name="smith-points-mark-2">
            <a:extLst xmlns:a="http://schemas.openxmlformats.org/drawingml/2006/main">
              <a:ext uri="{FF2B5EF4-FFF2-40B4-BE49-F238E27FC236}">
                <a16:creationId xmlns:a16="http://schemas.microsoft.com/office/drawing/2014/main" id="{488D1475-7D69-4078-B19B-F3DD845BF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42386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smith-points-2">
            <a:extLst xmlns:a="http://schemas.openxmlformats.org/drawingml/2006/main">
              <a:ext uri="{FF2B5EF4-FFF2-40B4-BE49-F238E27FC236}">
                <a16:creationId xmlns:a16="http://schemas.microsoft.com/office/drawing/2014/main" id="{ADA38F60-2F10-403A-9A51-CBC9D5773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71700" y="4248150"/>
            <a:ext cx="82486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Secure rights and trusted promises make exchange possible.</a:t>
            </a:r>
          </a:p>
        </p:txBody>
      </p:sp>
      <p:sp>
        <p:nvSpPr>
          <p:cNvPr id="13" name="smith-points-mark-3">
            <a:extLst xmlns:a="http://schemas.openxmlformats.org/drawingml/2006/main">
              <a:ext uri="{FF2B5EF4-FFF2-40B4-BE49-F238E27FC236}">
                <a16:creationId xmlns:a16="http://schemas.microsoft.com/office/drawing/2014/main" id="{F25528BA-5D05-459F-AC08-340FF479C9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48291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smith-points-3">
            <a:extLst xmlns:a="http://schemas.openxmlformats.org/drawingml/2006/main">
              <a:ext uri="{FF2B5EF4-FFF2-40B4-BE49-F238E27FC236}">
                <a16:creationId xmlns:a16="http://schemas.microsoft.com/office/drawing/2014/main" id="{E766BC76-E83D-4DC5-B915-D8362CD65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71700" y="4838700"/>
            <a:ext cx="82486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Prices help many separate choices produce a coordinated result.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09FC0C3-DE67-4067-A338-45BC259C82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581650"/>
            <a:ext cx="857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Welfare economics measures the gains that result.</a:t>
            </a:r>
          </a:p>
        </p:txBody>
      </p:sp>
    </p:spTree>
    <p:extLst>
      <p:ext uri="{BB962C8B-B14F-4D97-AF65-F5344CB8AC3E}">
        <p14:creationId xmlns:p14="http://schemas.microsoft.com/office/powerpoint/2010/main" val="95797361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42CA86FB-F8B7-4F57-880F-156B771EB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172AA459-AA74-4A05-9CEF-CD5EFE90A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6EBDA1C-4F54-4B3D-A005-5BD56BAE8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Demand becomes a measure of buyer value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55604822-2125-4FD4-9AD2-F3C36890D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A80C73C0-3BAB-429E-97CA-C20B7B9ED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614BC90D-7DA5-4CA2-80D6-92EEA5F60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8</a:t>
            </a:r>
          </a:p>
        </p:txBody>
      </p:sp>
      <p:sp>
        <p:nvSpPr>
          <p:cNvPr id="7" name="wtp-field">
            <a:extLst xmlns:a="http://schemas.openxmlformats.org/drawingml/2006/main">
              <a:ext uri="{FF2B5EF4-FFF2-40B4-BE49-F238E27FC236}">
                <a16:creationId xmlns:a16="http://schemas.microsoft.com/office/drawing/2014/main" id="{7B9ECE48-9697-4272-9939-4BB509DA1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1885950"/>
            <a:ext cx="4476750" cy="2819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7793BDE-D5FE-40BB-B471-0B52D3D1DB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2114550"/>
            <a:ext cx="3981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WILLINGNESS TO PAY</a:t>
            </a:r>
          </a:p>
        </p:txBody>
      </p:sp>
      <p:sp>
        <p:nvSpPr>
          <p:cNvPr id="9" name="wtp-heading">
            <a:extLst xmlns:a="http://schemas.openxmlformats.org/drawingml/2006/main">
              <a:ext uri="{FF2B5EF4-FFF2-40B4-BE49-F238E27FC236}">
                <a16:creationId xmlns:a16="http://schemas.microsoft.com/office/drawing/2014/main" id="{A475F566-AA91-4D22-8464-49C7A4CBF1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2514600"/>
            <a:ext cx="39814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75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175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Highest acceptable price</a:t>
            </a:r>
          </a:p>
        </p:txBody>
      </p:sp>
      <p:sp>
        <p:nvSpPr>
          <p:cNvPr id="10" name="wtp-body">
            <a:extLst xmlns:a="http://schemas.openxmlformats.org/drawingml/2006/main">
              <a:ext uri="{FF2B5EF4-FFF2-40B4-BE49-F238E27FC236}">
                <a16:creationId xmlns:a16="http://schemas.microsoft.com/office/drawing/2014/main" id="{23CCF49C-889E-4AE4-9641-4015C8158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390900"/>
            <a:ext cx="39433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most a buyer would pay for a unit rather than go without it.</a:t>
            </a:r>
          </a:p>
        </p:txBody>
      </p:sp>
      <p:sp>
        <p:nvSpPr>
          <p:cNvPr id="11" name="marginal-unit-field">
            <a:extLst xmlns:a="http://schemas.openxmlformats.org/drawingml/2006/main">
              <a:ext uri="{FF2B5EF4-FFF2-40B4-BE49-F238E27FC236}">
                <a16:creationId xmlns:a16="http://schemas.microsoft.com/office/drawing/2014/main" id="{FEEF3B37-A44C-4C42-BBF0-533F21BA11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1885950"/>
            <a:ext cx="4476750" cy="2819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4CA6F5C-86B4-45E8-9529-291A6B5A2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114550"/>
            <a:ext cx="3981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MARGINAL UNIT</a:t>
            </a:r>
          </a:p>
        </p:txBody>
      </p:sp>
      <p:sp>
        <p:nvSpPr>
          <p:cNvPr id="13" name="marginal-unit-heading">
            <a:extLst xmlns:a="http://schemas.openxmlformats.org/drawingml/2006/main">
              <a:ext uri="{FF2B5EF4-FFF2-40B4-BE49-F238E27FC236}">
                <a16:creationId xmlns:a16="http://schemas.microsoft.com/office/drawing/2014/main" id="{EA05A86D-B02C-46C1-A483-CEB634FE4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514600"/>
            <a:ext cx="39814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325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The next unit</a:t>
            </a:r>
          </a:p>
        </p:txBody>
      </p:sp>
      <p:sp>
        <p:nvSpPr>
          <p:cNvPr id="14" name="marginal-unit-body">
            <a:extLst xmlns:a="http://schemas.openxmlformats.org/drawingml/2006/main">
              <a:ext uri="{FF2B5EF4-FFF2-40B4-BE49-F238E27FC236}">
                <a16:creationId xmlns:a16="http://schemas.microsoft.com/office/drawing/2014/main" id="{7CBD74B5-4928-487A-8841-CCE5EBFC9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390900"/>
            <a:ext cx="39433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marginal value is the willingness to pay for one more unit at that quantity.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53CF6EC-E12E-47B6-BF2E-10228F0C0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219700"/>
            <a:ext cx="9144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264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75" b="1" i="0">
                <a:solidFill>
                  <a:srgbClr val="124854"/>
                </a:solidFill>
                <a:latin typeface="Georgia"/>
                <a:ea typeface="Georgia"/>
                <a:cs typeface="Georgia"/>
              </a:defRPr>
            </a:pPr>
            <a:r>
              <a:rPr sz="2175" b="1" i="0">
                <a:solidFill>
                  <a:srgbClr val="124854"/>
                </a:solidFill>
                <a:latin typeface="Georgia"/>
                <a:ea typeface="Georgia"/>
                <a:cs typeface="Georgia"/>
              </a:rPr>
              <a:t>For welfare analysis, choose a quantity and read upward to the demand curve.</a:t>
            </a:r>
          </a:p>
        </p:txBody>
      </p:sp>
    </p:spTree>
    <p:extLst>
      <p:ext uri="{BB962C8B-B14F-4D97-AF65-F5344CB8AC3E}">
        <p14:creationId xmlns:p14="http://schemas.microsoft.com/office/powerpoint/2010/main" val="139159685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E4FFDFE1-44C4-465E-BFE1-840EA03F9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3A3A93F2-9191-4880-9BCE-95DDA6B03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86C8EEF-4445-4CE2-BF20-C0D7E479F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766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Read demand vertically: its height is willingness to pay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13B07C86-1D66-433E-AF84-CE71C5760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36BD4D6A-4C6B-49C9-9F71-3690EEA3E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66FA9563-AF47-4C02-94DA-19A7D4311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9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f16bc6de6ac4b2c"/>
          <a:stretch xmlns:a="http://schemas.openxmlformats.org/drawingml/2006/main"/>
        </p:blipFill>
        <p:spPr>
          <a:xfrm xmlns:a="http://schemas.openxmlformats.org/drawingml/2006/main">
            <a:off x="2592742" y="1390650"/>
            <a:ext cx="7006516" cy="440055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AF408809-3A6D-43BD-951A-77ABC3DE4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848350"/>
            <a:ext cx="9906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At q2, willingness to pay is the height from the quantity axis to demand, not merely the dot.</a:t>
            </a:r>
          </a:p>
        </p:txBody>
      </p:sp>
    </p:spTree>
    <p:extLst>
      <p:ext uri="{BB962C8B-B14F-4D97-AF65-F5344CB8AC3E}">
        <p14:creationId xmlns:p14="http://schemas.microsoft.com/office/powerpoint/2010/main" val="200483820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2026-07-30T22:38:02.6130000Z</dcterms:created>
  <dcterms:modified xsi:type="dcterms:W3CDTF">2026-07-30T22:38:02.6130000Z</dcterms:modified>
</coreProperties>
</file>