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3e1c6015e1448b4" /><Relationship Type="http://schemas.openxmlformats.org/officeDocument/2006/relationships/extended-properties" Target="/docProps/app.xml" Id="R0e417ed8aa204acf" /><Relationship Type="http://schemas.openxmlformats.org/officeDocument/2006/relationships/officeDocument" Target="/ppt/presentation.xml" Id="Rf148a02244474e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d13d06b3fb4e83"/>
  </p:sldMasterIdLst>
  <p:notesMasterIdLst>
    <p:notesMasterId xmlns:r="http://schemas.openxmlformats.org/officeDocument/2006/relationships" r:id="R18bdf94fa41c47f2"/>
  </p:notesMasterIdLst>
  <p:sldIdLst>
    <p:sldId xmlns:r="http://schemas.openxmlformats.org/officeDocument/2006/relationships" id="256" r:id="R75bab86c8b9f4ce0"/>
    <p:sldId xmlns:r="http://schemas.openxmlformats.org/officeDocument/2006/relationships" id="257" r:id="Rce47ae82a8e74ae6"/>
    <p:sldId xmlns:r="http://schemas.openxmlformats.org/officeDocument/2006/relationships" id="258" r:id="R8d85727e2a574b18"/>
    <p:sldId xmlns:r="http://schemas.openxmlformats.org/officeDocument/2006/relationships" id="259" r:id="R8fe826a9db8e460e"/>
    <p:sldId xmlns:r="http://schemas.openxmlformats.org/officeDocument/2006/relationships" id="260" r:id="R62732d09d0f74ae5"/>
    <p:sldId xmlns:r="http://schemas.openxmlformats.org/officeDocument/2006/relationships" id="261" r:id="Rf95cbafbf9684fdd"/>
    <p:sldId xmlns:r="http://schemas.openxmlformats.org/officeDocument/2006/relationships" id="262" r:id="Raa684e0b50784fe0"/>
    <p:sldId xmlns:r="http://schemas.openxmlformats.org/officeDocument/2006/relationships" id="263" r:id="R5a98e8a9d7074257"/>
    <p:sldId xmlns:r="http://schemas.openxmlformats.org/officeDocument/2006/relationships" id="264" r:id="R3e7d4414fc274a82"/>
    <p:sldId xmlns:r="http://schemas.openxmlformats.org/officeDocument/2006/relationships" id="265" r:id="R0b8fd065065749a7"/>
    <p:sldId xmlns:r="http://schemas.openxmlformats.org/officeDocument/2006/relationships" id="266" r:id="Rec1bf6aee9bb4470"/>
    <p:sldId xmlns:r="http://schemas.openxmlformats.org/officeDocument/2006/relationships" id="267" r:id="Rdb194ecab46742a2"/>
    <p:sldId xmlns:r="http://schemas.openxmlformats.org/officeDocument/2006/relationships" id="268" r:id="Rbf7aba2a9e4745ab"/>
    <p:sldId xmlns:r="http://schemas.openxmlformats.org/officeDocument/2006/relationships" id="269" r:id="R3763b12f91524ecf"/>
    <p:sldId xmlns:r="http://schemas.openxmlformats.org/officeDocument/2006/relationships" id="270" r:id="Rbfda18f2112d4709"/>
    <p:sldId xmlns:r="http://schemas.openxmlformats.org/officeDocument/2006/relationships" id="271" r:id="R2d284851d56a4564"/>
    <p:sldId xmlns:r="http://schemas.openxmlformats.org/officeDocument/2006/relationships" id="272" r:id="R2c4e95d0bfd5411e"/>
    <p:sldId xmlns:r="http://schemas.openxmlformats.org/officeDocument/2006/relationships" id="273" r:id="R1e187e347a3643e5"/>
    <p:sldId xmlns:r="http://schemas.openxmlformats.org/officeDocument/2006/relationships" id="274" r:id="Red33b780630f457c"/>
    <p:sldId xmlns:r="http://schemas.openxmlformats.org/officeDocument/2006/relationships" id="275" r:id="R83a6a1621cd94456"/>
    <p:sldId xmlns:r="http://schemas.openxmlformats.org/officeDocument/2006/relationships" id="276" r:id="R969236a53d1b4854"/>
    <p:sldId xmlns:r="http://schemas.openxmlformats.org/officeDocument/2006/relationships" id="277" r:id="R9f5d7de6c8504d9c"/>
    <p:sldId xmlns:r="http://schemas.openxmlformats.org/officeDocument/2006/relationships" id="278" r:id="R375589605bdd485a"/>
    <p:sldId xmlns:r="http://schemas.openxmlformats.org/officeDocument/2006/relationships" id="279" r:id="Raca0ea9704a74785"/>
    <p:sldId xmlns:r="http://schemas.openxmlformats.org/officeDocument/2006/relationships" id="280" r:id="Recfb8c64c9b44da5"/>
    <p:sldId xmlns:r="http://schemas.openxmlformats.org/officeDocument/2006/relationships" id="281" r:id="R3267a3b6653c45f8"/>
    <p:sldId xmlns:r="http://schemas.openxmlformats.org/officeDocument/2006/relationships" id="282" r:id="Rb41c3a8e97b94201"/>
    <p:sldId xmlns:r="http://schemas.openxmlformats.org/officeDocument/2006/relationships" id="283" r:id="Rd7f478f6c9ab4f5c"/>
    <p:sldId xmlns:r="http://schemas.openxmlformats.org/officeDocument/2006/relationships" id="284" r:id="Re66f3a9d4f764fcb"/>
    <p:sldId xmlns:r="http://schemas.openxmlformats.org/officeDocument/2006/relationships" id="285" r:id="Re0526ba0f7c444b9"/>
    <p:sldId xmlns:r="http://schemas.openxmlformats.org/officeDocument/2006/relationships" id="286" r:id="R0db36c48a99c481b"/>
    <p:sldId xmlns:r="http://schemas.openxmlformats.org/officeDocument/2006/relationships" id="287" r:id="R1d75e2b6b6e043b1"/>
    <p:sldId xmlns:r="http://schemas.openxmlformats.org/officeDocument/2006/relationships" id="288" r:id="R5e5d0cf853d148a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c619c95b92b48da" /><Relationship Type="http://schemas.openxmlformats.org/officeDocument/2006/relationships/slideMaster" Target="/ppt/slideMasters/slideMaster1.xml" Id="R13d13d06b3fb4e83" /><Relationship Type="http://schemas.openxmlformats.org/officeDocument/2006/relationships/notesMaster" Target="/ppt/notesMasters/notesMaster1.xml" Id="R18bdf94fa41c47f2" /><Relationship Type="http://schemas.openxmlformats.org/officeDocument/2006/relationships/presProps" Target="/ppt/presProps.xml" Id="R9e496b0aff854e8c" /><Relationship Type="http://schemas.openxmlformats.org/officeDocument/2006/relationships/tableStyles" Target="/ppt/tableStyles.xml" Id="Rd1346aa25a2c4cf2" /><Relationship Type="http://schemas.openxmlformats.org/officeDocument/2006/relationships/slide" Target="/ppt/slides/slide1.xml" Id="R75bab86c8b9f4ce0" /><Relationship Type="http://schemas.openxmlformats.org/officeDocument/2006/relationships/slide" Target="/ppt/slides/slide2.xml" Id="Rce47ae82a8e74ae6" /><Relationship Type="http://schemas.openxmlformats.org/officeDocument/2006/relationships/slide" Target="/ppt/slides/slide3.xml" Id="R8d85727e2a574b18" /><Relationship Type="http://schemas.openxmlformats.org/officeDocument/2006/relationships/slide" Target="/ppt/slides/slide4.xml" Id="R8fe826a9db8e460e" /><Relationship Type="http://schemas.openxmlformats.org/officeDocument/2006/relationships/slide" Target="/ppt/slides/slide5.xml" Id="R62732d09d0f74ae5" /><Relationship Type="http://schemas.openxmlformats.org/officeDocument/2006/relationships/slide" Target="/ppt/slides/slide6.xml" Id="Rf95cbafbf9684fdd" /><Relationship Type="http://schemas.openxmlformats.org/officeDocument/2006/relationships/slide" Target="/ppt/slides/slide7.xml" Id="Raa684e0b50784fe0" /><Relationship Type="http://schemas.openxmlformats.org/officeDocument/2006/relationships/slide" Target="/ppt/slides/slide8.xml" Id="R5a98e8a9d7074257" /><Relationship Type="http://schemas.openxmlformats.org/officeDocument/2006/relationships/slide" Target="/ppt/slides/slide9.xml" Id="R3e7d4414fc274a82" /><Relationship Type="http://schemas.openxmlformats.org/officeDocument/2006/relationships/slide" Target="/ppt/slides/slide10.xml" Id="R0b8fd065065749a7" /><Relationship Type="http://schemas.openxmlformats.org/officeDocument/2006/relationships/slide" Target="/ppt/slides/slide11.xml" Id="Rec1bf6aee9bb4470" /><Relationship Type="http://schemas.openxmlformats.org/officeDocument/2006/relationships/slide" Target="/ppt/slides/slide12.xml" Id="Rdb194ecab46742a2" /><Relationship Type="http://schemas.openxmlformats.org/officeDocument/2006/relationships/slide" Target="/ppt/slides/slide13.xml" Id="Rbf7aba2a9e4745ab" /><Relationship Type="http://schemas.openxmlformats.org/officeDocument/2006/relationships/slide" Target="/ppt/slides/slide14.xml" Id="R3763b12f91524ecf" /><Relationship Type="http://schemas.openxmlformats.org/officeDocument/2006/relationships/slide" Target="/ppt/slides/slide15.xml" Id="Rbfda18f2112d4709" /><Relationship Type="http://schemas.openxmlformats.org/officeDocument/2006/relationships/slide" Target="/ppt/slides/slide16.xml" Id="R2d284851d56a4564" /><Relationship Type="http://schemas.openxmlformats.org/officeDocument/2006/relationships/slide" Target="/ppt/slides/slide17.xml" Id="R2c4e95d0bfd5411e" /><Relationship Type="http://schemas.openxmlformats.org/officeDocument/2006/relationships/slide" Target="/ppt/slides/slide18.xml" Id="R1e187e347a3643e5" /><Relationship Type="http://schemas.openxmlformats.org/officeDocument/2006/relationships/slide" Target="/ppt/slides/slide19.xml" Id="Red33b780630f457c" /><Relationship Type="http://schemas.openxmlformats.org/officeDocument/2006/relationships/slide" Target="/ppt/slides/slide20.xml" Id="R83a6a1621cd94456" /><Relationship Type="http://schemas.openxmlformats.org/officeDocument/2006/relationships/slide" Target="/ppt/slides/slide21.xml" Id="R969236a53d1b4854" /><Relationship Type="http://schemas.openxmlformats.org/officeDocument/2006/relationships/slide" Target="/ppt/slides/slide22.xml" Id="R9f5d7de6c8504d9c" /><Relationship Type="http://schemas.openxmlformats.org/officeDocument/2006/relationships/slide" Target="/ppt/slides/slide23.xml" Id="R375589605bdd485a" /><Relationship Type="http://schemas.openxmlformats.org/officeDocument/2006/relationships/slide" Target="/ppt/slides/slide24.xml" Id="Raca0ea9704a74785" /><Relationship Type="http://schemas.openxmlformats.org/officeDocument/2006/relationships/slide" Target="/ppt/slides/slide25.xml" Id="Recfb8c64c9b44da5" /><Relationship Type="http://schemas.openxmlformats.org/officeDocument/2006/relationships/slide" Target="/ppt/slides/slide26.xml" Id="R3267a3b6653c45f8" /><Relationship Type="http://schemas.openxmlformats.org/officeDocument/2006/relationships/slide" Target="/ppt/slides/slide27.xml" Id="Rb41c3a8e97b94201" /><Relationship Type="http://schemas.openxmlformats.org/officeDocument/2006/relationships/slide" Target="/ppt/slides/slide28.xml" Id="Rd7f478f6c9ab4f5c" /><Relationship Type="http://schemas.openxmlformats.org/officeDocument/2006/relationships/slide" Target="/ppt/slides/slide29.xml" Id="Re66f3a9d4f764fcb" /><Relationship Type="http://schemas.openxmlformats.org/officeDocument/2006/relationships/slide" Target="/ppt/slides/slide30.xml" Id="Re0526ba0f7c444b9" /><Relationship Type="http://schemas.openxmlformats.org/officeDocument/2006/relationships/slide" Target="/ppt/slides/slide31.xml" Id="R0db36c48a99c481b" /><Relationship Type="http://schemas.openxmlformats.org/officeDocument/2006/relationships/slide" Target="/ppt/slides/slide32.xml" Id="R1d75e2b6b6e043b1" /><Relationship Type="http://schemas.openxmlformats.org/officeDocument/2006/relationships/slide" Target="/ppt/slides/slide33.xml" Id="R5e5d0cf853d148a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1513b00f86e442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af660b7a6b94e93" /><Relationship Type="http://schemas.openxmlformats.org/officeDocument/2006/relationships/notesMaster" Target="/ppt/notesMasters/notesMaster1.xml" Id="R76c7319a82714fc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d25f6d33cac4750" /><Relationship Type="http://schemas.openxmlformats.org/officeDocument/2006/relationships/notesMaster" Target="/ppt/notesMasters/notesMaster1.xml" Id="Rb48dd54c63f74ae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815267c747b48bd" /><Relationship Type="http://schemas.openxmlformats.org/officeDocument/2006/relationships/notesMaster" Target="/ppt/notesMasters/notesMaster1.xml" Id="R97098e80fdac4e8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265f568a50341cd" /><Relationship Type="http://schemas.openxmlformats.org/officeDocument/2006/relationships/notesMaster" Target="/ppt/notesMasters/notesMaster1.xml" Id="R5f20ec80d5714a2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00e6e0f1ed1c4e66" /><Relationship Type="http://schemas.openxmlformats.org/officeDocument/2006/relationships/notesMaster" Target="/ppt/notesMasters/notesMaster1.xml" Id="R2b5eab7a5b174f0e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86d4716a4b1b4707" /><Relationship Type="http://schemas.openxmlformats.org/officeDocument/2006/relationships/notesMaster" Target="/ppt/notesMasters/notesMaster1.xml" Id="R0acaae8d423d4e61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edc1b5c4537544f1" /><Relationship Type="http://schemas.openxmlformats.org/officeDocument/2006/relationships/notesMaster" Target="/ppt/notesMasters/notesMaster1.xml" Id="Rd85a5f9ce5e545ed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ecfdceb1819423e" /><Relationship Type="http://schemas.openxmlformats.org/officeDocument/2006/relationships/notesMaster" Target="/ppt/notesMasters/notesMaster1.xml" Id="R4c55d6e6439a471f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b982bcbd5e5d4bf0" /><Relationship Type="http://schemas.openxmlformats.org/officeDocument/2006/relationships/notesMaster" Target="/ppt/notesMasters/notesMaster1.xml" Id="R0e199beceb34441e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4a57d3d40dc24f8d" /><Relationship Type="http://schemas.openxmlformats.org/officeDocument/2006/relationships/notesMaster" Target="/ppt/notesMasters/notesMaster1.xml" Id="Rdbfa426c611643d1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4312058109364eb8" /><Relationship Type="http://schemas.openxmlformats.org/officeDocument/2006/relationships/notesMaster" Target="/ppt/notesMasters/notesMaster1.xml" Id="R12f2fde77ccf4fd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eaa165618944e5c" /><Relationship Type="http://schemas.openxmlformats.org/officeDocument/2006/relationships/notesMaster" Target="/ppt/notesMasters/notesMaster1.xml" Id="R01abe88252ee42af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f437f698a8774260" /><Relationship Type="http://schemas.openxmlformats.org/officeDocument/2006/relationships/notesMaster" Target="/ppt/notesMasters/notesMaster1.xml" Id="Rb53bf4c5ad814ba0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e383fe2731c54ce4" /><Relationship Type="http://schemas.openxmlformats.org/officeDocument/2006/relationships/notesMaster" Target="/ppt/notesMasters/notesMaster1.xml" Id="R801ce719022445a4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948f2c42d05549ce" /><Relationship Type="http://schemas.openxmlformats.org/officeDocument/2006/relationships/notesMaster" Target="/ppt/notesMasters/notesMaster1.xml" Id="Rebbf07d4b9f44c45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92590bdfcc0340ea" /><Relationship Type="http://schemas.openxmlformats.org/officeDocument/2006/relationships/notesMaster" Target="/ppt/notesMasters/notesMaster1.xml" Id="R42abe65a11ad4afa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419ecc1c3c054b20" /><Relationship Type="http://schemas.openxmlformats.org/officeDocument/2006/relationships/notesMaster" Target="/ppt/notesMasters/notesMaster1.xml" Id="R7504f13defef446e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965d30304eda46fa" /><Relationship Type="http://schemas.openxmlformats.org/officeDocument/2006/relationships/notesMaster" Target="/ppt/notesMasters/notesMaster1.xml" Id="Ra5cb30f867814b7c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572505fc09914ffa" /><Relationship Type="http://schemas.openxmlformats.org/officeDocument/2006/relationships/notesMaster" Target="/ppt/notesMasters/notesMaster1.xml" Id="Rd3a180f4728a4693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c77f6064df6b46fe" /><Relationship Type="http://schemas.openxmlformats.org/officeDocument/2006/relationships/notesMaster" Target="/ppt/notesMasters/notesMaster1.xml" Id="R9fef3cd49d504815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a859e5da00e9436b" /><Relationship Type="http://schemas.openxmlformats.org/officeDocument/2006/relationships/notesMaster" Target="/ppt/notesMasters/notesMaster1.xml" Id="Rc6ed9274c49d4414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97a0bfcca103442a" /><Relationship Type="http://schemas.openxmlformats.org/officeDocument/2006/relationships/notesMaster" Target="/ppt/notesMasters/notesMaster1.xml" Id="Rbe61bed34e6246f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27093f237db4182" /><Relationship Type="http://schemas.openxmlformats.org/officeDocument/2006/relationships/notesMaster" Target="/ppt/notesMasters/notesMaster1.xml" Id="Rae7d6f79d0864c52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f781be25ed514b69" /><Relationship Type="http://schemas.openxmlformats.org/officeDocument/2006/relationships/notesMaster" Target="/ppt/notesMasters/notesMaster1.xml" Id="R7b1b5e898ad04448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2fc7dcdc016e4f47" /><Relationship Type="http://schemas.openxmlformats.org/officeDocument/2006/relationships/notesMaster" Target="/ppt/notesMasters/notesMaster1.xml" Id="R1eebca8cdb1546a0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25b8b55a1e3e4a19" /><Relationship Type="http://schemas.openxmlformats.org/officeDocument/2006/relationships/notesMaster" Target="/ppt/notesMasters/notesMaster1.xml" Id="Re319475679f74c41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f298370bb7f24a66" /><Relationship Type="http://schemas.openxmlformats.org/officeDocument/2006/relationships/notesMaster" Target="/ppt/notesMasters/notesMaster1.xml" Id="R6415ad9f640a4b6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b4784da2c7b4ebb" /><Relationship Type="http://schemas.openxmlformats.org/officeDocument/2006/relationships/notesMaster" Target="/ppt/notesMasters/notesMaster1.xml" Id="R9f8933ad2e8b428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0e9a653ccd547d0" /><Relationship Type="http://schemas.openxmlformats.org/officeDocument/2006/relationships/notesMaster" Target="/ppt/notesMasters/notesMaster1.xml" Id="R49a36df48f684cb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31abf04d64d477b" /><Relationship Type="http://schemas.openxmlformats.org/officeDocument/2006/relationships/notesMaster" Target="/ppt/notesMasters/notesMaster1.xml" Id="R0c876be31676458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92c6f71571b4f1e" /><Relationship Type="http://schemas.openxmlformats.org/officeDocument/2006/relationships/notesMaster" Target="/ppt/notesMasters/notesMaster1.xml" Id="Reb94e43f077c41e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49dddc6e9e24dc2" /><Relationship Type="http://schemas.openxmlformats.org/officeDocument/2006/relationships/notesMaster" Target="/ppt/notesMasters/notesMaster1.xml" Id="R9415d9ba752749b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add860eee2a41eb" /><Relationship Type="http://schemas.openxmlformats.org/officeDocument/2006/relationships/notesMaster" Target="/ppt/notesMasters/notesMaster1.xml" Id="R4c9dcb507ed747d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a one-dollar tax on a cup of coffee. The law names a remitter; the market determines who ultimately bears the burden.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- Cover artwork: design/book-cover/principles-of-micro-cover.png (project-generated asset).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numbers are illustrative. Nothing requires a 50-50 split, and legal remittance does not determine the split.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Preview the elasticity result without yet showing the comparison figure. Ask students to predict which side of a market has fewer alternatives.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Reconnect explicitly to Chapter 6. Do not introduce deadweight loss as merely a triangle; first recover the value-versus-cost meaning.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Walk through before-tax welfare first, then after-tax welfare. The letters are intentionally reusable on exams.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- Project-reviewed Chapter 7 figure from figures/ch07_taxes_and_deadweight_loss/.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Students often call every loss of consumer or producer surplus deadweight loss. Separate the transfer to government from the surplus that vanishes.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Counting tax revenue as a transfer does not assume that every use of government revenue is equally valuable. It only distinguishes transfer from disappearance.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Lead with this numerical transaction before returning to the triangle. The tax blocks the trade because no price can satisfy both sides after the wedge.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units from the taxed quantity to the no-tax quantity had buyer value above seller cost. Their disappearance is the loss.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explicit bridge to Chapter 5. Keep incidence and deadweight loss distinct even though both depend on elasticity.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students to identify the less-elastic side before reading the burden labels. The burden does not disappear when one side adjusts; it shifts to the other side.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- Project-reviewed Chapter 7 figure from figures/ch07_taxes_and_deadweight_loss/.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students who pays a tax legally and then immediately separate that from who becomes worse off after prices and behavior adjust.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Treat the hotel example as intuition, not a universal empirical result. Actual incidence depends on the relevant market and time horizon.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subtle point: elasticity can reduce a side's burden while increasing the market's quantity response. Incidence and efficiency are different questions.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Hold tax size fixed. Direct attention to the distance between the taxed and no-tax quantities, not merely to the visual steepness of a single curve.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- Project-reviewed Chapter 7 figure from figures/ch07_taxes_and_deadweight_loss/.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bridge from a single-market wedge to tax-rate-and-tax-base reasoning.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Treat this as a pattern-recognition figure. It is schematic and does not claim that any particular real tax is already on the revenue-decreasing side.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- Project-reviewed Chapter 7 figure from figures/ch07_taxes_and_deadweight_loss/.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arithmetic secondary. The economic reason is that a larger wedge blocks more trades and reaches units farther from the original equilibrium.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Put the point memorably: government can raise a rate by law, but it cannot command the tax base to stand still.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curve establishes a logical possibility, not the location of a real economy. A tax cut pays for itself only if the current rate is on the revenue-decreasing side.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- Project-reviewed Chapter 7 figure from figures/ch07_taxes_and_deadweight_loss/.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modern flat-Laffer result qualitatively. Do not report a maximizing rate or turn the slide into a partisan claim.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- Rachel Moore, Brandon Pecoraro, and David Splinter, Laffer Curves Are Flat, working paper, February 2,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announce a universal burden split. CBO emphasizes uncertainty; a German municipal study found a substantial wage channel in that setting. Robot-tax results depend on adjustment and the surrounding tax system.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- Jennifer C. Gravelle, Corporate Tax Incidence: A Review of Empirical Estimates and Analysis, CBO Working Paper 2011-01.</a:t>
            </a:r>
          </a:p>
          <a:p xmlns:a="http://schemas.openxmlformats.org/drawingml/2006/main">
            <a:r>
              <a:t>- Clemens Fuest, Andreas Peichl, and Sebastian Siegloch, Do Higher Corporate Taxes Reduce Wages? American Economic Review 108(2), 2018.</a:t>
            </a:r>
          </a:p>
          <a:p xmlns:a="http://schemas.openxmlformats.org/drawingml/2006/main">
            <a:r>
              <a:t>- Joao Guerreiro, Sergio Rebelo, and Pedro Teles, Should Robots Be Taxed? Review of Economic Studies 89(1), 2022.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legal incidence consistently. Avoid statutory incidence in visible copy.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Lead with the numerical example. Define marginal as the rate on the next dollar and average as total tax divided by total income.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this compact. The purpose is to show that rates, bases, rules, behavior, and administration work together, not to teach the U.S. tax code.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- Joel Slemrod and Christian Gillitzer, Tax Systems, MIT Press, 2013.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as an optional in-class discussion or research brief. Students must distinguish land from improvements and identify replacement revenue or spending reductions.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- OECD, Housing Taxation in OECD Countries, 2022, recurrent taxes on immovable property.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by returning to the coffee tax. Ask students to explain the full chain from the legal rule to prices, quantity, revenue, deadweight loss, and incidence.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ask students to memorize a vocabulary inventory. Define each term again when its diagram appears.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Clarify that tastes and underlying willingness to pay have not changed. The lower curve shows how much remains available to the seller after the buyer pays the tax.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Clarify that production cost has not changed. The upper curve shows the buyer price needed for sellers to cover cost and the tax.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the buyer panel first, then the seller panel. Only after students see the equivalence should the lecture switch to the wedge shortcut.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- Project-reviewed Chapter 7 figure from figures/ch07_taxes_and_deadweight_loss/.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chapter's first durable rule. Pause and ask students to restate it in their own words.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wedge is the standard diagram for the rest of the chapter. It summarizes the same outcome without repeating legal-remittance shifts.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7: Taxes and Deadweight Loss (current project draft).</a:t>
            </a:r>
          </a:p>
          <a:p xmlns:a="http://schemas.openxmlformats.org/drawingml/2006/main">
            <a:r>
              <a:t>- Project-reviewed Chapter 7 figure from figures/ch07_taxes_and_deadweight_loss/.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31d9e2900400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310fd7279ed4b99" /><Relationship Type="http://schemas.openxmlformats.org/officeDocument/2006/relationships/slideLayout" Target="/ppt/slideLayouts/slideLayout1.xml" Id="R4104eac975b94b2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04eac975b94b2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f3e8f963b4df6" /><Relationship Type="http://schemas.openxmlformats.org/officeDocument/2006/relationships/image" Target="/ppt/media/image.png" Id="Rafcd6900d3e04b87" /><Relationship Type="http://schemas.openxmlformats.org/officeDocument/2006/relationships/notesSlide" Target="/ppt/notesSlides/notesSlide1.xml" Id="R131ab62e24de41b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4459bc5a24dfe" /><Relationship Type="http://schemas.openxmlformats.org/officeDocument/2006/relationships/notesSlide" Target="/ppt/notesSlides/notesSlide10.xml" Id="Rb9c576ee3625449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2b307eed241e1" /><Relationship Type="http://schemas.openxmlformats.org/officeDocument/2006/relationships/notesSlide" Target="/ppt/notesSlides/notesSlide11.xml" Id="R47f6ac19071a46d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f538b6f224d43" /><Relationship Type="http://schemas.openxmlformats.org/officeDocument/2006/relationships/notesSlide" Target="/ppt/notesSlides/notesSlide12.xml" Id="R7cf927c35772477f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e492f8b4a4cad" /><Relationship Type="http://schemas.openxmlformats.org/officeDocument/2006/relationships/image" Target="/ppt/media/image4.png" Id="R3a1af1c79817420f" /><Relationship Type="http://schemas.openxmlformats.org/officeDocument/2006/relationships/notesSlide" Target="/ppt/notesSlides/notesSlide13.xml" Id="R4f76f001bff4414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319fc10274903" /><Relationship Type="http://schemas.openxmlformats.org/officeDocument/2006/relationships/notesSlide" Target="/ppt/notesSlides/notesSlide14.xml" Id="R9bbbe76d83bd4214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099e805424ae1" /><Relationship Type="http://schemas.openxmlformats.org/officeDocument/2006/relationships/notesSlide" Target="/ppt/notesSlides/notesSlide15.xml" Id="R5fc273c4c82f4bb3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30d395b584af5" /><Relationship Type="http://schemas.openxmlformats.org/officeDocument/2006/relationships/notesSlide" Target="/ppt/notesSlides/notesSlide16.xml" Id="R000b305de2bc43e1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4f9ddcbcf4641" /><Relationship Type="http://schemas.openxmlformats.org/officeDocument/2006/relationships/notesSlide" Target="/ppt/notesSlides/notesSlide17.xml" Id="Rd61c33f04aec434a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376a1b0df4876" /><Relationship Type="http://schemas.openxmlformats.org/officeDocument/2006/relationships/notesSlide" Target="/ppt/notesSlides/notesSlide18.xml" Id="Ree945483be054970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d44299ed949a8" /><Relationship Type="http://schemas.openxmlformats.org/officeDocument/2006/relationships/image" Target="/ppt/media/image5.png" Id="Rd3e07a5f4c0c4672" /><Relationship Type="http://schemas.openxmlformats.org/officeDocument/2006/relationships/notesSlide" Target="/ppt/notesSlides/notesSlide19.xml" Id="Rf2869f1a85b945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78c176fde450e" /><Relationship Type="http://schemas.openxmlformats.org/officeDocument/2006/relationships/notesSlide" Target="/ppt/notesSlides/notesSlide2.xml" Id="R5fcdbfce628f48d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1107db58d4b52" /><Relationship Type="http://schemas.openxmlformats.org/officeDocument/2006/relationships/notesSlide" Target="/ppt/notesSlides/notesSlide20.xml" Id="R7908a868b10144ad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8e063759c465a" /><Relationship Type="http://schemas.openxmlformats.org/officeDocument/2006/relationships/notesSlide" Target="/ppt/notesSlides/notesSlide21.xml" Id="Ra7234ae8dc834df8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1895ab60f4d36" /><Relationship Type="http://schemas.openxmlformats.org/officeDocument/2006/relationships/image" Target="/ppt/media/image6.png" Id="Re86a6734c222424c" /><Relationship Type="http://schemas.openxmlformats.org/officeDocument/2006/relationships/notesSlide" Target="/ppt/notesSlides/notesSlide22.xml" Id="Ra207b4358d5c4311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47fd35850411e" /><Relationship Type="http://schemas.openxmlformats.org/officeDocument/2006/relationships/notesSlide" Target="/ppt/notesSlides/notesSlide23.xml" Id="R146c7567c0674c2e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5484af0044a4e" /><Relationship Type="http://schemas.openxmlformats.org/officeDocument/2006/relationships/image" Target="/ppt/media/image7.png" Id="Raa3ad176217342a4" /><Relationship Type="http://schemas.openxmlformats.org/officeDocument/2006/relationships/notesSlide" Target="/ppt/notesSlides/notesSlide24.xml" Id="R8717c1483ef74e2d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48deeb53b47ac" /><Relationship Type="http://schemas.openxmlformats.org/officeDocument/2006/relationships/notesSlide" Target="/ppt/notesSlides/notesSlide25.xml" Id="R0c5b7d1995a74f8e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dfbaa15cd42a1" /><Relationship Type="http://schemas.openxmlformats.org/officeDocument/2006/relationships/notesSlide" Target="/ppt/notesSlides/notesSlide26.xml" Id="Rda6e247579e24124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0019ef3db430c" /><Relationship Type="http://schemas.openxmlformats.org/officeDocument/2006/relationships/image" Target="/ppt/media/image8.png" Id="R0c590d9f31a14489" /><Relationship Type="http://schemas.openxmlformats.org/officeDocument/2006/relationships/notesSlide" Target="/ppt/notesSlides/notesSlide27.xml" Id="R3cba5729f360462d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c979afe884c23" /><Relationship Type="http://schemas.openxmlformats.org/officeDocument/2006/relationships/notesSlide" Target="/ppt/notesSlides/notesSlide28.xml" Id="R8a77fe9c31004064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e0663f667463b" /><Relationship Type="http://schemas.openxmlformats.org/officeDocument/2006/relationships/notesSlide" Target="/ppt/notesSlides/notesSlide29.xml" Id="Re0b8dbbaa2494a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8642d64134e60" /><Relationship Type="http://schemas.openxmlformats.org/officeDocument/2006/relationships/notesSlide" Target="/ppt/notesSlides/notesSlide3.xml" Id="Rc1a0f2f8b3ff48ed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5ac32318649d8" /><Relationship Type="http://schemas.openxmlformats.org/officeDocument/2006/relationships/notesSlide" Target="/ppt/notesSlides/notesSlide30.xml" Id="Rb51f6837ba1f4aca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b0a8b6a4b4ef2" /><Relationship Type="http://schemas.openxmlformats.org/officeDocument/2006/relationships/notesSlide" Target="/ppt/notesSlides/notesSlide31.xml" Id="R1b105f07b1b3497d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f491484614532" /><Relationship Type="http://schemas.openxmlformats.org/officeDocument/2006/relationships/notesSlide" Target="/ppt/notesSlides/notesSlide32.xml" Id="Re90a67ec43f44f15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6d94ae13148fd" /><Relationship Type="http://schemas.openxmlformats.org/officeDocument/2006/relationships/notesSlide" Target="/ppt/notesSlides/notesSlide33.xml" Id="R5f13d8feec3b48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c167db2a240c0" /><Relationship Type="http://schemas.openxmlformats.org/officeDocument/2006/relationships/notesSlide" Target="/ppt/notesSlides/notesSlide4.xml" Id="Rd36aa56a554e48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d4e57ba5c4c0d" /><Relationship Type="http://schemas.openxmlformats.org/officeDocument/2006/relationships/notesSlide" Target="/ppt/notesSlides/notesSlide5.xml" Id="R47042b0d6b7549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e44c6e06d4877" /><Relationship Type="http://schemas.openxmlformats.org/officeDocument/2006/relationships/notesSlide" Target="/ppt/notesSlides/notesSlide6.xml" Id="R8cf8dddfbb3743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4086c202d4b2e" /><Relationship Type="http://schemas.openxmlformats.org/officeDocument/2006/relationships/image" Target="/ppt/media/image2.png" Id="R4bd1f75a314e4f57" /><Relationship Type="http://schemas.openxmlformats.org/officeDocument/2006/relationships/notesSlide" Target="/ppt/notesSlides/notesSlide7.xml" Id="R5162ae1120ac459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8f49d28e34eeb" /><Relationship Type="http://schemas.openxmlformats.org/officeDocument/2006/relationships/notesSlide" Target="/ppt/notesSlides/notesSlide8.xml" Id="R2733981868aa43f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a9a83efd14b49" /><Relationship Type="http://schemas.openxmlformats.org/officeDocument/2006/relationships/image" Target="/ppt/media/image3.png" Id="Ra699ca2a9c2e4f58" /><Relationship Type="http://schemas.openxmlformats.org/officeDocument/2006/relationships/notesSlide" Target="/ppt/notesSlides/notesSlide9.xml" Id="R5f667a45d8ca4f8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itle-field">
            <a:extLst xmlns:a="http://schemas.openxmlformats.org/drawingml/2006/main">
              <a:ext uri="{FF2B5EF4-FFF2-40B4-BE49-F238E27FC236}">
                <a16:creationId xmlns:a16="http://schemas.microsoft.com/office/drawing/2014/main" id="{AEC3D288-E3BA-428E-B52C-C4B27D55B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524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itle-accent">
            <a:extLst xmlns:a="http://schemas.openxmlformats.org/drawingml/2006/main">
              <a:ext uri="{FF2B5EF4-FFF2-40B4-BE49-F238E27FC236}">
                <a16:creationId xmlns:a16="http://schemas.microsoft.com/office/drawing/2014/main" id="{D15A17A0-D938-4EC0-8B52-08AACF5F2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763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2A109F61-7751-472D-94E0-2975007F7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47800"/>
            <a:ext cx="6572250" cy="1390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90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90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Taxes and Deadweight Loss</a:t>
            </a:r>
          </a:p>
        </p:txBody>
      </p:sp>
      <p:sp>
        <p:nvSpPr>
          <p:cNvPr id="4" name="deck-chapter">
            <a:extLst xmlns:a="http://schemas.openxmlformats.org/drawingml/2006/main">
              <a:ext uri="{FF2B5EF4-FFF2-40B4-BE49-F238E27FC236}">
                <a16:creationId xmlns:a16="http://schemas.microsoft.com/office/drawing/2014/main" id="{4DE1A51D-B483-4DB8-8E7B-D99065EE7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194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5" name="deck-book">
            <a:extLst xmlns:a="http://schemas.openxmlformats.org/drawingml/2006/main">
              <a:ext uri="{FF2B5EF4-FFF2-40B4-BE49-F238E27FC236}">
                <a16:creationId xmlns:a16="http://schemas.microsoft.com/office/drawing/2014/main" id="{9701A53C-B685-4980-B030-B2EAA292F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1800" b="0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Principles of Micro</a:t>
            </a:r>
          </a:p>
        </p:txBody>
      </p:sp>
      <p:sp>
        <p:nvSpPr>
          <p:cNvPr id="6" name="deck-author">
            <a:extLst xmlns:a="http://schemas.openxmlformats.org/drawingml/2006/main">
              <a:ext uri="{FF2B5EF4-FFF2-40B4-BE49-F238E27FC236}">
                <a16:creationId xmlns:a16="http://schemas.microsoft.com/office/drawing/2014/main" id="{95D4FE8D-827F-4BD0-87CF-E55DAA646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721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Mark Wilson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cd6900d3e04b87"/>
          <a:stretch xmlns:a="http://schemas.openxmlformats.org/drawingml/2006/main"/>
        </p:blipFill>
        <p:spPr>
          <a:xfrm xmlns:a="http://schemas.openxmlformats.org/drawingml/2006/main">
            <a:off x="8267700" y="762000"/>
            <a:ext cx="2857500" cy="4286250"/>
          </a:xfrm>
          <a:prstGeom xmlns:a="http://schemas.openxmlformats.org/drawingml/2006/main" prst="rect">
            <a:avLst/>
          </a:prstGeom>
        </p:spPr>
      </p:pic>
      <p:sp>
        <p:nvSpPr>
          <p:cNvPr id="8" name="deck-theme">
            <a:extLst xmlns:a="http://schemas.openxmlformats.org/drawingml/2006/main">
              <a:ext uri="{FF2B5EF4-FFF2-40B4-BE49-F238E27FC236}">
                <a16:creationId xmlns:a16="http://schemas.microsoft.com/office/drawing/2014/main" id="{617838F6-92C3-4315-A555-DD47E8C7F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467350"/>
            <a:ext cx="4343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Follow the wedge from legal rule to prices, behavior, revenue, and lost trade</a:t>
            </a:r>
          </a:p>
        </p:txBody>
      </p:sp>
    </p:spTree>
    <p:extLst>
      <p:ext uri="{BB962C8B-B14F-4D97-AF65-F5344CB8AC3E}">
        <p14:creationId xmlns:p14="http://schemas.microsoft.com/office/powerpoint/2010/main" val="19030847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09D7FD46-9614-474A-B7B0-EF05AED95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4D89E32-0D9C-4ECF-9261-E25601917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678D244-6E9A-4732-AECF-13F82DCE3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$1 wedge need not split fifty-fifty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E655040-50C4-4618-8E98-44C1409F1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B1A064D1-EB7C-47BD-A467-B55C094FB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085B7A5C-4C4C-4DC9-809F-C1475019D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" name="before-field">
            <a:extLst xmlns:a="http://schemas.openxmlformats.org/drawingml/2006/main">
              <a:ext uri="{FF2B5EF4-FFF2-40B4-BE49-F238E27FC236}">
                <a16:creationId xmlns:a16="http://schemas.microsoft.com/office/drawing/2014/main" id="{6455F98F-10F6-4ACB-8B0C-7DEEBC44D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790700"/>
            <a:ext cx="3105150" cy="2838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61B0DED-894B-4B1D-B72F-969A1905A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000250"/>
            <a:ext cx="2609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BEFORE TAX</a:t>
            </a:r>
          </a:p>
        </p:txBody>
      </p:sp>
      <p:sp>
        <p:nvSpPr>
          <p:cNvPr id="9" name="before-heading">
            <a:extLst xmlns:a="http://schemas.openxmlformats.org/drawingml/2006/main">
              <a:ext uri="{FF2B5EF4-FFF2-40B4-BE49-F238E27FC236}">
                <a16:creationId xmlns:a16="http://schemas.microsoft.com/office/drawing/2014/main" id="{2C719919-791E-4742-9B15-B84A5C2D6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438400"/>
            <a:ext cx="26098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$4.00</a:t>
            </a:r>
          </a:p>
        </p:txBody>
      </p:sp>
      <p:sp>
        <p:nvSpPr>
          <p:cNvPr id="10" name="before-body">
            <a:extLst xmlns:a="http://schemas.openxmlformats.org/drawingml/2006/main">
              <a:ext uri="{FF2B5EF4-FFF2-40B4-BE49-F238E27FC236}">
                <a16:creationId xmlns:a16="http://schemas.microsoft.com/office/drawing/2014/main" id="{DD5F6694-ABFE-4F36-B5CB-F878719A0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257550"/>
            <a:ext cx="25717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Buyers pay and sellers receive the same price.</a:t>
            </a:r>
          </a:p>
        </p:txBody>
      </p:sp>
      <p:sp>
        <p:nvSpPr>
          <p:cNvPr id="11" name="buyer-burden-field">
            <a:extLst xmlns:a="http://schemas.openxmlformats.org/drawingml/2006/main">
              <a:ext uri="{FF2B5EF4-FFF2-40B4-BE49-F238E27FC236}">
                <a16:creationId xmlns:a16="http://schemas.microsoft.com/office/drawing/2014/main" id="{478B84D9-63FE-4945-9F3F-947BDB054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3425" y="1790700"/>
            <a:ext cx="3105150" cy="2838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AD47013-4E62-4CEC-89D5-3BA33C056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1075" y="2000250"/>
            <a:ext cx="2609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BUYER PRICE</a:t>
            </a:r>
          </a:p>
        </p:txBody>
      </p:sp>
      <p:sp>
        <p:nvSpPr>
          <p:cNvPr id="13" name="buyer-burden-heading">
            <a:extLst xmlns:a="http://schemas.openxmlformats.org/drawingml/2006/main">
              <a:ext uri="{FF2B5EF4-FFF2-40B4-BE49-F238E27FC236}">
                <a16:creationId xmlns:a16="http://schemas.microsoft.com/office/drawing/2014/main" id="{DA107134-1AF3-4D4D-ACE6-CE2E30717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1075" y="2438400"/>
            <a:ext cx="26098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$4.60</a:t>
            </a:r>
          </a:p>
        </p:txBody>
      </p:sp>
      <p:sp>
        <p:nvSpPr>
          <p:cNvPr id="14" name="buyer-burden-body">
            <a:extLst xmlns:a="http://schemas.openxmlformats.org/drawingml/2006/main">
              <a:ext uri="{FF2B5EF4-FFF2-40B4-BE49-F238E27FC236}">
                <a16:creationId xmlns:a16="http://schemas.microsoft.com/office/drawing/2014/main" id="{11B2B9B1-C14D-41B8-AF89-2ED5E0B25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3257550"/>
            <a:ext cx="25717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Buyers bear 60 cents through the higher price.</a:t>
            </a:r>
          </a:p>
        </p:txBody>
      </p:sp>
      <p:sp>
        <p:nvSpPr>
          <p:cNvPr id="15" name="seller-burden-field">
            <a:extLst xmlns:a="http://schemas.openxmlformats.org/drawingml/2006/main">
              <a:ext uri="{FF2B5EF4-FFF2-40B4-BE49-F238E27FC236}">
                <a16:creationId xmlns:a16="http://schemas.microsoft.com/office/drawing/2014/main" id="{ACDE7EB2-8012-4198-B159-A60F691FB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790700"/>
            <a:ext cx="3105150" cy="2838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E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6362020-2891-474E-99A6-3710B1910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000250"/>
            <a:ext cx="2609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8C6810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8C6810"/>
                </a:solidFill>
                <a:latin typeface="Aptos"/>
                <a:ea typeface="Aptos"/>
                <a:cs typeface="Aptos"/>
              </a:rPr>
              <a:t>SELLER PRICE</a:t>
            </a:r>
          </a:p>
        </p:txBody>
      </p:sp>
      <p:sp>
        <p:nvSpPr>
          <p:cNvPr id="17" name="seller-burden-heading">
            <a:extLst xmlns:a="http://schemas.openxmlformats.org/drawingml/2006/main">
              <a:ext uri="{FF2B5EF4-FFF2-40B4-BE49-F238E27FC236}">
                <a16:creationId xmlns:a16="http://schemas.microsoft.com/office/drawing/2014/main" id="{0CEAB167-5AEC-4E8F-B1DD-23842CD85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438400"/>
            <a:ext cx="26098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8C6810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8C6810"/>
                </a:solidFill>
                <a:latin typeface="Georgia"/>
                <a:ea typeface="Georgia"/>
                <a:cs typeface="Georgia"/>
              </a:rPr>
              <a:t>$3.60</a:t>
            </a:r>
          </a:p>
        </p:txBody>
      </p:sp>
      <p:sp>
        <p:nvSpPr>
          <p:cNvPr id="18" name="seller-burden-body">
            <a:extLst xmlns:a="http://schemas.openxmlformats.org/drawingml/2006/main">
              <a:ext uri="{FF2B5EF4-FFF2-40B4-BE49-F238E27FC236}">
                <a16:creationId xmlns:a16="http://schemas.microsoft.com/office/drawing/2014/main" id="{253EECBB-845E-48C8-90A5-ACA7AD3A1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257550"/>
            <a:ext cx="25717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Sellers bear 40 cents through the lower amount received.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CB6972D-0F05-4A42-B163-131A595FD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143500"/>
            <a:ext cx="8001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400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2400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60 cents + 40 cents = the $1 tax wedge</a:t>
            </a:r>
          </a:p>
        </p:txBody>
      </p:sp>
    </p:spTree>
    <p:extLst>
      <p:ext uri="{BB962C8B-B14F-4D97-AF65-F5344CB8AC3E}">
        <p14:creationId xmlns:p14="http://schemas.microsoft.com/office/powerpoint/2010/main" val="19220282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accent-rule">
            <a:extLst xmlns:a="http://schemas.openxmlformats.org/drawingml/2006/main">
              <a:ext uri="{FF2B5EF4-FFF2-40B4-BE49-F238E27FC236}">
                <a16:creationId xmlns:a16="http://schemas.microsoft.com/office/drawing/2014/main" id="{68BF46CD-59EC-4967-B32D-5511C70DC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63D91FB-637A-40B7-85EE-925E9F203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E1F54FE-FA08-4DC1-9EF7-F70BEA3E7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Tax incidence follows adjustment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6C56E1A-3061-4313-B404-281661A91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57F4E4A8-BF54-41A1-B289-90FF152C5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CA6A184C-EB83-47C1-BB01-2BE394383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8F086F3-32E0-4EFC-BB65-44DCCF624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676400"/>
            <a:ext cx="9334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60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Who can change behavior more easily?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3598FD91-2884-4DE8-8C1B-43A95B6F3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4E450609-4867-4774-8218-433B1E6FA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3162300"/>
            <a:ext cx="7867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Can buyers switch products, wait, or leave the market?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13998564-C249-4B50-AC1B-54B3492EF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38195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A47021E5-E379-4E7A-A4FD-6D84018E5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3829050"/>
            <a:ext cx="7867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Can sellers redirect resources, relocate, or exit?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B041BAF0-8D42-4289-B0D1-08B05C498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44862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B767E0C5-01DC-4BA7-A068-3C5FE2A64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4495800"/>
            <a:ext cx="7867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How much time does each side have to adjust?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E839B4A-2BB1-4475-A615-2C66BA545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448300"/>
            <a:ext cx="8572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The less-responsive side tends to bear more.</a:t>
            </a:r>
          </a:p>
        </p:txBody>
      </p:sp>
    </p:spTree>
    <p:extLst>
      <p:ext uri="{BB962C8B-B14F-4D97-AF65-F5344CB8AC3E}">
        <p14:creationId xmlns:p14="http://schemas.microsoft.com/office/powerpoint/2010/main" val="22814531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1691A28A-8EFA-4536-AB21-80CFAD8CA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9B223174-5CF1-4887-9B3A-B8FEC4829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4C38BCE-D237-4E58-956D-19918B28D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394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Welfare analysis starts from the efficient no-tax outcome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6C56E45-BCBD-4872-86E8-33676DC4A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19436E9A-F6B3-4B56-A382-9BA063E51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7666893D-7708-4B6C-9964-C2DB8E0F7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DD91BCB-D81D-4270-99AE-15E15E65C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676400"/>
            <a:ext cx="9715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150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Before the tax, every traded unit through Q* creates gains from trade.</a:t>
            </a:r>
          </a:p>
        </p:txBody>
      </p:sp>
      <p:sp>
        <p:nvSpPr>
          <p:cNvPr id="8" name="value-cost-field">
            <a:extLst xmlns:a="http://schemas.openxmlformats.org/drawingml/2006/main">
              <a:ext uri="{FF2B5EF4-FFF2-40B4-BE49-F238E27FC236}">
                <a16:creationId xmlns:a16="http://schemas.microsoft.com/office/drawing/2014/main" id="{A838C432-BE77-4244-94E3-65B365F71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333750"/>
            <a:ext cx="4095750" cy="2057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9200962-CA41-42C1-B221-149E44883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3543300"/>
            <a:ext cx="3600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BUYER VALUE</a:t>
            </a:r>
          </a:p>
        </p:txBody>
      </p:sp>
      <p:sp>
        <p:nvSpPr>
          <p:cNvPr id="10" name="value-cost-heading">
            <a:extLst xmlns:a="http://schemas.openxmlformats.org/drawingml/2006/main">
              <a:ext uri="{FF2B5EF4-FFF2-40B4-BE49-F238E27FC236}">
                <a16:creationId xmlns:a16="http://schemas.microsoft.com/office/drawing/2014/main" id="{0719952D-C5FD-47CE-B560-DB4B349DB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3829050"/>
            <a:ext cx="3600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Above seller cost</a:t>
            </a:r>
          </a:p>
        </p:txBody>
      </p:sp>
      <p:sp>
        <p:nvSpPr>
          <p:cNvPr id="11" name="value-cost-body">
            <a:extLst xmlns:a="http://schemas.openxmlformats.org/drawingml/2006/main">
              <a:ext uri="{FF2B5EF4-FFF2-40B4-BE49-F238E27FC236}">
                <a16:creationId xmlns:a16="http://schemas.microsoft.com/office/drawing/2014/main" id="{579A5767-A3CD-40B7-9193-DD0E4210A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400550"/>
            <a:ext cx="35623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unit adds to total surplus.</a:t>
            </a:r>
          </a:p>
        </p:txBody>
      </p:sp>
      <p:sp>
        <p:nvSpPr>
          <p:cNvPr id="12" name="wedge-loss-field">
            <a:extLst xmlns:a="http://schemas.openxmlformats.org/drawingml/2006/main">
              <a:ext uri="{FF2B5EF4-FFF2-40B4-BE49-F238E27FC236}">
                <a16:creationId xmlns:a16="http://schemas.microsoft.com/office/drawing/2014/main" id="{20BD07E7-1D02-4695-8FE6-0C0EAD32D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333750"/>
            <a:ext cx="4095750" cy="2057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65F6363-F3A1-4BB6-AA5D-592E30C61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543300"/>
            <a:ext cx="3600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TAX WEDGE</a:t>
            </a:r>
          </a:p>
        </p:txBody>
      </p:sp>
      <p:sp>
        <p:nvSpPr>
          <p:cNvPr id="14" name="wedge-loss-heading">
            <a:extLst xmlns:a="http://schemas.openxmlformats.org/drawingml/2006/main">
              <a:ext uri="{FF2B5EF4-FFF2-40B4-BE49-F238E27FC236}">
                <a16:creationId xmlns:a16="http://schemas.microsoft.com/office/drawing/2014/main" id="{E8A078F0-F11D-462E-B26E-284D3D393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829050"/>
            <a:ext cx="3600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Separates the two sides</a:t>
            </a:r>
          </a:p>
        </p:txBody>
      </p:sp>
      <p:sp>
        <p:nvSpPr>
          <p:cNvPr id="15" name="wedge-loss-body">
            <a:extLst xmlns:a="http://schemas.openxmlformats.org/drawingml/2006/main">
              <a:ext uri="{FF2B5EF4-FFF2-40B4-BE49-F238E27FC236}">
                <a16:creationId xmlns:a16="http://schemas.microsoft.com/office/drawing/2014/main" id="{0C99CB41-25ED-4BBD-BAE9-C18168B0B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4400550"/>
            <a:ext cx="35623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Some value-above-cost trades no longer occur.</a:t>
            </a:r>
          </a:p>
        </p:txBody>
      </p:sp>
    </p:spTree>
    <p:extLst>
      <p:ext uri="{BB962C8B-B14F-4D97-AF65-F5344CB8AC3E}">
        <p14:creationId xmlns:p14="http://schemas.microsoft.com/office/powerpoint/2010/main" val="32979767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E24A775D-096A-4EDF-9098-36098138C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C5EAB137-A618-48FF-BD2D-0FCE4DEDF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8AA72D9-5460-42D4-ADDF-27AB5F6C5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59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tax transfers some surplus and destroys some surplus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1B94639-DDC5-4786-B7A6-023E5320B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80C8EA93-711C-4AB1-83E9-6E273844D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75000F31-0745-43A6-947C-A69D17CA9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1af1c79817420f"/>
          <a:stretch xmlns:a="http://schemas.openxmlformats.org/drawingml/2006/main"/>
        </p:blipFill>
        <p:spPr>
          <a:xfrm xmlns:a="http://schemas.openxmlformats.org/drawingml/2006/main">
            <a:off x="3673779" y="1352550"/>
            <a:ext cx="4844441" cy="44577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3EC1AB8D-FAFB-421B-B998-EEEE70EA4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829300"/>
            <a:ext cx="10058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letters let us separate what moves to government from what disappears.</a:t>
            </a:r>
          </a:p>
        </p:txBody>
      </p:sp>
    </p:spTree>
    <p:extLst>
      <p:ext uri="{BB962C8B-B14F-4D97-AF65-F5344CB8AC3E}">
        <p14:creationId xmlns:p14="http://schemas.microsoft.com/office/powerpoint/2010/main" val="128994013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accent-rule">
            <a:extLst xmlns:a="http://schemas.openxmlformats.org/drawingml/2006/main">
              <a:ext uri="{FF2B5EF4-FFF2-40B4-BE49-F238E27FC236}">
                <a16:creationId xmlns:a16="http://schemas.microsoft.com/office/drawing/2014/main" id="{D26765BE-95B6-4F43-8383-86D253672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96231F52-AB9E-4FFA-9671-FEFB28237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8309EC2-795B-422D-B89E-CB8523848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Read the lettered areas before naming the loss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7DB07267-107C-4534-819C-2AE4CC79E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DAA6ECF1-3CEC-4ECF-A3E9-E5E2BC260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42CA9B49-22BA-45AF-993A-08C16E470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7" name="welfare-areas-header-cell-1">
            <a:extLst xmlns:a="http://schemas.openxmlformats.org/drawingml/2006/main">
              <a:ext uri="{FF2B5EF4-FFF2-40B4-BE49-F238E27FC236}">
                <a16:creationId xmlns:a16="http://schemas.microsoft.com/office/drawing/2014/main" id="{223DC78E-B51F-4E6C-922D-94714821F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1581150"/>
            <a:ext cx="32385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" name="welfare-areas-header-1">
            <a:extLst xmlns:a="http://schemas.openxmlformats.org/drawingml/2006/main">
              <a:ext uri="{FF2B5EF4-FFF2-40B4-BE49-F238E27FC236}">
                <a16:creationId xmlns:a16="http://schemas.microsoft.com/office/drawing/2014/main" id="{DFCDB60A-625B-403A-BEAC-F70F899CB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657350"/>
            <a:ext cx="304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Measure</a:t>
            </a:r>
          </a:p>
        </p:txBody>
      </p:sp>
      <p:sp>
        <p:nvSpPr>
          <p:cNvPr id="9" name="welfare-areas-header-cell-2">
            <a:extLst xmlns:a="http://schemas.openxmlformats.org/drawingml/2006/main">
              <a:ext uri="{FF2B5EF4-FFF2-40B4-BE49-F238E27FC236}">
                <a16:creationId xmlns:a16="http://schemas.microsoft.com/office/drawing/2014/main" id="{1056F160-9BB9-4DF6-80BD-BE9ABC0A4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1581150"/>
            <a:ext cx="33147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welfare-areas-header-2">
            <a:extLst xmlns:a="http://schemas.openxmlformats.org/drawingml/2006/main">
              <a:ext uri="{FF2B5EF4-FFF2-40B4-BE49-F238E27FC236}">
                <a16:creationId xmlns:a16="http://schemas.microsoft.com/office/drawing/2014/main" id="{1A5330B1-A946-4CD6-94B8-13E6C7765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1657350"/>
            <a:ext cx="31242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Before tax</a:t>
            </a:r>
          </a:p>
        </p:txBody>
      </p:sp>
      <p:sp>
        <p:nvSpPr>
          <p:cNvPr id="11" name="welfare-areas-header-cell-3">
            <a:extLst xmlns:a="http://schemas.openxmlformats.org/drawingml/2006/main">
              <a:ext uri="{FF2B5EF4-FFF2-40B4-BE49-F238E27FC236}">
                <a16:creationId xmlns:a16="http://schemas.microsoft.com/office/drawing/2014/main" id="{2D446846-CA74-4861-9259-67E89E0DC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1581150"/>
            <a:ext cx="33147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" name="welfare-areas-header-3">
            <a:extLst xmlns:a="http://schemas.openxmlformats.org/drawingml/2006/main">
              <a:ext uri="{FF2B5EF4-FFF2-40B4-BE49-F238E27FC236}">
                <a16:creationId xmlns:a16="http://schemas.microsoft.com/office/drawing/2014/main" id="{E3F5405C-732A-423A-8403-5545B39F7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657350"/>
            <a:ext cx="31242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After tax</a:t>
            </a:r>
          </a:p>
        </p:txBody>
      </p:sp>
      <p:sp>
        <p:nvSpPr>
          <p:cNvPr id="13" name="welfare-areas-cell-1-1">
            <a:extLst xmlns:a="http://schemas.openxmlformats.org/drawingml/2006/main">
              <a:ext uri="{FF2B5EF4-FFF2-40B4-BE49-F238E27FC236}">
                <a16:creationId xmlns:a16="http://schemas.microsoft.com/office/drawing/2014/main" id="{3AB35E05-C72E-4F23-8633-A11A95462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133600"/>
            <a:ext cx="32385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4" name="welfare-areas-text-1-1">
            <a:extLst xmlns:a="http://schemas.openxmlformats.org/drawingml/2006/main">
              <a:ext uri="{FF2B5EF4-FFF2-40B4-BE49-F238E27FC236}">
                <a16:creationId xmlns:a16="http://schemas.microsoft.com/office/drawing/2014/main" id="{B5FA7E10-51F8-49CC-BFAE-0E0CB3552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09800"/>
            <a:ext cx="3048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Consumer surplus</a:t>
            </a:r>
          </a:p>
        </p:txBody>
      </p:sp>
      <p:sp>
        <p:nvSpPr>
          <p:cNvPr id="15" name="welfare-areas-cell-1-2">
            <a:extLst xmlns:a="http://schemas.openxmlformats.org/drawingml/2006/main">
              <a:ext uri="{FF2B5EF4-FFF2-40B4-BE49-F238E27FC236}">
                <a16:creationId xmlns:a16="http://schemas.microsoft.com/office/drawing/2014/main" id="{B5D4E56A-CA05-427C-914D-C19FEF453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133600"/>
            <a:ext cx="33147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welfare-areas-text-1-2">
            <a:extLst xmlns:a="http://schemas.openxmlformats.org/drawingml/2006/main">
              <a:ext uri="{FF2B5EF4-FFF2-40B4-BE49-F238E27FC236}">
                <a16:creationId xmlns:a16="http://schemas.microsoft.com/office/drawing/2014/main" id="{54F7E9A7-29B3-43E5-A621-C63B12D93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209800"/>
            <a:ext cx="3124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+ B + C</a:t>
            </a:r>
          </a:p>
        </p:txBody>
      </p:sp>
      <p:sp>
        <p:nvSpPr>
          <p:cNvPr id="17" name="welfare-areas-cell-1-3">
            <a:extLst xmlns:a="http://schemas.openxmlformats.org/drawingml/2006/main">
              <a:ext uri="{FF2B5EF4-FFF2-40B4-BE49-F238E27FC236}">
                <a16:creationId xmlns:a16="http://schemas.microsoft.com/office/drawing/2014/main" id="{91FE37B4-3540-4A68-AB50-F7A0C5391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133600"/>
            <a:ext cx="33147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welfare-areas-text-1-3">
            <a:extLst xmlns:a="http://schemas.openxmlformats.org/drawingml/2006/main">
              <a:ext uri="{FF2B5EF4-FFF2-40B4-BE49-F238E27FC236}">
                <a16:creationId xmlns:a16="http://schemas.microsoft.com/office/drawing/2014/main" id="{A5E91E4E-44F8-42FF-B015-188E69C74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209800"/>
            <a:ext cx="3124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</a:t>
            </a:r>
          </a:p>
        </p:txBody>
      </p:sp>
      <p:sp>
        <p:nvSpPr>
          <p:cNvPr id="19" name="welfare-areas-cell-2-1">
            <a:extLst xmlns:a="http://schemas.openxmlformats.org/drawingml/2006/main">
              <a:ext uri="{FF2B5EF4-FFF2-40B4-BE49-F238E27FC236}">
                <a16:creationId xmlns:a16="http://schemas.microsoft.com/office/drawing/2014/main" id="{81A5DBD8-74FB-4262-A0E1-8C6BC12B0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914650"/>
            <a:ext cx="32385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0" name="welfare-areas-text-2-1">
            <a:extLst xmlns:a="http://schemas.openxmlformats.org/drawingml/2006/main">
              <a:ext uri="{FF2B5EF4-FFF2-40B4-BE49-F238E27FC236}">
                <a16:creationId xmlns:a16="http://schemas.microsoft.com/office/drawing/2014/main" id="{B372DF52-E900-434F-AD68-DA19946F6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990850"/>
            <a:ext cx="3048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Producer surplus</a:t>
            </a:r>
          </a:p>
        </p:txBody>
      </p:sp>
      <p:sp>
        <p:nvSpPr>
          <p:cNvPr id="21" name="welfare-areas-cell-2-2">
            <a:extLst xmlns:a="http://schemas.openxmlformats.org/drawingml/2006/main">
              <a:ext uri="{FF2B5EF4-FFF2-40B4-BE49-F238E27FC236}">
                <a16:creationId xmlns:a16="http://schemas.microsoft.com/office/drawing/2014/main" id="{4A5CBE0B-5868-42C5-9363-61BDC4DCD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914650"/>
            <a:ext cx="33147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2" name="welfare-areas-text-2-2">
            <a:extLst xmlns:a="http://schemas.openxmlformats.org/drawingml/2006/main">
              <a:ext uri="{FF2B5EF4-FFF2-40B4-BE49-F238E27FC236}">
                <a16:creationId xmlns:a16="http://schemas.microsoft.com/office/drawing/2014/main" id="{58A1687F-02AA-43A4-80AC-5CDBA8010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990850"/>
            <a:ext cx="3124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D + E + F</a:t>
            </a:r>
          </a:p>
        </p:txBody>
      </p:sp>
      <p:sp>
        <p:nvSpPr>
          <p:cNvPr id="23" name="welfare-areas-cell-2-3">
            <a:extLst xmlns:a="http://schemas.openxmlformats.org/drawingml/2006/main">
              <a:ext uri="{FF2B5EF4-FFF2-40B4-BE49-F238E27FC236}">
                <a16:creationId xmlns:a16="http://schemas.microsoft.com/office/drawing/2014/main" id="{28E1AFC1-471A-46D1-865D-087FB5E4A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914650"/>
            <a:ext cx="33147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4" name="welfare-areas-text-2-3">
            <a:extLst xmlns:a="http://schemas.openxmlformats.org/drawingml/2006/main">
              <a:ext uri="{FF2B5EF4-FFF2-40B4-BE49-F238E27FC236}">
                <a16:creationId xmlns:a16="http://schemas.microsoft.com/office/drawing/2014/main" id="{DA4781F6-F702-4AD9-8851-0FFDA562B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990850"/>
            <a:ext cx="3124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F</a:t>
            </a:r>
          </a:p>
        </p:txBody>
      </p:sp>
      <p:sp>
        <p:nvSpPr>
          <p:cNvPr id="25" name="welfare-areas-cell-3-1">
            <a:extLst xmlns:a="http://schemas.openxmlformats.org/drawingml/2006/main">
              <a:ext uri="{FF2B5EF4-FFF2-40B4-BE49-F238E27FC236}">
                <a16:creationId xmlns:a16="http://schemas.microsoft.com/office/drawing/2014/main" id="{84DF048E-8FAD-4468-8192-3709288A1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695700"/>
            <a:ext cx="32385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6" name="welfare-areas-text-3-1">
            <a:extLst xmlns:a="http://schemas.openxmlformats.org/drawingml/2006/main">
              <a:ext uri="{FF2B5EF4-FFF2-40B4-BE49-F238E27FC236}">
                <a16:creationId xmlns:a16="http://schemas.microsoft.com/office/drawing/2014/main" id="{738561FA-EAD2-4747-978C-ECF831EE0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771900"/>
            <a:ext cx="3048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Tax revenue</a:t>
            </a:r>
          </a:p>
        </p:txBody>
      </p:sp>
      <p:sp>
        <p:nvSpPr>
          <p:cNvPr id="27" name="welfare-areas-cell-3-2">
            <a:extLst xmlns:a="http://schemas.openxmlformats.org/drawingml/2006/main">
              <a:ext uri="{FF2B5EF4-FFF2-40B4-BE49-F238E27FC236}">
                <a16:creationId xmlns:a16="http://schemas.microsoft.com/office/drawing/2014/main" id="{A4D062E5-D605-4976-839E-19C458EBA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695700"/>
            <a:ext cx="33147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8" name="welfare-areas-text-3-2">
            <a:extLst xmlns:a="http://schemas.openxmlformats.org/drawingml/2006/main">
              <a:ext uri="{FF2B5EF4-FFF2-40B4-BE49-F238E27FC236}">
                <a16:creationId xmlns:a16="http://schemas.microsoft.com/office/drawing/2014/main" id="{D65EF3EA-39B2-4446-A30B-39A6AB420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771900"/>
            <a:ext cx="3124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0</a:t>
            </a:r>
          </a:p>
        </p:txBody>
      </p:sp>
      <p:sp>
        <p:nvSpPr>
          <p:cNvPr id="29" name="welfare-areas-cell-3-3">
            <a:extLst xmlns:a="http://schemas.openxmlformats.org/drawingml/2006/main">
              <a:ext uri="{FF2B5EF4-FFF2-40B4-BE49-F238E27FC236}">
                <a16:creationId xmlns:a16="http://schemas.microsoft.com/office/drawing/2014/main" id="{A573D068-FA5A-4D69-BF67-6D0557966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695700"/>
            <a:ext cx="33147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0" name="welfare-areas-text-3-3">
            <a:extLst xmlns:a="http://schemas.openxmlformats.org/drawingml/2006/main">
              <a:ext uri="{FF2B5EF4-FFF2-40B4-BE49-F238E27FC236}">
                <a16:creationId xmlns:a16="http://schemas.microsoft.com/office/drawing/2014/main" id="{4C800FBA-BFA4-4D16-975D-73F5A1AB5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771900"/>
            <a:ext cx="3124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B + D</a:t>
            </a:r>
          </a:p>
        </p:txBody>
      </p:sp>
      <p:sp>
        <p:nvSpPr>
          <p:cNvPr id="31" name="welfare-areas-cell-4-1">
            <a:extLst xmlns:a="http://schemas.openxmlformats.org/drawingml/2006/main">
              <a:ext uri="{FF2B5EF4-FFF2-40B4-BE49-F238E27FC236}">
                <a16:creationId xmlns:a16="http://schemas.microsoft.com/office/drawing/2014/main" id="{B55D6FE3-384A-499A-9E4B-7F424055D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476750"/>
            <a:ext cx="32385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2" name="welfare-areas-text-4-1">
            <a:extLst xmlns:a="http://schemas.openxmlformats.org/drawingml/2006/main">
              <a:ext uri="{FF2B5EF4-FFF2-40B4-BE49-F238E27FC236}">
                <a16:creationId xmlns:a16="http://schemas.microsoft.com/office/drawing/2014/main" id="{FFD42274-5C39-4B4E-8741-76E3FF3A7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552950"/>
            <a:ext cx="3048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Deadweight loss</a:t>
            </a:r>
          </a:p>
        </p:txBody>
      </p:sp>
      <p:sp>
        <p:nvSpPr>
          <p:cNvPr id="33" name="welfare-areas-cell-4-2">
            <a:extLst xmlns:a="http://schemas.openxmlformats.org/drawingml/2006/main">
              <a:ext uri="{FF2B5EF4-FFF2-40B4-BE49-F238E27FC236}">
                <a16:creationId xmlns:a16="http://schemas.microsoft.com/office/drawing/2014/main" id="{084E4923-F9A8-4323-B6F0-1CDB1060D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476750"/>
            <a:ext cx="33147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4" name="welfare-areas-text-4-2">
            <a:extLst xmlns:a="http://schemas.openxmlformats.org/drawingml/2006/main">
              <a:ext uri="{FF2B5EF4-FFF2-40B4-BE49-F238E27FC236}">
                <a16:creationId xmlns:a16="http://schemas.microsoft.com/office/drawing/2014/main" id="{0619B51B-C57C-4F4A-BACD-33949BB15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552950"/>
            <a:ext cx="3124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0</a:t>
            </a:r>
          </a:p>
        </p:txBody>
      </p:sp>
      <p:sp>
        <p:nvSpPr>
          <p:cNvPr id="35" name="welfare-areas-cell-4-3">
            <a:extLst xmlns:a="http://schemas.openxmlformats.org/drawingml/2006/main">
              <a:ext uri="{FF2B5EF4-FFF2-40B4-BE49-F238E27FC236}">
                <a16:creationId xmlns:a16="http://schemas.microsoft.com/office/drawing/2014/main" id="{BE0F4D68-479E-4CED-83D7-9646CE657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476750"/>
            <a:ext cx="33147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6" name="welfare-areas-text-4-3">
            <a:extLst xmlns:a="http://schemas.openxmlformats.org/drawingml/2006/main">
              <a:ext uri="{FF2B5EF4-FFF2-40B4-BE49-F238E27FC236}">
                <a16:creationId xmlns:a16="http://schemas.microsoft.com/office/drawing/2014/main" id="{F51251D6-B838-4244-8520-843654147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552950"/>
            <a:ext cx="3124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C + 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67341E6-32E0-4840-AD1D-B4D2CE4D3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353050"/>
            <a:ext cx="9334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17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B + D moves to government. C + E is not received by anyone.</a:t>
            </a:r>
          </a:p>
        </p:txBody>
      </p:sp>
    </p:spTree>
    <p:extLst>
      <p:ext uri="{BB962C8B-B14F-4D97-AF65-F5344CB8AC3E}">
        <p14:creationId xmlns:p14="http://schemas.microsoft.com/office/powerpoint/2010/main" val="1733265519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accent-rule">
            <a:extLst xmlns:a="http://schemas.openxmlformats.org/drawingml/2006/main">
              <a:ext uri="{FF2B5EF4-FFF2-40B4-BE49-F238E27FC236}">
                <a16:creationId xmlns:a16="http://schemas.microsoft.com/office/drawing/2014/main" id="{FE9EBBB9-C866-4294-AA28-4083CC26E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5810EF14-50FB-4B72-BC43-685A114D9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6B51C1A-F0B7-4D3F-A36B-DDE3F9E4A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3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Tax revenue is the wedge times the remaining tax base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FF3B1A7A-D415-4981-9965-47E8A2EDD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E478580B-F939-4AF2-ADBF-7167F1E92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9DA45D56-4FC4-4997-8652-E6BAA9F61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7" name="equation-field">
            <a:extLst xmlns:a="http://schemas.openxmlformats.org/drawingml/2006/main">
              <a:ext uri="{FF2B5EF4-FFF2-40B4-BE49-F238E27FC236}">
                <a16:creationId xmlns:a16="http://schemas.microsoft.com/office/drawing/2014/main" id="{92EFE544-E001-4E28-B480-E8F489781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962150"/>
            <a:ext cx="933450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24854"/>
            </a:solidFill>
            <a:prstDash val="solid"/>
          </a:ln>
        </p:spPr>
      </p:sp>
      <p:sp>
        <p:nvSpPr>
          <p:cNvPr id="8" name="equation">
            <a:extLst xmlns:a="http://schemas.openxmlformats.org/drawingml/2006/main">
              <a:ext uri="{FF2B5EF4-FFF2-40B4-BE49-F238E27FC236}">
                <a16:creationId xmlns:a16="http://schemas.microsoft.com/office/drawing/2014/main" id="{E0737510-13AF-48B8-B3ED-CFB6EB39F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209800"/>
            <a:ext cx="8763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18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000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Tax revenue = tax per unit × after-tax quantity</a:t>
            </a:r>
          </a:p>
        </p:txBody>
      </p:sp>
      <p:sp>
        <p:nvSpPr>
          <p:cNvPr id="9" name="equation-explanation">
            <a:extLst xmlns:a="http://schemas.openxmlformats.org/drawingml/2006/main">
              <a:ext uri="{FF2B5EF4-FFF2-40B4-BE49-F238E27FC236}">
                <a16:creationId xmlns:a16="http://schemas.microsoft.com/office/drawing/2014/main" id="{F7AC6DF4-CFF4-43C4-A286-359957C1D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619500"/>
            <a:ext cx="9144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rectangle's height is the tax. Its width is the number of units still sold.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460DE62-C933-4FC4-828A-499DEBDCE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4972050"/>
            <a:ext cx="8763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870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Revenue may fund public goods, services, or transfers. It is not deadweight loss.</a:t>
            </a:r>
          </a:p>
        </p:txBody>
      </p:sp>
    </p:spTree>
    <p:extLst>
      <p:ext uri="{BB962C8B-B14F-4D97-AF65-F5344CB8AC3E}">
        <p14:creationId xmlns:p14="http://schemas.microsoft.com/office/powerpoint/2010/main" val="154104393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DD478965-27BA-43E4-92CF-A4C9A9BBC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6624C783-86C1-4F2D-A311-93DA0DBA1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470AC5F-A86F-4BC2-AB94-E056F356E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tax can block a trade both sides wanted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54391A7-B1A0-4F0C-BA62-F50EBAA59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ADB4B989-4060-498B-B828-DAEFD1CD9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9F9E35A4-E49E-48DF-BD6C-E3676E764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7" name="lost-buyer-field">
            <a:extLst xmlns:a="http://schemas.openxmlformats.org/drawingml/2006/main">
              <a:ext uri="{FF2B5EF4-FFF2-40B4-BE49-F238E27FC236}">
                <a16:creationId xmlns:a16="http://schemas.microsoft.com/office/drawing/2014/main" id="{24C0475D-4488-4C3C-A4B5-C6A20957F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752600"/>
            <a:ext cx="3009900" cy="2895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7E0420F-381A-4308-B45C-66A13860B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962150"/>
            <a:ext cx="2514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BUYER VALUE</a:t>
            </a:r>
          </a:p>
        </p:txBody>
      </p:sp>
      <p:sp>
        <p:nvSpPr>
          <p:cNvPr id="9" name="lost-buyer-heading">
            <a:extLst xmlns:a="http://schemas.openxmlformats.org/drawingml/2006/main">
              <a:ext uri="{FF2B5EF4-FFF2-40B4-BE49-F238E27FC236}">
                <a16:creationId xmlns:a16="http://schemas.microsoft.com/office/drawing/2014/main" id="{6E8ADA44-2235-493D-8CAB-10F641E6F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400300"/>
            <a:ext cx="2514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$4.50</a:t>
            </a:r>
          </a:p>
        </p:txBody>
      </p:sp>
      <p:sp>
        <p:nvSpPr>
          <p:cNvPr id="10" name="lost-buyer-body">
            <a:extLst xmlns:a="http://schemas.openxmlformats.org/drawingml/2006/main">
              <a:ext uri="{FF2B5EF4-FFF2-40B4-BE49-F238E27FC236}">
                <a16:creationId xmlns:a16="http://schemas.microsoft.com/office/drawing/2014/main" id="{9E6A12AC-6F2A-4E94-9263-60E92F135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219450"/>
            <a:ext cx="2476500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buyer will not pay more than this amount.</a:t>
            </a:r>
          </a:p>
        </p:txBody>
      </p:sp>
      <p:sp>
        <p:nvSpPr>
          <p:cNvPr id="11" name="lost-seller-field">
            <a:extLst xmlns:a="http://schemas.openxmlformats.org/drawingml/2006/main">
              <a:ext uri="{FF2B5EF4-FFF2-40B4-BE49-F238E27FC236}">
                <a16:creationId xmlns:a16="http://schemas.microsoft.com/office/drawing/2014/main" id="{9E41D593-B7AA-4CF0-BC9A-D5E40F45E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1752600"/>
            <a:ext cx="3009900" cy="2895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E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B2770BC-16FD-460E-8CD3-595821A94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1962150"/>
            <a:ext cx="2514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8C6810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8C6810"/>
                </a:solidFill>
                <a:latin typeface="Aptos"/>
                <a:ea typeface="Aptos"/>
                <a:cs typeface="Aptos"/>
              </a:rPr>
              <a:t>SELLER COST</a:t>
            </a:r>
          </a:p>
        </p:txBody>
      </p:sp>
      <p:sp>
        <p:nvSpPr>
          <p:cNvPr id="13" name="lost-seller-heading">
            <a:extLst xmlns:a="http://schemas.openxmlformats.org/drawingml/2006/main">
              <a:ext uri="{FF2B5EF4-FFF2-40B4-BE49-F238E27FC236}">
                <a16:creationId xmlns:a16="http://schemas.microsoft.com/office/drawing/2014/main" id="{CF14711C-47AD-43B4-8F4D-D4DE12C52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2400300"/>
            <a:ext cx="2514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8C6810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8C6810"/>
                </a:solidFill>
                <a:latin typeface="Georgia"/>
                <a:ea typeface="Georgia"/>
                <a:cs typeface="Georgia"/>
              </a:rPr>
              <a:t>$4.00</a:t>
            </a:r>
          </a:p>
        </p:txBody>
      </p:sp>
      <p:sp>
        <p:nvSpPr>
          <p:cNvPr id="14" name="lost-seller-body">
            <a:extLst xmlns:a="http://schemas.openxmlformats.org/drawingml/2006/main">
              <a:ext uri="{FF2B5EF4-FFF2-40B4-BE49-F238E27FC236}">
                <a16:creationId xmlns:a16="http://schemas.microsoft.com/office/drawing/2014/main" id="{4EAC8E8B-7357-4B9B-A906-8230421A8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219450"/>
            <a:ext cx="2476500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Without a tax, any price between $4.00 and $4.50 can work.</a:t>
            </a:r>
          </a:p>
        </p:txBody>
      </p:sp>
      <p:sp>
        <p:nvSpPr>
          <p:cNvPr id="15" name="lost-tax-field">
            <a:extLst xmlns:a="http://schemas.openxmlformats.org/drawingml/2006/main">
              <a:ext uri="{FF2B5EF4-FFF2-40B4-BE49-F238E27FC236}">
                <a16:creationId xmlns:a16="http://schemas.microsoft.com/office/drawing/2014/main" id="{A5B56591-28C1-4ED0-B4AC-CC9F22127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752600"/>
            <a:ext cx="3009900" cy="2895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89489D8-8C10-4303-89D4-5F1E938B0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1962150"/>
            <a:ext cx="2514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PER-UNIT TAX</a:t>
            </a:r>
          </a:p>
        </p:txBody>
      </p:sp>
      <p:sp>
        <p:nvSpPr>
          <p:cNvPr id="17" name="lost-tax-heading">
            <a:extLst xmlns:a="http://schemas.openxmlformats.org/drawingml/2006/main">
              <a:ext uri="{FF2B5EF4-FFF2-40B4-BE49-F238E27FC236}">
                <a16:creationId xmlns:a16="http://schemas.microsoft.com/office/drawing/2014/main" id="{9E4E6F8B-D5C5-4AB3-A9A6-38BCF977F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400300"/>
            <a:ext cx="25146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$1.00</a:t>
            </a:r>
          </a:p>
        </p:txBody>
      </p:sp>
      <p:sp>
        <p:nvSpPr>
          <p:cNvPr id="18" name="lost-tax-body">
            <a:extLst xmlns:a="http://schemas.openxmlformats.org/drawingml/2006/main">
              <a:ext uri="{FF2B5EF4-FFF2-40B4-BE49-F238E27FC236}">
                <a16:creationId xmlns:a16="http://schemas.microsoft.com/office/drawing/2014/main" id="{E08D0157-B8B2-43B4-B8B3-60320AADB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219450"/>
            <a:ext cx="2476500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wedge is larger than the 50 cents of possible surplus.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20B42A3-4C7B-4A57-A9C4-10E9272B7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162550"/>
            <a:ext cx="933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860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17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transaction disappears, so its 50 cents of potential surplus is never created.</a:t>
            </a:r>
          </a:p>
        </p:txBody>
      </p:sp>
    </p:spTree>
    <p:extLst>
      <p:ext uri="{BB962C8B-B14F-4D97-AF65-F5344CB8AC3E}">
        <p14:creationId xmlns:p14="http://schemas.microsoft.com/office/powerpoint/2010/main" val="430242481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accent-rule">
            <a:extLst xmlns:a="http://schemas.openxmlformats.org/drawingml/2006/main">
              <a:ext uri="{FF2B5EF4-FFF2-40B4-BE49-F238E27FC236}">
                <a16:creationId xmlns:a16="http://schemas.microsoft.com/office/drawing/2014/main" id="{32BBC67D-B416-4DB7-9620-9286F44D1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9B7D3F90-9CA5-4391-A6D5-4D40EC781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D7CC538-987D-4825-B814-10AA3AB42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Deadweight loss means lost gains from trade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A3F496AE-CA97-48CC-9808-ED3031ED8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5D679607-ACB1-4A0D-9ED3-421A09E72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9842F00F-B710-4B57-AB08-7882023BF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60DE870-24DC-4D04-877A-C02153C7E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676400"/>
            <a:ext cx="93345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21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525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525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The efficiency loss comes from the fall in quantity.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C3805EFB-94A5-441D-A590-FEF920484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2099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17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0E30AAAA-DBAA-4E97-B939-A609A9C9E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3219450"/>
            <a:ext cx="7105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higher buyer price divides the burden.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9DDBDB7B-268F-47DA-A37F-7727B178A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8766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17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1B7C2A47-72E1-4D65-8FE7-92239B67E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3886200"/>
            <a:ext cx="7105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lower seller price divides the burden.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EFA17C74-A50A-4E58-942B-70367B2D4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543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17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5093FB76-F74D-4E0E-B60F-12031197C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4552950"/>
            <a:ext cx="7105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missing transactions reduce total surplus.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9211C59-06B7-4E1E-A6B8-8D47A1E90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429250"/>
            <a:ext cx="8001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A high price is not, by itself, deadweight loss.</a:t>
            </a:r>
          </a:p>
        </p:txBody>
      </p:sp>
    </p:spTree>
    <p:extLst>
      <p:ext uri="{BB962C8B-B14F-4D97-AF65-F5344CB8AC3E}">
        <p14:creationId xmlns:p14="http://schemas.microsoft.com/office/powerpoint/2010/main" val="1093508630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A7692DFC-A6F1-4D85-AA75-E413D2262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AD04702-C474-44FA-8BB1-D74B7A2A4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6055CAD-20BA-41E7-BD24-0FB38253D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Elasticity now answers two tax questions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6AD3A4B-A41D-493A-A4CD-D9F09CF79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F2D52369-8F21-4F98-A2FB-1998754B4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D3B3D8F-A240-43BD-8BFE-3568AD62F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7" name="incidence-job-field">
            <a:extLst xmlns:a="http://schemas.openxmlformats.org/drawingml/2006/main">
              <a:ext uri="{FF2B5EF4-FFF2-40B4-BE49-F238E27FC236}">
                <a16:creationId xmlns:a16="http://schemas.microsoft.com/office/drawing/2014/main" id="{EFC5DDEE-6DFD-42D5-B9CE-40AB23444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866900"/>
            <a:ext cx="4476750" cy="3009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1F34010-E939-4954-8760-D78066DC2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076450"/>
            <a:ext cx="3981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INCIDENCE</a:t>
            </a:r>
          </a:p>
        </p:txBody>
      </p:sp>
      <p:sp>
        <p:nvSpPr>
          <p:cNvPr id="9" name="incidence-job-heading">
            <a:extLst xmlns:a="http://schemas.openxmlformats.org/drawingml/2006/main">
              <a:ext uri="{FF2B5EF4-FFF2-40B4-BE49-F238E27FC236}">
                <a16:creationId xmlns:a16="http://schemas.microsoft.com/office/drawing/2014/main" id="{43D32B35-EE25-4825-BBCF-06A5D6584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514600"/>
            <a:ext cx="39814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Who bears more?</a:t>
            </a:r>
          </a:p>
        </p:txBody>
      </p:sp>
      <p:sp>
        <p:nvSpPr>
          <p:cNvPr id="10" name="incidence-job-body">
            <a:extLst xmlns:a="http://schemas.openxmlformats.org/drawingml/2006/main">
              <a:ext uri="{FF2B5EF4-FFF2-40B4-BE49-F238E27FC236}">
                <a16:creationId xmlns:a16="http://schemas.microsoft.com/office/drawing/2014/main" id="{4603C936-C230-42B1-9C1A-D5E69969E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333750"/>
            <a:ext cx="3943350" cy="1295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less-responsive side has fewer ways to escape the tax.</a:t>
            </a:r>
          </a:p>
        </p:txBody>
      </p:sp>
      <p:sp>
        <p:nvSpPr>
          <p:cNvPr id="11" name="dwl-job-field">
            <a:extLst xmlns:a="http://schemas.openxmlformats.org/drawingml/2006/main">
              <a:ext uri="{FF2B5EF4-FFF2-40B4-BE49-F238E27FC236}">
                <a16:creationId xmlns:a16="http://schemas.microsoft.com/office/drawing/2014/main" id="{FC99648D-C8BE-4DF6-B170-71ACC9BCC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1866900"/>
            <a:ext cx="4476750" cy="3009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65B9DAA-9649-446F-B333-D34EE0F1D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076450"/>
            <a:ext cx="3981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EFFICIENCY</a:t>
            </a:r>
          </a:p>
        </p:txBody>
      </p:sp>
      <p:sp>
        <p:nvSpPr>
          <p:cNvPr id="13" name="dwl-job-heading">
            <a:extLst xmlns:a="http://schemas.openxmlformats.org/drawingml/2006/main">
              <a:ext uri="{FF2B5EF4-FFF2-40B4-BE49-F238E27FC236}">
                <a16:creationId xmlns:a16="http://schemas.microsoft.com/office/drawing/2014/main" id="{1A6DDA0F-619B-40BC-AEAA-5E800398A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514600"/>
            <a:ext cx="39814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001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How many trades disappear?</a:t>
            </a:r>
          </a:p>
        </p:txBody>
      </p:sp>
      <p:sp>
        <p:nvSpPr>
          <p:cNvPr id="14" name="dwl-job-body">
            <a:extLst xmlns:a="http://schemas.openxmlformats.org/drawingml/2006/main">
              <a:ext uri="{FF2B5EF4-FFF2-40B4-BE49-F238E27FC236}">
                <a16:creationId xmlns:a16="http://schemas.microsoft.com/office/drawing/2014/main" id="{B70E5314-8F16-4539-853F-39707CD38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333750"/>
            <a:ext cx="3943350" cy="1295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stronger quantity response produces a larger deadweight loss.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AFD5007-0A57-43C4-88CC-85ED9AB7F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334000"/>
            <a:ext cx="9334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97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Responsiveness divides the wedge and determines how far quantity moves.</a:t>
            </a:r>
          </a:p>
        </p:txBody>
      </p:sp>
    </p:spTree>
    <p:extLst>
      <p:ext uri="{BB962C8B-B14F-4D97-AF65-F5344CB8AC3E}">
        <p14:creationId xmlns:p14="http://schemas.microsoft.com/office/powerpoint/2010/main" val="1400201751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DA7362BB-5729-4D2D-8481-664950629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63E25572-61A5-49C3-8F3D-0A5F9CE00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10AC485-D603-44B5-86C3-51DA2BA30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The less-elastic side bears more of the tax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8699AE5-D9CE-4E35-B0B8-3A82639DD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71838A0B-0E2C-46D9-8FB4-A8E613430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7B811316-07F8-46B9-9109-DD7AD604E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e07a5f4c0c4672"/>
          <a:stretch xmlns:a="http://schemas.openxmlformats.org/drawingml/2006/main"/>
        </p:blipFill>
        <p:spPr>
          <a:xfrm xmlns:a="http://schemas.openxmlformats.org/drawingml/2006/main">
            <a:off x="921937" y="1409700"/>
            <a:ext cx="10348127" cy="43053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ED966065-AEAD-47B1-9580-7911DC1CC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810250"/>
            <a:ext cx="10058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side with fewer adjustment options experiences the larger price change from P*.</a:t>
            </a:r>
          </a:p>
        </p:txBody>
      </p:sp>
    </p:spTree>
    <p:extLst>
      <p:ext uri="{BB962C8B-B14F-4D97-AF65-F5344CB8AC3E}">
        <p14:creationId xmlns:p14="http://schemas.microsoft.com/office/powerpoint/2010/main" val="76266022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30EE4AC7-8676-4538-BB1E-C002BA5D8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F054FFD-5A68-4558-950B-589387326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7F89A1E-7976-4FC9-A9CA-90A8E8325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$1 coffee tax starts a chain of responses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8D2B859A-6D33-44B7-96FE-D769E1EE2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234E8399-916D-4359-99F7-EC221FA45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6C9807E3-C870-4807-A1D6-5F8682B10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3F7C63A-A250-420A-9710-D71A669DA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657350"/>
            <a:ext cx="9715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39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Who sends the dollar is only the first question.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19B16ED7-6572-4363-8D8F-C8A1A5C0B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1337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7D82D907-2CEA-442E-84E7-9F8DAB1A3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3143250"/>
            <a:ext cx="7105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Customers may pay more.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A2B47CE4-9402-45A1-9D3F-3DB73CA04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771900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F97CCC8F-0F93-4E66-BCEC-F57697D27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3781425"/>
            <a:ext cx="7105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Coffee shops may receive less.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6033DF6F-BCDD-4A21-98BC-A22CDF548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735A0BF0-4D2C-47DF-AF10-96E6C8843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4419600"/>
            <a:ext cx="7105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Fewer cups may be sold.</a:t>
            </a:r>
          </a:p>
        </p:txBody>
      </p:sp>
      <p:sp>
        <p:nvSpPr>
          <p:cNvPr id="14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861ED547-3795-4C4E-A1A4-C28D78A2D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5048250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5" name="bullet-4">
            <a:extLst xmlns:a="http://schemas.openxmlformats.org/drawingml/2006/main">
              <a:ext uri="{FF2B5EF4-FFF2-40B4-BE49-F238E27FC236}">
                <a16:creationId xmlns:a16="http://schemas.microsoft.com/office/drawing/2014/main" id="{5F5C2818-D608-4538-8F27-B7E0780CB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5057775"/>
            <a:ext cx="7105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Workers, landlords, or suppliers may eventually be affected.</a:t>
            </a:r>
          </a:p>
        </p:txBody>
      </p:sp>
    </p:spTree>
    <p:extLst>
      <p:ext uri="{BB962C8B-B14F-4D97-AF65-F5344CB8AC3E}">
        <p14:creationId xmlns:p14="http://schemas.microsoft.com/office/powerpoint/2010/main" val="68668158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56EA3D42-E30F-45EC-82AA-479C02E8F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B3665DBF-075B-4D09-856B-A94E2EA09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4764BC1-924D-4787-885F-4A7E85BBD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Fewer alternatives mean less room to escape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89E677F8-E35A-43CD-8D5D-C640498C2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68EFD158-D847-4E48-88CE-1347D11C4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787A9375-6083-4AB2-B14C-3B4567AF4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7" name="visitors-field">
            <a:extLst xmlns:a="http://schemas.openxmlformats.org/drawingml/2006/main">
              <a:ext uri="{FF2B5EF4-FFF2-40B4-BE49-F238E27FC236}">
                <a16:creationId xmlns:a16="http://schemas.microsoft.com/office/drawing/2014/main" id="{ADC3C91B-D22E-442B-8BE8-DD59BD6EC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809750"/>
            <a:ext cx="447675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DBCA1DF-F4B6-4A58-BAC6-A5F169D9F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019300"/>
            <a:ext cx="3981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VISITORS</a:t>
            </a:r>
          </a:p>
        </p:txBody>
      </p:sp>
      <p:sp>
        <p:nvSpPr>
          <p:cNvPr id="9" name="visitors-heading">
            <a:extLst xmlns:a="http://schemas.openxmlformats.org/drawingml/2006/main">
              <a:ext uri="{FF2B5EF4-FFF2-40B4-BE49-F238E27FC236}">
                <a16:creationId xmlns:a16="http://schemas.microsoft.com/office/drawing/2014/main" id="{52E06EBB-EFC6-44A9-8BCA-F1CCE5355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457450"/>
            <a:ext cx="39814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Can choose another city</a:t>
            </a:r>
          </a:p>
        </p:txBody>
      </p:sp>
      <p:sp>
        <p:nvSpPr>
          <p:cNvPr id="10" name="visitors-body">
            <a:extLst xmlns:a="http://schemas.openxmlformats.org/drawingml/2006/main">
              <a:ext uri="{FF2B5EF4-FFF2-40B4-BE49-F238E27FC236}">
                <a16:creationId xmlns:a16="http://schemas.microsoft.com/office/drawing/2014/main" id="{E05DAE38-948B-46EF-ADA7-D6B8AD54C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276600"/>
            <a:ext cx="39433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More elastic demand can limit how much of a hotel tax is passed to guests.</a:t>
            </a:r>
          </a:p>
        </p:txBody>
      </p:sp>
      <p:sp>
        <p:nvSpPr>
          <p:cNvPr id="11" name="hotels-field">
            <a:extLst xmlns:a="http://schemas.openxmlformats.org/drawingml/2006/main">
              <a:ext uri="{FF2B5EF4-FFF2-40B4-BE49-F238E27FC236}">
                <a16:creationId xmlns:a16="http://schemas.microsoft.com/office/drawing/2014/main" id="{5A9A19A4-CD34-40EB-BECC-73834CCD7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1809750"/>
            <a:ext cx="447675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35A8656-DBC9-49E4-87BA-AE5C1B041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019300"/>
            <a:ext cx="3981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LOCAL HOTELS AND LAND</a:t>
            </a:r>
          </a:p>
        </p:txBody>
      </p:sp>
      <p:sp>
        <p:nvSpPr>
          <p:cNvPr id="13" name="hotels-heading">
            <a:extLst xmlns:a="http://schemas.openxmlformats.org/drawingml/2006/main">
              <a:ext uri="{FF2B5EF4-FFF2-40B4-BE49-F238E27FC236}">
                <a16:creationId xmlns:a16="http://schemas.microsoft.com/office/drawing/2014/main" id="{74997860-25D8-4DA4-A985-F9932FA9C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457450"/>
            <a:ext cx="39814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Cannot move elsewhere</a:t>
            </a:r>
          </a:p>
        </p:txBody>
      </p:sp>
      <p:sp>
        <p:nvSpPr>
          <p:cNvPr id="14" name="hotels-body">
            <a:extLst xmlns:a="http://schemas.openxmlformats.org/drawingml/2006/main">
              <a:ext uri="{FF2B5EF4-FFF2-40B4-BE49-F238E27FC236}">
                <a16:creationId xmlns:a16="http://schemas.microsoft.com/office/drawing/2014/main" id="{61C6E842-6318-44F4-898C-B8B144F05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276600"/>
            <a:ext cx="39433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fixed location can make local supply less elastic and increase the local burden.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165EA3A-749B-42DA-8163-E605354E6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295900"/>
            <a:ext cx="9144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Time matters: alternatives that are unavailable today may appear later.</a:t>
            </a:r>
          </a:p>
        </p:txBody>
      </p:sp>
    </p:spTree>
    <p:extLst>
      <p:ext uri="{BB962C8B-B14F-4D97-AF65-F5344CB8AC3E}">
        <p14:creationId xmlns:p14="http://schemas.microsoft.com/office/powerpoint/2010/main" val="388395730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8D8D22A3-BB10-4D47-9C09-4723C7984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ED8C9B84-4086-4CE3-B095-30E4886C8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622D2BD-E46B-4E39-88E4-7922537AF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Elasticity also controls how much trade disappears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A69F9773-9DBA-4AE9-ACFD-52E4B22F5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85E4C73D-DCDF-47B8-8C3B-823C7C118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7D744A2F-86FC-42ED-A8DC-3025A6426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FCFD6B0-1BFC-4F82-89DB-66C28A18B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714500"/>
            <a:ext cx="97917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More response → larger quantity change → larger deadweight loss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E7CA988-6920-4EEA-AA43-E0863970C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943350"/>
            <a:ext cx="85725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responsive side may bear less of the tax because it adjusts away, but that adjustment helps reduce the number of transactions.</a:t>
            </a:r>
          </a:p>
        </p:txBody>
      </p:sp>
    </p:spTree>
    <p:extLst>
      <p:ext uri="{BB962C8B-B14F-4D97-AF65-F5344CB8AC3E}">
        <p14:creationId xmlns:p14="http://schemas.microsoft.com/office/powerpoint/2010/main" val="627605054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C3AF9A0C-B6D3-4C20-82C5-C846FB757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EEA4E68-1A7D-4D37-A399-68FDB9221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C499405-5FB1-4173-86A8-7E88475F6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more responsive market loses more trades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B3BD4EF5-7E56-4D84-8A28-327EB4A56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8631D297-63AF-4E88-B595-CC514C326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96BC41D-1B07-4C84-BD34-09D8AE003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6a6734c222424c"/>
          <a:stretch xmlns:a="http://schemas.openxmlformats.org/drawingml/2006/main"/>
        </p:blipFill>
        <p:spPr>
          <a:xfrm xmlns:a="http://schemas.openxmlformats.org/drawingml/2006/main">
            <a:off x="1216456" y="1409700"/>
            <a:ext cx="9759089" cy="428625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ECE2EADE-27F1-459A-98E5-F92072377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810250"/>
            <a:ext cx="10058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tax wedge is unchanged; the larger quantity response creates the larger lost-trade triangle.</a:t>
            </a:r>
          </a:p>
        </p:txBody>
      </p:sp>
    </p:spTree>
    <p:extLst>
      <p:ext uri="{BB962C8B-B14F-4D97-AF65-F5344CB8AC3E}">
        <p14:creationId xmlns:p14="http://schemas.microsoft.com/office/powerpoint/2010/main" val="2056115344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5B4B41CE-1B6A-4E2F-AC47-CB87400C1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9F9B168C-49E9-4771-8F45-FA2EB1A2C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D2661F0-69FD-421B-A79A-B0D7CF489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larger tax pushes revenue in two directions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82AEC643-1F8B-4AA7-9383-2457CB686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01BCF84C-AFCB-4116-ADD5-1EACA77B9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6EE4C675-9B7E-4965-937C-DB0A33635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23</a:t>
            </a:r>
          </a:p>
        </p:txBody>
      </p:sp>
      <p:sp>
        <p:nvSpPr>
          <p:cNvPr id="7" name="rate-effect-field">
            <a:extLst xmlns:a="http://schemas.openxmlformats.org/drawingml/2006/main">
              <a:ext uri="{FF2B5EF4-FFF2-40B4-BE49-F238E27FC236}">
                <a16:creationId xmlns:a16="http://schemas.microsoft.com/office/drawing/2014/main" id="{816FE16D-CABD-47E2-985F-933F353C0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847850"/>
            <a:ext cx="4476750" cy="3009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4086436-1D5E-4A09-A8B2-0830093D6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057400"/>
            <a:ext cx="3981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RATE EFFECT</a:t>
            </a:r>
          </a:p>
        </p:txBody>
      </p:sp>
      <p:sp>
        <p:nvSpPr>
          <p:cNvPr id="9" name="rate-effect-heading">
            <a:extLst xmlns:a="http://schemas.openxmlformats.org/drawingml/2006/main">
              <a:ext uri="{FF2B5EF4-FFF2-40B4-BE49-F238E27FC236}">
                <a16:creationId xmlns:a16="http://schemas.microsoft.com/office/drawing/2014/main" id="{8B56E36A-B66B-4786-91F4-7032BCBCC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495550"/>
            <a:ext cx="39814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More tax per unit</a:t>
            </a:r>
          </a:p>
        </p:txBody>
      </p:sp>
      <p:sp>
        <p:nvSpPr>
          <p:cNvPr id="10" name="rate-effect-body">
            <a:extLst xmlns:a="http://schemas.openxmlformats.org/drawingml/2006/main">
              <a:ext uri="{FF2B5EF4-FFF2-40B4-BE49-F238E27FC236}">
                <a16:creationId xmlns:a16="http://schemas.microsoft.com/office/drawing/2014/main" id="{8A509389-2DEB-4617-ADE2-0FB6EF556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314700"/>
            <a:ext cx="3943350" cy="1295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Every unit still sold sends more revenue to the government.</a:t>
            </a:r>
          </a:p>
        </p:txBody>
      </p:sp>
      <p:sp>
        <p:nvSpPr>
          <p:cNvPr id="11" name="base-effect-field">
            <a:extLst xmlns:a="http://schemas.openxmlformats.org/drawingml/2006/main">
              <a:ext uri="{FF2B5EF4-FFF2-40B4-BE49-F238E27FC236}">
                <a16:creationId xmlns:a16="http://schemas.microsoft.com/office/drawing/2014/main" id="{B9CE82C5-66B7-4CCB-A3DC-CC7686063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1847850"/>
            <a:ext cx="4476750" cy="3009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B011C8E-D76B-417F-85D6-009849EFC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057400"/>
            <a:ext cx="3981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BASE EFFECT</a:t>
            </a:r>
          </a:p>
        </p:txBody>
      </p:sp>
      <p:sp>
        <p:nvSpPr>
          <p:cNvPr id="13" name="base-effect-heading">
            <a:extLst xmlns:a="http://schemas.openxmlformats.org/drawingml/2006/main">
              <a:ext uri="{FF2B5EF4-FFF2-40B4-BE49-F238E27FC236}">
                <a16:creationId xmlns:a16="http://schemas.microsoft.com/office/drawing/2014/main" id="{CD4E68CF-411F-490D-ACBF-F8614551A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495550"/>
            <a:ext cx="39814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Fewer units are taxed</a:t>
            </a:r>
          </a:p>
        </p:txBody>
      </p:sp>
      <p:sp>
        <p:nvSpPr>
          <p:cNvPr id="14" name="base-effect-body">
            <a:extLst xmlns:a="http://schemas.openxmlformats.org/drawingml/2006/main">
              <a:ext uri="{FF2B5EF4-FFF2-40B4-BE49-F238E27FC236}">
                <a16:creationId xmlns:a16="http://schemas.microsoft.com/office/drawing/2014/main" id="{3E14061F-2BFE-45BA-ACC9-C87D6FD5D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314700"/>
            <a:ext cx="3943350" cy="1295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larger wedge causes buyers and sellers to cancel more transactions.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C5EAEE1-4AEE-4A85-A039-4A9A184FF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14950"/>
            <a:ext cx="9144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17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Revenue rises only when the first effect is larger than the second.</a:t>
            </a:r>
          </a:p>
        </p:txBody>
      </p:sp>
    </p:spTree>
    <p:extLst>
      <p:ext uri="{BB962C8B-B14F-4D97-AF65-F5344CB8AC3E}">
        <p14:creationId xmlns:p14="http://schemas.microsoft.com/office/powerpoint/2010/main" val="868358871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0E24AF17-A841-4EB3-8B20-4BD29314A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CD5D9D0-0BAA-46B4-9C92-67306E0F7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8CDB30A-996C-4228-96E0-D10C2F94A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05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Larger taxes shrink the base and raise deadweight loss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0B405BB-FD8F-4F3D-9EE0-4E7F7E1A8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00A89305-0388-4967-9C7F-B8A77E88F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59EBC40F-440C-4AA7-83D5-F33D2870A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24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a3ad176217342a4"/>
          <a:stretch xmlns:a="http://schemas.openxmlformats.org/drawingml/2006/main"/>
        </p:blipFill>
        <p:spPr>
          <a:xfrm xmlns:a="http://schemas.openxmlformats.org/drawingml/2006/main">
            <a:off x="666750" y="2030069"/>
            <a:ext cx="10858500" cy="3064563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84809F2B-1BD3-4ECC-8965-E2E33BF2C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810250"/>
            <a:ext cx="10058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Revenue can eventually fall, while the lost-trade triangle keeps expanding.</a:t>
            </a:r>
          </a:p>
        </p:txBody>
      </p:sp>
    </p:spTree>
    <p:extLst>
      <p:ext uri="{BB962C8B-B14F-4D97-AF65-F5344CB8AC3E}">
        <p14:creationId xmlns:p14="http://schemas.microsoft.com/office/powerpoint/2010/main" val="673025986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accent-rule">
            <a:extLst xmlns:a="http://schemas.openxmlformats.org/drawingml/2006/main">
              <a:ext uri="{FF2B5EF4-FFF2-40B4-BE49-F238E27FC236}">
                <a16:creationId xmlns:a16="http://schemas.microsoft.com/office/drawing/2014/main" id="{96DDB8E3-A633-4B9D-9792-833E962F3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A5B275F4-7DE2-4DEF-AD8C-08A7CAE98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1C9020D-EFE5-42CC-AAB8-14210881B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Deadweight loss grows faster than the tax wedge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8FE9152D-64DD-4048-8018-232A6976B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0C6F233A-2E75-4FBE-B3ED-4E9E366AC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588F418C-3BAB-41E2-B850-CC510C812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25</a:t>
            </a:r>
          </a:p>
        </p:txBody>
      </p:sp>
      <p:sp>
        <p:nvSpPr>
          <p:cNvPr id="7" name="equation-field">
            <a:extLst xmlns:a="http://schemas.openxmlformats.org/drawingml/2006/main">
              <a:ext uri="{FF2B5EF4-FFF2-40B4-BE49-F238E27FC236}">
                <a16:creationId xmlns:a16="http://schemas.microsoft.com/office/drawing/2014/main" id="{215E0AE9-94A2-46A8-B79B-D6BAA2925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943100"/>
            <a:ext cx="933450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24854"/>
            </a:solidFill>
            <a:prstDash val="solid"/>
          </a:ln>
        </p:spPr>
      </p:sp>
      <p:sp>
        <p:nvSpPr>
          <p:cNvPr id="8" name="equation">
            <a:extLst xmlns:a="http://schemas.openxmlformats.org/drawingml/2006/main">
              <a:ext uri="{FF2B5EF4-FFF2-40B4-BE49-F238E27FC236}">
                <a16:creationId xmlns:a16="http://schemas.microsoft.com/office/drawing/2014/main" id="{46657364-F9A9-4D66-98B5-D07BBABE9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190750"/>
            <a:ext cx="8763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633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000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DWL = 1/2 × tax wedge × reduction in quantity</a:t>
            </a:r>
          </a:p>
        </p:txBody>
      </p:sp>
      <p:sp>
        <p:nvSpPr>
          <p:cNvPr id="9" name="equation-explanation">
            <a:extLst xmlns:a="http://schemas.openxmlformats.org/drawingml/2006/main">
              <a:ext uri="{FF2B5EF4-FFF2-40B4-BE49-F238E27FC236}">
                <a16:creationId xmlns:a16="http://schemas.microsoft.com/office/drawing/2014/main" id="{5726B78B-6FFD-4A8E-BF65-32B7C9F91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600450"/>
            <a:ext cx="9144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larger tax increases both the triangle's height and its width.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48CC99F-53A2-4334-8549-8B65ACB6D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010150"/>
            <a:ext cx="8953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859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In the standard straight-line example, doubling the tax roughly quadruples deadweight loss.</a:t>
            </a:r>
          </a:p>
        </p:txBody>
      </p:sp>
    </p:spTree>
    <p:extLst>
      <p:ext uri="{BB962C8B-B14F-4D97-AF65-F5344CB8AC3E}">
        <p14:creationId xmlns:p14="http://schemas.microsoft.com/office/powerpoint/2010/main" val="564374644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E60CC227-2594-4F42-B7DE-AB8652D84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5051FA41-3879-4919-82B3-D0C08B024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0D595E8-9F74-4BA1-9286-FFBBA62E2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51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Government sets the rate, but behavior moves the base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89F5941-43FF-4F06-A977-4FA7F7A8C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B1A8140E-3945-4386-B0D6-3E5CF06EB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F5A5BB82-B081-4F79-AD19-80921B9A4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4451F48-99AD-4C52-A99A-6C548CDC4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1752600"/>
            <a:ext cx="9144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7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7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Tax revenue = tax rate × tax base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913A2346-545E-4785-9A9E-2E016020C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32289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41506317-C9B2-4250-8C92-736BEA694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3238500"/>
            <a:ext cx="7943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People may change work, saving, buying, investment, or location.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D32A7CEC-0369-4312-B319-BF3A4BB35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3886200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AC8D7B08-439A-43C6-A639-BDF3D5CC8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3895725"/>
            <a:ext cx="7943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They may also change timing, reporting, or legal form.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D4E4655C-FF15-4FB4-ADDE-BD8618138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4543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44CB0A84-BF26-4ADE-BFF1-4F43DCB52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552950"/>
            <a:ext cx="7943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higher rate does not guarantee proportionally higher revenue.</a:t>
            </a:r>
          </a:p>
        </p:txBody>
      </p:sp>
    </p:spTree>
    <p:extLst>
      <p:ext uri="{BB962C8B-B14F-4D97-AF65-F5344CB8AC3E}">
        <p14:creationId xmlns:p14="http://schemas.microsoft.com/office/powerpoint/2010/main" val="256236301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A8515C63-8AC6-4AC0-90EA-5E42A7A03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736E6C3-AE06-42DC-8D77-F99AD295B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B53CFE8-EB16-40FA-BC98-1BA832186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The Laffer curve is a revenue relationship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8E41151C-F3F6-4EE6-90D1-D11B1E439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4F9DA53D-3E2B-4701-9EC9-AC43AA5E5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C39096B-5081-41B8-909A-A979DC1E6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27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c590d9f31a14489"/>
          <a:stretch xmlns:a="http://schemas.openxmlformats.org/drawingml/2006/main"/>
        </p:blipFill>
        <p:spPr>
          <a:xfrm xmlns:a="http://schemas.openxmlformats.org/drawingml/2006/main">
            <a:off x="2647406" y="1352550"/>
            <a:ext cx="6897189" cy="44577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0F80A533-1FE3-4646-B034-9643FA9EC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829300"/>
            <a:ext cx="10058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peak maximizes revenue only; the diagram does not identify the best tax rate.</a:t>
            </a:r>
          </a:p>
        </p:txBody>
      </p:sp>
    </p:spTree>
    <p:extLst>
      <p:ext uri="{BB962C8B-B14F-4D97-AF65-F5344CB8AC3E}">
        <p14:creationId xmlns:p14="http://schemas.microsoft.com/office/powerpoint/2010/main" val="1419137524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C3EA4782-ACF1-4484-A778-5970F6C66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128758B8-8F47-4808-8133-944B3B844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C0F9E1B-344E-4861-BBC1-CBD783A8F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Laffer curve cannot choose tax policy by itself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720AA84-A3CB-4494-A741-C60524F6D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CC07C495-7E6D-4BC9-8F7A-BBA67EC8B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31EA028B-967F-4CBD-91ED-5D65A4F65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28</a:t>
            </a:r>
          </a:p>
        </p:txBody>
      </p:sp>
      <p:sp>
        <p:nvSpPr>
          <p:cNvPr id="7" name="laffer-location-field">
            <a:extLst xmlns:a="http://schemas.openxmlformats.org/drawingml/2006/main">
              <a:ext uri="{FF2B5EF4-FFF2-40B4-BE49-F238E27FC236}">
                <a16:creationId xmlns:a16="http://schemas.microsoft.com/office/drawing/2014/main" id="{70A563B1-6234-4843-BBBB-AE6FA32DD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809750"/>
            <a:ext cx="3238500" cy="3086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D74713D-028F-4110-A059-EDB09F28D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01930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EMPIRICAL QUESTION</a:t>
            </a:r>
          </a:p>
        </p:txBody>
      </p:sp>
      <p:sp>
        <p:nvSpPr>
          <p:cNvPr id="9" name="laffer-location-heading">
            <a:extLst xmlns:a="http://schemas.openxmlformats.org/drawingml/2006/main">
              <a:ext uri="{FF2B5EF4-FFF2-40B4-BE49-F238E27FC236}">
                <a16:creationId xmlns:a16="http://schemas.microsoft.com/office/drawing/2014/main" id="{F9F1479A-939E-425E-B1D9-3B7AE48D8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457450"/>
            <a:ext cx="2743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78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Where are we on the curve?</a:t>
            </a:r>
          </a:p>
        </p:txBody>
      </p:sp>
      <p:sp>
        <p:nvSpPr>
          <p:cNvPr id="10" name="laffer-location-body">
            <a:extLst xmlns:a="http://schemas.openxmlformats.org/drawingml/2006/main">
              <a:ext uri="{FF2B5EF4-FFF2-40B4-BE49-F238E27FC236}">
                <a16:creationId xmlns:a16="http://schemas.microsoft.com/office/drawing/2014/main" id="{5514A1A7-3096-4C6F-B241-4751611AB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276600"/>
            <a:ext cx="270510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answer depends on the tax base and how people adjust.</a:t>
            </a:r>
          </a:p>
        </p:txBody>
      </p:sp>
      <p:sp>
        <p:nvSpPr>
          <p:cNvPr id="11" name="laffer-flat-field">
            <a:extLst xmlns:a="http://schemas.openxmlformats.org/drawingml/2006/main">
              <a:ext uri="{FF2B5EF4-FFF2-40B4-BE49-F238E27FC236}">
                <a16:creationId xmlns:a16="http://schemas.microsoft.com/office/drawing/2014/main" id="{C81B86A9-C0DC-4CC0-8145-B0BA81C6B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809750"/>
            <a:ext cx="3238500" cy="3086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E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4133CE4-F99E-4385-BD12-EF6264C03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201930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8C6810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8C6810"/>
                </a:solidFill>
                <a:latin typeface="Aptos"/>
                <a:ea typeface="Aptos"/>
                <a:cs typeface="Aptos"/>
              </a:rPr>
              <a:t>RECENT EVIDENCE</a:t>
            </a:r>
          </a:p>
        </p:txBody>
      </p:sp>
      <p:sp>
        <p:nvSpPr>
          <p:cNvPr id="13" name="laffer-flat-heading">
            <a:extLst xmlns:a="http://schemas.openxmlformats.org/drawingml/2006/main">
              <a:ext uri="{FF2B5EF4-FFF2-40B4-BE49-F238E27FC236}">
                <a16:creationId xmlns:a16="http://schemas.microsoft.com/office/drawing/2014/main" id="{52049434-3911-438D-920B-3794DCA91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2457450"/>
            <a:ext cx="2743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78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1" i="0">
                <a:solidFill>
                  <a:srgbClr val="8C6810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8C6810"/>
                </a:solidFill>
                <a:latin typeface="Georgia"/>
                <a:ea typeface="Georgia"/>
                <a:cs typeface="Georgia"/>
              </a:rPr>
              <a:t>The peak may be flat</a:t>
            </a:r>
          </a:p>
        </p:txBody>
      </p:sp>
      <p:sp>
        <p:nvSpPr>
          <p:cNvPr id="14" name="laffer-flat-body">
            <a:extLst xmlns:a="http://schemas.openxmlformats.org/drawingml/2006/main">
              <a:ext uri="{FF2B5EF4-FFF2-40B4-BE49-F238E27FC236}">
                <a16:creationId xmlns:a16="http://schemas.microsoft.com/office/drawing/2014/main" id="{2F254014-5530-4F87-935A-B1FCDB179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3276600"/>
            <a:ext cx="270510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range of rates may raise similar revenue once tax-base interactions are included.</a:t>
            </a:r>
          </a:p>
        </p:txBody>
      </p:sp>
      <p:sp>
        <p:nvSpPr>
          <p:cNvPr id="15" name="laffer-objective-field">
            <a:extLst xmlns:a="http://schemas.openxmlformats.org/drawingml/2006/main">
              <a:ext uri="{FF2B5EF4-FFF2-40B4-BE49-F238E27FC236}">
                <a16:creationId xmlns:a16="http://schemas.microsoft.com/office/drawing/2014/main" id="{F5B5CD2B-5265-413C-B5E8-27E3ABCD7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809750"/>
            <a:ext cx="3238500" cy="3086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7B2F366-C90F-438E-A53B-CFAD46420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01930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POLICY OBJECTIVE</a:t>
            </a:r>
          </a:p>
        </p:txBody>
      </p:sp>
      <p:sp>
        <p:nvSpPr>
          <p:cNvPr id="17" name="laffer-objective-heading">
            <a:extLst xmlns:a="http://schemas.openxmlformats.org/drawingml/2006/main">
              <a:ext uri="{FF2B5EF4-FFF2-40B4-BE49-F238E27FC236}">
                <a16:creationId xmlns:a16="http://schemas.microsoft.com/office/drawing/2014/main" id="{24D398FF-BDED-44D9-AC2E-95D46F27E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457450"/>
            <a:ext cx="2743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78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Is revenue the only goal?</a:t>
            </a:r>
          </a:p>
        </p:txBody>
      </p:sp>
      <p:sp>
        <p:nvSpPr>
          <p:cNvPr id="18" name="laffer-objective-body">
            <a:extLst xmlns:a="http://schemas.openxmlformats.org/drawingml/2006/main">
              <a:ext uri="{FF2B5EF4-FFF2-40B4-BE49-F238E27FC236}">
                <a16:creationId xmlns:a16="http://schemas.microsoft.com/office/drawing/2014/main" id="{BECAEBEE-81F0-4637-9B52-04D78B69E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276600"/>
            <a:ext cx="270510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Growth, distribution, administration, and public spending also matter.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B3809B7-CD0F-4703-BA64-3DFFEE485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334000"/>
            <a:ext cx="838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17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Revenue maximization is not welfare maximization.</a:t>
            </a:r>
          </a:p>
        </p:txBody>
      </p:sp>
    </p:spTree>
    <p:extLst>
      <p:ext uri="{BB962C8B-B14F-4D97-AF65-F5344CB8AC3E}">
        <p14:creationId xmlns:p14="http://schemas.microsoft.com/office/powerpoint/2010/main" val="850624978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5874F4FA-5342-48FC-B648-4F6E820C0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927E606-920C-4599-93BD-7227A29D0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135FBBD-D899-4C52-8BBC-065022925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Taxes on firms and machines ultimately reach people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37D44E71-8B44-4731-B3D5-0A2E3666C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39989F50-DB5E-4908-956C-CBDE80154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237E436-816B-419F-B407-4E0C578A3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29</a:t>
            </a:r>
          </a:p>
        </p:txBody>
      </p:sp>
      <p:sp>
        <p:nvSpPr>
          <p:cNvPr id="7" name="corporate-tax-field">
            <a:extLst xmlns:a="http://schemas.openxmlformats.org/drawingml/2006/main">
              <a:ext uri="{FF2B5EF4-FFF2-40B4-BE49-F238E27FC236}">
                <a16:creationId xmlns:a16="http://schemas.microsoft.com/office/drawing/2014/main" id="{541FACF7-7742-45C6-965C-90662C127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790700"/>
            <a:ext cx="462915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17EF025-5B10-420B-9A15-683026260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000250"/>
            <a:ext cx="4133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CORPORATE INCOME TAX</a:t>
            </a:r>
          </a:p>
        </p:txBody>
      </p:sp>
      <p:sp>
        <p:nvSpPr>
          <p:cNvPr id="9" name="corporate-tax-heading">
            <a:extLst xmlns:a="http://schemas.openxmlformats.org/drawingml/2006/main">
              <a:ext uri="{FF2B5EF4-FFF2-40B4-BE49-F238E27FC236}">
                <a16:creationId xmlns:a16="http://schemas.microsoft.com/office/drawing/2014/main" id="{664C60CC-7C8F-4772-98DE-1618BF318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438400"/>
            <a:ext cx="41338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Follow the human channels</a:t>
            </a:r>
          </a:p>
        </p:txBody>
      </p:sp>
      <p:sp>
        <p:nvSpPr>
          <p:cNvPr id="10" name="corporate-tax-body">
            <a:extLst xmlns:a="http://schemas.openxmlformats.org/drawingml/2006/main">
              <a:ext uri="{FF2B5EF4-FFF2-40B4-BE49-F238E27FC236}">
                <a16:creationId xmlns:a16="http://schemas.microsoft.com/office/drawing/2014/main" id="{C4AAF624-605E-4BD2-BFCA-AE34864B1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257550"/>
            <a:ext cx="4095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Owners, workers, customers, and suppliers may be affected through profits, wages, prices, output, and investment.</a:t>
            </a:r>
          </a:p>
        </p:txBody>
      </p:sp>
      <p:sp>
        <p:nvSpPr>
          <p:cNvPr id="11" name="robot-tax-field">
            <a:extLst xmlns:a="http://schemas.openxmlformats.org/drawingml/2006/main">
              <a:ext uri="{FF2B5EF4-FFF2-40B4-BE49-F238E27FC236}">
                <a16:creationId xmlns:a16="http://schemas.microsoft.com/office/drawing/2014/main" id="{F96CAE5D-E78A-44D6-A7A6-2390761C1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1790700"/>
            <a:ext cx="462915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8C979BA-0814-4DDE-97CA-BE12F28AD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2000250"/>
            <a:ext cx="4133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AI OR ROBOT TAX</a:t>
            </a:r>
          </a:p>
        </p:txBody>
      </p:sp>
      <p:sp>
        <p:nvSpPr>
          <p:cNvPr id="13" name="robot-tax-heading">
            <a:extLst xmlns:a="http://schemas.openxmlformats.org/drawingml/2006/main">
              <a:ext uri="{FF2B5EF4-FFF2-40B4-BE49-F238E27FC236}">
                <a16:creationId xmlns:a16="http://schemas.microsoft.com/office/drawing/2014/main" id="{2A419904-B90F-44F6-94A1-C967FB97B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2438400"/>
            <a:ext cx="41338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The machine cannot bear it</a:t>
            </a:r>
          </a:p>
        </p:txBody>
      </p:sp>
      <p:sp>
        <p:nvSpPr>
          <p:cNvPr id="14" name="robot-tax-body">
            <a:extLst xmlns:a="http://schemas.openxmlformats.org/drawingml/2006/main">
              <a:ext uri="{FF2B5EF4-FFF2-40B4-BE49-F238E27FC236}">
                <a16:creationId xmlns:a16="http://schemas.microsoft.com/office/drawing/2014/main" id="{7E8DBD20-EDA4-446F-811D-5DDBF95E8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257550"/>
            <a:ext cx="4095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tax can change automation, jobs, prices, profits, complementary work, and future innovation.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DC80DE7-88C1-43DB-BA96-C3C5CE92C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410200"/>
            <a:ext cx="914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Ask who can adjust, through which channel, and over what time horizon.</a:t>
            </a:r>
          </a:p>
        </p:txBody>
      </p:sp>
    </p:spTree>
    <p:extLst>
      <p:ext uri="{BB962C8B-B14F-4D97-AF65-F5344CB8AC3E}">
        <p14:creationId xmlns:p14="http://schemas.microsoft.com/office/powerpoint/2010/main" val="210623954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1EFBE568-9766-4CBB-B778-D1B15BA87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4BD7B580-6718-4170-877D-610821ADF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4B46830-2525-413E-B193-8A25F0BAF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078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Lawmakers choose remittance; markets determine burden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ADDBBE4-D09D-4365-82FC-085EC6F57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54563AB8-0CF8-436B-95CB-C7D6FFBC1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45D686C-C1D5-4A3D-9BE0-13B2A1687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7" name="legal-field">
            <a:extLst xmlns:a="http://schemas.openxmlformats.org/drawingml/2006/main">
              <a:ext uri="{FF2B5EF4-FFF2-40B4-BE49-F238E27FC236}">
                <a16:creationId xmlns:a16="http://schemas.microsoft.com/office/drawing/2014/main" id="{7F51D240-859B-4848-BF9B-F577720E1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809750"/>
            <a:ext cx="447675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E73FAFF-CD7B-4F0E-A42A-5AF5E92F6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019300"/>
            <a:ext cx="3981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LEGAL INCIDENCE</a:t>
            </a:r>
          </a:p>
        </p:txBody>
      </p:sp>
      <p:sp>
        <p:nvSpPr>
          <p:cNvPr id="9" name="legal-heading">
            <a:extLst xmlns:a="http://schemas.openxmlformats.org/drawingml/2006/main">
              <a:ext uri="{FF2B5EF4-FFF2-40B4-BE49-F238E27FC236}">
                <a16:creationId xmlns:a16="http://schemas.microsoft.com/office/drawing/2014/main" id="{068EC41B-DB70-4A07-A855-948EFFF25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457450"/>
            <a:ext cx="39814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Who sends the tax?</a:t>
            </a:r>
          </a:p>
        </p:txBody>
      </p:sp>
      <p:sp>
        <p:nvSpPr>
          <p:cNvPr id="10" name="legal-body">
            <a:extLst xmlns:a="http://schemas.openxmlformats.org/drawingml/2006/main">
              <a:ext uri="{FF2B5EF4-FFF2-40B4-BE49-F238E27FC236}">
                <a16:creationId xmlns:a16="http://schemas.microsoft.com/office/drawing/2014/main" id="{80593D50-DF57-40F5-9067-9851F3BC2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276600"/>
            <a:ext cx="39433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law names the buyer, seller, employer, corporation, or other remitter.</a:t>
            </a:r>
          </a:p>
        </p:txBody>
      </p:sp>
      <p:sp>
        <p:nvSpPr>
          <p:cNvPr id="11" name="economic-field">
            <a:extLst xmlns:a="http://schemas.openxmlformats.org/drawingml/2006/main">
              <a:ext uri="{FF2B5EF4-FFF2-40B4-BE49-F238E27FC236}">
                <a16:creationId xmlns:a16="http://schemas.microsoft.com/office/drawing/2014/main" id="{39769667-1001-429E-AE70-5D7872BD2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1809750"/>
            <a:ext cx="447675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2F43ED6-FF89-4B11-A525-1F554DFE8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019300"/>
            <a:ext cx="3981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ECONOMIC INCIDENCE</a:t>
            </a:r>
          </a:p>
        </p:txBody>
      </p:sp>
      <p:sp>
        <p:nvSpPr>
          <p:cNvPr id="13" name="economic-heading">
            <a:extLst xmlns:a="http://schemas.openxmlformats.org/drawingml/2006/main">
              <a:ext uri="{FF2B5EF4-FFF2-40B4-BE49-F238E27FC236}">
                <a16:creationId xmlns:a16="http://schemas.microsoft.com/office/drawing/2014/main" id="{E516A5CF-7A82-4A38-AFEA-467921380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457450"/>
            <a:ext cx="39814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Who bears the cost?</a:t>
            </a:r>
          </a:p>
        </p:txBody>
      </p:sp>
      <p:sp>
        <p:nvSpPr>
          <p:cNvPr id="14" name="economic-body">
            <a:extLst xmlns:a="http://schemas.openxmlformats.org/drawingml/2006/main">
              <a:ext uri="{FF2B5EF4-FFF2-40B4-BE49-F238E27FC236}">
                <a16:creationId xmlns:a16="http://schemas.microsoft.com/office/drawing/2014/main" id="{50D07D35-4AB1-431C-BBEE-65011DB3E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276600"/>
            <a:ext cx="39433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Prices and behavior adjust, changing purchasing power, income, profits, and opportunities.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1118D01-EC74-4972-95C7-2785A6735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276850"/>
            <a:ext cx="9334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Changing the name on the tax bill does not make the burden disappear.</a:t>
            </a:r>
          </a:p>
        </p:txBody>
      </p:sp>
    </p:spTree>
    <p:extLst>
      <p:ext uri="{BB962C8B-B14F-4D97-AF65-F5344CB8AC3E}">
        <p14:creationId xmlns:p14="http://schemas.microsoft.com/office/powerpoint/2010/main" val="618236686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25D2C444-EB04-48F2-A6B5-B4657F2CE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72FEA010-82BE-48AF-9D30-89D854218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16A9C10-4297-4F89-8A43-FEFB650B8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5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higher bracket applies only to the next dollars earned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A3F169A9-5908-4B5A-8C06-CEBF8F24C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762CB946-F6D8-44FE-8CF8-7A041DA36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0460BF80-60C1-4EB6-810E-FAFA05394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30</a:t>
            </a:r>
          </a:p>
        </p:txBody>
      </p:sp>
      <p:sp>
        <p:nvSpPr>
          <p:cNvPr id="7" name="schedule-field">
            <a:extLst xmlns:a="http://schemas.openxmlformats.org/drawingml/2006/main">
              <a:ext uri="{FF2B5EF4-FFF2-40B4-BE49-F238E27FC236}">
                <a16:creationId xmlns:a16="http://schemas.microsoft.com/office/drawing/2014/main" id="{870A6C2F-0B3B-47A0-BDAE-F7B7CF7FC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809750"/>
            <a:ext cx="447675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5B5471A-5D40-46BF-986E-DDA95DBAC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019300"/>
            <a:ext cx="3981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FICTIONAL SCHEDULE</a:t>
            </a:r>
          </a:p>
        </p:txBody>
      </p:sp>
      <p:sp>
        <p:nvSpPr>
          <p:cNvPr id="9" name="schedule-heading">
            <a:extLst xmlns:a="http://schemas.openxmlformats.org/drawingml/2006/main">
              <a:ext uri="{FF2B5EF4-FFF2-40B4-BE49-F238E27FC236}">
                <a16:creationId xmlns:a16="http://schemas.microsoft.com/office/drawing/2014/main" id="{21FF72B2-69B1-49B0-881E-69B301FFC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457450"/>
            <a:ext cx="39814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$60,000 of income</a:t>
            </a:r>
          </a:p>
        </p:txBody>
      </p:sp>
      <p:sp>
        <p:nvSpPr>
          <p:cNvPr id="10" name="schedule-body">
            <a:extLst xmlns:a="http://schemas.openxmlformats.org/drawingml/2006/main">
              <a:ext uri="{FF2B5EF4-FFF2-40B4-BE49-F238E27FC236}">
                <a16:creationId xmlns:a16="http://schemas.microsoft.com/office/drawing/2014/main" id="{B85123AA-B525-4810-A2A1-A95B7EA1A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276600"/>
            <a:ext cx="39433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First $50,000 taxed at 10%; final $10,000 taxed at 20%.</a:t>
            </a:r>
          </a:p>
        </p:txBody>
      </p:sp>
      <p:sp>
        <p:nvSpPr>
          <p:cNvPr id="11" name="rates-field">
            <a:extLst xmlns:a="http://schemas.openxmlformats.org/drawingml/2006/main">
              <a:ext uri="{FF2B5EF4-FFF2-40B4-BE49-F238E27FC236}">
                <a16:creationId xmlns:a16="http://schemas.microsoft.com/office/drawing/2014/main" id="{47C4990D-1307-4781-9CBB-8D3732784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1809750"/>
            <a:ext cx="447675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F9FAB30-FC4A-485C-8978-63D400C0E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019300"/>
            <a:ext cx="39814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TWO RATE CONCEPTS</a:t>
            </a:r>
          </a:p>
        </p:txBody>
      </p:sp>
      <p:sp>
        <p:nvSpPr>
          <p:cNvPr id="13" name="rates-heading">
            <a:extLst xmlns:a="http://schemas.openxmlformats.org/drawingml/2006/main">
              <a:ext uri="{FF2B5EF4-FFF2-40B4-BE49-F238E27FC236}">
                <a16:creationId xmlns:a16="http://schemas.microsoft.com/office/drawing/2014/main" id="{F89D1E33-FA3B-41EA-A5F8-30A9D3F47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457450"/>
            <a:ext cx="39814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Marginal ≠ average</a:t>
            </a:r>
          </a:p>
        </p:txBody>
      </p:sp>
      <p:sp>
        <p:nvSpPr>
          <p:cNvPr id="14" name="rates-body">
            <a:extLst xmlns:a="http://schemas.openxmlformats.org/drawingml/2006/main">
              <a:ext uri="{FF2B5EF4-FFF2-40B4-BE49-F238E27FC236}">
                <a16:creationId xmlns:a16="http://schemas.microsoft.com/office/drawing/2014/main" id="{F06032AA-3C9B-4C95-B027-17C1C0F12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276600"/>
            <a:ext cx="39433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marginal rate is 20%. The average rate is lower because earlier dollars remain in the lower bracket.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1442CC8-76BA-45DD-916C-E1FCC9A24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314950"/>
            <a:ext cx="9334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702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Entering a higher bracket does not normally re-tax all earlier income at the new rate.</a:t>
            </a:r>
          </a:p>
        </p:txBody>
      </p:sp>
    </p:spTree>
    <p:extLst>
      <p:ext uri="{BB962C8B-B14F-4D97-AF65-F5344CB8AC3E}">
        <p14:creationId xmlns:p14="http://schemas.microsoft.com/office/powerpoint/2010/main" val="2084048741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accent-rule">
            <a:extLst xmlns:a="http://schemas.openxmlformats.org/drawingml/2006/main">
              <a:ext uri="{FF2B5EF4-FFF2-40B4-BE49-F238E27FC236}">
                <a16:creationId xmlns:a16="http://schemas.microsoft.com/office/drawing/2014/main" id="{1B2D3EB0-7C7F-4480-8A6E-F8641BDB0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781EF4B5-4EF7-4E6D-AC38-862BF0061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153775D-4D77-443B-9128-54AD962D1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 real tax system is more than a headline rate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23B7F2C-E297-4A36-8374-5023DB60A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367D6BB5-4604-49EE-A089-F57563A5A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61855C7-EC4B-4331-8AC7-0283B7260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31</a:t>
            </a:r>
          </a:p>
        </p:txBody>
      </p:sp>
      <p:sp>
        <p:nvSpPr>
          <p:cNvPr id="7" name="tax-system-header-cell-1">
            <a:extLst xmlns:a="http://schemas.openxmlformats.org/drawingml/2006/main">
              <a:ext uri="{FF2B5EF4-FFF2-40B4-BE49-F238E27FC236}">
                <a16:creationId xmlns:a16="http://schemas.microsoft.com/office/drawing/2014/main" id="{18D52282-1133-46A0-815D-9D80B54F8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2952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" name="tax-system-header-1">
            <a:extLst xmlns:a="http://schemas.openxmlformats.org/drawingml/2006/main">
              <a:ext uri="{FF2B5EF4-FFF2-40B4-BE49-F238E27FC236}">
                <a16:creationId xmlns:a16="http://schemas.microsoft.com/office/drawing/2014/main" id="{CDC479BF-BAF7-4238-986D-1C3E94834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00200"/>
            <a:ext cx="276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Design choice</a:t>
            </a:r>
          </a:p>
        </p:txBody>
      </p:sp>
      <p:sp>
        <p:nvSpPr>
          <p:cNvPr id="9" name="tax-system-header-cell-2">
            <a:extLst xmlns:a="http://schemas.openxmlformats.org/drawingml/2006/main">
              <a:ext uri="{FF2B5EF4-FFF2-40B4-BE49-F238E27FC236}">
                <a16:creationId xmlns:a16="http://schemas.microsoft.com/office/drawing/2014/main" id="{6FCAB0CD-874D-4FFC-958A-9FCD18312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1524000"/>
            <a:ext cx="71437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tax-system-header-2">
            <a:extLst xmlns:a="http://schemas.openxmlformats.org/drawingml/2006/main">
              <a:ext uri="{FF2B5EF4-FFF2-40B4-BE49-F238E27FC236}">
                <a16:creationId xmlns:a16="http://schemas.microsoft.com/office/drawing/2014/main" id="{E9890C24-409C-4464-99BB-116F7F786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1600200"/>
            <a:ext cx="695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Question to ask</a:t>
            </a:r>
          </a:p>
        </p:txBody>
      </p:sp>
      <p:sp>
        <p:nvSpPr>
          <p:cNvPr id="11" name="tax-system-cell-1-1">
            <a:extLst xmlns:a="http://schemas.openxmlformats.org/drawingml/2006/main">
              <a:ext uri="{FF2B5EF4-FFF2-40B4-BE49-F238E27FC236}">
                <a16:creationId xmlns:a16="http://schemas.microsoft.com/office/drawing/2014/main" id="{B0717A36-E028-45D2-BEBA-75019E46C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57400"/>
            <a:ext cx="2952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tax-system-text-1-1">
            <a:extLst xmlns:a="http://schemas.openxmlformats.org/drawingml/2006/main">
              <a:ext uri="{FF2B5EF4-FFF2-40B4-BE49-F238E27FC236}">
                <a16:creationId xmlns:a16="http://schemas.microsoft.com/office/drawing/2014/main" id="{D8B542C6-6514-492B-938D-7705D6234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133600"/>
            <a:ext cx="2762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Tax base</a:t>
            </a:r>
          </a:p>
        </p:txBody>
      </p:sp>
      <p:sp>
        <p:nvSpPr>
          <p:cNvPr id="13" name="tax-system-cell-1-2">
            <a:extLst xmlns:a="http://schemas.openxmlformats.org/drawingml/2006/main">
              <a:ext uri="{FF2B5EF4-FFF2-40B4-BE49-F238E27FC236}">
                <a16:creationId xmlns:a16="http://schemas.microsoft.com/office/drawing/2014/main" id="{AFD27BA4-0D97-4203-9D07-BD4FCE052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2057400"/>
            <a:ext cx="7143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4" name="tax-system-text-1-2">
            <a:extLst xmlns:a="http://schemas.openxmlformats.org/drawingml/2006/main">
              <a:ext uri="{FF2B5EF4-FFF2-40B4-BE49-F238E27FC236}">
                <a16:creationId xmlns:a16="http://schemas.microsoft.com/office/drawing/2014/main" id="{0905DFDB-26CE-4B57-A20A-43E900081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2133600"/>
            <a:ext cx="695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What income, property, activity, or transaction counts?</a:t>
            </a:r>
          </a:p>
        </p:txBody>
      </p:sp>
      <p:sp>
        <p:nvSpPr>
          <p:cNvPr id="15" name="tax-system-cell-2-1">
            <a:extLst xmlns:a="http://schemas.openxmlformats.org/drawingml/2006/main">
              <a:ext uri="{FF2B5EF4-FFF2-40B4-BE49-F238E27FC236}">
                <a16:creationId xmlns:a16="http://schemas.microsoft.com/office/drawing/2014/main" id="{83E2772F-0C1A-481F-8DD2-D48A8E9EB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743200"/>
            <a:ext cx="2952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tax-system-text-2-1">
            <a:extLst xmlns:a="http://schemas.openxmlformats.org/drawingml/2006/main">
              <a:ext uri="{FF2B5EF4-FFF2-40B4-BE49-F238E27FC236}">
                <a16:creationId xmlns:a16="http://schemas.microsoft.com/office/drawing/2014/main" id="{37EA840D-46F8-4D9D-8866-72B1E77DB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19400"/>
            <a:ext cx="2762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Rate structure</a:t>
            </a:r>
          </a:p>
        </p:txBody>
      </p:sp>
      <p:sp>
        <p:nvSpPr>
          <p:cNvPr id="17" name="tax-system-cell-2-2">
            <a:extLst xmlns:a="http://schemas.openxmlformats.org/drawingml/2006/main">
              <a:ext uri="{FF2B5EF4-FFF2-40B4-BE49-F238E27FC236}">
                <a16:creationId xmlns:a16="http://schemas.microsoft.com/office/drawing/2014/main" id="{1C14F81A-6B15-439D-87F5-0D888B2AC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2743200"/>
            <a:ext cx="7143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tax-system-text-2-2">
            <a:extLst xmlns:a="http://schemas.openxmlformats.org/drawingml/2006/main">
              <a:ext uri="{FF2B5EF4-FFF2-40B4-BE49-F238E27FC236}">
                <a16:creationId xmlns:a16="http://schemas.microsoft.com/office/drawing/2014/main" id="{DCEF4BB4-DB5F-4B5C-A7DF-2927455C7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2819400"/>
            <a:ext cx="695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Is the burden proportional, progressive, or regressive?</a:t>
            </a:r>
          </a:p>
        </p:txBody>
      </p:sp>
      <p:sp>
        <p:nvSpPr>
          <p:cNvPr id="19" name="tax-system-cell-3-1">
            <a:extLst xmlns:a="http://schemas.openxmlformats.org/drawingml/2006/main">
              <a:ext uri="{FF2B5EF4-FFF2-40B4-BE49-F238E27FC236}">
                <a16:creationId xmlns:a16="http://schemas.microsoft.com/office/drawing/2014/main" id="{9FFD2DED-933E-48F5-9DB1-DD48812FD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429000"/>
            <a:ext cx="2952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0" name="tax-system-text-3-1">
            <a:extLst xmlns:a="http://schemas.openxmlformats.org/drawingml/2006/main">
              <a:ext uri="{FF2B5EF4-FFF2-40B4-BE49-F238E27FC236}">
                <a16:creationId xmlns:a16="http://schemas.microsoft.com/office/drawing/2014/main" id="{DFE2EE97-8AB4-4175-B595-E237845E3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05200"/>
            <a:ext cx="2762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Deductions and credits</a:t>
            </a:r>
          </a:p>
        </p:txBody>
      </p:sp>
      <p:sp>
        <p:nvSpPr>
          <p:cNvPr id="21" name="tax-system-cell-3-2">
            <a:extLst xmlns:a="http://schemas.openxmlformats.org/drawingml/2006/main">
              <a:ext uri="{FF2B5EF4-FFF2-40B4-BE49-F238E27FC236}">
                <a16:creationId xmlns:a16="http://schemas.microsoft.com/office/drawing/2014/main" id="{8FC86E9A-A00A-49CB-8047-3A4E30B90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429000"/>
            <a:ext cx="7143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2" name="tax-system-text-3-2">
            <a:extLst xmlns:a="http://schemas.openxmlformats.org/drawingml/2006/main">
              <a:ext uri="{FF2B5EF4-FFF2-40B4-BE49-F238E27FC236}">
                <a16:creationId xmlns:a16="http://schemas.microsoft.com/office/drawing/2014/main" id="{F34AD7D8-C7CC-4A68-97CD-1034FB5D1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505200"/>
            <a:ext cx="695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Which activities or taxpayers receive different treatment?</a:t>
            </a:r>
          </a:p>
        </p:txBody>
      </p:sp>
      <p:sp>
        <p:nvSpPr>
          <p:cNvPr id="23" name="tax-system-cell-4-1">
            <a:extLst xmlns:a="http://schemas.openxmlformats.org/drawingml/2006/main">
              <a:ext uri="{FF2B5EF4-FFF2-40B4-BE49-F238E27FC236}">
                <a16:creationId xmlns:a16="http://schemas.microsoft.com/office/drawing/2014/main" id="{68599C5E-C7E9-4B02-A366-0DD62049D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114800"/>
            <a:ext cx="2952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4" name="tax-system-text-4-1">
            <a:extLst xmlns:a="http://schemas.openxmlformats.org/drawingml/2006/main">
              <a:ext uri="{FF2B5EF4-FFF2-40B4-BE49-F238E27FC236}">
                <a16:creationId xmlns:a16="http://schemas.microsoft.com/office/drawing/2014/main" id="{31E2F667-5BB9-4EFC-AC9B-D8E8E634A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191000"/>
            <a:ext cx="2762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Behavior</a:t>
            </a:r>
          </a:p>
        </p:txBody>
      </p:sp>
      <p:sp>
        <p:nvSpPr>
          <p:cNvPr id="25" name="tax-system-cell-4-2">
            <a:extLst xmlns:a="http://schemas.openxmlformats.org/drawingml/2006/main">
              <a:ext uri="{FF2B5EF4-FFF2-40B4-BE49-F238E27FC236}">
                <a16:creationId xmlns:a16="http://schemas.microsoft.com/office/drawing/2014/main" id="{0804C97F-254F-4D40-AEAD-D9A05CEA2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4114800"/>
            <a:ext cx="7143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6" name="tax-system-text-4-2">
            <a:extLst xmlns:a="http://schemas.openxmlformats.org/drawingml/2006/main">
              <a:ext uri="{FF2B5EF4-FFF2-40B4-BE49-F238E27FC236}">
                <a16:creationId xmlns:a16="http://schemas.microsoft.com/office/drawing/2014/main" id="{C936CE67-09A8-4A10-A5AB-26E4C0836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191000"/>
            <a:ext cx="695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How do work, saving, timing, reporting, and business form change?</a:t>
            </a:r>
          </a:p>
        </p:txBody>
      </p:sp>
      <p:sp>
        <p:nvSpPr>
          <p:cNvPr id="27" name="tax-system-cell-5-1">
            <a:extLst xmlns:a="http://schemas.openxmlformats.org/drawingml/2006/main">
              <a:ext uri="{FF2B5EF4-FFF2-40B4-BE49-F238E27FC236}">
                <a16:creationId xmlns:a16="http://schemas.microsoft.com/office/drawing/2014/main" id="{E6F52838-13C7-4D29-8E16-81FB548B0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800600"/>
            <a:ext cx="2952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8" name="tax-system-text-5-1">
            <a:extLst xmlns:a="http://schemas.openxmlformats.org/drawingml/2006/main">
              <a:ext uri="{FF2B5EF4-FFF2-40B4-BE49-F238E27FC236}">
                <a16:creationId xmlns:a16="http://schemas.microsoft.com/office/drawing/2014/main" id="{54ED54E2-E6AE-406C-A978-BD1F58347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876800"/>
            <a:ext cx="2762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Administration</a:t>
            </a:r>
          </a:p>
        </p:txBody>
      </p:sp>
      <p:sp>
        <p:nvSpPr>
          <p:cNvPr id="29" name="tax-system-cell-5-2">
            <a:extLst xmlns:a="http://schemas.openxmlformats.org/drawingml/2006/main">
              <a:ext uri="{FF2B5EF4-FFF2-40B4-BE49-F238E27FC236}">
                <a16:creationId xmlns:a16="http://schemas.microsoft.com/office/drawing/2014/main" id="{8AABEE40-B7DB-4E7D-9CCC-A1E330998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4800600"/>
            <a:ext cx="7143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0" name="tax-system-text-5-2">
            <a:extLst xmlns:a="http://schemas.openxmlformats.org/drawingml/2006/main">
              <a:ext uri="{FF2B5EF4-FFF2-40B4-BE49-F238E27FC236}">
                <a16:creationId xmlns:a16="http://schemas.microsoft.com/office/drawing/2014/main" id="{F032D4F4-9958-4D74-8E75-F7138E55E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876800"/>
            <a:ext cx="695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What do compliance, enforcement, avoidance, and evasion cost?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22790A8-6FED-4EE3-9017-787E156FA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638800"/>
            <a:ext cx="933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253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wedge diagram captures the central price-and-quantity effect, not every real-world cost.</a:t>
            </a:r>
          </a:p>
        </p:txBody>
      </p:sp>
    </p:spTree>
    <p:extLst>
      <p:ext uri="{BB962C8B-B14F-4D97-AF65-F5344CB8AC3E}">
        <p14:creationId xmlns:p14="http://schemas.microsoft.com/office/powerpoint/2010/main" val="1542777779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-rule">
            <a:extLst xmlns:a="http://schemas.openxmlformats.org/drawingml/2006/main">
              <a:ext uri="{FF2B5EF4-FFF2-40B4-BE49-F238E27FC236}">
                <a16:creationId xmlns:a16="http://schemas.microsoft.com/office/drawing/2014/main" id="{63354BC9-7E73-46CA-80F0-E7A045550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F1C7B8FA-C614-49C2-943B-B34CB12F3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43E941F-464F-40E0-85DC-70BF693DE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83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Research question: why target property taxes for relief?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CD59299-D544-40AB-B4B5-2C8A8FD0C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48105232-F91F-4DD6-8E02-333DF2010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8AF885FA-860B-4F1B-A315-7B3D6484E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32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5743B0E-293A-479C-B09F-5279F1EB3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466850"/>
            <a:ext cx="9791700" cy="1295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969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925" b="1" i="0">
                <a:solidFill>
                  <a:srgbClr val="124854"/>
                </a:solidFill>
                <a:latin typeface="Georgia"/>
                <a:ea typeface="Georgia"/>
                <a:cs typeface="Georgia"/>
              </a:defRPr>
            </a:pPr>
            <a:r>
              <a:rPr sz="2925" b="1" i="0">
                <a:solidFill>
                  <a:srgbClr val="124854"/>
                </a:solidFill>
                <a:latin typeface="Georgia"/>
                <a:ea typeface="Georgia"/>
                <a:cs typeface="Georgia"/>
              </a:rPr>
              <a:t>Taxes on immovable property are often among the least damaging taxes, yet many states propose caps or elimination.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BEA95F90-7955-47D3-9C64-AF105437E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32099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1E97C41F-4EF4-47C1-A8BE-3AC0167B4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3219450"/>
            <a:ext cx="82105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What exactly is taxed: land, buildings, or both?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89F7123D-2B35-4C79-A728-0804BCF26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3848100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6BF0642E-C85C-4644-8F1F-BD8B68FE5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3857625"/>
            <a:ext cx="82105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Who bears the burden after property values and rents adjust?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3451A168-C093-4443-8B6B-E1EE09804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44862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E8F64BCD-7B39-4BAB-9A47-6ECDC1F51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4495800"/>
            <a:ext cx="82105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What revenue or spending replaces the lost funds?</a:t>
            </a:r>
          </a:p>
        </p:txBody>
      </p:sp>
      <p:sp>
        <p:nvSpPr>
          <p:cNvPr id="14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F08C996C-83E3-4045-9819-C4937B959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5124450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5" name="bullet-4">
            <a:extLst xmlns:a="http://schemas.openxmlformats.org/drawingml/2006/main">
              <a:ext uri="{FF2B5EF4-FFF2-40B4-BE49-F238E27FC236}">
                <a16:creationId xmlns:a16="http://schemas.microsoft.com/office/drawing/2014/main" id="{F1F7A6F1-273B-4E59-B69D-1C3540072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5133975"/>
            <a:ext cx="82105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Which local services are affected?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8F57D8B-F154-43F1-8868-DD6C3ACFF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638800"/>
            <a:ext cx="838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Investigate a current proposal before reaching a conclusion.</a:t>
            </a:r>
          </a:p>
        </p:txBody>
      </p:sp>
    </p:spTree>
    <p:extLst>
      <p:ext uri="{BB962C8B-B14F-4D97-AF65-F5344CB8AC3E}">
        <p14:creationId xmlns:p14="http://schemas.microsoft.com/office/powerpoint/2010/main" val="1568428020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-rule">
            <a:extLst xmlns:a="http://schemas.openxmlformats.org/drawingml/2006/main">
              <a:ext uri="{FF2B5EF4-FFF2-40B4-BE49-F238E27FC236}">
                <a16:creationId xmlns:a16="http://schemas.microsoft.com/office/drawing/2014/main" id="{108E99CB-4B17-4D28-8C21-7DB113AAB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3CDEF2D-A16E-4C84-9D16-A8736CD97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1972AAF-CE46-419D-8E4E-E8906C9D6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Good tax analysis traces the response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DBB8783-19FF-4CF0-B92D-539833720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13659BDB-FE19-432D-A7CE-B00AFC6C5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F4ED4DE3-CE23-4FBA-94E3-BDEB1D159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33</a:t>
            </a:r>
          </a:p>
        </p:txBody>
      </p:sp>
      <p:sp>
        <p:nvSpPr>
          <p:cNvPr id="7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16777F9C-5536-4783-8AF2-8D208BC65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1628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8C2A1472-7B7F-47CF-9052-47331D2AD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1638300"/>
            <a:ext cx="813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Separate legal remittance from economic burden.</a:t>
            </a:r>
          </a:p>
        </p:txBody>
      </p:sp>
      <p:sp>
        <p:nvSpPr>
          <p:cNvPr id="9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F8A9E6FC-5ADB-4AF7-AB31-72D6F0BCF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2266950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074C6D0A-4770-4712-ABA4-58BA96FED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276475"/>
            <a:ext cx="813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Use elasticity to explain who bears more and how quantity changes.</a:t>
            </a:r>
          </a:p>
        </p:txBody>
      </p:sp>
      <p:sp>
        <p:nvSpPr>
          <p:cNvPr id="11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29D83C9C-685F-4750-8931-8A00B971C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29051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bullet-3">
            <a:extLst xmlns:a="http://schemas.openxmlformats.org/drawingml/2006/main">
              <a:ext uri="{FF2B5EF4-FFF2-40B4-BE49-F238E27FC236}">
                <a16:creationId xmlns:a16="http://schemas.microsoft.com/office/drawing/2014/main" id="{516C57CB-E7D5-4946-AAD0-ACC3945FE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914650"/>
            <a:ext cx="813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Separate tax revenue from deadweight loss.</a:t>
            </a:r>
          </a:p>
        </p:txBody>
      </p:sp>
      <p:sp>
        <p:nvSpPr>
          <p:cNvPr id="13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ED6563C3-195D-4E49-975F-19B3E9091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3543300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bullet-4">
            <a:extLst xmlns:a="http://schemas.openxmlformats.org/drawingml/2006/main">
              <a:ext uri="{FF2B5EF4-FFF2-40B4-BE49-F238E27FC236}">
                <a16:creationId xmlns:a16="http://schemas.microsoft.com/office/drawing/2014/main" id="{F504D06C-8A22-4EC7-A1DA-14773F285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552825"/>
            <a:ext cx="813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Follow the tax base when rates change.</a:t>
            </a:r>
          </a:p>
        </p:txBody>
      </p:sp>
      <p:sp>
        <p:nvSpPr>
          <p:cNvPr id="15" name="bullet-mark-5">
            <a:extLst xmlns:a="http://schemas.openxmlformats.org/drawingml/2006/main">
              <a:ext uri="{FF2B5EF4-FFF2-40B4-BE49-F238E27FC236}">
                <a16:creationId xmlns:a16="http://schemas.microsoft.com/office/drawing/2014/main" id="{FD21C90D-58C9-447A-AFBC-39514C251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41814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6" name="bullet-5">
            <a:extLst xmlns:a="http://schemas.openxmlformats.org/drawingml/2006/main">
              <a:ext uri="{FF2B5EF4-FFF2-40B4-BE49-F238E27FC236}">
                <a16:creationId xmlns:a16="http://schemas.microsoft.com/office/drawing/2014/main" id="{1C336779-8F93-47BC-B831-B035388EA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191000"/>
            <a:ext cx="813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Compare the cost of raising revenue with what the revenue finances.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D596DFD-EBCB-4007-8985-2D7A998E1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429250"/>
            <a:ext cx="876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Next: price controls alter market outcomes without raising revenue.</a:t>
            </a:r>
          </a:p>
        </p:txBody>
      </p:sp>
    </p:spTree>
    <p:extLst>
      <p:ext uri="{BB962C8B-B14F-4D97-AF65-F5344CB8AC3E}">
        <p14:creationId xmlns:p14="http://schemas.microsoft.com/office/powerpoint/2010/main" val="145871580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accent-rule">
            <a:extLst xmlns:a="http://schemas.openxmlformats.org/drawingml/2006/main">
              <a:ext uri="{FF2B5EF4-FFF2-40B4-BE49-F238E27FC236}">
                <a16:creationId xmlns:a16="http://schemas.microsoft.com/office/drawing/2014/main" id="{54C4193F-1192-4488-BA57-A6518131A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E62632B2-26C0-4F8A-AF7F-CBEADA39F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876E0C8-24B9-4F8E-8220-3E8666E08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Five terms organize the tax analysis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457C7A6-858D-4567-92D4-D4A3B90E6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FD54616C-660C-4E88-AF49-6FAF03315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09E79C25-08A5-410C-BBB1-FBF6B7BD9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7" name="tax-language-header-cell-1">
            <a:extLst xmlns:a="http://schemas.openxmlformats.org/drawingml/2006/main">
              <a:ext uri="{FF2B5EF4-FFF2-40B4-BE49-F238E27FC236}">
                <a16:creationId xmlns:a16="http://schemas.microsoft.com/office/drawing/2014/main" id="{7AC59C59-0040-4E93-9BF9-72CF19CCE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1562100"/>
            <a:ext cx="2762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" name="tax-language-header-1">
            <a:extLst xmlns:a="http://schemas.openxmlformats.org/drawingml/2006/main">
              <a:ext uri="{FF2B5EF4-FFF2-40B4-BE49-F238E27FC236}">
                <a16:creationId xmlns:a16="http://schemas.microsoft.com/office/drawing/2014/main" id="{97F7D322-BBA7-4C5F-B250-B68FA7B12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638300"/>
            <a:ext cx="2571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Term</a:t>
            </a:r>
          </a:p>
        </p:txBody>
      </p:sp>
      <p:sp>
        <p:nvSpPr>
          <p:cNvPr id="9" name="tax-language-header-cell-2">
            <a:extLst xmlns:a="http://schemas.openxmlformats.org/drawingml/2006/main">
              <a:ext uri="{FF2B5EF4-FFF2-40B4-BE49-F238E27FC236}">
                <a16:creationId xmlns:a16="http://schemas.microsoft.com/office/drawing/2014/main" id="{B869E328-E3D7-4021-AB21-B8578428C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1562100"/>
            <a:ext cx="71056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tax-language-header-2">
            <a:extLst xmlns:a="http://schemas.openxmlformats.org/drawingml/2006/main">
              <a:ext uri="{FF2B5EF4-FFF2-40B4-BE49-F238E27FC236}">
                <a16:creationId xmlns:a16="http://schemas.microsoft.com/office/drawing/2014/main" id="{F93F2EBC-C5F8-4B16-BF3E-908E28C18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1638300"/>
            <a:ext cx="6915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Plain meaning</a:t>
            </a:r>
          </a:p>
        </p:txBody>
      </p:sp>
      <p:sp>
        <p:nvSpPr>
          <p:cNvPr id="11" name="tax-language-cell-1-1">
            <a:extLst xmlns:a="http://schemas.openxmlformats.org/drawingml/2006/main">
              <a:ext uri="{FF2B5EF4-FFF2-40B4-BE49-F238E27FC236}">
                <a16:creationId xmlns:a16="http://schemas.microsoft.com/office/drawing/2014/main" id="{149F6128-313C-461E-ABE6-72A49E2F6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095500"/>
            <a:ext cx="27622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tax-language-text-1-1">
            <a:extLst xmlns:a="http://schemas.openxmlformats.org/drawingml/2006/main">
              <a:ext uri="{FF2B5EF4-FFF2-40B4-BE49-F238E27FC236}">
                <a16:creationId xmlns:a16="http://schemas.microsoft.com/office/drawing/2014/main" id="{79B4E6FC-F6EF-4237-80F5-AF12F53F6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171700"/>
            <a:ext cx="2571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Per-unit tax</a:t>
            </a:r>
          </a:p>
        </p:txBody>
      </p:sp>
      <p:sp>
        <p:nvSpPr>
          <p:cNvPr id="13" name="tax-language-cell-1-2">
            <a:extLst xmlns:a="http://schemas.openxmlformats.org/drawingml/2006/main">
              <a:ext uri="{FF2B5EF4-FFF2-40B4-BE49-F238E27FC236}">
                <a16:creationId xmlns:a16="http://schemas.microsoft.com/office/drawing/2014/main" id="{0047D403-2809-4758-89EC-1A0D40C09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2095500"/>
            <a:ext cx="71056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4" name="tax-language-text-1-2">
            <a:extLst xmlns:a="http://schemas.openxmlformats.org/drawingml/2006/main">
              <a:ext uri="{FF2B5EF4-FFF2-40B4-BE49-F238E27FC236}">
                <a16:creationId xmlns:a16="http://schemas.microsoft.com/office/drawing/2014/main" id="{155483ED-19E7-4928-B792-C9D12E2BC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2171700"/>
            <a:ext cx="6915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fixed dollar amount on each unit sold.</a:t>
            </a:r>
          </a:p>
        </p:txBody>
      </p:sp>
      <p:sp>
        <p:nvSpPr>
          <p:cNvPr id="15" name="tax-language-cell-2-1">
            <a:extLst xmlns:a="http://schemas.openxmlformats.org/drawingml/2006/main">
              <a:ext uri="{FF2B5EF4-FFF2-40B4-BE49-F238E27FC236}">
                <a16:creationId xmlns:a16="http://schemas.microsoft.com/office/drawing/2014/main" id="{8EB0A2CF-0B2D-40ED-A348-36C5737B1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762250"/>
            <a:ext cx="27622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tax-language-text-2-1">
            <a:extLst xmlns:a="http://schemas.openxmlformats.org/drawingml/2006/main">
              <a:ext uri="{FF2B5EF4-FFF2-40B4-BE49-F238E27FC236}">
                <a16:creationId xmlns:a16="http://schemas.microsoft.com/office/drawing/2014/main" id="{776B2D7F-0630-42C2-93AB-D4A285DBE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838450"/>
            <a:ext cx="2571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Tax wedge</a:t>
            </a:r>
          </a:p>
        </p:txBody>
      </p:sp>
      <p:sp>
        <p:nvSpPr>
          <p:cNvPr id="17" name="tax-language-cell-2-2">
            <a:extLst xmlns:a="http://schemas.openxmlformats.org/drawingml/2006/main">
              <a:ext uri="{FF2B5EF4-FFF2-40B4-BE49-F238E27FC236}">
                <a16:creationId xmlns:a16="http://schemas.microsoft.com/office/drawing/2014/main" id="{41DF90F0-09E4-408A-86DC-702ED6E47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2762250"/>
            <a:ext cx="71056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tax-language-text-2-2">
            <a:extLst xmlns:a="http://schemas.openxmlformats.org/drawingml/2006/main">
              <a:ext uri="{FF2B5EF4-FFF2-40B4-BE49-F238E27FC236}">
                <a16:creationId xmlns:a16="http://schemas.microsoft.com/office/drawing/2014/main" id="{7B77D856-B0CF-45A3-B026-585FA80DC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2838450"/>
            <a:ext cx="6915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gap between what buyers pay and sellers receive.</a:t>
            </a:r>
          </a:p>
        </p:txBody>
      </p:sp>
      <p:sp>
        <p:nvSpPr>
          <p:cNvPr id="19" name="tax-language-cell-3-1">
            <a:extLst xmlns:a="http://schemas.openxmlformats.org/drawingml/2006/main">
              <a:ext uri="{FF2B5EF4-FFF2-40B4-BE49-F238E27FC236}">
                <a16:creationId xmlns:a16="http://schemas.microsoft.com/office/drawing/2014/main" id="{04ADF57B-0A70-4D3A-AC83-BEE3F1148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429000"/>
            <a:ext cx="27622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0" name="tax-language-text-3-1">
            <a:extLst xmlns:a="http://schemas.openxmlformats.org/drawingml/2006/main">
              <a:ext uri="{FF2B5EF4-FFF2-40B4-BE49-F238E27FC236}">
                <a16:creationId xmlns:a16="http://schemas.microsoft.com/office/drawing/2014/main" id="{0867E709-4235-4A50-A8EB-15F58A5DB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505200"/>
            <a:ext cx="2571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Tax base</a:t>
            </a:r>
          </a:p>
        </p:txBody>
      </p:sp>
      <p:sp>
        <p:nvSpPr>
          <p:cNvPr id="21" name="tax-language-cell-3-2">
            <a:extLst xmlns:a="http://schemas.openxmlformats.org/drawingml/2006/main">
              <a:ext uri="{FF2B5EF4-FFF2-40B4-BE49-F238E27FC236}">
                <a16:creationId xmlns:a16="http://schemas.microsoft.com/office/drawing/2014/main" id="{B33406A3-D499-429A-8273-9259F9354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3429000"/>
            <a:ext cx="71056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2" name="tax-language-text-3-2">
            <a:extLst xmlns:a="http://schemas.openxmlformats.org/drawingml/2006/main">
              <a:ext uri="{FF2B5EF4-FFF2-40B4-BE49-F238E27FC236}">
                <a16:creationId xmlns:a16="http://schemas.microsoft.com/office/drawing/2014/main" id="{00668786-1063-4C3D-AD3B-B08515248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3505200"/>
            <a:ext cx="6915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activity, income, property, or transaction being taxed.</a:t>
            </a:r>
          </a:p>
        </p:txBody>
      </p:sp>
      <p:sp>
        <p:nvSpPr>
          <p:cNvPr id="23" name="tax-language-cell-4-1">
            <a:extLst xmlns:a="http://schemas.openxmlformats.org/drawingml/2006/main">
              <a:ext uri="{FF2B5EF4-FFF2-40B4-BE49-F238E27FC236}">
                <a16:creationId xmlns:a16="http://schemas.microsoft.com/office/drawing/2014/main" id="{A40D211E-983D-40F1-B3B7-CD474A925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095750"/>
            <a:ext cx="27622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4" name="tax-language-text-4-1">
            <a:extLst xmlns:a="http://schemas.openxmlformats.org/drawingml/2006/main">
              <a:ext uri="{FF2B5EF4-FFF2-40B4-BE49-F238E27FC236}">
                <a16:creationId xmlns:a16="http://schemas.microsoft.com/office/drawing/2014/main" id="{A7F0E712-CEC5-49D7-8C92-2F357BCDC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171950"/>
            <a:ext cx="2571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Tax revenue</a:t>
            </a:r>
          </a:p>
        </p:txBody>
      </p:sp>
      <p:sp>
        <p:nvSpPr>
          <p:cNvPr id="25" name="tax-language-cell-4-2">
            <a:extLst xmlns:a="http://schemas.openxmlformats.org/drawingml/2006/main">
              <a:ext uri="{FF2B5EF4-FFF2-40B4-BE49-F238E27FC236}">
                <a16:creationId xmlns:a16="http://schemas.microsoft.com/office/drawing/2014/main" id="{61711DE9-F606-40FC-B306-B07556C94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4095750"/>
            <a:ext cx="71056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6" name="tax-language-text-4-2">
            <a:extLst xmlns:a="http://schemas.openxmlformats.org/drawingml/2006/main">
              <a:ext uri="{FF2B5EF4-FFF2-40B4-BE49-F238E27FC236}">
                <a16:creationId xmlns:a16="http://schemas.microsoft.com/office/drawing/2014/main" id="{A81B94D4-5579-49AB-B8D5-EDF359B7D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4171950"/>
            <a:ext cx="6915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Tax per unit multiplied by the units still sold.</a:t>
            </a:r>
          </a:p>
        </p:txBody>
      </p:sp>
      <p:sp>
        <p:nvSpPr>
          <p:cNvPr id="27" name="tax-language-cell-5-1">
            <a:extLst xmlns:a="http://schemas.openxmlformats.org/drawingml/2006/main">
              <a:ext uri="{FF2B5EF4-FFF2-40B4-BE49-F238E27FC236}">
                <a16:creationId xmlns:a16="http://schemas.microsoft.com/office/drawing/2014/main" id="{B8582AF7-CF6A-41E2-A567-40CBC1334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762500"/>
            <a:ext cx="27622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8" name="tax-language-text-5-1">
            <a:extLst xmlns:a="http://schemas.openxmlformats.org/drawingml/2006/main">
              <a:ext uri="{FF2B5EF4-FFF2-40B4-BE49-F238E27FC236}">
                <a16:creationId xmlns:a16="http://schemas.microsoft.com/office/drawing/2014/main" id="{8E0181C6-03F4-4567-84A2-38708CC10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838700"/>
            <a:ext cx="2571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Deadweight loss</a:t>
            </a:r>
          </a:p>
        </p:txBody>
      </p:sp>
      <p:sp>
        <p:nvSpPr>
          <p:cNvPr id="29" name="tax-language-cell-5-2">
            <a:extLst xmlns:a="http://schemas.openxmlformats.org/drawingml/2006/main">
              <a:ext uri="{FF2B5EF4-FFF2-40B4-BE49-F238E27FC236}">
                <a16:creationId xmlns:a16="http://schemas.microsoft.com/office/drawing/2014/main" id="{A12C79EA-AD85-43F6-B80C-E0CBF13D3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4762500"/>
            <a:ext cx="71056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0" name="tax-language-text-5-2">
            <a:extLst xmlns:a="http://schemas.openxmlformats.org/drawingml/2006/main">
              <a:ext uri="{FF2B5EF4-FFF2-40B4-BE49-F238E27FC236}">
                <a16:creationId xmlns:a16="http://schemas.microsoft.com/office/drawing/2014/main" id="{9B1E41DE-7E5F-4FAD-A3AE-2EE8ADF23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4838700"/>
            <a:ext cx="6915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Gains from trade lost when transactions disappear.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10B6F62-DC4A-4039-A689-052C20903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63880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31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A percentage tax changes with price or income, but the same incidence logic applies.</a:t>
            </a:r>
          </a:p>
        </p:txBody>
      </p:sp>
    </p:spTree>
    <p:extLst>
      <p:ext uri="{BB962C8B-B14F-4D97-AF65-F5344CB8AC3E}">
        <p14:creationId xmlns:p14="http://schemas.microsoft.com/office/powerpoint/2010/main" val="64090350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BFF41C88-3683-4222-A7AF-D3646DAD2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9937A3E-39D4-4BF0-9062-8EFF2708F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4B68635-0242-4077-B131-E4D6D9283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027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If buyers remit the tax, sellers receive less at every quantity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C74CE1D-B946-4EF0-9615-E553345D1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C768A7C2-45C7-44BC-89F5-CBF38067D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AD8D17D8-1DDA-44FC-8F8A-D6B6A90D9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7" name="buyer-price-field">
            <a:extLst xmlns:a="http://schemas.openxmlformats.org/drawingml/2006/main">
              <a:ext uri="{FF2B5EF4-FFF2-40B4-BE49-F238E27FC236}">
                <a16:creationId xmlns:a16="http://schemas.microsoft.com/office/drawing/2014/main" id="{B7A04751-C482-40DC-8125-2656C4BBB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714500"/>
            <a:ext cx="45720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A00153D-8CA2-41CA-A070-6985F6688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1924050"/>
            <a:ext cx="407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POSTED SELLER PRICE</a:t>
            </a:r>
          </a:p>
        </p:txBody>
      </p:sp>
      <p:sp>
        <p:nvSpPr>
          <p:cNvPr id="9" name="buyer-price-heading">
            <a:extLst xmlns:a="http://schemas.openxmlformats.org/drawingml/2006/main">
              <a:ext uri="{FF2B5EF4-FFF2-40B4-BE49-F238E27FC236}">
                <a16:creationId xmlns:a16="http://schemas.microsoft.com/office/drawing/2014/main" id="{E912741D-0010-42DC-A55C-6183A3FC6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362200"/>
            <a:ext cx="40767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$4</a:t>
            </a:r>
          </a:p>
        </p:txBody>
      </p:sp>
      <p:sp>
        <p:nvSpPr>
          <p:cNvPr id="10" name="buyer-price-body">
            <a:extLst xmlns:a="http://schemas.openxmlformats.org/drawingml/2006/main">
              <a:ext uri="{FF2B5EF4-FFF2-40B4-BE49-F238E27FC236}">
                <a16:creationId xmlns:a16="http://schemas.microsoft.com/office/drawing/2014/main" id="{4D39A9E9-8E00-476C-9F15-D7A65163A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181350"/>
            <a:ext cx="40386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buyer must also send $1 to the government.</a:t>
            </a:r>
          </a:p>
        </p:txBody>
      </p:sp>
      <p:sp>
        <p:nvSpPr>
          <p:cNvPr id="11" name="buyer-full-field">
            <a:extLst xmlns:a="http://schemas.openxmlformats.org/drawingml/2006/main">
              <a:ext uri="{FF2B5EF4-FFF2-40B4-BE49-F238E27FC236}">
                <a16:creationId xmlns:a16="http://schemas.microsoft.com/office/drawing/2014/main" id="{8A86309A-73B3-472E-80C3-BEF45736F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714500"/>
            <a:ext cx="45720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CB4BE10-29B2-4C27-A8C4-06A043924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1924050"/>
            <a:ext cx="407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FULL BUYER PRICE</a:t>
            </a:r>
          </a:p>
        </p:txBody>
      </p:sp>
      <p:sp>
        <p:nvSpPr>
          <p:cNvPr id="13" name="buyer-full-heading">
            <a:extLst xmlns:a="http://schemas.openxmlformats.org/drawingml/2006/main">
              <a:ext uri="{FF2B5EF4-FFF2-40B4-BE49-F238E27FC236}">
                <a16:creationId xmlns:a16="http://schemas.microsoft.com/office/drawing/2014/main" id="{52853607-8E89-4A12-AF8F-D4F39C285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362200"/>
            <a:ext cx="40767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$5</a:t>
            </a:r>
          </a:p>
        </p:txBody>
      </p:sp>
      <p:sp>
        <p:nvSpPr>
          <p:cNvPr id="14" name="buyer-full-body">
            <a:extLst xmlns:a="http://schemas.openxmlformats.org/drawingml/2006/main">
              <a:ext uri="{FF2B5EF4-FFF2-40B4-BE49-F238E27FC236}">
                <a16:creationId xmlns:a16="http://schemas.microsoft.com/office/drawing/2014/main" id="{AE289F65-589B-42EC-906D-1C120E484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181350"/>
            <a:ext cx="40386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At every quantity, buyers can offer sellers $1 less than before.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127BC1A-5027-48DF-8EBE-DF41EA14F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276850"/>
            <a:ext cx="9334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adjusted demand curve lies below demand by the amount of the tax.</a:t>
            </a:r>
          </a:p>
        </p:txBody>
      </p:sp>
    </p:spTree>
    <p:extLst>
      <p:ext uri="{BB962C8B-B14F-4D97-AF65-F5344CB8AC3E}">
        <p14:creationId xmlns:p14="http://schemas.microsoft.com/office/powerpoint/2010/main" val="89975025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41BB829D-FEC2-44D1-9947-E1FB1ACFC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D2E3346-E3BB-4C31-B3B9-54E2069C8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96C6B41-C25F-4578-A2E5-6B072031B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25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Seller remittance raises the buyer price at every quantity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16BC4DC-A217-405B-992A-4AEE3AF5B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57924E58-6BDC-4FE2-BC97-EE5664966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C53C1D36-445C-4CDB-9B16-63EEEF968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7" name="seller-net-field">
            <a:extLst xmlns:a="http://schemas.openxmlformats.org/drawingml/2006/main">
              <a:ext uri="{FF2B5EF4-FFF2-40B4-BE49-F238E27FC236}">
                <a16:creationId xmlns:a16="http://schemas.microsoft.com/office/drawing/2014/main" id="{6150A3AE-DF07-47A0-8871-5C57AB361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714500"/>
            <a:ext cx="45720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3460D50-4426-4C63-A879-AF26E2053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1924050"/>
            <a:ext cx="407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AMOUNT SELLER NEEDS</a:t>
            </a:r>
          </a:p>
        </p:txBody>
      </p:sp>
      <p:sp>
        <p:nvSpPr>
          <p:cNvPr id="9" name="seller-net-heading">
            <a:extLst xmlns:a="http://schemas.openxmlformats.org/drawingml/2006/main">
              <a:ext uri="{FF2B5EF4-FFF2-40B4-BE49-F238E27FC236}">
                <a16:creationId xmlns:a16="http://schemas.microsoft.com/office/drawing/2014/main" id="{070E7F85-231B-4E3E-81E1-A6CAFBE77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362200"/>
            <a:ext cx="40767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$4</a:t>
            </a:r>
          </a:p>
        </p:txBody>
      </p:sp>
      <p:sp>
        <p:nvSpPr>
          <p:cNvPr id="10" name="seller-net-body">
            <a:extLst xmlns:a="http://schemas.openxmlformats.org/drawingml/2006/main">
              <a:ext uri="{FF2B5EF4-FFF2-40B4-BE49-F238E27FC236}">
                <a16:creationId xmlns:a16="http://schemas.microsoft.com/office/drawing/2014/main" id="{9E278177-8919-4046-8BA7-8CD8FD816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181350"/>
            <a:ext cx="40386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seller must still cover the cost of making the cup.</a:t>
            </a:r>
          </a:p>
        </p:txBody>
      </p:sp>
      <p:sp>
        <p:nvSpPr>
          <p:cNvPr id="11" name="seller-gross-field">
            <a:extLst xmlns:a="http://schemas.openxmlformats.org/drawingml/2006/main">
              <a:ext uri="{FF2B5EF4-FFF2-40B4-BE49-F238E27FC236}">
                <a16:creationId xmlns:a16="http://schemas.microsoft.com/office/drawing/2014/main" id="{88473FB6-F92E-4B4A-871F-87331CF6A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714500"/>
            <a:ext cx="45720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C88BBC3-C91E-4414-804A-92F20E5CE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1924050"/>
            <a:ext cx="407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REQUIRED BUYER PRICE</a:t>
            </a:r>
          </a:p>
        </p:txBody>
      </p:sp>
      <p:sp>
        <p:nvSpPr>
          <p:cNvPr id="13" name="seller-gross-heading">
            <a:extLst xmlns:a="http://schemas.openxmlformats.org/drawingml/2006/main">
              <a:ext uri="{FF2B5EF4-FFF2-40B4-BE49-F238E27FC236}">
                <a16:creationId xmlns:a16="http://schemas.microsoft.com/office/drawing/2014/main" id="{F7389184-4585-4F08-A836-5AE835DB2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362200"/>
            <a:ext cx="40767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$5</a:t>
            </a:r>
          </a:p>
        </p:txBody>
      </p:sp>
      <p:sp>
        <p:nvSpPr>
          <p:cNvPr id="14" name="seller-gross-body">
            <a:extLst xmlns:a="http://schemas.openxmlformats.org/drawingml/2006/main">
              <a:ext uri="{FF2B5EF4-FFF2-40B4-BE49-F238E27FC236}">
                <a16:creationId xmlns:a16="http://schemas.microsoft.com/office/drawing/2014/main" id="{2C92BF01-E94F-4C32-9B53-92404266A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181350"/>
            <a:ext cx="40386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seller keeps $4 after sending $1 to the government.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5E37B9E-7F20-41BB-B689-8E95EDC00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276850"/>
            <a:ext cx="9334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adjusted supply curve lies above supply by the amount of the tax.</a:t>
            </a:r>
          </a:p>
        </p:txBody>
      </p:sp>
    </p:spTree>
    <p:extLst>
      <p:ext uri="{BB962C8B-B14F-4D97-AF65-F5344CB8AC3E}">
        <p14:creationId xmlns:p14="http://schemas.microsoft.com/office/powerpoint/2010/main" val="152438952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07A12813-A066-4072-BCBF-E7AA722F4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C4183724-E153-431E-AD61-45F22FFC6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B4F1B45-DF5C-4836-8FA7-5E3D30B63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Taxing buyers or sellers produces the same outcome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A061B64-317A-498B-8C19-3D99FB869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FC3FA07E-B6DC-46A4-9FB3-7DBB84D28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2DF5412-09E7-48D0-98D4-03A0E0980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d1f75a314e4f57"/>
          <a:stretch xmlns:a="http://schemas.openxmlformats.org/drawingml/2006/main"/>
        </p:blipFill>
        <p:spPr>
          <a:xfrm xmlns:a="http://schemas.openxmlformats.org/drawingml/2006/main">
            <a:off x="1384544" y="1428750"/>
            <a:ext cx="9422913" cy="42672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5F70AD1A-35D2-432E-B635-FD90445F2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810250"/>
            <a:ext cx="10058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In both panels, buyers pay more, sellers receive less, and quantity falls.</a:t>
            </a:r>
          </a:p>
        </p:txBody>
      </p:sp>
    </p:spTree>
    <p:extLst>
      <p:ext uri="{BB962C8B-B14F-4D97-AF65-F5344CB8AC3E}">
        <p14:creationId xmlns:p14="http://schemas.microsoft.com/office/powerpoint/2010/main" val="104432093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68EDF471-64F7-489B-93E4-7233C0F57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5AA430B-88D8-4479-8029-89A3EA1D6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548D7A6-C269-4FA8-8E98-328E9BC01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Legal payment does not determine economic burden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9F9C0BB-2510-4B87-B2E7-29DE4051B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AE87EDB4-BF30-4212-9179-4FB6E97CC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1FB44CF2-275C-4EEA-B3C7-63B90919B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35A9067-03AE-402F-978E-D1AAF3540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1714500"/>
            <a:ext cx="9753600" cy="1790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375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375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The law can decide who sends the check. It cannot decide who ultimately bears the cost.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B23BBC2-7C15-4D18-AB19-17F41850A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038600"/>
            <a:ext cx="8572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Administrative and compliance differences can matter. But merely changing the remitter does not move the entire burden to that side.</a:t>
            </a:r>
          </a:p>
        </p:txBody>
      </p:sp>
    </p:spTree>
    <p:extLst>
      <p:ext uri="{BB962C8B-B14F-4D97-AF65-F5344CB8AC3E}">
        <p14:creationId xmlns:p14="http://schemas.microsoft.com/office/powerpoint/2010/main" val="163123252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E743146A-38BD-4D2F-B473-2B33B03AA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DEBEFDC6-D789-4664-88F4-B68EE589F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2A5305B-1C62-4398-99A5-C37905542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The tax wedge replaces both shifted-curve diagrams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71E554BA-5D6D-4D5F-BA41-D4581D2E4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93AFB83B-6923-437F-A4CB-0D5A0C735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7EA973C8-4CC8-4EC7-96F0-50B93C54C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99ca2a9c2e4f58"/>
          <a:stretch xmlns:a="http://schemas.openxmlformats.org/drawingml/2006/main"/>
        </p:blipFill>
        <p:spPr>
          <a:xfrm xmlns:a="http://schemas.openxmlformats.org/drawingml/2006/main">
            <a:off x="3673779" y="1352550"/>
            <a:ext cx="4844441" cy="44577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C51E9462-7E5D-4E15-B07D-D4B0DDFE0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829300"/>
            <a:ext cx="10058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At the taxed quantity, demand gives the buyer price and supply gives the seller price.</a:t>
            </a:r>
          </a:p>
        </p:txBody>
      </p:sp>
    </p:spTree>
    <p:extLst>
      <p:ext uri="{BB962C8B-B14F-4D97-AF65-F5344CB8AC3E}">
        <p14:creationId xmlns:p14="http://schemas.microsoft.com/office/powerpoint/2010/main" val="122695505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2026-07-30T23:29:53.3640000Z</dcterms:created>
  <dcterms:modified xsi:type="dcterms:W3CDTF">2026-07-30T23:29:53.3640000Z</dcterms:modified>
</coreProperties>
</file>