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2b3958ce70749ed" /><Relationship Type="http://schemas.openxmlformats.org/officeDocument/2006/relationships/extended-properties" Target="/docProps/app.xml" Id="R46cf02a034744da7" /><Relationship Type="http://schemas.openxmlformats.org/officeDocument/2006/relationships/officeDocument" Target="/ppt/presentation.xml" Id="R9979297671ef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ae24dea7374200"/>
  </p:sldMasterIdLst>
  <p:notesMasterIdLst>
    <p:notesMasterId xmlns:r="http://schemas.openxmlformats.org/officeDocument/2006/relationships" r:id="R58ce977d6b4d432a"/>
  </p:notesMasterIdLst>
  <p:sldIdLst>
    <p:sldId xmlns:r="http://schemas.openxmlformats.org/officeDocument/2006/relationships" id="256" r:id="R8eca2cfcfb3b4a4e"/>
    <p:sldId xmlns:r="http://schemas.openxmlformats.org/officeDocument/2006/relationships" id="257" r:id="Rb52c9f7389154daa"/>
    <p:sldId xmlns:r="http://schemas.openxmlformats.org/officeDocument/2006/relationships" id="258" r:id="R2046e9bec6c8498f"/>
    <p:sldId xmlns:r="http://schemas.openxmlformats.org/officeDocument/2006/relationships" id="259" r:id="R32fac410186c413d"/>
    <p:sldId xmlns:r="http://schemas.openxmlformats.org/officeDocument/2006/relationships" id="260" r:id="R56343edb4b0042bc"/>
    <p:sldId xmlns:r="http://schemas.openxmlformats.org/officeDocument/2006/relationships" id="261" r:id="R0891f39cd7284b15"/>
    <p:sldId xmlns:r="http://schemas.openxmlformats.org/officeDocument/2006/relationships" id="262" r:id="Rd1caa724c48b4579"/>
    <p:sldId xmlns:r="http://schemas.openxmlformats.org/officeDocument/2006/relationships" id="263" r:id="Reccc41cefd8f461d"/>
    <p:sldId xmlns:r="http://schemas.openxmlformats.org/officeDocument/2006/relationships" id="264" r:id="Rcbf23b3832fe4175"/>
    <p:sldId xmlns:r="http://schemas.openxmlformats.org/officeDocument/2006/relationships" id="265" r:id="Rad14924d1c544dce"/>
    <p:sldId xmlns:r="http://schemas.openxmlformats.org/officeDocument/2006/relationships" id="266" r:id="Ra412842aa2524982"/>
    <p:sldId xmlns:r="http://schemas.openxmlformats.org/officeDocument/2006/relationships" id="267" r:id="R56c9cb69e0964bb2"/>
    <p:sldId xmlns:r="http://schemas.openxmlformats.org/officeDocument/2006/relationships" id="268" r:id="Ra8018ddeb77648ce"/>
    <p:sldId xmlns:r="http://schemas.openxmlformats.org/officeDocument/2006/relationships" id="269" r:id="Rbc2c3eabeb3f45ce"/>
    <p:sldId xmlns:r="http://schemas.openxmlformats.org/officeDocument/2006/relationships" id="270" r:id="Re5c35941f31047dc"/>
    <p:sldId xmlns:r="http://schemas.openxmlformats.org/officeDocument/2006/relationships" id="271" r:id="R59051cb006354789"/>
    <p:sldId xmlns:r="http://schemas.openxmlformats.org/officeDocument/2006/relationships" id="272" r:id="R059d50d3b5aa48d9"/>
    <p:sldId xmlns:r="http://schemas.openxmlformats.org/officeDocument/2006/relationships" id="273" r:id="R95a3e2cce9dc454a"/>
    <p:sldId xmlns:r="http://schemas.openxmlformats.org/officeDocument/2006/relationships" id="274" r:id="R1ae2c6316d8f47b3"/>
    <p:sldId xmlns:r="http://schemas.openxmlformats.org/officeDocument/2006/relationships" id="275" r:id="R3a62b52d437d4615"/>
    <p:sldId xmlns:r="http://schemas.openxmlformats.org/officeDocument/2006/relationships" id="276" r:id="R117f07190a444ce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fa8bb08815d4ab4" /><Relationship Type="http://schemas.openxmlformats.org/officeDocument/2006/relationships/slideMaster" Target="/ppt/slideMasters/slideMaster1.xml" Id="R40ae24dea7374200" /><Relationship Type="http://schemas.openxmlformats.org/officeDocument/2006/relationships/notesMaster" Target="/ppt/notesMasters/notesMaster1.xml" Id="R58ce977d6b4d432a" /><Relationship Type="http://schemas.openxmlformats.org/officeDocument/2006/relationships/presProps" Target="/ppt/presProps.xml" Id="R5a34518dfdf84a48" /><Relationship Type="http://schemas.openxmlformats.org/officeDocument/2006/relationships/tableStyles" Target="/ppt/tableStyles.xml" Id="Rba4c6c004d25453d" /><Relationship Type="http://schemas.openxmlformats.org/officeDocument/2006/relationships/slide" Target="/ppt/slides/slide1.xml" Id="R8eca2cfcfb3b4a4e" /><Relationship Type="http://schemas.openxmlformats.org/officeDocument/2006/relationships/slide" Target="/ppt/slides/slide2.xml" Id="Rb52c9f7389154daa" /><Relationship Type="http://schemas.openxmlformats.org/officeDocument/2006/relationships/slide" Target="/ppt/slides/slide3.xml" Id="R2046e9bec6c8498f" /><Relationship Type="http://schemas.openxmlformats.org/officeDocument/2006/relationships/slide" Target="/ppt/slides/slide4.xml" Id="R32fac410186c413d" /><Relationship Type="http://schemas.openxmlformats.org/officeDocument/2006/relationships/slide" Target="/ppt/slides/slide5.xml" Id="R56343edb4b0042bc" /><Relationship Type="http://schemas.openxmlformats.org/officeDocument/2006/relationships/slide" Target="/ppt/slides/slide6.xml" Id="R0891f39cd7284b15" /><Relationship Type="http://schemas.openxmlformats.org/officeDocument/2006/relationships/slide" Target="/ppt/slides/slide7.xml" Id="Rd1caa724c48b4579" /><Relationship Type="http://schemas.openxmlformats.org/officeDocument/2006/relationships/slide" Target="/ppt/slides/slide8.xml" Id="Reccc41cefd8f461d" /><Relationship Type="http://schemas.openxmlformats.org/officeDocument/2006/relationships/slide" Target="/ppt/slides/slide9.xml" Id="Rcbf23b3832fe4175" /><Relationship Type="http://schemas.openxmlformats.org/officeDocument/2006/relationships/slide" Target="/ppt/slides/slide10.xml" Id="Rad14924d1c544dce" /><Relationship Type="http://schemas.openxmlformats.org/officeDocument/2006/relationships/slide" Target="/ppt/slides/slide11.xml" Id="Ra412842aa2524982" /><Relationship Type="http://schemas.openxmlformats.org/officeDocument/2006/relationships/slide" Target="/ppt/slides/slide12.xml" Id="R56c9cb69e0964bb2" /><Relationship Type="http://schemas.openxmlformats.org/officeDocument/2006/relationships/slide" Target="/ppt/slides/slide13.xml" Id="Ra8018ddeb77648ce" /><Relationship Type="http://schemas.openxmlformats.org/officeDocument/2006/relationships/slide" Target="/ppt/slides/slide14.xml" Id="Rbc2c3eabeb3f45ce" /><Relationship Type="http://schemas.openxmlformats.org/officeDocument/2006/relationships/slide" Target="/ppt/slides/slide15.xml" Id="Re5c35941f31047dc" /><Relationship Type="http://schemas.openxmlformats.org/officeDocument/2006/relationships/slide" Target="/ppt/slides/slide16.xml" Id="R59051cb006354789" /><Relationship Type="http://schemas.openxmlformats.org/officeDocument/2006/relationships/slide" Target="/ppt/slides/slide17.xml" Id="R059d50d3b5aa48d9" /><Relationship Type="http://schemas.openxmlformats.org/officeDocument/2006/relationships/slide" Target="/ppt/slides/slide18.xml" Id="R95a3e2cce9dc454a" /><Relationship Type="http://schemas.openxmlformats.org/officeDocument/2006/relationships/slide" Target="/ppt/slides/slide19.xml" Id="R1ae2c6316d8f47b3" /><Relationship Type="http://schemas.openxmlformats.org/officeDocument/2006/relationships/slide" Target="/ppt/slides/slide20.xml" Id="R3a62b52d437d4615" /><Relationship Type="http://schemas.openxmlformats.org/officeDocument/2006/relationships/slide" Target="/ppt/slides/slide21.xml" Id="R117f07190a444ce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19bf79c2050482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39e4bd645fd4cf2" /><Relationship Type="http://schemas.openxmlformats.org/officeDocument/2006/relationships/notesMaster" Target="/ppt/notesMasters/notesMaster1.xml" Id="R0b286bbd128f4cb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6b783238dd948d1" /><Relationship Type="http://schemas.openxmlformats.org/officeDocument/2006/relationships/notesMaster" Target="/ppt/notesMasters/notesMaster1.xml" Id="R2b84cc6a40c5433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fe26e6f74404c43" /><Relationship Type="http://schemas.openxmlformats.org/officeDocument/2006/relationships/notesMaster" Target="/ppt/notesMasters/notesMaster1.xml" Id="Re6f110bf33a540c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c6f2c71ee1d43a1" /><Relationship Type="http://schemas.openxmlformats.org/officeDocument/2006/relationships/notesMaster" Target="/ppt/notesMasters/notesMaster1.xml" Id="R109577698ff74bc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71696fe237b42ae" /><Relationship Type="http://schemas.openxmlformats.org/officeDocument/2006/relationships/notesMaster" Target="/ppt/notesMasters/notesMaster1.xml" Id="R22d17453e3934b0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4bec728d13a49e0" /><Relationship Type="http://schemas.openxmlformats.org/officeDocument/2006/relationships/notesMaster" Target="/ppt/notesMasters/notesMaster1.xml" Id="R85b8ba86ee2247d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963e221bfe94f30" /><Relationship Type="http://schemas.openxmlformats.org/officeDocument/2006/relationships/notesMaster" Target="/ppt/notesMasters/notesMaster1.xml" Id="R7861b82b4a8342a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d192018da814bb9" /><Relationship Type="http://schemas.openxmlformats.org/officeDocument/2006/relationships/notesMaster" Target="/ppt/notesMasters/notesMaster1.xml" Id="R290371a3d3484fa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bccf3a06c604217" /><Relationship Type="http://schemas.openxmlformats.org/officeDocument/2006/relationships/notesMaster" Target="/ppt/notesMasters/notesMaster1.xml" Id="Rb5bae74970094d3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73ca5e3ba8b4475" /><Relationship Type="http://schemas.openxmlformats.org/officeDocument/2006/relationships/notesMaster" Target="/ppt/notesMasters/notesMaster1.xml" Id="R2d2f3007b81544e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a9c464ab5fe446f" /><Relationship Type="http://schemas.openxmlformats.org/officeDocument/2006/relationships/notesMaster" Target="/ppt/notesMasters/notesMaster1.xml" Id="R0aaf4fdbebd44be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d212d1b97c14904" /><Relationship Type="http://schemas.openxmlformats.org/officeDocument/2006/relationships/notesMaster" Target="/ppt/notesMasters/notesMaster1.xml" Id="Ra6a68b5238754fe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3186c5ca25a4528" /><Relationship Type="http://schemas.openxmlformats.org/officeDocument/2006/relationships/notesMaster" Target="/ppt/notesMasters/notesMaster1.xml" Id="R6f5886b976e748f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357fd643a2414f62" /><Relationship Type="http://schemas.openxmlformats.org/officeDocument/2006/relationships/notesMaster" Target="/ppt/notesMasters/notesMaster1.xml" Id="R7169cbb51d0441c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5db9804939c4db3" /><Relationship Type="http://schemas.openxmlformats.org/officeDocument/2006/relationships/notesMaster" Target="/ppt/notesMasters/notesMaster1.xml" Id="R9f5d7e0868d5471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a511b7269ef4b3e" /><Relationship Type="http://schemas.openxmlformats.org/officeDocument/2006/relationships/notesMaster" Target="/ppt/notesMasters/notesMaster1.xml" Id="R2e318e46b6554e6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9c3fc7c90994c81" /><Relationship Type="http://schemas.openxmlformats.org/officeDocument/2006/relationships/notesMaster" Target="/ppt/notesMasters/notesMaster1.xml" Id="R60cd3bbfd5864e8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ae860884a134ec3" /><Relationship Type="http://schemas.openxmlformats.org/officeDocument/2006/relationships/notesMaster" Target="/ppt/notesMasters/notesMaster1.xml" Id="R6e4c4973c70a407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b7f48c8711a487c" /><Relationship Type="http://schemas.openxmlformats.org/officeDocument/2006/relationships/notesMaster" Target="/ppt/notesMasters/notesMaster1.xml" Id="R28c3a1419e9645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863228529754efb" /><Relationship Type="http://schemas.openxmlformats.org/officeDocument/2006/relationships/notesMaster" Target="/ppt/notesMasters/notesMaster1.xml" Id="R2845ab3eea234c7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6193ad662994d51" /><Relationship Type="http://schemas.openxmlformats.org/officeDocument/2006/relationships/notesMaster" Target="/ppt/notesMasters/notesMaster1.xml" Id="R28e41043584e429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by contrasting a tax with a price control. A tax can finance public services; a binding price control creates a shortage or surplus without creating the missing good.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Reconnect the figure to Chapter 5. Greater long-run responsiveness makes quantity supplied lower and quantity demanded higher at the controlled rent.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- Project-reviewed Chapter 8 figures from figures/ch08_price_controls_and_regulation/.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the measured tenant-stability benefit honestly, then trace supply, mobility, and access. Do not turn the benefit into an offsetting verdict on the policy.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- Rebecca Diamond, Tim McQuade, and Franklin Qian, The Effects of Rent Control Expansion on Tenants, Landlords, and Inequality, American Economic Review 109(9), 2019.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visible line and the sign on the final car to make full price concrete. Waiting allocated gasoline when the posted price could not clear the market.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- David Falconer, Portland gasoline line, December 1973, U.S. National Archives Identifier 555459; public domain.</a:t>
            </a:r>
          </a:p>
          <a:p xmlns:a="http://schemas.openxmlformats.org/drawingml/2006/main">
            <a:r>
              <a:t>- Robert T. Deacon and Jon Sonstelie, Rationing by Waiting and the Value of Time, Journal of Political Economy 93(4), 1985.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Mirror the ceiling logic. The same first question applies: is the floor above equilibrium and therefore binding?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locate quantity demanded and quantity supplied before measuring the surplus.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- Project-reviewed Chapter 8 figures from figures/ch08_price_controls_and_regulation/.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Teach the competitive benchmark directly: employment falls, labor supplied rises, and a labor surplus appears. Defer employer market power and empirical complications to Chapter 18.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- Project-reviewed Chapter 8 figures from figures/ch08_price_controls_and_regulation/.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labor-demand result is the starting point. These additional margins explain why measuring only employment may miss part of the response.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claim every subsidy is costless. The point is institutional comparison: a targeted transfer can be more direct than imposing a market-wide price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not an argument that regulation is never justified. It is an argument that the justification must be stated and the trade-offs traced.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capture as one possible mechanism, not an explanation for every rule. Ask who gains, who pays, and how easy each group is to organize.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- George J. Stigler, The Theory of Economic Regulation, Bell Journal of Economics and Management Science 2(1), 1971.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bridge from Chapter 7. Taxes may be a costly way to finance valued public goods; price controls are often an unforced error because they block price adjustment without producing more output.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exam-ready checklist for any new price-control example.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with the Manhattan question or gasoline line and ask students to name the non-price rationing mechanism.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often assume every announced price ceiling lowers price or every floor raises it. Make binding versus nonbinding the first diagnostic question.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each term again when its graph appears. This slide is a compact reference, not a memorization exercise.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nonbinding panel first. In the binding panel, point separately to quantity supplied and quantity demanded before naming the shortage.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- Project-reviewed Chapter 8 figures from figures/ch08_price_controls_and_regulation/.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returning to this chain throughout the chapter. The shortage is not the end of the analysis; it changes how scarce units are allocated.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only required area-accounting figure. State the clean assumptions: the available units reach the highest-value buyers and obtaining them involves no waiting or search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- Project-reviewed Chapter 8 figures from figures/ch08_price_controls_and_regulation/.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this as an extreme benchmark, not a second area exercise or an estimate of every controlled market. Real outcomes can fall outside the clean diagram because allocation and quality also change.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- Project-reviewed Chapter 8 figures from figures/ch08_price_controls_and_regulation/.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Manhattan as the intuitive opening to rent control. Separate the benefit to an incumbent tenant from the broader question of housing supply and access.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8: Price Controls and Regulation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fc90f012c4f7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cadfbfab959436f" /><Relationship Type="http://schemas.openxmlformats.org/officeDocument/2006/relationships/slideLayout" Target="/ppt/slideLayouts/slideLayout1.xml" Id="R24905c69ac724bb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05c69ac724bb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73b322a0a470a" /><Relationship Type="http://schemas.openxmlformats.org/officeDocument/2006/relationships/image" Target="/ppt/media/image.png" Id="R7659a462dab3412b" /><Relationship Type="http://schemas.openxmlformats.org/officeDocument/2006/relationships/notesSlide" Target="/ppt/notesSlides/notesSlide1.xml" Id="Rb217dd44a0564ee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862822342472c" /><Relationship Type="http://schemas.openxmlformats.org/officeDocument/2006/relationships/image" Target="/ppt/media/image5.png" Id="R7044fee67bca4e34" /><Relationship Type="http://schemas.openxmlformats.org/officeDocument/2006/relationships/notesSlide" Target="/ppt/notesSlides/notesSlide10.xml" Id="R501b49516eb847e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a2551fb44f9b" /><Relationship Type="http://schemas.openxmlformats.org/officeDocument/2006/relationships/notesSlide" Target="/ppt/notesSlides/notesSlide11.xml" Id="R1a963f41854d496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40a15a6d24646" /><Relationship Type="http://schemas.openxmlformats.org/officeDocument/2006/relationships/image" Target="/ppt/media/image.jpeg" Id="Rfea305cd03f6429a" /><Relationship Type="http://schemas.openxmlformats.org/officeDocument/2006/relationships/notesSlide" Target="/ppt/notesSlides/notesSlide12.xml" Id="R5374d274e7244d7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18670c9734cc1" /><Relationship Type="http://schemas.openxmlformats.org/officeDocument/2006/relationships/notesSlide" Target="/ppt/notesSlides/notesSlide13.xml" Id="Rac8dad56313c46a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5539124c34d12" /><Relationship Type="http://schemas.openxmlformats.org/officeDocument/2006/relationships/image" Target="/ppt/media/image6.png" Id="R820ce03b017545f7" /><Relationship Type="http://schemas.openxmlformats.org/officeDocument/2006/relationships/notesSlide" Target="/ppt/notesSlides/notesSlide14.xml" Id="R3e06ae1b2f8c430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5fa27a3d04b3b" /><Relationship Type="http://schemas.openxmlformats.org/officeDocument/2006/relationships/image" Target="/ppt/media/image7.png" Id="R223e1833d7344afc" /><Relationship Type="http://schemas.openxmlformats.org/officeDocument/2006/relationships/notesSlide" Target="/ppt/notesSlides/notesSlide15.xml" Id="R6053c063161847b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271c92a974919" /><Relationship Type="http://schemas.openxmlformats.org/officeDocument/2006/relationships/notesSlide" Target="/ppt/notesSlides/notesSlide16.xml" Id="Rf7b4e460942543e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96ddad470466f" /><Relationship Type="http://schemas.openxmlformats.org/officeDocument/2006/relationships/notesSlide" Target="/ppt/notesSlides/notesSlide17.xml" Id="R108614cfe99d482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33ccf21b4b25" /><Relationship Type="http://schemas.openxmlformats.org/officeDocument/2006/relationships/notesSlide" Target="/ppt/notesSlides/notesSlide18.xml" Id="R3671a3a081544b2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84ee39b948f6" /><Relationship Type="http://schemas.openxmlformats.org/officeDocument/2006/relationships/notesSlide" Target="/ppt/notesSlides/notesSlide19.xml" Id="R5b7c6b73b42948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0985d2ef4bd9" /><Relationship Type="http://schemas.openxmlformats.org/officeDocument/2006/relationships/notesSlide" Target="/ppt/notesSlides/notesSlide2.xml" Id="R0e4592c4e63b423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015e7e1b345b4" /><Relationship Type="http://schemas.openxmlformats.org/officeDocument/2006/relationships/notesSlide" Target="/ppt/notesSlides/notesSlide20.xml" Id="R5a0b8d527f1343b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7daec70084445" /><Relationship Type="http://schemas.openxmlformats.org/officeDocument/2006/relationships/notesSlide" Target="/ppt/notesSlides/notesSlide21.xml" Id="Rdabb8580372f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9d69cf1404c7c" /><Relationship Type="http://schemas.openxmlformats.org/officeDocument/2006/relationships/notesSlide" Target="/ppt/notesSlides/notesSlide3.xml" Id="R4a1370f43d1f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98b9f4250409d" /><Relationship Type="http://schemas.openxmlformats.org/officeDocument/2006/relationships/notesSlide" Target="/ppt/notesSlides/notesSlide4.xml" Id="R3c6757abbee0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351e2cdb44966" /><Relationship Type="http://schemas.openxmlformats.org/officeDocument/2006/relationships/image" Target="/ppt/media/image2.png" Id="R75072e19552f428e" /><Relationship Type="http://schemas.openxmlformats.org/officeDocument/2006/relationships/notesSlide" Target="/ppt/notesSlides/notesSlide5.xml" Id="R84bba38b72f6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9b2436384920" /><Relationship Type="http://schemas.openxmlformats.org/officeDocument/2006/relationships/notesSlide" Target="/ppt/notesSlides/notesSlide6.xml" Id="R4398504b1972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50bf479974b4c" /><Relationship Type="http://schemas.openxmlformats.org/officeDocument/2006/relationships/image" Target="/ppt/media/image3.png" Id="R567353b2a192400a" /><Relationship Type="http://schemas.openxmlformats.org/officeDocument/2006/relationships/notesSlide" Target="/ppt/notesSlides/notesSlide7.xml" Id="Rcb69dfdb8878428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5526860424d94" /><Relationship Type="http://schemas.openxmlformats.org/officeDocument/2006/relationships/image" Target="/ppt/media/image4.png" Id="Rb189bf825eee4911" /><Relationship Type="http://schemas.openxmlformats.org/officeDocument/2006/relationships/notesSlide" Target="/ppt/notesSlides/notesSlide8.xml" Id="Ra142aa6c4c6845e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3e81026ad484a" /><Relationship Type="http://schemas.openxmlformats.org/officeDocument/2006/relationships/notesSlide" Target="/ppt/notesSlides/notesSlide9.xml" Id="Rcbeb84c65571433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89836460-7504-49E5-B224-FB3D4A212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3F24526D-EF19-4101-8479-2DD85F1FB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C43D8A6C-9B59-4BAF-9A4D-B3047305F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Price Controls and Regulation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4A9C823A-9300-41B0-A450-24E72001E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20AB902C-ACD8-43E9-BB10-3345201C7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3857F867-34B3-4B42-B968-3B41D0F7C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59a462dab3412b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F5AFD6A8-4EB3-40F9-815D-089CCE3A5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legal price cannot repeal scarcity</a:t>
            </a:r>
          </a:p>
        </p:txBody>
      </p:sp>
    </p:spTree>
    <p:extLst>
      <p:ext uri="{BB962C8B-B14F-4D97-AF65-F5344CB8AC3E}">
        <p14:creationId xmlns:p14="http://schemas.microsoft.com/office/powerpoint/2010/main" val="41410804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1BB273E-DC6E-438E-9DAC-62A830441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EC6A6DC-3DF8-4156-A30A-CE471AD25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4F81B9B-A092-4BAA-B2FF-31FFB549E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Rent-control shortages tend to grow over time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244AFFF-4DF4-4341-B7EC-7998319FA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EB41020-9CA2-4499-B1A4-9F3196953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B8829A2-55D7-4668-94BE-263E50BDF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44fee67bca4e34"/>
          <a:stretch xmlns:a="http://schemas.openxmlformats.org/drawingml/2006/main"/>
        </p:blipFill>
        <p:spPr>
          <a:xfrm xmlns:a="http://schemas.openxmlformats.org/drawingml/2006/main">
            <a:off x="876300" y="1559410"/>
            <a:ext cx="10439400" cy="4043981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684AAED9-A368-471A-A271-FC35E4A82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Construction, conversion, maintenance, household size, and location adjust more in the long run.</a:t>
            </a:r>
          </a:p>
        </p:txBody>
      </p:sp>
    </p:spTree>
    <p:extLst>
      <p:ext uri="{BB962C8B-B14F-4D97-AF65-F5344CB8AC3E}">
        <p14:creationId xmlns:p14="http://schemas.microsoft.com/office/powerpoint/2010/main" val="69152738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03E08C0-DD09-4AA8-AE9A-1B00F7830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8291D1B-B3D0-45C8-9436-901839CF9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31ACDFA-306E-4C54-988D-1C0F748E6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San Francisco shows the benefit and the cost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772EF29-C8A0-497B-A525-90BDFBEFD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CFA4EB7-431B-4850-8498-5D368856C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D699719-9838-4DE3-AA30-A1E2B7523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C833CE91-1C93-4535-BE98-F38C2AC7F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16859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0FBD9F6-E07A-4727-A2DD-B20CD5638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1695450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Covered tenants became more likely to remain in their homes.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DEDF554A-5161-4793-AA95-4819C92E4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3241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7D7138C-0C11-4825-8013-9D9807867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333625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Landlords reduced the supply of rental housing covered by the policy.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851F8BD2-83B3-4B97-BBD3-F9A14242D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9622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3541340B-4E61-44FF-B3BD-B74AB9CBD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971800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benefit went mainly to selected incumbent tenants.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DBBF1CF1-ADBD-4A58-95A3-3DC346DEF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6004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3DEBD6ED-C4E6-4F49-9B94-8439F1C02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609975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Future renters faced a smaller market and higher citywide rents.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FB6FA3-1764-4278-9C7A-B879B35C3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0545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13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Protecting current tenants is not the same as making housing broadly affordable.</a:t>
            </a:r>
          </a:p>
        </p:txBody>
      </p:sp>
    </p:spTree>
    <p:extLst>
      <p:ext uri="{BB962C8B-B14F-4D97-AF65-F5344CB8AC3E}">
        <p14:creationId xmlns:p14="http://schemas.microsoft.com/office/powerpoint/2010/main" val="197081134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902E8E2-F21F-42F3-BDD7-949F316E1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E788751-05A9-4A0C-ABB6-983B99005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44F67E4-5614-4E29-A267-362924F1B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Gasoline was rationed partly by waiting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DF98536-50E9-4E7E-8072-04A05F166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02F772C-A6D6-44E4-B8A5-CFB5A32ED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C127F3E-6312-4EAB-9F5C-C10A99134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a305cd03f6429a"/>
          <a:stretch xmlns:a="http://schemas.openxmlformats.org/drawingml/2006/main"/>
        </p:blipFill>
        <p:spPr>
          <a:xfrm xmlns:a="http://schemas.openxmlformats.org/drawingml/2006/main">
            <a:off x="838200" y="1485495"/>
            <a:ext cx="6000750" cy="407751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31BE40-E34F-402B-B6B4-F2017A2B2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52600"/>
            <a:ext cx="4000500" cy="2952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controlled money price did not include hours in line, uncertainty about supply, or the risk of reaching an empty pump.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AEC9C7-D0F9-4579-B38D-F4AFC0A5D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048250"/>
            <a:ext cx="4286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Time became part of the price.</a:t>
            </a:r>
          </a:p>
        </p:txBody>
      </p:sp>
    </p:spTree>
    <p:extLst>
      <p:ext uri="{BB962C8B-B14F-4D97-AF65-F5344CB8AC3E}">
        <p14:creationId xmlns:p14="http://schemas.microsoft.com/office/powerpoint/2010/main" val="175359140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8843501-2FDC-47B9-8D8D-3002C3A71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6E2994A-9499-4064-A4CE-C18601055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A9D737C-4DB0-4DA8-BF0C-8FFABBB61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price floor reverses the direction of the imbalance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0F5BE1D-1013-411E-8262-1E1B6DBE1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1FF251B-1ED9-4563-B4C3-3632DF6F9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D2C8DDA-F0B0-4B95-B13C-765828D7E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414A94EB-8D14-40C5-B357-04C1B50ED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binding floor holds price above equilibrium: sellers offer more while buyers want less.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8ECF04-B1EC-4072-BE4F-144346415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result is a surplus.</a:t>
            </a:r>
          </a:p>
        </p:txBody>
      </p:sp>
    </p:spTree>
    <p:extLst>
      <p:ext uri="{BB962C8B-B14F-4D97-AF65-F5344CB8AC3E}">
        <p14:creationId xmlns:p14="http://schemas.microsoft.com/office/powerpoint/2010/main" val="9234385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C599E76-0324-483A-8A78-8C2716615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02F1085-2BC0-4C66-B1EE-E4333DDF6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926240-6993-4D1B-8E65-07C90DA90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floor above equilibrium creates a surplus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32FC9CA-EA58-43DC-BA33-37B32AFE7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8749F8B-3AB5-4B77-A3FC-BF1E964E7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EDC6B8A-5760-4A76-9215-F20425A4C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0ce03b017545f7"/>
          <a:stretch xmlns:a="http://schemas.openxmlformats.org/drawingml/2006/main"/>
        </p:blipFill>
        <p:spPr>
          <a:xfrm xmlns:a="http://schemas.openxmlformats.org/drawingml/2006/main">
            <a:off x="876300" y="1470206"/>
            <a:ext cx="10439400" cy="4222388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EA89CECB-632E-4A13-80D0-4B841707E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At the higher legal price, sellers offer more and buyers purchase less.</a:t>
            </a:r>
          </a:p>
        </p:txBody>
      </p:sp>
    </p:spTree>
    <p:extLst>
      <p:ext uri="{BB962C8B-B14F-4D97-AF65-F5344CB8AC3E}">
        <p14:creationId xmlns:p14="http://schemas.microsoft.com/office/powerpoint/2010/main" val="92969822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D7268A1-0761-4E56-89A5-533A7A51E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7F68517-912C-446D-BBA9-093ABE6EE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070B0CF-C2C2-42FA-B8E2-0B47E0891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minimum wage is a price floor in a labor market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F25619F-3AAF-4E35-8FD7-21E0DE9E0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2987E01-141B-4E26-91A6-DC2185529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A9337D7-6FFF-4084-9FED-ED380E76C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3e1833d7344afc"/>
          <a:stretch xmlns:a="http://schemas.openxmlformats.org/drawingml/2006/main"/>
        </p:blipFill>
        <p:spPr>
          <a:xfrm xmlns:a="http://schemas.openxmlformats.org/drawingml/2006/main">
            <a:off x="3240614" y="1371600"/>
            <a:ext cx="5710771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9D639845-5216-4BBE-8F1F-E521B24FA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law can require a higher wage for a job that exists; it cannot require the job to exist.</a:t>
            </a:r>
          </a:p>
        </p:txBody>
      </p:sp>
    </p:spTree>
    <p:extLst>
      <p:ext uri="{BB962C8B-B14F-4D97-AF65-F5344CB8AC3E}">
        <p14:creationId xmlns:p14="http://schemas.microsoft.com/office/powerpoint/2010/main" val="152171412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64B66F7-860C-4BCC-9AFF-66C987FD2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1A6EFA5-107C-4495-8AD5-5FB81B1BB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8C87CB-1616-4E0A-835B-2DDB5680B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Firms can adjust on more margins than head count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3D0FCDB-7FBB-4A09-8D17-FD51620B4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8D2BE38-B10E-4F08-B78D-5AFD2755C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9B4BC60-8857-4A67-963B-C3B496D5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C1EBE16E-3D41-48A7-B5CB-BEE526C7A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16859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273D1AD-24EA-4AC7-873A-3DA4A2E6A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1695450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Employ fewer workers or offer fewer hours.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93038DAD-962B-4352-97E2-45A943A2E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3241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7A8EE23-4CD9-4D89-B4F1-D16B0DF94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333625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Raise job requirements or reduce benefits.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3D1579E4-625E-44A7-A7EB-D17D151EF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9622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29BC8932-22A6-4EC4-B518-CAF25A29D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971800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Raise prices or change the product mix.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8656E427-EC83-44DD-9416-67A19033A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6004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4595AF5A-6167-41A5-9A3F-705C321F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609975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Substitute equipment, software, or self-service for some tasks.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76881D-C656-479D-98BC-0B7598A7D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0545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rule aimed at wages can change many parts of the job.</a:t>
            </a:r>
          </a:p>
        </p:txBody>
      </p:sp>
    </p:spTree>
    <p:extLst>
      <p:ext uri="{BB962C8B-B14F-4D97-AF65-F5344CB8AC3E}">
        <p14:creationId xmlns:p14="http://schemas.microsoft.com/office/powerpoint/2010/main" val="27781555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03CB443-FB4C-4077-94A7-F90A6C5CF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4C707D9-A9BE-4FDC-8E54-0CDA02E28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14DFE7C-260D-4186-A290-88BB73E7F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Target the help more directly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A850E92-BC5C-41D0-B501-6CAE14F5D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875FF27-F7A4-4A39-83C4-2534EC5C7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EFBB5EF-FAAB-441B-946B-C4072B19F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B2655F3A-5EE6-44B9-BCF0-C758B3115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1974BE-5A1E-4AF6-A202-9B32AF6D9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PRICE CONTROL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722DC42D-ACAD-4678-8394-33A423543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Force a price away from equilibrium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681D13AF-3E30-448E-87B3-DE4D7C3BA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Creates a shortage or surplus and allocates benefits partly by access.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3F2D469F-2088-4BCC-9F90-7789B2B72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F2B20B-4496-4B24-B854-721138BB1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INCOME SUPPORT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7AA5B785-D08F-4EDF-A6A5-0C2CFB0B6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37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Help the intended household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BBAA391F-F3DA-4AB9-BAB6-DFB08B909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Housing vouchers or wage subsidies can support income without blocking the market-clearing price.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AC7B38E-D99E-40F8-81EE-4CB8625AA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69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policy should be judged against feasible alternatives that pursue the same goal.</a:t>
            </a:r>
          </a:p>
        </p:txBody>
      </p:sp>
    </p:spTree>
    <p:extLst>
      <p:ext uri="{BB962C8B-B14F-4D97-AF65-F5344CB8AC3E}">
        <p14:creationId xmlns:p14="http://schemas.microsoft.com/office/powerpoint/2010/main" val="145904536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6DFFA3D-88A1-4B3E-8142-378C4D1FB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97D238A-B758-48AD-B485-899C7E4A2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AF1F547-8D9F-429D-B923-92E27EF9B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Regulation needs a reason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B4EBD9D-780D-4D13-A691-D80AAF61A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9731589-CAAE-4349-B0FC-6D84C4116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76117B0-7CF5-40AB-8A98-798133031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61DF3621-5F9E-4270-BE04-35AD76420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Absent a market failure, a rule that blocks voluntary trades reduces total surplus.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25195B8-8F77-4ADA-A42F-0BF87D178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30B613FD-328F-4EDE-8B5B-A84ED3B10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Identify the market failure or distributional goal.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FE7939E2-3D3C-4602-875F-424B9E14C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949C0996-0294-446B-AB1F-A3728EF28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Explain how the rule addresses it.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39E8DDAD-B282-4D82-943D-7E402EAFF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DCF88A41-8460-4CB0-9CA9-1B8E4ABE9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Compare the rule with realistic alternatives.</a:t>
            </a:r>
          </a:p>
        </p:txBody>
      </p:sp>
    </p:spTree>
    <p:extLst>
      <p:ext uri="{BB962C8B-B14F-4D97-AF65-F5344CB8AC3E}">
        <p14:creationId xmlns:p14="http://schemas.microsoft.com/office/powerpoint/2010/main" val="135053930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2DFA9EF-4E65-445E-A011-CEA230976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DE2585A-7705-406F-932A-90566B461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431110-D6DC-4B20-B600-5D84F6699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19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Regulation can serve the public or protect an incumbent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CA7E230-E7D9-43AD-92AD-74EE9E33C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1A187E3-AADD-4BA4-A5D9-519FD0169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1F9D382-3A52-49AE-9671-8108F2ACB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4DCEBAC7-65AE-4F27-9FCE-95A059FF4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9FDF79-ABDE-471F-BD5A-06A2764B7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PUBLIC-INTEREST VIEW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43084FE5-2434-4171-A213-ACD53D03D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Correct a real problem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3AAAB483-B405-4580-99C5-962082C7E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rule may address market power, external costs, information problems, or another documented failure.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A54D435C-127A-4B1F-978E-65D6221BE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863EFC-3CB0-44F1-94E8-F5CA9CAAE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PUBLIC-CHOICE WARNING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B37B2145-C5D0-45DE-933B-51108E6EE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7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Follow organized incentives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E32D0672-4F81-4B4E-BDBA-ECCE16A61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Concentrated beneficiaries may seek rules whose costs are spread thinly across many people.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FA40DF-0E48-421C-B79D-FBB3D9F18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Compare an imperfect market with an imperfect political process.</a:t>
            </a:r>
          </a:p>
        </p:txBody>
      </p:sp>
    </p:spTree>
    <p:extLst>
      <p:ext uri="{BB962C8B-B14F-4D97-AF65-F5344CB8AC3E}">
        <p14:creationId xmlns:p14="http://schemas.microsoft.com/office/powerpoint/2010/main" val="195625725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608E7B0-7428-4BC2-AE2E-48428A5BF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7569ACC-E006-436B-9AB6-27DCE019B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714D71-5358-4DB6-8F27-A8A05A93E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83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Taxes distort markets; price controls stop prices from clearing them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F9C7CC4-56BC-4082-A9A8-A761930FC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D442C95-D279-4CB7-A76D-E50F2E82F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620FC88-C65B-4462-A77C-625EAE7F7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A8494C4-6080-4F66-A38C-5F2B9D66F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government can set a legal price. It cannot choose away demand and supply.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97294A25-61A7-46C9-A69B-B57F179EF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0CCA1329-E74C-4910-8BD3-DE86E3095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tax creates a wedge and raises revenue.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041A39B4-46DF-45CD-97BF-C5F4AF8A1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271F7E32-2E01-4F31-A837-01F73CBC8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binding price control creates a shortage or surplus.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8A7E408D-B1FC-4B75-BBB4-5AD8E6621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B956006F-20C8-42F1-9EB2-1382E1435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Scarcity remains, so another rationing system takes over.</a:t>
            </a:r>
          </a:p>
        </p:txBody>
      </p:sp>
    </p:spTree>
    <p:extLst>
      <p:ext uri="{BB962C8B-B14F-4D97-AF65-F5344CB8AC3E}">
        <p14:creationId xmlns:p14="http://schemas.microsoft.com/office/powerpoint/2010/main" val="167731969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B569DB8-14F6-410F-AE68-203DED92D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F05808B-1922-4DC1-8ED2-322FED0B4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F93C8D-40BA-40C9-B84A-7C74126EE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disciplined policy analysis asks four questions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6F817BD-B1F4-4213-8B45-270C9F435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7A793D1-0D9C-4BD1-9D42-3C15EF5A5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4A8DEB4-6C92-4FB4-A83C-97BB42631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DFEE8273-B18F-4CBC-92DB-5090F6261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352A3B-F15B-4C23-A87B-5DEF6A15D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9E3973FB-A56A-4EEF-AADD-0F3B65F9B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Does it bind?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84E3115F-784C-498B-8F8F-1134D8E49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Locate the legal price relative to equilibrium.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9793ED-2954-436D-A876-D6BC0E7F2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6138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A5103E97-E004-4320-B6A9-98DFC97EA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72BFAB-3F40-4DE8-A2AF-37F0C1759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F5C2DEDD-2E83-4D1D-A664-CA72B6A68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What imbalance follows?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FB09F9AC-AC8E-4FE6-AC7D-71F3E859A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3338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Identify the shortage or surplus.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8439D2-15B3-4303-A923-116F77DBD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7D4349AF-7E17-47CA-B6BD-383ABBFBC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CC0CB0-EDF9-4987-8BE1-93312779A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0E543C1C-4653-4E7C-BBD4-0F2364189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What else adjusts?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13072254-ED1A-450F-8C35-1012F9E9A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Trace waiting, quality, access, investment, and enforcement.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CC352F5-A377-4204-9EB2-1588C169A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4413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2" name="step-4-field">
            <a:extLst xmlns:a="http://schemas.openxmlformats.org/drawingml/2006/main">
              <a:ext uri="{FF2B5EF4-FFF2-40B4-BE49-F238E27FC236}">
                <a16:creationId xmlns:a16="http://schemas.microsoft.com/office/drawing/2014/main" id="{4C23A505-D5A1-4B51-A43C-731786275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4913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27D6199-9D3A-453D-A18E-8DF74F1E6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4</a:t>
            </a:r>
          </a:p>
        </p:txBody>
      </p:sp>
      <p:sp>
        <p:nvSpPr>
          <p:cNvPr id="24" name="step-4-heading">
            <a:extLst xmlns:a="http://schemas.openxmlformats.org/drawingml/2006/main">
              <a:ext uri="{FF2B5EF4-FFF2-40B4-BE49-F238E27FC236}">
                <a16:creationId xmlns:a16="http://schemas.microsoft.com/office/drawing/2014/main" id="{0176C9EB-0BD4-4643-9291-866743092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Is there a better tool?</a:t>
            </a:r>
          </a:p>
        </p:txBody>
      </p:sp>
      <p:sp>
        <p:nvSpPr>
          <p:cNvPr id="25" name="step-4-body">
            <a:extLst xmlns:a="http://schemas.openxmlformats.org/drawingml/2006/main">
              <a:ext uri="{FF2B5EF4-FFF2-40B4-BE49-F238E27FC236}">
                <a16:creationId xmlns:a16="http://schemas.microsoft.com/office/drawing/2014/main" id="{0439325A-5F04-4D75-B66E-D48F04129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Compare policies aimed at the same goal.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F8324ED-B7F5-4205-B5A6-B612DED60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good intention is the beginning of analysis, not the end.</a:t>
            </a:r>
          </a:p>
        </p:txBody>
      </p:sp>
    </p:spTree>
    <p:extLst>
      <p:ext uri="{BB962C8B-B14F-4D97-AF65-F5344CB8AC3E}">
        <p14:creationId xmlns:p14="http://schemas.microsoft.com/office/powerpoint/2010/main" val="52852363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E28818B-B9DC-4863-B14B-27E69ECFA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EBF466A-5388-4487-9F2F-7BB719C50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9B9FAE9-9AEB-4183-936F-61433CD40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legal price cannot repeal scarcity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016FB75-27B0-4BEC-87A2-EEC3DB389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B586154-4BB5-4AC5-8758-FE11E33D1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172FFA1-0258-44D5-8DC0-FBEE7FB78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8491555-5045-4288-8989-062FD8B94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4D037C8-351B-4778-8E13-0FB26FD91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control matters only when it is binding.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5F5C0B88-3182-46C3-91B7-0159899C5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33D3608-6E7C-4BBC-B9E6-E6AEF6B89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Binding ceilings create shortages; binding floors create surpluses.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C1271984-5D56-4BDA-BC3C-46B86131E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CAE29831-1135-4456-ACA2-8C6C66B2D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91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If price cannot adjust, waiting, search, quality, access, or another margin will.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6A2BCCC4-3872-4862-AC56-AFAC2DC93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3C655FB1-251F-49A2-861A-71F67C44D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Judge a regulation against realistic alternatives aimed at the same goal.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E4F345-9D46-4FA8-B87E-C09C9A522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22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world prices connect domestic buyers and sellers to international trade.</a:t>
            </a:r>
          </a:p>
        </p:txBody>
      </p:sp>
    </p:spTree>
    <p:extLst>
      <p:ext uri="{BB962C8B-B14F-4D97-AF65-F5344CB8AC3E}">
        <p14:creationId xmlns:p14="http://schemas.microsoft.com/office/powerpoint/2010/main" val="55881128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5DB2C77-C155-4D77-A8A9-72296C3FE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AE836A9-268F-4A5B-8630-BB4E4B90D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818E698-B8A3-4453-A65D-4C582954A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legal price matters only when it blocks equilibrium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055750F-9959-44BE-A4AD-AD5FAA00C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BAE035F-B3C9-4E5F-9264-A64F1CEF9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FE5DF6B-E20D-4ECB-84EA-F6660C96F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20F1DE72-04C0-4D60-9B5C-694F9BE2B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46391A-6B79-4BE1-BDCB-012FAFE6B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MARKET-CLEARING PRICE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65950057-B06C-4CCA-ADDF-3AD7EDE82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Quantity demanded = quantity supplied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9077C368-9B26-4E4F-8132-CD381AAF1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At this price, buyers and sellers can carry out the trades they want.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E2ED05A1-0504-459F-8944-FAF194B7B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EA2649-174B-4D55-8F09-94A265133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CONTROLLED PRICE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C374837C-7E8D-4530-9C77-ECA06AD22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The law limits adjustment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C62EF017-D92E-4CFC-80C4-B1CD35E5F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If the rule blocks the market-clearing price, quantity demanded and quantity supplied differ.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E2BB77-5A98-43B2-BD72-B88323F22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First ask whether the control is binding.</a:t>
            </a:r>
          </a:p>
        </p:txBody>
      </p:sp>
    </p:spTree>
    <p:extLst>
      <p:ext uri="{BB962C8B-B14F-4D97-AF65-F5344CB8AC3E}">
        <p14:creationId xmlns:p14="http://schemas.microsoft.com/office/powerpoint/2010/main" val="134237551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509EB57-A556-4064-AB1C-04EBFC79B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9A55DDD-2B76-4B33-AAFF-5874B0280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0CBD1E2-8E57-4C5B-BCB3-E4802FCD2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Six terms organize price-control analysis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4A21708-B3D9-4321-9775-C8934A2D2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F3E6794-D55F-4323-B9EA-4F1B2BA49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328A280-9B06-467C-8821-4F4290AB8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7557357C-EF2E-4048-8487-31AFE6CFC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2667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2E269D6D-3F0E-4261-A89B-A3E3A28BE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Term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79427AF4-A765-4046-8E72-7915F293F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504950"/>
            <a:ext cx="7429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BC36AE2B-7BE5-4596-8709-C821ED909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Plain meaning</a:t>
            </a:r>
          </a:p>
        </p:txBody>
      </p:sp>
      <p:sp>
        <p:nvSpPr>
          <p:cNvPr id="11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F4C486BD-C173-4529-800D-81A06D309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26670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46BA11E5-91E9-4A3D-8D48-E0651B80F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476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 ceiling</a:t>
            </a:r>
          </a:p>
        </p:txBody>
      </p:sp>
      <p:sp>
        <p:nvSpPr>
          <p:cNvPr id="13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0707EDE8-7D4B-4CE0-B33E-B2A3C10DC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019300"/>
            <a:ext cx="74295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D2AF4293-D0B2-4A28-B5A5-63A6A7103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095500"/>
            <a:ext cx="7239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legal maximum price.</a:t>
            </a:r>
          </a:p>
        </p:txBody>
      </p:sp>
      <p:sp>
        <p:nvSpPr>
          <p:cNvPr id="15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25907E47-726D-4ABE-95F7-A39FFAC3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62225"/>
            <a:ext cx="26670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F5881AAF-5758-4727-98C1-9B5C1D406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638425"/>
            <a:ext cx="2476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 floor</a:t>
            </a:r>
          </a:p>
        </p:txBody>
      </p:sp>
      <p:sp>
        <p:nvSpPr>
          <p:cNvPr id="17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E7C9B501-B3C1-4DB6-81B3-3F1B2CD4B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562225"/>
            <a:ext cx="74295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7BF9413B-0786-409F-9A6E-A3D5AF591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638425"/>
            <a:ext cx="7239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legal minimum price.</a:t>
            </a:r>
          </a:p>
        </p:txBody>
      </p:sp>
      <p:sp>
        <p:nvSpPr>
          <p:cNvPr id="19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BB658BC5-BDE8-40A3-A1B8-8AD15AF71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05150"/>
            <a:ext cx="26670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B855F0AE-018F-41AA-9536-D2887F325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81350"/>
            <a:ext cx="2476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Binding</a:t>
            </a:r>
          </a:p>
        </p:txBody>
      </p:sp>
      <p:sp>
        <p:nvSpPr>
          <p:cNvPr id="21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19317587-34AB-49F6-84D4-BC6D2E998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105150"/>
            <a:ext cx="74295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08FAD993-AE19-447C-911C-778DC6E0D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181350"/>
            <a:ext cx="7239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rule prevents the market from reaching equilibrium.</a:t>
            </a:r>
          </a:p>
        </p:txBody>
      </p:sp>
      <p:sp>
        <p:nvSpPr>
          <p:cNvPr id="23" name="chapter-table-cell-4-1">
            <a:extLst xmlns:a="http://schemas.openxmlformats.org/drawingml/2006/main">
              <a:ext uri="{FF2B5EF4-FFF2-40B4-BE49-F238E27FC236}">
                <a16:creationId xmlns:a16="http://schemas.microsoft.com/office/drawing/2014/main" id="{CE60B9AA-EC46-4E75-8B23-B74FA5774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48075"/>
            <a:ext cx="26670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4-1">
            <a:extLst xmlns:a="http://schemas.openxmlformats.org/drawingml/2006/main">
              <a:ext uri="{FF2B5EF4-FFF2-40B4-BE49-F238E27FC236}">
                <a16:creationId xmlns:a16="http://schemas.microsoft.com/office/drawing/2014/main" id="{D358DD09-9B92-4464-9ED2-906E0CC34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24275"/>
            <a:ext cx="2476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Nonbinding</a:t>
            </a:r>
          </a:p>
        </p:txBody>
      </p:sp>
      <p:sp>
        <p:nvSpPr>
          <p:cNvPr id="25" name="chapter-table-cell-4-2">
            <a:extLst xmlns:a="http://schemas.openxmlformats.org/drawingml/2006/main">
              <a:ext uri="{FF2B5EF4-FFF2-40B4-BE49-F238E27FC236}">
                <a16:creationId xmlns:a16="http://schemas.microsoft.com/office/drawing/2014/main" id="{4D8896C2-807B-4843-9B16-BAC752131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648075"/>
            <a:ext cx="74295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4-2">
            <a:extLst xmlns:a="http://schemas.openxmlformats.org/drawingml/2006/main">
              <a:ext uri="{FF2B5EF4-FFF2-40B4-BE49-F238E27FC236}">
                <a16:creationId xmlns:a16="http://schemas.microsoft.com/office/drawing/2014/main" id="{2646A255-3604-4FC5-9AA4-24179F03D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724275"/>
            <a:ext cx="7239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rule does not change the equilibrium outcome.</a:t>
            </a:r>
          </a:p>
        </p:txBody>
      </p:sp>
      <p:sp>
        <p:nvSpPr>
          <p:cNvPr id="27" name="chapter-table-cell-5-1">
            <a:extLst xmlns:a="http://schemas.openxmlformats.org/drawingml/2006/main">
              <a:ext uri="{FF2B5EF4-FFF2-40B4-BE49-F238E27FC236}">
                <a16:creationId xmlns:a16="http://schemas.microsoft.com/office/drawing/2014/main" id="{90F9D31A-DCBF-4CA0-8D60-F7B033F59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191000"/>
            <a:ext cx="26670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chapter-table-text-5-1">
            <a:extLst xmlns:a="http://schemas.openxmlformats.org/drawingml/2006/main">
              <a:ext uri="{FF2B5EF4-FFF2-40B4-BE49-F238E27FC236}">
                <a16:creationId xmlns:a16="http://schemas.microsoft.com/office/drawing/2014/main" id="{7FC3802B-5F68-481E-BF56-03220D839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67200"/>
            <a:ext cx="2476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Shortage</a:t>
            </a:r>
          </a:p>
        </p:txBody>
      </p:sp>
      <p:sp>
        <p:nvSpPr>
          <p:cNvPr id="29" name="chapter-table-cell-5-2">
            <a:extLst xmlns:a="http://schemas.openxmlformats.org/drawingml/2006/main">
              <a:ext uri="{FF2B5EF4-FFF2-40B4-BE49-F238E27FC236}">
                <a16:creationId xmlns:a16="http://schemas.microsoft.com/office/drawing/2014/main" id="{99CE0C40-CB1C-491E-9469-AA21C8AC3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191000"/>
            <a:ext cx="74295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chapter-table-text-5-2">
            <a:extLst xmlns:a="http://schemas.openxmlformats.org/drawingml/2006/main">
              <a:ext uri="{FF2B5EF4-FFF2-40B4-BE49-F238E27FC236}">
                <a16:creationId xmlns:a16="http://schemas.microsoft.com/office/drawing/2014/main" id="{4EA7F4C6-6702-487D-B546-F4E0C6278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267200"/>
            <a:ext cx="7239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Quantity demanded exceeds quantity supplied.</a:t>
            </a:r>
          </a:p>
        </p:txBody>
      </p:sp>
      <p:sp>
        <p:nvSpPr>
          <p:cNvPr id="31" name="chapter-table-cell-6-1">
            <a:extLst xmlns:a="http://schemas.openxmlformats.org/drawingml/2006/main">
              <a:ext uri="{FF2B5EF4-FFF2-40B4-BE49-F238E27FC236}">
                <a16:creationId xmlns:a16="http://schemas.microsoft.com/office/drawing/2014/main" id="{1E08AF63-B8ED-4FFB-AA14-E1EDC1BD4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733925"/>
            <a:ext cx="26670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chapter-table-text-6-1">
            <a:extLst xmlns:a="http://schemas.openxmlformats.org/drawingml/2006/main">
              <a:ext uri="{FF2B5EF4-FFF2-40B4-BE49-F238E27FC236}">
                <a16:creationId xmlns:a16="http://schemas.microsoft.com/office/drawing/2014/main" id="{0C71A872-E553-4B3B-844C-AF56F54E4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10125"/>
            <a:ext cx="2476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Surplus</a:t>
            </a:r>
          </a:p>
        </p:txBody>
      </p:sp>
      <p:sp>
        <p:nvSpPr>
          <p:cNvPr id="33" name="chapter-table-cell-6-2">
            <a:extLst xmlns:a="http://schemas.openxmlformats.org/drawingml/2006/main">
              <a:ext uri="{FF2B5EF4-FFF2-40B4-BE49-F238E27FC236}">
                <a16:creationId xmlns:a16="http://schemas.microsoft.com/office/drawing/2014/main" id="{B153DD2F-E9BD-4178-A801-DCDABF3BD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733925"/>
            <a:ext cx="74295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chapter-table-text-6-2">
            <a:extLst xmlns:a="http://schemas.openxmlformats.org/drawingml/2006/main">
              <a:ext uri="{FF2B5EF4-FFF2-40B4-BE49-F238E27FC236}">
                <a16:creationId xmlns:a16="http://schemas.microsoft.com/office/drawing/2014/main" id="{5CC51733-21F7-4DB4-9A7E-DFE57A988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810125"/>
            <a:ext cx="7239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Quantity supplied exceeds quantity demanded.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C9A884F-AEC0-4DD3-A0DC-91CC258AD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79120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diagram, not the vocabulary list, does the real work.</a:t>
            </a:r>
          </a:p>
        </p:txBody>
      </p:sp>
    </p:spTree>
    <p:extLst>
      <p:ext uri="{BB962C8B-B14F-4D97-AF65-F5344CB8AC3E}">
        <p14:creationId xmlns:p14="http://schemas.microsoft.com/office/powerpoint/2010/main" val="52623061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3FB7748-4C16-4A0C-8D84-D2E996A88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255410B-CE02-478E-8AF6-29438F999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5BCE540-BD09-4EDE-B559-095238043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ceiling below equilibrium creates a shortage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77D9B75-12BB-4FDC-94EE-FCEC900FE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59F99EF-A001-4702-91CC-2BF2E1492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A0CF2C3-7CB3-44D9-A214-EDD93FF47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072e19552f428e"/>
          <a:stretch xmlns:a="http://schemas.openxmlformats.org/drawingml/2006/main"/>
        </p:blipFill>
        <p:spPr>
          <a:xfrm xmlns:a="http://schemas.openxmlformats.org/drawingml/2006/main">
            <a:off x="876300" y="1484946"/>
            <a:ext cx="10439400" cy="4192909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D52B5F07-8049-457C-8956-ADF1BD473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At the lower legal price, buyers want more and sellers offer less.</a:t>
            </a:r>
          </a:p>
        </p:txBody>
      </p:sp>
    </p:spTree>
    <p:extLst>
      <p:ext uri="{BB962C8B-B14F-4D97-AF65-F5344CB8AC3E}">
        <p14:creationId xmlns:p14="http://schemas.microsoft.com/office/powerpoint/2010/main" val="19400748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FA5E8CE-0ED1-4EB2-8223-FFCF8BA9C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16088F6-D45F-4A34-9577-4C66F0654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885736E-891C-4F49-B3F2-A4F70D0F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binding ceiling changes more than the posted price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D7508AB-AAC4-4848-8EB8-7CDD68D6F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ED77E19-81D7-498D-B513-AD57B6087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95CE388-7FD2-4386-80CA-4C6991B35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8E27D1BC-309B-4C2A-B447-2D2678CB8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63285D-F858-4483-BA24-48190FD72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8E169888-4829-46F4-BF20-B73905BF1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Price is held down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17F846A9-054C-48B9-AEA3-2C685FEBC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legal maximum blocks upward adjustment.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D28B94-DB7D-4BA2-A026-29100A06B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6138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B6295534-2317-4F1B-98DA-D03C3C967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2E0D67-B557-486D-AA89-DBA45C7C7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C41A8217-1198-408D-A065-FCCF7214A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Shortage appears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ABCB7C41-D30E-4CC6-8DBE-85D5DF65B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3338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want more than sellers offer.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3704528-C2F1-4A14-97B2-9CF036166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7F19EFC5-C5F7-4D94-9F36-1BFE523DC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B3A1BF-A881-4452-AADA-2E110CCE3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4B9DBEB8-C20A-4388-B0EF-C2FF9F25F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Other margins adjust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CB313A44-A476-47EB-B152-6DC4BB157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5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Waiting, search, rules, quality, and connections ration access.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480BAB-B3AC-4B62-A084-078BD7E2B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4413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2" name="step-4-field">
            <a:extLst xmlns:a="http://schemas.openxmlformats.org/drawingml/2006/main">
              <a:ext uri="{FF2B5EF4-FFF2-40B4-BE49-F238E27FC236}">
                <a16:creationId xmlns:a16="http://schemas.microsoft.com/office/drawing/2014/main" id="{4EDCECE0-17EE-4532-AC35-5CB6DF92F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4913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5055453-5163-4577-9157-5CC6A3690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4</a:t>
            </a:r>
          </a:p>
        </p:txBody>
      </p:sp>
      <p:sp>
        <p:nvSpPr>
          <p:cNvPr id="24" name="step-4-heading">
            <a:extLst xmlns:a="http://schemas.openxmlformats.org/drawingml/2006/main">
              <a:ext uri="{FF2B5EF4-FFF2-40B4-BE49-F238E27FC236}">
                <a16:creationId xmlns:a16="http://schemas.microsoft.com/office/drawing/2014/main" id="{EA942133-BDFD-4A0B-8FCB-53CFBC3D4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Quantity falls</a:t>
            </a:r>
          </a:p>
        </p:txBody>
      </p:sp>
      <p:sp>
        <p:nvSpPr>
          <p:cNvPr id="25" name="step-4-body">
            <a:extLst xmlns:a="http://schemas.openxmlformats.org/drawingml/2006/main">
              <a:ext uri="{FF2B5EF4-FFF2-40B4-BE49-F238E27FC236}">
                <a16:creationId xmlns:a16="http://schemas.microsoft.com/office/drawing/2014/main" id="{0246ECD1-9A16-4559-A35B-86907E435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Some mutually beneficial trades disappear.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D2ABBC9-AC9A-4C26-9989-78B48CE35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If price cannot adjust, something else adjusts.</a:t>
            </a:r>
          </a:p>
        </p:txBody>
      </p:sp>
    </p:spTree>
    <p:extLst>
      <p:ext uri="{BB962C8B-B14F-4D97-AF65-F5344CB8AC3E}">
        <p14:creationId xmlns:p14="http://schemas.microsoft.com/office/powerpoint/2010/main" val="56776412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23EC92A-7E46-47BC-8DDF-DBCE8BFD3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44E6CA4-CA6B-47A4-ACBB-AB7CE8601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C6B8AA6-26B7-468C-87C6-389D4F513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simple welfare diagram isolates lost trades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02AC151-0D94-4276-84D9-FF38C5C59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CE33603-49DE-4379-BD96-3A628DA7E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8BBB83F-30F9-4460-8577-C397C625B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7353b2a192400a"/>
          <a:stretch xmlns:a="http://schemas.openxmlformats.org/drawingml/2006/main"/>
        </p:blipFill>
        <p:spPr>
          <a:xfrm xmlns:a="http://schemas.openxmlformats.org/drawingml/2006/main">
            <a:off x="3348182" y="1371600"/>
            <a:ext cx="5495636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B6C81573-4A18-4E70-AA79-6076E791B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Some buyers gain from the lower price, sellers lose, and trades between Qs and Q* disappear.</a:t>
            </a:r>
          </a:p>
        </p:txBody>
      </p:sp>
    </p:spTree>
    <p:extLst>
      <p:ext uri="{BB962C8B-B14F-4D97-AF65-F5344CB8AC3E}">
        <p14:creationId xmlns:p14="http://schemas.microsoft.com/office/powerpoint/2010/main" val="128565842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00A3D9F-580A-4CEA-8368-6A99EB04E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A2F91F6-E674-41BB-8859-F5C526776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55AC96-F492-49DC-9364-7FF4F9788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1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posted price can understate what buyers really pay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722F009-A7FC-489F-9156-6BB77A851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0074E93-06BD-444C-9061-51B5BC35A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1B291AF-C937-434C-B708-2699A7779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89bf825eee4911"/>
          <a:stretch xmlns:a="http://schemas.openxmlformats.org/drawingml/2006/main"/>
        </p:blipFill>
        <p:spPr>
          <a:xfrm xmlns:a="http://schemas.openxmlformats.org/drawingml/2006/main">
            <a:off x="3497520" y="1371600"/>
            <a:ext cx="5196960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2D689E23-4747-42E1-AD47-2F03A1F19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lower money price can be offset by time, effort, uncertainty, and inconvenience.</a:t>
            </a:r>
          </a:p>
        </p:txBody>
      </p:sp>
    </p:spTree>
    <p:extLst>
      <p:ext uri="{BB962C8B-B14F-4D97-AF65-F5344CB8AC3E}">
        <p14:creationId xmlns:p14="http://schemas.microsoft.com/office/powerpoint/2010/main" val="197404881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60A3293-79C4-4947-B967-13FD2EF14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90728A6-C25B-410B-9F45-07EC4D9FF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8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79B4C4-993E-4CF9-B409-FA6E4297C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30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Many people want to live in Manhattan; there are not enough apartments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4F85219-9705-4746-9158-0155501E7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4E58B6A-CCC0-434E-B65F-5FD930B41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E323A2A-7F59-4A62-8BE8-E1DBCBF04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DC3D7CCF-B50A-46F1-82F1-00730E9F0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Rent control can lower rent for a selected tenant. It cannot create an apartment for every person who wants one at that rent.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942173-9394-41BF-9D2C-808B3DF22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shortage must be rationed somehow.</a:t>
            </a:r>
          </a:p>
        </p:txBody>
      </p:sp>
    </p:spTree>
    <p:extLst>
      <p:ext uri="{BB962C8B-B14F-4D97-AF65-F5344CB8AC3E}">
        <p14:creationId xmlns:p14="http://schemas.microsoft.com/office/powerpoint/2010/main" val="92818306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2026-07-31T14:29:24.7370000Z</dcterms:created>
  <dcterms:modified xsi:type="dcterms:W3CDTF">2026-07-31T14:29:24.7370000Z</dcterms:modified>
</coreProperties>
</file>