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552b2c2ba864f39" /><Relationship Type="http://schemas.openxmlformats.org/officeDocument/2006/relationships/extended-properties" Target="/docProps/app.xml" Id="Rebb425e547a84c30" /><Relationship Type="http://schemas.openxmlformats.org/officeDocument/2006/relationships/officeDocument" Target="/ppt/presentation.xml" Id="R375fecab537843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7911f04c994e48"/>
  </p:sldMasterIdLst>
  <p:notesMasterIdLst>
    <p:notesMasterId xmlns:r="http://schemas.openxmlformats.org/officeDocument/2006/relationships" r:id="R896cb6bc97bd4fcf"/>
  </p:notesMasterIdLst>
  <p:sldIdLst>
    <p:sldId xmlns:r="http://schemas.openxmlformats.org/officeDocument/2006/relationships" id="256" r:id="R0722547edb0742fe"/>
    <p:sldId xmlns:r="http://schemas.openxmlformats.org/officeDocument/2006/relationships" id="257" r:id="R6a67587e0a6e4260"/>
    <p:sldId xmlns:r="http://schemas.openxmlformats.org/officeDocument/2006/relationships" id="258" r:id="R9c75641a987b4e7c"/>
    <p:sldId xmlns:r="http://schemas.openxmlformats.org/officeDocument/2006/relationships" id="259" r:id="Rd19ed8ffe0144121"/>
    <p:sldId xmlns:r="http://schemas.openxmlformats.org/officeDocument/2006/relationships" id="260" r:id="Re3b43fd5bad84feb"/>
    <p:sldId xmlns:r="http://schemas.openxmlformats.org/officeDocument/2006/relationships" id="261" r:id="R088552fbf69e4fa9"/>
    <p:sldId xmlns:r="http://schemas.openxmlformats.org/officeDocument/2006/relationships" id="262" r:id="Rb6639dd828804bc3"/>
    <p:sldId xmlns:r="http://schemas.openxmlformats.org/officeDocument/2006/relationships" id="263" r:id="Re37cbca331414001"/>
    <p:sldId xmlns:r="http://schemas.openxmlformats.org/officeDocument/2006/relationships" id="264" r:id="R736c91b2d249418c"/>
    <p:sldId xmlns:r="http://schemas.openxmlformats.org/officeDocument/2006/relationships" id="265" r:id="R35ba86445ec34f9a"/>
    <p:sldId xmlns:r="http://schemas.openxmlformats.org/officeDocument/2006/relationships" id="266" r:id="R1b358a37114541e9"/>
    <p:sldId xmlns:r="http://schemas.openxmlformats.org/officeDocument/2006/relationships" id="267" r:id="R6fa2698597a24329"/>
    <p:sldId xmlns:r="http://schemas.openxmlformats.org/officeDocument/2006/relationships" id="268" r:id="Rdbc8a8a9a6324704"/>
    <p:sldId xmlns:r="http://schemas.openxmlformats.org/officeDocument/2006/relationships" id="269" r:id="R6a5cef2da9ac4df1"/>
    <p:sldId xmlns:r="http://schemas.openxmlformats.org/officeDocument/2006/relationships" id="270" r:id="Rb79af44cc3c343ea"/>
    <p:sldId xmlns:r="http://schemas.openxmlformats.org/officeDocument/2006/relationships" id="271" r:id="Rf43cedb6e93e44cd"/>
    <p:sldId xmlns:r="http://schemas.openxmlformats.org/officeDocument/2006/relationships" id="272" r:id="R9e87f8cf5ec64fcf"/>
    <p:sldId xmlns:r="http://schemas.openxmlformats.org/officeDocument/2006/relationships" id="273" r:id="R3cf150025c744596"/>
    <p:sldId xmlns:r="http://schemas.openxmlformats.org/officeDocument/2006/relationships" id="274" r:id="Rb904102c60404eda"/>
    <p:sldId xmlns:r="http://schemas.openxmlformats.org/officeDocument/2006/relationships" id="275" r:id="R1992303de9304044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760c47fc5564744" /><Relationship Type="http://schemas.openxmlformats.org/officeDocument/2006/relationships/slideMaster" Target="/ppt/slideMasters/slideMaster1.xml" Id="Rc07911f04c994e48" /><Relationship Type="http://schemas.openxmlformats.org/officeDocument/2006/relationships/notesMaster" Target="/ppt/notesMasters/notesMaster1.xml" Id="R896cb6bc97bd4fcf" /><Relationship Type="http://schemas.openxmlformats.org/officeDocument/2006/relationships/presProps" Target="/ppt/presProps.xml" Id="R3924aa7dcc2e418e" /><Relationship Type="http://schemas.openxmlformats.org/officeDocument/2006/relationships/tableStyles" Target="/ppt/tableStyles.xml" Id="R600ae481eb3d4241" /><Relationship Type="http://schemas.openxmlformats.org/officeDocument/2006/relationships/slide" Target="/ppt/slides/slide1.xml" Id="R0722547edb0742fe" /><Relationship Type="http://schemas.openxmlformats.org/officeDocument/2006/relationships/slide" Target="/ppt/slides/slide2.xml" Id="R6a67587e0a6e4260" /><Relationship Type="http://schemas.openxmlformats.org/officeDocument/2006/relationships/slide" Target="/ppt/slides/slide3.xml" Id="R9c75641a987b4e7c" /><Relationship Type="http://schemas.openxmlformats.org/officeDocument/2006/relationships/slide" Target="/ppt/slides/slide4.xml" Id="Rd19ed8ffe0144121" /><Relationship Type="http://schemas.openxmlformats.org/officeDocument/2006/relationships/slide" Target="/ppt/slides/slide5.xml" Id="Re3b43fd5bad84feb" /><Relationship Type="http://schemas.openxmlformats.org/officeDocument/2006/relationships/slide" Target="/ppt/slides/slide6.xml" Id="R088552fbf69e4fa9" /><Relationship Type="http://schemas.openxmlformats.org/officeDocument/2006/relationships/slide" Target="/ppt/slides/slide7.xml" Id="Rb6639dd828804bc3" /><Relationship Type="http://schemas.openxmlformats.org/officeDocument/2006/relationships/slide" Target="/ppt/slides/slide8.xml" Id="Re37cbca331414001" /><Relationship Type="http://schemas.openxmlformats.org/officeDocument/2006/relationships/slide" Target="/ppt/slides/slide9.xml" Id="R736c91b2d249418c" /><Relationship Type="http://schemas.openxmlformats.org/officeDocument/2006/relationships/slide" Target="/ppt/slides/slide10.xml" Id="R35ba86445ec34f9a" /><Relationship Type="http://schemas.openxmlformats.org/officeDocument/2006/relationships/slide" Target="/ppt/slides/slide11.xml" Id="R1b358a37114541e9" /><Relationship Type="http://schemas.openxmlformats.org/officeDocument/2006/relationships/slide" Target="/ppt/slides/slide12.xml" Id="R6fa2698597a24329" /><Relationship Type="http://schemas.openxmlformats.org/officeDocument/2006/relationships/slide" Target="/ppt/slides/slide13.xml" Id="Rdbc8a8a9a6324704" /><Relationship Type="http://schemas.openxmlformats.org/officeDocument/2006/relationships/slide" Target="/ppt/slides/slide14.xml" Id="R6a5cef2da9ac4df1" /><Relationship Type="http://schemas.openxmlformats.org/officeDocument/2006/relationships/slide" Target="/ppt/slides/slide15.xml" Id="Rb79af44cc3c343ea" /><Relationship Type="http://schemas.openxmlformats.org/officeDocument/2006/relationships/slide" Target="/ppt/slides/slide16.xml" Id="Rf43cedb6e93e44cd" /><Relationship Type="http://schemas.openxmlformats.org/officeDocument/2006/relationships/slide" Target="/ppt/slides/slide17.xml" Id="R9e87f8cf5ec64fcf" /><Relationship Type="http://schemas.openxmlformats.org/officeDocument/2006/relationships/slide" Target="/ppt/slides/slide18.xml" Id="R3cf150025c744596" /><Relationship Type="http://schemas.openxmlformats.org/officeDocument/2006/relationships/slide" Target="/ppt/slides/slide19.xml" Id="Rb904102c60404eda" /><Relationship Type="http://schemas.openxmlformats.org/officeDocument/2006/relationships/slide" Target="/ppt/slides/slide20.xml" Id="R1992303de930404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cbce1b19ed5a485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dccfc1018a34074" /><Relationship Type="http://schemas.openxmlformats.org/officeDocument/2006/relationships/notesMaster" Target="/ppt/notesMasters/notesMaster1.xml" Id="R44bd11ca542d4ced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372709549a094938" /><Relationship Type="http://schemas.openxmlformats.org/officeDocument/2006/relationships/notesMaster" Target="/ppt/notesMasters/notesMaster1.xml" Id="R0ed9b77878ae4b61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297d26ac93214d76" /><Relationship Type="http://schemas.openxmlformats.org/officeDocument/2006/relationships/notesMaster" Target="/ppt/notesMasters/notesMaster1.xml" Id="R24c063990acf4b58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1e824432b9654436" /><Relationship Type="http://schemas.openxmlformats.org/officeDocument/2006/relationships/notesMaster" Target="/ppt/notesMasters/notesMaster1.xml" Id="Rb752421e291f4b87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6349025dcd274920" /><Relationship Type="http://schemas.openxmlformats.org/officeDocument/2006/relationships/notesMaster" Target="/ppt/notesMasters/notesMaster1.xml" Id="R90961a35b1a54131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06647177f3e84f3f" /><Relationship Type="http://schemas.openxmlformats.org/officeDocument/2006/relationships/notesMaster" Target="/ppt/notesMasters/notesMaster1.xml" Id="R312e86a42b254686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b7c6307f54434c73" /><Relationship Type="http://schemas.openxmlformats.org/officeDocument/2006/relationships/notesMaster" Target="/ppt/notesMasters/notesMaster1.xml" Id="R64e87a7fa317434c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19c2b2c5b5e14de5" /><Relationship Type="http://schemas.openxmlformats.org/officeDocument/2006/relationships/notesMaster" Target="/ppt/notesMasters/notesMaster1.xml" Id="R304da1d36ed74cfb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398b21dc191742fd" /><Relationship Type="http://schemas.openxmlformats.org/officeDocument/2006/relationships/notesMaster" Target="/ppt/notesMasters/notesMaster1.xml" Id="Rac7e85346a994084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8c3f226e1c5d49f9" /><Relationship Type="http://schemas.openxmlformats.org/officeDocument/2006/relationships/notesMaster" Target="/ppt/notesMasters/notesMaster1.xml" Id="R7a0ad9b5ec8c4410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795fad434ac04f82" /><Relationship Type="http://schemas.openxmlformats.org/officeDocument/2006/relationships/notesMaster" Target="/ppt/notesMasters/notesMaster1.xml" Id="Rcae12d673792490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58863ad3fa34eab" /><Relationship Type="http://schemas.openxmlformats.org/officeDocument/2006/relationships/notesMaster" Target="/ppt/notesMasters/notesMaster1.xml" Id="R1266b9499cae4588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c800c77835354f7f" /><Relationship Type="http://schemas.openxmlformats.org/officeDocument/2006/relationships/notesMaster" Target="/ppt/notesMasters/notesMaster1.xml" Id="Rad1eb2040061490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bda601a9f15e4c67" /><Relationship Type="http://schemas.openxmlformats.org/officeDocument/2006/relationships/notesMaster" Target="/ppt/notesMasters/notesMaster1.xml" Id="Rfe9ecf153d984f5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6e21834f2f24ceb" /><Relationship Type="http://schemas.openxmlformats.org/officeDocument/2006/relationships/notesMaster" Target="/ppt/notesMasters/notesMaster1.xml" Id="R49cef60d5ab3404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35c967212c54a1b" /><Relationship Type="http://schemas.openxmlformats.org/officeDocument/2006/relationships/notesMaster" Target="/ppt/notesMasters/notesMaster1.xml" Id="R890855a494b34337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8d8fde82e5c42e5" /><Relationship Type="http://schemas.openxmlformats.org/officeDocument/2006/relationships/notesMaster" Target="/ppt/notesMasters/notesMaster1.xml" Id="R9602a59235ee4b7b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adc412a01c784b4b" /><Relationship Type="http://schemas.openxmlformats.org/officeDocument/2006/relationships/notesMaster" Target="/ppt/notesMasters/notesMaster1.xml" Id="Rcf4a7afea15e4c1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8664af7eee4840ad" /><Relationship Type="http://schemas.openxmlformats.org/officeDocument/2006/relationships/notesMaster" Target="/ppt/notesMasters/notesMaster1.xml" Id="R2ab7cbe759c24d73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77552b3745994ebf" /><Relationship Type="http://schemas.openxmlformats.org/officeDocument/2006/relationships/notesMaster" Target="/ppt/notesMasters/notesMaster1.xml" Id="R476853dfff9b418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Reconnect the chapter to comparative advantage. Chapter 2 explained why specialization creates gains; this chapter shows those gains and losses inside a domestic market.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9: International Trade and Trade Policy (current project draft).</a:t>
            </a:r>
          </a:p>
          <a:p xmlns:a="http://schemas.openxmlformats.org/drawingml/2006/main">
            <a:r>
              <a:t>- Cover artwork: design/book-cover/principles-of-micro-cover.png (project-generated asset).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Link directly to Chapter 7. The tariff creates a wedge between the world opportunity cost and the domestic price.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9: International Trade and Trade Policy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Identify the production-distortion triangle and consumption-distortion triangle. Do not describe the producer transfer as a national loss.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9: International Trade and Trade Policy (current project draft).</a:t>
            </a:r>
          </a:p>
          <a:p xmlns:a="http://schemas.openxmlformats.org/drawingml/2006/main">
            <a:r>
              <a:t>- Project-reviewed Chapter 9 figures from figures/ch09_international_trade_and_trade_policy/.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as an unintended-consequences application, not a universal estimate for every tariff.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9: International Trade and Trade Policy (current project draft).</a:t>
            </a:r>
          </a:p>
          <a:p xmlns:a="http://schemas.openxmlformats.org/drawingml/2006/main">
            <a:r>
              <a:t>- Aaron Flaaen, Ali Hortacsu, and Felix Tintelnot, The Production Relocation and Price Effects of US Trade Policy: The Case of Washing Machines, American Economic Review 110(7), 2020.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quota rent as the value of the right to import at the world price and sell at the higher domestic price.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9: International Trade and Trade Policy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Ask who owns the import licenses. If foreign exporters capture the rents, the domestic national loss is larger than when the government auctions them.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9: International Trade and Trade Policy (current project draft).</a:t>
            </a:r>
          </a:p>
          <a:p xmlns:a="http://schemas.openxmlformats.org/drawingml/2006/main">
            <a:r>
              <a:t>- Project-reviewed Chapter 9 figures from figures/ch09_international_trade_and_trade_policy/.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Treat national security as potentially legitimate when the claim is true. Do not let a broad label substitute for evidence or policy design.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9: International Trade and Trade Policy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a specific hypothetical product and ask which remedy addresses the exact risk at least cost.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9: International Trade and Trade Policy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the public-choice link from Chapter 8. It explains political durability, not whether every restriction is unjustified.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9: International Trade and Trade Policy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 not claim Smoot-Hawley single-handedly caused the Great Depression. The durable point is that protection invites retaliation and negotiated rules can reduce that risk.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9: International Trade and Trade Policy (current project draft).</a:t>
            </a:r>
          </a:p>
          <a:p xmlns:a="http://schemas.openxmlformats.org/drawingml/2006/main">
            <a:r>
              <a:t>- U.S. Senate Historical Office, The Senate Passes the Smoot-Hawley Tariff; World Trade Organization, The GATT Years: From Havana to Marrakesh.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chapter should be clearly pro-trade without pretending adjustment costs are imaginary.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9: International Trade and Trade Policy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Make the bridge to Chapter 2 explicit. The production logic becomes a supply-and-demand welfare analysis.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9: International Trade and Trade Policy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Close by asking students to identify the winners, losers, and net effect of one import or export example without calculating areas.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9: International Trade and Trade Policy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Define the small-country benchmark: domestic buying and selling do not move the world price. This is a simplifying benchmark, not a claim about every country and product.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9: International Trade and Trade Policy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Have students identify the two domestic quantities before measuring imports. The world supply is represented by a horizontal price line in the small-country benchmark.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9: International Trade and Trade Policy (current project draft).</a:t>
            </a:r>
          </a:p>
          <a:p xmlns:a="http://schemas.openxmlformats.org/drawingml/2006/main">
            <a:r>
              <a:t>- Project-reviewed Chapter 9 figures from figures/ch09_international_trade_and_trade_policy/.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letters to show the transfer from producers to consumers separately from the two net-gain triangles.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9: International Trade and Trade Policy (current project draft).</a:t>
            </a:r>
          </a:p>
          <a:p xmlns:a="http://schemas.openxmlformats.org/drawingml/2006/main">
            <a:r>
              <a:t>- Project-reviewed Chapter 9 figures from figures/ch09_international_trade_and_trade_policy/.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Again identify the two domestic quantities first. Exports are not a separate curve; they are the horizontal gap at the world price.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9: International Trade and Trade Policy (current project draft).</a:t>
            </a:r>
          </a:p>
          <a:p xmlns:a="http://schemas.openxmlformats.org/drawingml/2006/main">
            <a:r>
              <a:t>- Project-reviewed Chapter 9 figures from figures/ch09_international_trade_and_trade_policy/.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the symmetry with imports. Trade changes who gains inside the country, but total surplus rises in the benchmark.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9: International Trade and Trade Policy (current project draft).</a:t>
            </a:r>
          </a:p>
          <a:p xmlns:a="http://schemas.openxmlformats.org/drawingml/2006/main">
            <a:r>
              <a:t>- Project-reviewed Chapter 9 figures from figures/ch09_international_trade_and_trade_policy/.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distinction is essential in a Rust Belt classroom. Acknowledge concentrated loss without confusing it with the national total-surplus result.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9: International Trade and Trade Policy (current project draft).</a:t>
            </a:r>
          </a:p>
          <a:p xmlns:a="http://schemas.openxmlformats.org/drawingml/2006/main">
            <a:r>
              <a:t>- David H. Autor, David Dorn, and Gordon H. Hanson, The China Syndrome, American Economic Review 103(6), 2013.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the variety result qualitative. It adds to the mechanism rather than replacing the supply-and-demand analysis.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9: International Trade and Trade Policy (current project draft).</a:t>
            </a:r>
          </a:p>
          <a:p xmlns:a="http://schemas.openxmlformats.org/drawingml/2006/main">
            <a:r>
              <a:t>- Christian Broda and David E. Weinstein, Globalization and the Gains from Variety, Quarterly Journal of Economics 121(2), 2006.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06ac0e9e1b45f6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2b33160ce00347d1" /><Relationship Type="http://schemas.openxmlformats.org/officeDocument/2006/relationships/slideLayout" Target="/ppt/slideLayouts/slideLayout1.xml" Id="R381b2015b15c41c2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1b2015b15c41c2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b3b8b4d5249f9" /><Relationship Type="http://schemas.openxmlformats.org/officeDocument/2006/relationships/image" Target="/ppt/media/image.png" Id="R58cb099bac724442" /><Relationship Type="http://schemas.openxmlformats.org/officeDocument/2006/relationships/notesSlide" Target="/ppt/notesSlides/notesSlide1.xml" Id="R31400a6e77144412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8c4e865654b7f" /><Relationship Type="http://schemas.openxmlformats.org/officeDocument/2006/relationships/notesSlide" Target="/ppt/notesSlides/notesSlide10.xml" Id="Rfc629c116e4b4c0d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de4110b48454a" /><Relationship Type="http://schemas.openxmlformats.org/officeDocument/2006/relationships/image" Target="/ppt/media/image6.png" Id="Ra64e7163bb974592" /><Relationship Type="http://schemas.openxmlformats.org/officeDocument/2006/relationships/notesSlide" Target="/ppt/notesSlides/notesSlide11.xml" Id="Rd7ec49a330844eb8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5d0fafd1542e6" /><Relationship Type="http://schemas.openxmlformats.org/officeDocument/2006/relationships/notesSlide" Target="/ppt/notesSlides/notesSlide12.xml" Id="R66a7d128d8df41a3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98ff0f9aa48f4" /><Relationship Type="http://schemas.openxmlformats.org/officeDocument/2006/relationships/notesSlide" Target="/ppt/notesSlides/notesSlide13.xml" Id="Rbc9a2d3742d5407b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c9f49a5f24396" /><Relationship Type="http://schemas.openxmlformats.org/officeDocument/2006/relationships/image" Target="/ppt/media/image7.png" Id="R7f27cf1b414d4b2d" /><Relationship Type="http://schemas.openxmlformats.org/officeDocument/2006/relationships/notesSlide" Target="/ppt/notesSlides/notesSlide14.xml" Id="R4c36a5fddc72478e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996ff2d9d409b" /><Relationship Type="http://schemas.openxmlformats.org/officeDocument/2006/relationships/notesSlide" Target="/ppt/notesSlides/notesSlide15.xml" Id="R6a29719ce8c34118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7b91205b0450f" /><Relationship Type="http://schemas.openxmlformats.org/officeDocument/2006/relationships/notesSlide" Target="/ppt/notesSlides/notesSlide16.xml" Id="R063e906873ea4c15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ad2f568dc4a2a" /><Relationship Type="http://schemas.openxmlformats.org/officeDocument/2006/relationships/notesSlide" Target="/ppt/notesSlides/notesSlide17.xml" Id="R2384c2cc87aa46a2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35f89006c480c" /><Relationship Type="http://schemas.openxmlformats.org/officeDocument/2006/relationships/notesSlide" Target="/ppt/notesSlides/notesSlide18.xml" Id="Rdfd5561f3c0f4b52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bb3ccd6cb4d9a" /><Relationship Type="http://schemas.openxmlformats.org/officeDocument/2006/relationships/notesSlide" Target="/ppt/notesSlides/notesSlide19.xml" Id="R8b0bbffbc3a643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d7b3bbb52413c" /><Relationship Type="http://schemas.openxmlformats.org/officeDocument/2006/relationships/notesSlide" Target="/ppt/notesSlides/notesSlide2.xml" Id="Rfe27c5240cd74756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7d7997a5547b4" /><Relationship Type="http://schemas.openxmlformats.org/officeDocument/2006/relationships/notesSlide" Target="/ppt/notesSlides/notesSlide20.xml" Id="R312a8e28265047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94af8030a4d07" /><Relationship Type="http://schemas.openxmlformats.org/officeDocument/2006/relationships/notesSlide" Target="/ppt/notesSlides/notesSlide3.xml" Id="Rcde9996dd63b4a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0b29587684cd1" /><Relationship Type="http://schemas.openxmlformats.org/officeDocument/2006/relationships/image" Target="/ppt/media/image2.png" Id="R55e3f7ce698949e0" /><Relationship Type="http://schemas.openxmlformats.org/officeDocument/2006/relationships/notesSlide" Target="/ppt/notesSlides/notesSlide4.xml" Id="Rff30846996e043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59cff4b4644b5" /><Relationship Type="http://schemas.openxmlformats.org/officeDocument/2006/relationships/image" Target="/ppt/media/image3.png" Id="Rb7b7823f9b964bc6" /><Relationship Type="http://schemas.openxmlformats.org/officeDocument/2006/relationships/notesSlide" Target="/ppt/notesSlides/notesSlide5.xml" Id="R6d7dcf4e004641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c981aa0d14df2" /><Relationship Type="http://schemas.openxmlformats.org/officeDocument/2006/relationships/image" Target="/ppt/media/image4.png" Id="R5b14590fd0314547" /><Relationship Type="http://schemas.openxmlformats.org/officeDocument/2006/relationships/notesSlide" Target="/ppt/notesSlides/notesSlide6.xml" Id="R4b6edc598a284c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fe58f1c0b4fba" /><Relationship Type="http://schemas.openxmlformats.org/officeDocument/2006/relationships/image" Target="/ppt/media/image5.png" Id="R750c6b7e190e4440" /><Relationship Type="http://schemas.openxmlformats.org/officeDocument/2006/relationships/notesSlide" Target="/ppt/notesSlides/notesSlide7.xml" Id="R93556cba4f7b423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4a758e7eb4e6d" /><Relationship Type="http://schemas.openxmlformats.org/officeDocument/2006/relationships/notesSlide" Target="/ppt/notesSlides/notesSlide8.xml" Id="Rbead213e0df449dc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da4b88fc94ae3" /><Relationship Type="http://schemas.openxmlformats.org/officeDocument/2006/relationships/notesSlide" Target="/ppt/notesSlides/notesSlide9.xml" Id="R85d5f7f1d38e4d34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title-field">
            <a:extLst xmlns:a="http://schemas.openxmlformats.org/drawingml/2006/main">
              <a:ext uri="{FF2B5EF4-FFF2-40B4-BE49-F238E27FC236}">
                <a16:creationId xmlns:a16="http://schemas.microsoft.com/office/drawing/2014/main" id="{B97585EC-A118-49F6-BDD8-ACCA88DDA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5247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title-accent">
            <a:extLst xmlns:a="http://schemas.openxmlformats.org/drawingml/2006/main">
              <a:ext uri="{FF2B5EF4-FFF2-40B4-BE49-F238E27FC236}">
                <a16:creationId xmlns:a16="http://schemas.microsoft.com/office/drawing/2014/main" id="{FAC217E9-01FF-4EA6-8D77-D803D6FA9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8763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deck-title">
            <a:extLst xmlns:a="http://schemas.openxmlformats.org/drawingml/2006/main">
              <a:ext uri="{FF2B5EF4-FFF2-40B4-BE49-F238E27FC236}">
                <a16:creationId xmlns:a16="http://schemas.microsoft.com/office/drawing/2014/main" id="{DCCFE070-83C0-4FAA-9BA5-B5E1A98F0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47800"/>
            <a:ext cx="6667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7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7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International Trade and Trade Policy</a:t>
            </a:r>
          </a:p>
        </p:txBody>
      </p:sp>
      <p:sp>
        <p:nvSpPr>
          <p:cNvPr id="4" name="deck-chapter">
            <a:extLst xmlns:a="http://schemas.openxmlformats.org/drawingml/2006/main">
              <a:ext uri="{FF2B5EF4-FFF2-40B4-BE49-F238E27FC236}">
                <a16:creationId xmlns:a16="http://schemas.microsoft.com/office/drawing/2014/main" id="{83BFBBA4-03A3-42EC-81A7-FACD4BE66B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7185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9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Chapter 9</a:t>
            </a:r>
          </a:p>
        </p:txBody>
      </p:sp>
      <p:sp>
        <p:nvSpPr>
          <p:cNvPr id="5" name="deck-book">
            <a:extLst xmlns:a="http://schemas.openxmlformats.org/drawingml/2006/main">
              <a:ext uri="{FF2B5EF4-FFF2-40B4-BE49-F238E27FC236}">
                <a16:creationId xmlns:a16="http://schemas.microsoft.com/office/drawing/2014/main" id="{5A9A54D1-E0A8-4961-A8CA-634BDB7F44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0"/>
            <a:ext cx="3143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1800" b="0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Principles of Micro</a:t>
            </a:r>
          </a:p>
        </p:txBody>
      </p:sp>
      <p:sp>
        <p:nvSpPr>
          <p:cNvPr id="6" name="deck-author">
            <a:extLst xmlns:a="http://schemas.openxmlformats.org/drawingml/2006/main">
              <a:ext uri="{FF2B5EF4-FFF2-40B4-BE49-F238E27FC236}">
                <a16:creationId xmlns:a16="http://schemas.microsoft.com/office/drawing/2014/main" id="{03A8160A-C6BD-4AEF-BC6A-3F73F9C36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7215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Mark Wilson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8cb099bac724442"/>
          <a:stretch xmlns:a="http://schemas.openxmlformats.org/drawingml/2006/main"/>
        </p:blipFill>
        <p:spPr>
          <a:xfrm xmlns:a="http://schemas.openxmlformats.org/drawingml/2006/main">
            <a:off x="8267700" y="762000"/>
            <a:ext cx="2857500" cy="4286250"/>
          </a:xfrm>
          <a:prstGeom xmlns:a="http://schemas.openxmlformats.org/drawingml/2006/main" prst="rect">
            <a:avLst/>
          </a:prstGeom>
        </p:spPr>
      </p:pic>
      <p:sp>
        <p:nvSpPr>
          <p:cNvPr id="8" name="deck-theme">
            <a:extLst xmlns:a="http://schemas.openxmlformats.org/drawingml/2006/main">
              <a:ext uri="{FF2B5EF4-FFF2-40B4-BE49-F238E27FC236}">
                <a16:creationId xmlns:a16="http://schemas.microsoft.com/office/drawing/2014/main" id="{44328C5C-C381-4AA3-A8D3-0F4622CE9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467350"/>
            <a:ext cx="4343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Trade creates national gains and real local losses</a:t>
            </a:r>
          </a:p>
        </p:txBody>
      </p:sp>
    </p:spTree>
    <p:extLst>
      <p:ext uri="{BB962C8B-B14F-4D97-AF65-F5344CB8AC3E}">
        <p14:creationId xmlns:p14="http://schemas.microsoft.com/office/powerpoint/2010/main" val="103619352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C9757C0F-AC83-4568-AB24-146D6AF878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097AC7ED-FE00-4384-BD4E-3549A707F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9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9D90A8C-B4D4-489B-837D-178EBD2E3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A tariff is a tax on imports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4ED18A19-9B32-47CF-999B-C06FE52FC3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B5FEA201-D895-44C6-9CE6-9E124D5EBA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CBE685C3-C9D5-4DD9-80D9-3410C5894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EB0F969B-25DA-477E-930E-3CE33C315B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A tariff raises the domestic price above the world price.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38DDEB4F-3899-48FE-B992-807B7B6BE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66508FE8-E8B5-44A2-BB3E-45A0635949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Consumers buy less.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7B697210-C5FB-45FC-A78F-EA5AFF372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4FF065D0-ED27-4B25-974B-A76518BFE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Domestic producers sell more.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9069C136-C2BF-4BF8-8384-036C5ADBA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0728A9FD-6AC0-486A-B834-12FDB9E48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Imports fall.</a:t>
            </a:r>
          </a:p>
        </p:txBody>
      </p:sp>
      <p:sp>
        <p:nvSpPr>
          <p:cNvPr id="14" name="bullet-mark-4">
            <a:extLst xmlns:a="http://schemas.openxmlformats.org/drawingml/2006/main">
              <a:ext uri="{FF2B5EF4-FFF2-40B4-BE49-F238E27FC236}">
                <a16:creationId xmlns:a16="http://schemas.microsoft.com/office/drawing/2014/main" id="{74BDFE5C-8450-4DE1-AD3C-86ACEA690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50387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5" name="bullet-4">
            <a:extLst xmlns:a="http://schemas.openxmlformats.org/drawingml/2006/main">
              <a:ext uri="{FF2B5EF4-FFF2-40B4-BE49-F238E27FC236}">
                <a16:creationId xmlns:a16="http://schemas.microsoft.com/office/drawing/2014/main" id="{3F071009-2A25-4D53-B1F2-4555E133C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50482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Government collects tariff revenue.</a:t>
            </a:r>
          </a:p>
        </p:txBody>
      </p:sp>
    </p:spTree>
    <p:extLst>
      <p:ext uri="{BB962C8B-B14F-4D97-AF65-F5344CB8AC3E}">
        <p14:creationId xmlns:p14="http://schemas.microsoft.com/office/powerpoint/2010/main" val="1509595068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580F9A31-9E61-4673-A623-7B45E4CD8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DA3BEB72-091A-4D9A-A0A6-7496E3F48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9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EB38E13-9151-4978-A754-A291C58A7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311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A tariff protects producers by taxing domestic consumers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F5A3F269-673F-4932-8B9E-5C9D49C9DC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ACA46120-1069-4183-8EB7-CE3C967E1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08650E09-0251-4F1E-91EB-C1318B36A1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64e7163bb974592"/>
          <a:stretch xmlns:a="http://schemas.openxmlformats.org/drawingml/2006/main"/>
        </p:blipFill>
        <p:spPr>
          <a:xfrm xmlns:a="http://schemas.openxmlformats.org/drawingml/2006/main">
            <a:off x="3258442" y="1371600"/>
            <a:ext cx="5675116" cy="4419600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827A938D-A439-49FA-BC9C-CC3D04474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829300"/>
            <a:ext cx="10134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Part of the consumer loss becomes producer surplus and revenue; two triangles are lost.</a:t>
            </a:r>
          </a:p>
        </p:txBody>
      </p:sp>
    </p:spTree>
    <p:extLst>
      <p:ext uri="{BB962C8B-B14F-4D97-AF65-F5344CB8AC3E}">
        <p14:creationId xmlns:p14="http://schemas.microsoft.com/office/powerpoint/2010/main" val="332550827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03F01DCB-6F27-4C2B-A92C-4D61E08F8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DF2FE7B1-B786-41B2-B433-36DF8FB16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9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1442A97-897B-42EB-A94B-229A5007DF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Washing-machine tariffs changed more than imports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B5DE82E8-E687-4E0A-BB3B-44F66C758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18DF60A1-1F08-494D-B816-4BB792B8C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0DE9E7B7-6A15-4963-ACCC-741F95DF3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7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8101D2D0-5BEF-4C20-960A-030E4EF32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16859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594DCF48-FADC-4CE1-B72B-263C4EE00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1695450"/>
            <a:ext cx="8743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Prices of protected washing machines rose.</a:t>
            </a:r>
          </a:p>
        </p:txBody>
      </p:sp>
      <p:sp>
        <p:nvSpPr>
          <p:cNvPr id="9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B2270B43-30D5-47B0-A099-B8A6E3DDD8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2324100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F987C65C-94F4-478B-84EE-293C9EEE9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2333625"/>
            <a:ext cx="8743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716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Dryer prices also rose even though dryers were not covered by the same tariff.</a:t>
            </a:r>
          </a:p>
        </p:txBody>
      </p:sp>
      <p:sp>
        <p:nvSpPr>
          <p:cNvPr id="11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902E1854-7BD1-467D-BD7A-597BC2655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29622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bullet-3">
            <a:extLst xmlns:a="http://schemas.openxmlformats.org/drawingml/2006/main">
              <a:ext uri="{FF2B5EF4-FFF2-40B4-BE49-F238E27FC236}">
                <a16:creationId xmlns:a16="http://schemas.microsoft.com/office/drawing/2014/main" id="{B54729F9-6390-4F38-BA44-D473F0C29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2971800"/>
            <a:ext cx="8743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Foreign producers changed production locations.</a:t>
            </a:r>
          </a:p>
        </p:txBody>
      </p:sp>
      <p:sp>
        <p:nvSpPr>
          <p:cNvPr id="13" name="bullet-mark-4">
            <a:extLst xmlns:a="http://schemas.openxmlformats.org/drawingml/2006/main">
              <a:ext uri="{FF2B5EF4-FFF2-40B4-BE49-F238E27FC236}">
                <a16:creationId xmlns:a16="http://schemas.microsoft.com/office/drawing/2014/main" id="{B5FD28B1-2118-4482-ABC1-4255AA821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3600450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bullet-4">
            <a:extLst xmlns:a="http://schemas.openxmlformats.org/drawingml/2006/main">
              <a:ext uri="{FF2B5EF4-FFF2-40B4-BE49-F238E27FC236}">
                <a16:creationId xmlns:a16="http://schemas.microsoft.com/office/drawing/2014/main" id="{843F60E9-9465-48D2-A1BE-272E03DC2D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3609975"/>
            <a:ext cx="8743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 cost per job created was high relative to typical earnings.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65DA950-86FF-4785-950B-5078CBADE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505450"/>
            <a:ext cx="9334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Firms and consumers adjust around the written rule.</a:t>
            </a:r>
          </a:p>
        </p:txBody>
      </p:sp>
    </p:spTree>
    <p:extLst>
      <p:ext uri="{BB962C8B-B14F-4D97-AF65-F5344CB8AC3E}">
        <p14:creationId xmlns:p14="http://schemas.microsoft.com/office/powerpoint/2010/main" val="2139535210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0576F516-85F2-431D-8B00-851D7D370C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6AD05964-BDFA-496B-8ABA-A6D74C25E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9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E08796C-B2BA-42D3-90EC-8A34AE5A9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A quota limits quantity instead of taxing each import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97AA5ACB-0417-4AA8-8E30-37795CA0D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927469F6-35AC-457E-B7BB-FCAEFB867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84EF578C-8AAE-44FA-8EF8-F85D670D15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87110B94-4631-4780-A19F-2D60A321E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924050"/>
            <a:ext cx="10096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A binding quota raises the domestic price and reduces imports much like a tariff.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97D3141-675C-4B52-85FC-D77657043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562600"/>
            <a:ext cx="8953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The key difference is who receives the quota rent.</a:t>
            </a:r>
          </a:p>
        </p:txBody>
      </p:sp>
    </p:spTree>
    <p:extLst>
      <p:ext uri="{BB962C8B-B14F-4D97-AF65-F5344CB8AC3E}">
        <p14:creationId xmlns:p14="http://schemas.microsoft.com/office/powerpoint/2010/main" val="253356230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EEEB44BF-559A-41A6-ADCE-2E4DF7876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7F0D0408-2177-413A-8291-078E1995D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9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BC08F59-8CBA-4F0E-AA72-F3FEB6FAB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Quota rents replace tariff revenue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0E6392EF-B0F8-4EB7-820B-E78539052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28B36315-9DFF-4E1F-B491-FDFC1AD4F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0EE14479-26F1-4595-89F9-673238C11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f27cf1b414d4b2d"/>
          <a:stretch xmlns:a="http://schemas.openxmlformats.org/drawingml/2006/main"/>
        </p:blipFill>
        <p:spPr>
          <a:xfrm xmlns:a="http://schemas.openxmlformats.org/drawingml/2006/main">
            <a:off x="3263334" y="1371600"/>
            <a:ext cx="5665332" cy="4419600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1BF876FD-31C1-4E9F-A544-39E162CC4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829300"/>
            <a:ext cx="10134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A quota can copy a tariff's quantity effect while sending the revenue somewhere else.</a:t>
            </a:r>
          </a:p>
        </p:txBody>
      </p:sp>
    </p:spTree>
    <p:extLst>
      <p:ext uri="{BB962C8B-B14F-4D97-AF65-F5344CB8AC3E}">
        <p14:creationId xmlns:p14="http://schemas.microsoft.com/office/powerpoint/2010/main" val="356044491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accent-rule">
            <a:extLst xmlns:a="http://schemas.openxmlformats.org/drawingml/2006/main">
              <a:ext uri="{FF2B5EF4-FFF2-40B4-BE49-F238E27FC236}">
                <a16:creationId xmlns:a16="http://schemas.microsoft.com/office/drawing/2014/main" id="{63FC90EF-6F4E-4234-BB61-343969A73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4B5781C5-7D2E-483D-8A8A-8C950B6F38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9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4361D3B-659A-4CF6-8BE8-DB33A12FE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18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Arguments for trade restrictions ask different questions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B707A6F5-949A-4BFF-A38E-887475278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15BF0305-5BAF-4DCC-B9C1-A1484DB79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EB892AC1-6BBB-463C-8EE4-42C4EE2F7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7" name="chapter-table-header-cell-1">
            <a:extLst xmlns:a="http://schemas.openxmlformats.org/drawingml/2006/main">
              <a:ext uri="{FF2B5EF4-FFF2-40B4-BE49-F238E27FC236}">
                <a16:creationId xmlns:a16="http://schemas.microsoft.com/office/drawing/2014/main" id="{9B712255-8F21-40FE-80BE-AA5668C08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04950"/>
            <a:ext cx="2524125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8" name="chapter-table-header-1">
            <a:extLst xmlns:a="http://schemas.openxmlformats.org/drawingml/2006/main">
              <a:ext uri="{FF2B5EF4-FFF2-40B4-BE49-F238E27FC236}">
                <a16:creationId xmlns:a16="http://schemas.microsoft.com/office/drawing/2014/main" id="{C96E2D38-334D-4EB5-A3DF-C7FFCF0C6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581150"/>
            <a:ext cx="2333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Argument</a:t>
            </a:r>
          </a:p>
        </p:txBody>
      </p:sp>
      <p:sp>
        <p:nvSpPr>
          <p:cNvPr id="9" name="chapter-table-header-cell-2">
            <a:extLst xmlns:a="http://schemas.openxmlformats.org/drawingml/2006/main">
              <a:ext uri="{FF2B5EF4-FFF2-40B4-BE49-F238E27FC236}">
                <a16:creationId xmlns:a16="http://schemas.microsoft.com/office/drawing/2014/main" id="{7EBAA1C4-F49A-4531-B31C-22497761E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875" y="1504950"/>
            <a:ext cx="7572375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0" name="chapter-table-header-2">
            <a:extLst xmlns:a="http://schemas.openxmlformats.org/drawingml/2006/main">
              <a:ext uri="{FF2B5EF4-FFF2-40B4-BE49-F238E27FC236}">
                <a16:creationId xmlns:a16="http://schemas.microsoft.com/office/drawing/2014/main" id="{1DE994C0-A867-4816-AF21-EBD1BEC63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67125" y="1581150"/>
            <a:ext cx="73818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Economic question</a:t>
            </a:r>
          </a:p>
        </p:txBody>
      </p:sp>
      <p:sp>
        <p:nvSpPr>
          <p:cNvPr id="11" name="chapter-table-cell-1-1">
            <a:extLst xmlns:a="http://schemas.openxmlformats.org/drawingml/2006/main">
              <a:ext uri="{FF2B5EF4-FFF2-40B4-BE49-F238E27FC236}">
                <a16:creationId xmlns:a16="http://schemas.microsoft.com/office/drawing/2014/main" id="{83B9236B-F8C3-4A88-A361-3003FD91C4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019300"/>
            <a:ext cx="2524125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chapter-table-text-1-1">
            <a:extLst xmlns:a="http://schemas.openxmlformats.org/drawingml/2006/main">
              <a:ext uri="{FF2B5EF4-FFF2-40B4-BE49-F238E27FC236}">
                <a16:creationId xmlns:a16="http://schemas.microsoft.com/office/drawing/2014/main" id="{B4E32AA0-A751-4630-BF34-8E0977679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095500"/>
            <a:ext cx="23336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Jobs and communities</a:t>
            </a:r>
          </a:p>
        </p:txBody>
      </p:sp>
      <p:sp>
        <p:nvSpPr>
          <p:cNvPr id="13" name="chapter-table-cell-1-2">
            <a:extLst xmlns:a="http://schemas.openxmlformats.org/drawingml/2006/main">
              <a:ext uri="{FF2B5EF4-FFF2-40B4-BE49-F238E27FC236}">
                <a16:creationId xmlns:a16="http://schemas.microsoft.com/office/drawing/2014/main" id="{025FBC6D-7100-4AAF-9B8F-5F7CBC3D6F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875" y="2019300"/>
            <a:ext cx="7572375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4" name="chapter-table-text-1-2">
            <a:extLst xmlns:a="http://schemas.openxmlformats.org/drawingml/2006/main">
              <a:ext uri="{FF2B5EF4-FFF2-40B4-BE49-F238E27FC236}">
                <a16:creationId xmlns:a16="http://schemas.microsoft.com/office/drawing/2014/main" id="{4C19666F-B57B-45A4-BAA0-6D15938F5A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67125" y="2095500"/>
            <a:ext cx="73818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Are losses concentrated, persistent, and cheaper to address directly?</a:t>
            </a:r>
          </a:p>
        </p:txBody>
      </p:sp>
      <p:sp>
        <p:nvSpPr>
          <p:cNvPr id="15" name="chapter-table-cell-2-1">
            <a:extLst xmlns:a="http://schemas.openxmlformats.org/drawingml/2006/main">
              <a:ext uri="{FF2B5EF4-FFF2-40B4-BE49-F238E27FC236}">
                <a16:creationId xmlns:a16="http://schemas.microsoft.com/office/drawing/2014/main" id="{3AB933DD-9F0D-4084-B0A4-CC073EB9E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705100"/>
            <a:ext cx="2524125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6" name="chapter-table-text-2-1">
            <a:extLst xmlns:a="http://schemas.openxmlformats.org/drawingml/2006/main">
              <a:ext uri="{FF2B5EF4-FFF2-40B4-BE49-F238E27FC236}">
                <a16:creationId xmlns:a16="http://schemas.microsoft.com/office/drawing/2014/main" id="{65301237-98A1-47DB-9316-C1ED2D895D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781300"/>
            <a:ext cx="23336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Infant industry</a:t>
            </a:r>
          </a:p>
        </p:txBody>
      </p:sp>
      <p:sp>
        <p:nvSpPr>
          <p:cNvPr id="17" name="chapter-table-cell-2-2">
            <a:extLst xmlns:a="http://schemas.openxmlformats.org/drawingml/2006/main">
              <a:ext uri="{FF2B5EF4-FFF2-40B4-BE49-F238E27FC236}">
                <a16:creationId xmlns:a16="http://schemas.microsoft.com/office/drawing/2014/main" id="{5E98BEE0-BB00-4239-A8C0-61F29959FA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875" y="2705100"/>
            <a:ext cx="7572375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8" name="chapter-table-text-2-2">
            <a:extLst xmlns:a="http://schemas.openxmlformats.org/drawingml/2006/main">
              <a:ext uri="{FF2B5EF4-FFF2-40B4-BE49-F238E27FC236}">
                <a16:creationId xmlns:a16="http://schemas.microsoft.com/office/drawing/2014/main" id="{B90142AC-6B12-4C15-BA5E-A06A2018E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67125" y="2781300"/>
            <a:ext cx="73818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What prevents private investors from financing a promising new industry?</a:t>
            </a:r>
          </a:p>
        </p:txBody>
      </p:sp>
      <p:sp>
        <p:nvSpPr>
          <p:cNvPr id="19" name="chapter-table-cell-3-1">
            <a:extLst xmlns:a="http://schemas.openxmlformats.org/drawingml/2006/main">
              <a:ext uri="{FF2B5EF4-FFF2-40B4-BE49-F238E27FC236}">
                <a16:creationId xmlns:a16="http://schemas.microsoft.com/office/drawing/2014/main" id="{D250BC75-DE87-4FBD-AAD3-5D771BD2CF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390900"/>
            <a:ext cx="2524125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0" name="chapter-table-text-3-1">
            <a:extLst xmlns:a="http://schemas.openxmlformats.org/drawingml/2006/main">
              <a:ext uri="{FF2B5EF4-FFF2-40B4-BE49-F238E27FC236}">
                <a16:creationId xmlns:a16="http://schemas.microsoft.com/office/drawing/2014/main" id="{C8A7B245-13C8-4D7F-8C4B-77B579733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467100"/>
            <a:ext cx="23336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National security</a:t>
            </a:r>
          </a:p>
        </p:txBody>
      </p:sp>
      <p:sp>
        <p:nvSpPr>
          <p:cNvPr id="21" name="chapter-table-cell-3-2">
            <a:extLst xmlns:a="http://schemas.openxmlformats.org/drawingml/2006/main">
              <a:ext uri="{FF2B5EF4-FFF2-40B4-BE49-F238E27FC236}">
                <a16:creationId xmlns:a16="http://schemas.microsoft.com/office/drawing/2014/main" id="{8477FF64-1998-426C-BD6A-FB1FE2055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875" y="3390900"/>
            <a:ext cx="7572375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2" name="chapter-table-text-3-2">
            <a:extLst xmlns:a="http://schemas.openxmlformats.org/drawingml/2006/main">
              <a:ext uri="{FF2B5EF4-FFF2-40B4-BE49-F238E27FC236}">
                <a16:creationId xmlns:a16="http://schemas.microsoft.com/office/drawing/2014/main" id="{2E21A606-9371-491B-A0F2-BD03F38894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67125" y="3467100"/>
            <a:ext cx="73818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Is the product truly essential, and is the policy narrowly targeted?</a:t>
            </a:r>
          </a:p>
        </p:txBody>
      </p:sp>
      <p:sp>
        <p:nvSpPr>
          <p:cNvPr id="23" name="chapter-table-cell-4-1">
            <a:extLst xmlns:a="http://schemas.openxmlformats.org/drawingml/2006/main">
              <a:ext uri="{FF2B5EF4-FFF2-40B4-BE49-F238E27FC236}">
                <a16:creationId xmlns:a16="http://schemas.microsoft.com/office/drawing/2014/main" id="{F3268680-C715-4E20-8EA6-1F6E2ECE1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076700"/>
            <a:ext cx="2524125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4" name="chapter-table-text-4-1">
            <a:extLst xmlns:a="http://schemas.openxmlformats.org/drawingml/2006/main">
              <a:ext uri="{FF2B5EF4-FFF2-40B4-BE49-F238E27FC236}">
                <a16:creationId xmlns:a16="http://schemas.microsoft.com/office/drawing/2014/main" id="{765DCD6D-A69A-4646-837F-D8C294A95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152900"/>
            <a:ext cx="23336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Unfair trade</a:t>
            </a:r>
          </a:p>
        </p:txBody>
      </p:sp>
      <p:sp>
        <p:nvSpPr>
          <p:cNvPr id="25" name="chapter-table-cell-4-2">
            <a:extLst xmlns:a="http://schemas.openxmlformats.org/drawingml/2006/main">
              <a:ext uri="{FF2B5EF4-FFF2-40B4-BE49-F238E27FC236}">
                <a16:creationId xmlns:a16="http://schemas.microsoft.com/office/drawing/2014/main" id="{3ED43ABF-68A3-418A-B256-C8ECC0F4D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875" y="4076700"/>
            <a:ext cx="7572375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6" name="chapter-table-text-4-2">
            <a:extLst xmlns:a="http://schemas.openxmlformats.org/drawingml/2006/main">
              <a:ext uri="{FF2B5EF4-FFF2-40B4-BE49-F238E27FC236}">
                <a16:creationId xmlns:a16="http://schemas.microsoft.com/office/drawing/2014/main" id="{E1726610-AE23-48D7-9023-1363CCDBC5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67125" y="4152900"/>
            <a:ext cx="73818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Does retaliation improve bargaining or mainly tax domestic buyers?</a:t>
            </a:r>
          </a:p>
        </p:txBody>
      </p:sp>
      <p:sp>
        <p:nvSpPr>
          <p:cNvPr id="27" name="chapter-table-cell-5-1">
            <a:extLst xmlns:a="http://schemas.openxmlformats.org/drawingml/2006/main">
              <a:ext uri="{FF2B5EF4-FFF2-40B4-BE49-F238E27FC236}">
                <a16:creationId xmlns:a16="http://schemas.microsoft.com/office/drawing/2014/main" id="{EA368874-B5C6-45C5-BCBC-77519201A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762500"/>
            <a:ext cx="2524125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8" name="chapter-table-text-5-1">
            <a:extLst xmlns:a="http://schemas.openxmlformats.org/drawingml/2006/main">
              <a:ext uri="{FF2B5EF4-FFF2-40B4-BE49-F238E27FC236}">
                <a16:creationId xmlns:a16="http://schemas.microsoft.com/office/drawing/2014/main" id="{CAED095F-D510-4A16-ACED-4D4E5EC78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838700"/>
            <a:ext cx="23336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Revenue</a:t>
            </a:r>
          </a:p>
        </p:txBody>
      </p:sp>
      <p:sp>
        <p:nvSpPr>
          <p:cNvPr id="29" name="chapter-table-cell-5-2">
            <a:extLst xmlns:a="http://schemas.openxmlformats.org/drawingml/2006/main">
              <a:ext uri="{FF2B5EF4-FFF2-40B4-BE49-F238E27FC236}">
                <a16:creationId xmlns:a16="http://schemas.microsoft.com/office/drawing/2014/main" id="{F1352533-85E2-4D18-A592-FEEA9CC0F6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875" y="4762500"/>
            <a:ext cx="7572375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0" name="chapter-table-text-5-2">
            <a:extLst xmlns:a="http://schemas.openxmlformats.org/drawingml/2006/main">
              <a:ext uri="{FF2B5EF4-FFF2-40B4-BE49-F238E27FC236}">
                <a16:creationId xmlns:a16="http://schemas.microsoft.com/office/drawing/2014/main" id="{3801FCFC-303A-41C4-BC16-65E2791681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67125" y="4838700"/>
            <a:ext cx="73818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Is a tariff the least costly way to raise government funds?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EF592E1-F337-4068-8573-DB8377FF6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715000"/>
            <a:ext cx="9334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A serious argument names the problem and compares remedies.</a:t>
            </a:r>
          </a:p>
        </p:txBody>
      </p:sp>
    </p:spTree>
    <p:extLst>
      <p:ext uri="{BB962C8B-B14F-4D97-AF65-F5344CB8AC3E}">
        <p14:creationId xmlns:p14="http://schemas.microsoft.com/office/powerpoint/2010/main" val="2012227290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246D228D-FD5A-4B66-97BA-2236963C8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37D14FFD-6DF8-4218-8A03-C535143E1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9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33229F4-209D-424E-9396-1AE20503E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160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National security can justify resilience, but not every tariff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ECBA1733-EF7B-4C03-A634-E294B831B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2279045D-E6BD-4AEE-8D30-C3B319F503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4FAAC87F-A0E4-445B-9EB4-D87590394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16</a:t>
            </a:r>
          </a:p>
        </p:txBody>
      </p:sp>
      <p:sp>
        <p:nvSpPr>
          <p:cNvPr id="7" name="panel-1-field">
            <a:extLst xmlns:a="http://schemas.openxmlformats.org/drawingml/2006/main">
              <a:ext uri="{FF2B5EF4-FFF2-40B4-BE49-F238E27FC236}">
                <a16:creationId xmlns:a16="http://schemas.microsoft.com/office/drawing/2014/main" id="{58D1C826-2E55-429E-9709-F4999B960B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728CF53-31CF-48F1-8CF7-6BC996435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REAL SECURITY CONCERN</a:t>
            </a:r>
          </a:p>
        </p:txBody>
      </p:sp>
      <p:sp>
        <p:nvSpPr>
          <p:cNvPr id="9" name="panel-1-heading">
            <a:extLst xmlns:a="http://schemas.openxmlformats.org/drawingml/2006/main">
              <a:ext uri="{FF2B5EF4-FFF2-40B4-BE49-F238E27FC236}">
                <a16:creationId xmlns:a16="http://schemas.microsoft.com/office/drawing/2014/main" id="{A61D2FFB-5A9F-4C53-A1AD-18335742DC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259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A disruption threatens essential capacity</a:t>
            </a:r>
          </a:p>
        </p:txBody>
      </p:sp>
      <p:sp>
        <p:nvSpPr>
          <p:cNvPr id="10" name="panel-1-body">
            <a:extLst xmlns:a="http://schemas.openxmlformats.org/drawingml/2006/main">
              <a:ext uri="{FF2B5EF4-FFF2-40B4-BE49-F238E27FC236}">
                <a16:creationId xmlns:a16="http://schemas.microsoft.com/office/drawing/2014/main" id="{DBABE1E0-B82E-4334-9690-4962FE4744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Stockpiles, diversified sourcing, domestic capacity, or allied production may be warranted.</a:t>
            </a:r>
          </a:p>
        </p:txBody>
      </p:sp>
      <p:sp>
        <p:nvSpPr>
          <p:cNvPr id="11" name="panel-2-field">
            <a:extLst xmlns:a="http://schemas.openxmlformats.org/drawingml/2006/main">
              <a:ext uri="{FF2B5EF4-FFF2-40B4-BE49-F238E27FC236}">
                <a16:creationId xmlns:a16="http://schemas.microsoft.com/office/drawing/2014/main" id="{0317DD75-6218-4141-87DE-617975442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0D8672D-358D-47E2-9B80-DD021AEAF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LOOSE INVOCATION</a:t>
            </a:r>
          </a:p>
        </p:txBody>
      </p:sp>
      <p:sp>
        <p:nvSpPr>
          <p:cNvPr id="13" name="panel-2-heading">
            <a:extLst xmlns:a="http://schemas.openxmlformats.org/drawingml/2006/main">
              <a:ext uri="{FF2B5EF4-FFF2-40B4-BE49-F238E27FC236}">
                <a16:creationId xmlns:a16="http://schemas.microsoft.com/office/drawing/2014/main" id="{D7DB121D-01CD-4A4B-8C11-1A80F3553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Security becomes a slogan</a:t>
            </a:r>
          </a:p>
        </p:txBody>
      </p:sp>
      <p:sp>
        <p:nvSpPr>
          <p:cNvPr id="14" name="panel-2-body">
            <a:extLst xmlns:a="http://schemas.openxmlformats.org/drawingml/2006/main">
              <a:ext uri="{FF2B5EF4-FFF2-40B4-BE49-F238E27FC236}">
                <a16:creationId xmlns:a16="http://schemas.microsoft.com/office/drawing/2014/main" id="{76AD7EF9-9412-48D3-9CF0-533C9FCEF7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 broad tariff can protect ordinary producers while imposing larger costs on users and downstream firms.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F115F47-D8E4-4DD8-AC20-582A36831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391150"/>
            <a:ext cx="937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Match the policy to the vulnerability.</a:t>
            </a:r>
          </a:p>
        </p:txBody>
      </p:sp>
    </p:spTree>
    <p:extLst>
      <p:ext uri="{BB962C8B-B14F-4D97-AF65-F5344CB8AC3E}">
        <p14:creationId xmlns:p14="http://schemas.microsoft.com/office/powerpoint/2010/main" val="709954906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F31D294F-F18C-49E8-BFDC-A860480FA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0B5C1831-A597-4925-BEE0-DEA9163DD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9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678505F-9F05-4D9D-9A69-701BF8801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6510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Protection is politically durable because gains and losses are organized differently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377C50E4-BE08-4DE8-8D35-79889DED6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2B31E376-7D4B-4794-8902-0C78980F6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2978A6A7-244E-4FB7-913E-0A387018C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17</a:t>
            </a:r>
          </a:p>
        </p:txBody>
      </p:sp>
      <p:sp>
        <p:nvSpPr>
          <p:cNvPr id="7" name="panel-1-field">
            <a:extLst xmlns:a="http://schemas.openxmlformats.org/drawingml/2006/main">
              <a:ext uri="{FF2B5EF4-FFF2-40B4-BE49-F238E27FC236}">
                <a16:creationId xmlns:a16="http://schemas.microsoft.com/office/drawing/2014/main" id="{5A90C1D6-DAD5-4EC7-A55F-A3FABEC98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FCB0457-21C4-4820-A36A-5A6143482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PROTECTED INDUSTRY</a:t>
            </a:r>
          </a:p>
        </p:txBody>
      </p:sp>
      <p:sp>
        <p:nvSpPr>
          <p:cNvPr id="9" name="panel-1-heading">
            <a:extLst xmlns:a="http://schemas.openxmlformats.org/drawingml/2006/main">
              <a:ext uri="{FF2B5EF4-FFF2-40B4-BE49-F238E27FC236}">
                <a16:creationId xmlns:a16="http://schemas.microsoft.com/office/drawing/2014/main" id="{26D2B6E1-BB11-4DEC-8510-99BA816D2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259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Large gain per firm or worker</a:t>
            </a:r>
          </a:p>
        </p:txBody>
      </p:sp>
      <p:sp>
        <p:nvSpPr>
          <p:cNvPr id="10" name="panel-1-body">
            <a:extLst xmlns:a="http://schemas.openxmlformats.org/drawingml/2006/main">
              <a:ext uri="{FF2B5EF4-FFF2-40B4-BE49-F238E27FC236}">
                <a16:creationId xmlns:a16="http://schemas.microsoft.com/office/drawing/2014/main" id="{7E76FF21-10F2-438D-A665-ECEF824D5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 group has a strong reason to organize, lobby, and remain attentive.</a:t>
            </a:r>
          </a:p>
        </p:txBody>
      </p:sp>
      <p:sp>
        <p:nvSpPr>
          <p:cNvPr id="11" name="panel-2-field">
            <a:extLst xmlns:a="http://schemas.openxmlformats.org/drawingml/2006/main">
              <a:ext uri="{FF2B5EF4-FFF2-40B4-BE49-F238E27FC236}">
                <a16:creationId xmlns:a16="http://schemas.microsoft.com/office/drawing/2014/main" id="{BB1FC7A4-8676-4E4B-A7BF-E5126D423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2DF3358-CEF2-4585-BE33-CB6508189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CONSUMERS</a:t>
            </a:r>
          </a:p>
        </p:txBody>
      </p:sp>
      <p:sp>
        <p:nvSpPr>
          <p:cNvPr id="13" name="panel-2-heading">
            <a:extLst xmlns:a="http://schemas.openxmlformats.org/drawingml/2006/main">
              <a:ext uri="{FF2B5EF4-FFF2-40B4-BE49-F238E27FC236}">
                <a16:creationId xmlns:a16="http://schemas.microsoft.com/office/drawing/2014/main" id="{70446148-2EBC-4123-82B1-9BAE676A3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Small cost per purchase</a:t>
            </a:r>
          </a:p>
        </p:txBody>
      </p:sp>
      <p:sp>
        <p:nvSpPr>
          <p:cNvPr id="14" name="panel-2-body">
            <a:extLst xmlns:a="http://schemas.openxmlformats.org/drawingml/2006/main">
              <a:ext uri="{FF2B5EF4-FFF2-40B4-BE49-F238E27FC236}">
                <a16:creationId xmlns:a16="http://schemas.microsoft.com/office/drawing/2014/main" id="{83BFF35D-DF62-40F4-B47C-6013D18AE9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 total cost may be large, but each buyer has little reason to organize around one product.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F265574-5F48-4A1B-B282-E6B6F37B3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391150"/>
            <a:ext cx="937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346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Concentrated benefits often receive more political attention than dispersed costs.</a:t>
            </a:r>
          </a:p>
        </p:txBody>
      </p:sp>
    </p:spTree>
    <p:extLst>
      <p:ext uri="{BB962C8B-B14F-4D97-AF65-F5344CB8AC3E}">
        <p14:creationId xmlns:p14="http://schemas.microsoft.com/office/powerpoint/2010/main" val="732611839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-rule">
            <a:extLst xmlns:a="http://schemas.openxmlformats.org/drawingml/2006/main">
              <a:ext uri="{FF2B5EF4-FFF2-40B4-BE49-F238E27FC236}">
                <a16:creationId xmlns:a16="http://schemas.microsoft.com/office/drawing/2014/main" id="{C155E0BB-6501-40DB-9052-311C4A411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E234101D-F7D7-4B00-8522-521224319D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9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41DC8D5-C011-46CA-9929-2C796FD29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123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Trade rules grew from retaliation toward negotiated limits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EAD6433D-43CD-44C6-A415-EA5AA72CD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2FEC11B8-3DF4-421F-8671-53628D461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D5A6497D-B65E-4B10-8B85-201C4BF20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18</a:t>
            </a:r>
          </a:p>
        </p:txBody>
      </p:sp>
      <p:sp>
        <p:nvSpPr>
          <p:cNvPr id="7" name="step-1-field">
            <a:extLst xmlns:a="http://schemas.openxmlformats.org/drawingml/2006/main">
              <a:ext uri="{FF2B5EF4-FFF2-40B4-BE49-F238E27FC236}">
                <a16:creationId xmlns:a16="http://schemas.microsoft.com/office/drawing/2014/main" id="{617A5605-48B1-4886-82AD-B9153F0CE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000250"/>
            <a:ext cx="328930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81312A1-4FBF-4E36-870D-44BEF3C47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190750"/>
            <a:ext cx="2832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1930</a:t>
            </a:r>
          </a:p>
        </p:txBody>
      </p:sp>
      <p:sp>
        <p:nvSpPr>
          <p:cNvPr id="9" name="step-1-heading">
            <a:extLst xmlns:a="http://schemas.openxmlformats.org/drawingml/2006/main">
              <a:ext uri="{FF2B5EF4-FFF2-40B4-BE49-F238E27FC236}">
                <a16:creationId xmlns:a16="http://schemas.microsoft.com/office/drawing/2014/main" id="{851B4825-861D-41C5-B05D-5ED7FD679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590800"/>
            <a:ext cx="28321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025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Smoot-Hawley</a:t>
            </a:r>
          </a:p>
        </p:txBody>
      </p:sp>
      <p:sp>
        <p:nvSpPr>
          <p:cNvPr id="10" name="step-1-body">
            <a:extLst xmlns:a="http://schemas.openxmlformats.org/drawingml/2006/main">
              <a:ext uri="{FF2B5EF4-FFF2-40B4-BE49-F238E27FC236}">
                <a16:creationId xmlns:a16="http://schemas.microsoft.com/office/drawing/2014/main" id="{76D07468-CA4A-4F7A-BBDE-C6FC6A9B0E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409950"/>
            <a:ext cx="27559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53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 United States raised many tariffs and trading partners retaliated.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0E7928A-A990-4281-9F84-656204281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0850" y="2905125"/>
            <a:ext cx="171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6956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2" name="step-2-field">
            <a:extLst xmlns:a="http://schemas.openxmlformats.org/drawingml/2006/main">
              <a:ext uri="{FF2B5EF4-FFF2-40B4-BE49-F238E27FC236}">
                <a16:creationId xmlns:a16="http://schemas.microsoft.com/office/drawing/2014/main" id="{7CCE45CC-850F-4AD3-809A-2DC38FFF8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1350" y="2000250"/>
            <a:ext cx="328930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B0E7E4E-8223-43E6-A103-5D143AA29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79950" y="2190750"/>
            <a:ext cx="2832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1947</a:t>
            </a:r>
          </a:p>
        </p:txBody>
      </p:sp>
      <p:sp>
        <p:nvSpPr>
          <p:cNvPr id="14" name="step-2-heading">
            <a:extLst xmlns:a="http://schemas.openxmlformats.org/drawingml/2006/main">
              <a:ext uri="{FF2B5EF4-FFF2-40B4-BE49-F238E27FC236}">
                <a16:creationId xmlns:a16="http://schemas.microsoft.com/office/drawing/2014/main" id="{F0A48E22-F13A-4A82-A24D-4E1BB2C9DB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79950" y="2590800"/>
            <a:ext cx="28321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025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GATT</a:t>
            </a:r>
          </a:p>
        </p:txBody>
      </p:sp>
      <p:sp>
        <p:nvSpPr>
          <p:cNvPr id="15" name="step-2-body">
            <a:extLst xmlns:a="http://schemas.openxmlformats.org/drawingml/2006/main">
              <a:ext uri="{FF2B5EF4-FFF2-40B4-BE49-F238E27FC236}">
                <a16:creationId xmlns:a16="http://schemas.microsoft.com/office/drawing/2014/main" id="{B847E5DC-B7B4-4555-8BDA-F51BFE261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18050" y="3409950"/>
            <a:ext cx="27559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53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Countries negotiated reciprocal tariff reductions and shared rules.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AB4F391-8F13-4219-9C61-7E08837D6B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9700" y="2905125"/>
            <a:ext cx="171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6956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7" name="step-3-field">
            <a:extLst xmlns:a="http://schemas.openxmlformats.org/drawingml/2006/main">
              <a:ext uri="{FF2B5EF4-FFF2-40B4-BE49-F238E27FC236}">
                <a16:creationId xmlns:a16="http://schemas.microsoft.com/office/drawing/2014/main" id="{378DE877-0F97-49B9-AE93-FF7F39CE9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0200" y="2000250"/>
            <a:ext cx="328930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69A664B-E914-426D-86BE-416EBDC88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8800" y="2190750"/>
            <a:ext cx="2832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1995</a:t>
            </a:r>
          </a:p>
        </p:txBody>
      </p:sp>
      <p:sp>
        <p:nvSpPr>
          <p:cNvPr id="19" name="step-3-heading">
            <a:extLst xmlns:a="http://schemas.openxmlformats.org/drawingml/2006/main">
              <a:ext uri="{FF2B5EF4-FFF2-40B4-BE49-F238E27FC236}">
                <a16:creationId xmlns:a16="http://schemas.microsoft.com/office/drawing/2014/main" id="{CACAB038-BEA7-41A0-B10A-D7015D45E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8800" y="2590800"/>
            <a:ext cx="28321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025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WTO</a:t>
            </a:r>
          </a:p>
        </p:txBody>
      </p:sp>
      <p:sp>
        <p:nvSpPr>
          <p:cNvPr id="20" name="step-3-body">
            <a:extLst xmlns:a="http://schemas.openxmlformats.org/drawingml/2006/main">
              <a:ext uri="{FF2B5EF4-FFF2-40B4-BE49-F238E27FC236}">
                <a16:creationId xmlns:a16="http://schemas.microsoft.com/office/drawing/2014/main" id="{A3760504-8664-4A6B-AAE7-C08B7102F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6900" y="3409950"/>
            <a:ext cx="27559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53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 system expanded into a standing institution for trade rules and disputes.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7F78CCB-E81E-46A6-A7A4-931F707EF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067300"/>
            <a:ext cx="9334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Rules can make mutually beneficial restraint more credible.</a:t>
            </a:r>
          </a:p>
        </p:txBody>
      </p:sp>
    </p:spTree>
    <p:extLst>
      <p:ext uri="{BB962C8B-B14F-4D97-AF65-F5344CB8AC3E}">
        <p14:creationId xmlns:p14="http://schemas.microsoft.com/office/powerpoint/2010/main" val="2086044154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09D0F8CD-7026-40DF-93C6-A617F2CDA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C5F83DE7-A1C3-4B77-BEFB-CBD6B8393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9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B0CB672-D9BC-40A5-84A6-DD1357899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The honest conclusion is stronger than a slogan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4BEE2071-A44D-4F84-92BD-8C55C70689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E87FB46D-9744-4C42-A9E0-F2644559A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3B394F37-BBA2-4EA2-9CA5-D1B7E2C97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19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8CA3AC82-F68C-4601-AAD7-ED6D6374FA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Trade raises total surplus, but it does not compensate every person who loses.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D1939AB0-7117-4F26-BD4C-AA56AE32D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C4C60151-195F-46DC-8BB0-33E996B96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Protecting an industry transfers income and creates deadweight loss.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44A2F7D7-2335-4FBC-9ADF-5C8AFCB3B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06B268C3-DA8F-47F0-9AC1-73BCDC366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Some security or transition problems can be real.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D5EA13B3-C86B-4B24-91FF-FEEA3D1AC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E91B9864-E29E-4DF0-B0E6-9B608FED2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829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best response usually targets the problem more directly than a broad tariff.</a:t>
            </a:r>
          </a:p>
        </p:txBody>
      </p:sp>
    </p:spTree>
    <p:extLst>
      <p:ext uri="{BB962C8B-B14F-4D97-AF65-F5344CB8AC3E}">
        <p14:creationId xmlns:p14="http://schemas.microsoft.com/office/powerpoint/2010/main" val="18684255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5E17A9E6-946E-49F4-80C6-4782B2C37C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94B63051-3783-4AF0-A33B-2D44DF0CB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9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8E7EFF9-151C-4757-9A0F-7BB98C5C3B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33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Comparative advantage now enters a domestic market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8C875BE3-059E-414B-B080-154F4C7E6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FC45DC80-3FFE-4060-8D89-65D9D9ACE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277016D6-6122-476D-A8A8-CF9185E66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FD26953D-B796-4E76-B629-E3765A8CD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Trade lets domestic buyers and sellers compare their price with a world price.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FE9794CA-901D-48C7-8935-0BC4596D7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868958D6-035E-4C61-B628-9891E5D33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 lower world price leads to imports.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C5A0D75E-B7F3-4C78-B0D1-A85DCFFE9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669FFDC2-9180-40B5-B2CD-8906892B5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 higher world price leads to exports.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2C0C484F-BA43-4CA2-A85C-FAA9EFBF0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2D61B82B-26E7-446C-9C94-EF43C0AAF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In both cases, total surplus rises in the small-country benchmark.</a:t>
            </a:r>
          </a:p>
        </p:txBody>
      </p:sp>
    </p:spTree>
    <p:extLst>
      <p:ext uri="{BB962C8B-B14F-4D97-AF65-F5344CB8AC3E}">
        <p14:creationId xmlns:p14="http://schemas.microsoft.com/office/powerpoint/2010/main" val="262316233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DFCD26FA-0812-4E13-B3FB-FDEA99AB23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29325DE2-9978-4695-B347-71DEDEB66B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9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C3FB797-0AAC-4B1D-8348-EF5626704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Trade changes prices, production, and who gains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82515F3B-6964-4D50-8515-0163F26DC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99E1B1DB-D2E7-4C65-923A-1CDE2FB01A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7EF36944-F23A-4DB7-B62F-7DEA6F4848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20</a:t>
            </a:r>
          </a:p>
        </p:txBody>
      </p:sp>
      <p:sp>
        <p:nvSpPr>
          <p:cNvPr id="7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C015E01C-AA11-4A66-A0CF-A94BB7E8D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1628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4B8CAA8B-D6D4-4667-8D3E-19373D590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1638300"/>
            <a:ext cx="8439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658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 lower world price creates imports and consumer gains larger than producer losses.</a:t>
            </a:r>
          </a:p>
        </p:txBody>
      </p:sp>
      <p:sp>
        <p:nvSpPr>
          <p:cNvPr id="9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B4EE5531-1E34-445C-A43F-A24403BC3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2257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871DA174-33F0-4FBA-8759-D8BA7F153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2266950"/>
            <a:ext cx="8439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562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 higher world price creates exports and producer gains larger than consumer losses.</a:t>
            </a:r>
          </a:p>
        </p:txBody>
      </p:sp>
      <p:sp>
        <p:nvSpPr>
          <p:cNvPr id="11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E6B32F32-1EFF-4669-8496-B51EA9DBA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2886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bullet-3">
            <a:extLst xmlns:a="http://schemas.openxmlformats.org/drawingml/2006/main">
              <a:ext uri="{FF2B5EF4-FFF2-40B4-BE49-F238E27FC236}">
                <a16:creationId xmlns:a16="http://schemas.microsoft.com/office/drawing/2014/main" id="{D40DC29A-F07F-4CB4-9DDC-AE49BA8797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2895600"/>
            <a:ext cx="8439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941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Tariffs and quotas protect domestic producers by raising domestic prices.</a:t>
            </a:r>
          </a:p>
        </p:txBody>
      </p:sp>
      <p:sp>
        <p:nvSpPr>
          <p:cNvPr id="13" name="bullet-mark-4">
            <a:extLst xmlns:a="http://schemas.openxmlformats.org/drawingml/2006/main">
              <a:ext uri="{FF2B5EF4-FFF2-40B4-BE49-F238E27FC236}">
                <a16:creationId xmlns:a16="http://schemas.microsoft.com/office/drawing/2014/main" id="{5B5651C9-1B6E-4F24-8470-6814673AC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35147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bullet-4">
            <a:extLst xmlns:a="http://schemas.openxmlformats.org/drawingml/2006/main">
              <a:ext uri="{FF2B5EF4-FFF2-40B4-BE49-F238E27FC236}">
                <a16:creationId xmlns:a16="http://schemas.microsoft.com/office/drawing/2014/main" id="{3135D07C-EE05-4980-9EFE-E7161D74B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3524250"/>
            <a:ext cx="8439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National gains can coexist with severe local adjustment costs.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02F3AB6-DA42-4174-9063-3C808542F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505450"/>
            <a:ext cx="9144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Next: externalities arise when market prices leave out costs or benefits.</a:t>
            </a:r>
          </a:p>
        </p:txBody>
      </p:sp>
    </p:spTree>
    <p:extLst>
      <p:ext uri="{BB962C8B-B14F-4D97-AF65-F5344CB8AC3E}">
        <p14:creationId xmlns:p14="http://schemas.microsoft.com/office/powerpoint/2010/main" val="178722335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C8D38CF0-B515-4BB9-B169-F08A13641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66A7002A-F267-44D9-8BFC-94CDD3022C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9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EA1A324-7889-4459-A458-EB09F2CE2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205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The world price tells a small country whether to import or export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98CE70BE-8536-42F6-A09C-8BB31A3CA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1F818516-AE79-4BD5-96F2-316E7F154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2E0A7501-DEFF-46D6-B6B8-108069780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7" name="panel-1-field">
            <a:extLst xmlns:a="http://schemas.openxmlformats.org/drawingml/2006/main">
              <a:ext uri="{FF2B5EF4-FFF2-40B4-BE49-F238E27FC236}">
                <a16:creationId xmlns:a16="http://schemas.microsoft.com/office/drawing/2014/main" id="{77609D19-65E7-431F-80BF-103E2895E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E106007-E432-4DA9-BE35-E5F57B013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WORLD PRICE BELOW NO-TRADE PRICE</a:t>
            </a:r>
          </a:p>
        </p:txBody>
      </p:sp>
      <p:sp>
        <p:nvSpPr>
          <p:cNvPr id="9" name="panel-1-heading">
            <a:extLst xmlns:a="http://schemas.openxmlformats.org/drawingml/2006/main">
              <a:ext uri="{FF2B5EF4-FFF2-40B4-BE49-F238E27FC236}">
                <a16:creationId xmlns:a16="http://schemas.microsoft.com/office/drawing/2014/main" id="{6CC99FDB-7FF1-4639-8E73-FF62FE92E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Import</a:t>
            </a:r>
          </a:p>
        </p:txBody>
      </p:sp>
      <p:sp>
        <p:nvSpPr>
          <p:cNvPr id="10" name="panel-1-body">
            <a:extLst xmlns:a="http://schemas.openxmlformats.org/drawingml/2006/main">
              <a:ext uri="{FF2B5EF4-FFF2-40B4-BE49-F238E27FC236}">
                <a16:creationId xmlns:a16="http://schemas.microsoft.com/office/drawing/2014/main" id="{425C6066-9E14-44FE-815D-74DCA6DC8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Domestic buyers want more than domestic sellers produce at the world price.</a:t>
            </a:r>
          </a:p>
        </p:txBody>
      </p:sp>
      <p:sp>
        <p:nvSpPr>
          <p:cNvPr id="11" name="panel-2-field">
            <a:extLst xmlns:a="http://schemas.openxmlformats.org/drawingml/2006/main">
              <a:ext uri="{FF2B5EF4-FFF2-40B4-BE49-F238E27FC236}">
                <a16:creationId xmlns:a16="http://schemas.microsoft.com/office/drawing/2014/main" id="{79BFECF6-930D-42B7-819A-7755F5270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DD1A64C-F399-40EC-BCA1-899482B987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WORLD PRICE ABOVE NO-TRADE PRICE</a:t>
            </a:r>
          </a:p>
        </p:txBody>
      </p:sp>
      <p:sp>
        <p:nvSpPr>
          <p:cNvPr id="13" name="panel-2-heading">
            <a:extLst xmlns:a="http://schemas.openxmlformats.org/drawingml/2006/main">
              <a:ext uri="{FF2B5EF4-FFF2-40B4-BE49-F238E27FC236}">
                <a16:creationId xmlns:a16="http://schemas.microsoft.com/office/drawing/2014/main" id="{6F86BCD3-D47F-4C9C-8A25-18A11E08B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Export</a:t>
            </a:r>
          </a:p>
        </p:txBody>
      </p:sp>
      <p:sp>
        <p:nvSpPr>
          <p:cNvPr id="14" name="panel-2-body">
            <a:extLst xmlns:a="http://schemas.openxmlformats.org/drawingml/2006/main">
              <a:ext uri="{FF2B5EF4-FFF2-40B4-BE49-F238E27FC236}">
                <a16:creationId xmlns:a16="http://schemas.microsoft.com/office/drawing/2014/main" id="{FD9E75CC-A77A-4893-B354-B0A817EFF5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Domestic sellers produce more than domestic buyers purchase at the world price.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00266F2-B640-450F-9B95-D8E48F3CA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391150"/>
            <a:ext cx="937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The gap between domestic demand and domestic supply is trade.</a:t>
            </a:r>
          </a:p>
        </p:txBody>
      </p:sp>
    </p:spTree>
    <p:extLst>
      <p:ext uri="{BB962C8B-B14F-4D97-AF65-F5344CB8AC3E}">
        <p14:creationId xmlns:p14="http://schemas.microsoft.com/office/powerpoint/2010/main" val="138467654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BB0CC3BB-D41E-44FF-9E96-C69849CAD5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C54089AE-3F87-4FFA-B8B0-259E20E390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9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F449015-64FF-424C-86EE-45E8AF18F4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A lower world price creates imports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A571F5B4-289C-4BFB-92CE-C462816C9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7AB3E01A-B417-431A-96F9-4910C5D5B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064A856E-51F8-4C39-9154-4C0BA83071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5e3f7ce698949e0"/>
          <a:stretch xmlns:a="http://schemas.openxmlformats.org/drawingml/2006/main"/>
        </p:blipFill>
        <p:spPr>
          <a:xfrm xmlns:a="http://schemas.openxmlformats.org/drawingml/2006/main">
            <a:off x="3348182" y="1371600"/>
            <a:ext cx="5495636" cy="4419600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956D2E55-BFD3-4132-AD2F-E0F9552494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829300"/>
            <a:ext cx="10134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Buyers purchase more, domestic producers sell less, and imports fill the gap.</a:t>
            </a:r>
          </a:p>
        </p:txBody>
      </p:sp>
    </p:spTree>
    <p:extLst>
      <p:ext uri="{BB962C8B-B14F-4D97-AF65-F5344CB8AC3E}">
        <p14:creationId xmlns:p14="http://schemas.microsoft.com/office/powerpoint/2010/main" val="177555389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3D175FF2-5C47-428B-A9B0-9841084BF4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5D71D78F-ECBA-42ED-AE53-B9775E331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9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C066D8F-0FE0-43AA-899C-A3B21A4DA0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Imports create gains larger than the producer loss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D013FA05-8C6D-4153-A51B-602E47314F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1683493B-6135-43EF-AF7E-FB84B37B6D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8B076102-B7E7-49D0-A444-E2FEA5BCD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7b7823f9b964bc6"/>
          <a:stretch xmlns:a="http://schemas.openxmlformats.org/drawingml/2006/main"/>
        </p:blipFill>
        <p:spPr>
          <a:xfrm xmlns:a="http://schemas.openxmlformats.org/drawingml/2006/main">
            <a:off x="3348182" y="1371600"/>
            <a:ext cx="5495636" cy="4419600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6B7215C2-02DC-4A96-9E5E-C4B6A26F49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829300"/>
            <a:ext cx="10134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Consumers gain, producers lose, and the consumer gain is larger.</a:t>
            </a:r>
          </a:p>
        </p:txBody>
      </p:sp>
    </p:spTree>
    <p:extLst>
      <p:ext uri="{BB962C8B-B14F-4D97-AF65-F5344CB8AC3E}">
        <p14:creationId xmlns:p14="http://schemas.microsoft.com/office/powerpoint/2010/main" val="194279182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9D8D42A1-54BE-4463-8ED1-61D81E8B3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5C1FD2FA-6B18-4789-9917-543159389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9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D043F3B-EEFF-40E0-A076-AE075ED00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A higher world price creates exports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522EF001-D6A5-4279-96E1-3702B3EB5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D1FF99E4-CC68-4E12-851E-189446683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0EFDEC68-008C-4DB1-8A47-EFB688A61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6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b14590fd0314547"/>
          <a:stretch xmlns:a="http://schemas.openxmlformats.org/drawingml/2006/main"/>
        </p:blipFill>
        <p:spPr>
          <a:xfrm xmlns:a="http://schemas.openxmlformats.org/drawingml/2006/main">
            <a:off x="3348182" y="1371600"/>
            <a:ext cx="5495636" cy="4419600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39CEEB90-1076-43B4-A306-FCA59FEF8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829300"/>
            <a:ext cx="10134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Domestic producers sell more, domestic consumers buy less, and the rest is exported.</a:t>
            </a:r>
          </a:p>
        </p:txBody>
      </p:sp>
    </p:spTree>
    <p:extLst>
      <p:ext uri="{BB962C8B-B14F-4D97-AF65-F5344CB8AC3E}">
        <p14:creationId xmlns:p14="http://schemas.microsoft.com/office/powerpoint/2010/main" val="87044846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737B7F43-FC89-4360-A4B6-41C8016A4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13885560-2BC3-49F2-8A1B-056651864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9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A8113B2-4E9F-4028-B301-B24F25CA85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Exports create gains larger than the consumer loss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5A0424AE-77BA-4AA3-8FB0-303A7D4FC4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6FA332FA-DFB5-4C34-84C0-32FA11070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7E71916A-3A69-4897-AA70-499A4E87C4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7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50c6b7e190e4440"/>
          <a:stretch xmlns:a="http://schemas.openxmlformats.org/drawingml/2006/main"/>
        </p:blipFill>
        <p:spPr>
          <a:xfrm xmlns:a="http://schemas.openxmlformats.org/drawingml/2006/main">
            <a:off x="3348182" y="1371600"/>
            <a:ext cx="5495636" cy="4419600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F9D9E00D-3126-4D63-BFFB-D874382A6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829300"/>
            <a:ext cx="10134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Producers gain, consumers lose, and the producer gain is larger.</a:t>
            </a:r>
          </a:p>
        </p:txBody>
      </p:sp>
    </p:spTree>
    <p:extLst>
      <p:ext uri="{BB962C8B-B14F-4D97-AF65-F5344CB8AC3E}">
        <p14:creationId xmlns:p14="http://schemas.microsoft.com/office/powerpoint/2010/main" val="189469577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E6B7B332-2B3D-4A98-8F4A-A7515C8BA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19A37F57-B668-426C-A8C5-EE47A2F201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9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0EC7B14-9759-44D3-A3A8-9AE475F787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508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Trade can be good for the country and painful for a community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5A5F6286-E4E9-4DD9-86F8-7CF169B9D8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20AD6D4F-A5ED-4245-9FD5-709CA95247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4D76DEF1-94EB-485C-875A-9778B32FF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8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675E9339-4267-4EAC-B08A-B17A37B16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A national net gain does not mean every worker, firm, or town gains.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6A78321B-74C3-47C0-B4AF-486625368D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D00EC331-03FD-476B-BE54-DD3E747094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Losses may be concentrated in one industry or place.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346D0476-68F4-4FD8-9306-368537A541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90360441-7C6D-4A43-992B-68E18894D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Workers may have skills tied to declining employers.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BF572F5B-DE63-4651-A9C3-9A3DFC4843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F4810B99-1DEF-4AD4-B1D1-EE08E5EEB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Moving, retraining, and rebuilding local networks take time.</a:t>
            </a:r>
          </a:p>
        </p:txBody>
      </p:sp>
    </p:spTree>
    <p:extLst>
      <p:ext uri="{BB962C8B-B14F-4D97-AF65-F5344CB8AC3E}">
        <p14:creationId xmlns:p14="http://schemas.microsoft.com/office/powerpoint/2010/main" val="41184837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BB896545-B072-4CDB-AAC0-9F4951ECA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5A077C70-0660-43D5-8045-6D72882A3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9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8DB0DFC-2E40-496C-B278-27D72EA9A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Trade creates gains through more than one channel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F1CFD48C-3179-4F8F-8122-77DABCD94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AF8CFBA5-B34F-40B1-8D34-D92739E6D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3BF09756-6DB0-40ED-82CA-2765F8BDE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9</a:t>
            </a:r>
          </a:p>
        </p:txBody>
      </p:sp>
      <p:sp>
        <p:nvSpPr>
          <p:cNvPr id="7" name="panel-1-field">
            <a:extLst xmlns:a="http://schemas.openxmlformats.org/drawingml/2006/main">
              <a:ext uri="{FF2B5EF4-FFF2-40B4-BE49-F238E27FC236}">
                <a16:creationId xmlns:a16="http://schemas.microsoft.com/office/drawing/2014/main" id="{AA7CCC41-4F72-4BED-B8DE-0F50F6D2F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936A47A-5BC9-48B4-90D9-6AC9FDD41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LOWER COST</a:t>
            </a:r>
          </a:p>
        </p:txBody>
      </p:sp>
      <p:sp>
        <p:nvSpPr>
          <p:cNvPr id="9" name="panel-1-heading">
            <a:extLst xmlns:a="http://schemas.openxmlformats.org/drawingml/2006/main">
              <a:ext uri="{FF2B5EF4-FFF2-40B4-BE49-F238E27FC236}">
                <a16:creationId xmlns:a16="http://schemas.microsoft.com/office/drawing/2014/main" id="{B9886C8A-2A75-49ED-9906-447BF6D47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Buy at a better price</a:t>
            </a:r>
          </a:p>
        </p:txBody>
      </p:sp>
      <p:sp>
        <p:nvSpPr>
          <p:cNvPr id="10" name="panel-1-body">
            <a:extLst xmlns:a="http://schemas.openxmlformats.org/drawingml/2006/main">
              <a:ext uri="{FF2B5EF4-FFF2-40B4-BE49-F238E27FC236}">
                <a16:creationId xmlns:a16="http://schemas.microsoft.com/office/drawing/2014/main" id="{BB659769-0AD3-4964-98DF-54D8EFEAE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Imports let buyers obtain some goods below the domestic no-trade price.</a:t>
            </a:r>
          </a:p>
        </p:txBody>
      </p:sp>
      <p:sp>
        <p:nvSpPr>
          <p:cNvPr id="11" name="panel-2-field">
            <a:extLst xmlns:a="http://schemas.openxmlformats.org/drawingml/2006/main">
              <a:ext uri="{FF2B5EF4-FFF2-40B4-BE49-F238E27FC236}">
                <a16:creationId xmlns:a16="http://schemas.microsoft.com/office/drawing/2014/main" id="{32FC5740-4DEB-433B-AA54-B6727950D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A906585-4344-4361-A4C3-724BC99C0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GREATER VARIETY</a:t>
            </a:r>
          </a:p>
        </p:txBody>
      </p:sp>
      <p:sp>
        <p:nvSpPr>
          <p:cNvPr id="13" name="panel-2-heading">
            <a:extLst xmlns:a="http://schemas.openxmlformats.org/drawingml/2006/main">
              <a:ext uri="{FF2B5EF4-FFF2-40B4-BE49-F238E27FC236}">
                <a16:creationId xmlns:a16="http://schemas.microsoft.com/office/drawing/2014/main" id="{2C902D3A-0A3C-49A7-AFEF-68234CB72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259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Choose among more products</a:t>
            </a:r>
          </a:p>
        </p:txBody>
      </p:sp>
      <p:sp>
        <p:nvSpPr>
          <p:cNvPr id="14" name="panel-2-body">
            <a:extLst xmlns:a="http://schemas.openxmlformats.org/drawingml/2006/main">
              <a:ext uri="{FF2B5EF4-FFF2-40B4-BE49-F238E27FC236}">
                <a16:creationId xmlns:a16="http://schemas.microsoft.com/office/drawing/2014/main" id="{4ABF09BA-C9FF-4802-BC33-7E776845C2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Consumers also gain from access to imported varieties not captured by a one-good diagram.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A0CBB14-EA0C-4AE9-95CE-F8B2CF2A3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391150"/>
            <a:ext cx="937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The standard graph may understate some consumer gains from trade.</a:t>
            </a:r>
          </a:p>
        </p:txBody>
      </p:sp>
    </p:spTree>
    <p:extLst>
      <p:ext uri="{BB962C8B-B14F-4D97-AF65-F5344CB8AC3E}">
        <p14:creationId xmlns:p14="http://schemas.microsoft.com/office/powerpoint/2010/main" val="53270167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2026-07-31T14:30:18.9720000Z</dcterms:created>
  <dcterms:modified xsi:type="dcterms:W3CDTF">2026-07-31T14:30:18.9720000Z</dcterms:modified>
</coreProperties>
</file>