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3b269bad434038" /><Relationship Type="http://schemas.openxmlformats.org/officeDocument/2006/relationships/extended-properties" Target="/docProps/app.xml" Id="Rb3ba674924054df8" /><Relationship Type="http://schemas.openxmlformats.org/officeDocument/2006/relationships/officeDocument" Target="/ppt/presentation.xml" Id="R2f0460e40b10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c86c148884de4"/>
  </p:sldMasterIdLst>
  <p:notesMasterIdLst>
    <p:notesMasterId xmlns:r="http://schemas.openxmlformats.org/officeDocument/2006/relationships" r:id="Red62db7a1dce4640"/>
  </p:notesMasterIdLst>
  <p:sldIdLst>
    <p:sldId xmlns:r="http://schemas.openxmlformats.org/officeDocument/2006/relationships" id="256" r:id="R7d0785152a6942b5"/>
    <p:sldId xmlns:r="http://schemas.openxmlformats.org/officeDocument/2006/relationships" id="257" r:id="R32307eaf63d248bf"/>
    <p:sldId xmlns:r="http://schemas.openxmlformats.org/officeDocument/2006/relationships" id="258" r:id="Re4438923921c4d3a"/>
    <p:sldId xmlns:r="http://schemas.openxmlformats.org/officeDocument/2006/relationships" id="259" r:id="R15603dfcd5ee48db"/>
    <p:sldId xmlns:r="http://schemas.openxmlformats.org/officeDocument/2006/relationships" id="260" r:id="R9990ba9b840e4f19"/>
    <p:sldId xmlns:r="http://schemas.openxmlformats.org/officeDocument/2006/relationships" id="261" r:id="R893c0642b35646ec"/>
    <p:sldId xmlns:r="http://schemas.openxmlformats.org/officeDocument/2006/relationships" id="262" r:id="R4faed3bb28b64a04"/>
    <p:sldId xmlns:r="http://schemas.openxmlformats.org/officeDocument/2006/relationships" id="263" r:id="R23b32a96b4cc499b"/>
    <p:sldId xmlns:r="http://schemas.openxmlformats.org/officeDocument/2006/relationships" id="264" r:id="R72adb3bd263c430e"/>
    <p:sldId xmlns:r="http://schemas.openxmlformats.org/officeDocument/2006/relationships" id="265" r:id="Ra16e5cef50cc4352"/>
    <p:sldId xmlns:r="http://schemas.openxmlformats.org/officeDocument/2006/relationships" id="266" r:id="Ra511ef51043b418e"/>
    <p:sldId xmlns:r="http://schemas.openxmlformats.org/officeDocument/2006/relationships" id="267" r:id="Rccc9a89892944447"/>
    <p:sldId xmlns:r="http://schemas.openxmlformats.org/officeDocument/2006/relationships" id="268" r:id="Re4a47888ddef42b8"/>
    <p:sldId xmlns:r="http://schemas.openxmlformats.org/officeDocument/2006/relationships" id="269" r:id="R8f59667d5a164a0e"/>
    <p:sldId xmlns:r="http://schemas.openxmlformats.org/officeDocument/2006/relationships" id="270" r:id="R19742278833c4ab1"/>
    <p:sldId xmlns:r="http://schemas.openxmlformats.org/officeDocument/2006/relationships" id="271" r:id="Rfdcba239af144638"/>
    <p:sldId xmlns:r="http://schemas.openxmlformats.org/officeDocument/2006/relationships" id="272" r:id="R136d55b0cfec400d"/>
    <p:sldId xmlns:r="http://schemas.openxmlformats.org/officeDocument/2006/relationships" id="273" r:id="Recccf604b7444539"/>
    <p:sldId xmlns:r="http://schemas.openxmlformats.org/officeDocument/2006/relationships" id="274" r:id="R988c9ebe2ec147b0"/>
    <p:sldId xmlns:r="http://schemas.openxmlformats.org/officeDocument/2006/relationships" id="275" r:id="Ra971e9f02c2e45e8"/>
    <p:sldId xmlns:r="http://schemas.openxmlformats.org/officeDocument/2006/relationships" id="276" r:id="Ra712e2ab5f9948dd"/>
    <p:sldId xmlns:r="http://schemas.openxmlformats.org/officeDocument/2006/relationships" id="277" r:id="R8d1cd4f3d2a44a32"/>
    <p:sldId xmlns:r="http://schemas.openxmlformats.org/officeDocument/2006/relationships" id="278" r:id="Ra76bc94b866d4f03"/>
    <p:sldId xmlns:r="http://schemas.openxmlformats.org/officeDocument/2006/relationships" id="279" r:id="R7c922e4a29404340"/>
    <p:sldId xmlns:r="http://schemas.openxmlformats.org/officeDocument/2006/relationships" id="280" r:id="R4ce67c0827ac4db7"/>
    <p:sldId xmlns:r="http://schemas.openxmlformats.org/officeDocument/2006/relationships" id="281" r:id="R0d575a0716c64a0b"/>
    <p:sldId xmlns:r="http://schemas.openxmlformats.org/officeDocument/2006/relationships" id="282" r:id="Rf80e128579ce470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008aa1bfee4659" /><Relationship Type="http://schemas.openxmlformats.org/officeDocument/2006/relationships/slideMaster" Target="/ppt/slideMasters/slideMaster1.xml" Id="R1dec86c148884de4" /><Relationship Type="http://schemas.openxmlformats.org/officeDocument/2006/relationships/notesMaster" Target="/ppt/notesMasters/notesMaster1.xml" Id="Red62db7a1dce4640" /><Relationship Type="http://schemas.openxmlformats.org/officeDocument/2006/relationships/presProps" Target="/ppt/presProps.xml" Id="Rd1baf8cf758b4fec" /><Relationship Type="http://schemas.openxmlformats.org/officeDocument/2006/relationships/tableStyles" Target="/ppt/tableStyles.xml" Id="Ra1ca11ae31b844c2" /><Relationship Type="http://schemas.openxmlformats.org/officeDocument/2006/relationships/slide" Target="/ppt/slides/slide1.xml" Id="R7d0785152a6942b5" /><Relationship Type="http://schemas.openxmlformats.org/officeDocument/2006/relationships/slide" Target="/ppt/slides/slide2.xml" Id="R32307eaf63d248bf" /><Relationship Type="http://schemas.openxmlformats.org/officeDocument/2006/relationships/slide" Target="/ppt/slides/slide3.xml" Id="Re4438923921c4d3a" /><Relationship Type="http://schemas.openxmlformats.org/officeDocument/2006/relationships/slide" Target="/ppt/slides/slide4.xml" Id="R15603dfcd5ee48db" /><Relationship Type="http://schemas.openxmlformats.org/officeDocument/2006/relationships/slide" Target="/ppt/slides/slide5.xml" Id="R9990ba9b840e4f19" /><Relationship Type="http://schemas.openxmlformats.org/officeDocument/2006/relationships/slide" Target="/ppt/slides/slide6.xml" Id="R893c0642b35646ec" /><Relationship Type="http://schemas.openxmlformats.org/officeDocument/2006/relationships/slide" Target="/ppt/slides/slide7.xml" Id="R4faed3bb28b64a04" /><Relationship Type="http://schemas.openxmlformats.org/officeDocument/2006/relationships/slide" Target="/ppt/slides/slide8.xml" Id="R23b32a96b4cc499b" /><Relationship Type="http://schemas.openxmlformats.org/officeDocument/2006/relationships/slide" Target="/ppt/slides/slide9.xml" Id="R72adb3bd263c430e" /><Relationship Type="http://schemas.openxmlformats.org/officeDocument/2006/relationships/slide" Target="/ppt/slides/slide10.xml" Id="Ra16e5cef50cc4352" /><Relationship Type="http://schemas.openxmlformats.org/officeDocument/2006/relationships/slide" Target="/ppt/slides/slide11.xml" Id="Ra511ef51043b418e" /><Relationship Type="http://schemas.openxmlformats.org/officeDocument/2006/relationships/slide" Target="/ppt/slides/slide12.xml" Id="Rccc9a89892944447" /><Relationship Type="http://schemas.openxmlformats.org/officeDocument/2006/relationships/slide" Target="/ppt/slides/slide13.xml" Id="Re4a47888ddef42b8" /><Relationship Type="http://schemas.openxmlformats.org/officeDocument/2006/relationships/slide" Target="/ppt/slides/slide14.xml" Id="R8f59667d5a164a0e" /><Relationship Type="http://schemas.openxmlformats.org/officeDocument/2006/relationships/slide" Target="/ppt/slides/slide15.xml" Id="R19742278833c4ab1" /><Relationship Type="http://schemas.openxmlformats.org/officeDocument/2006/relationships/slide" Target="/ppt/slides/slide16.xml" Id="Rfdcba239af144638" /><Relationship Type="http://schemas.openxmlformats.org/officeDocument/2006/relationships/slide" Target="/ppt/slides/slide17.xml" Id="R136d55b0cfec400d" /><Relationship Type="http://schemas.openxmlformats.org/officeDocument/2006/relationships/slide" Target="/ppt/slides/slide18.xml" Id="Recccf604b7444539" /><Relationship Type="http://schemas.openxmlformats.org/officeDocument/2006/relationships/slide" Target="/ppt/slides/slide19.xml" Id="R988c9ebe2ec147b0" /><Relationship Type="http://schemas.openxmlformats.org/officeDocument/2006/relationships/slide" Target="/ppt/slides/slide20.xml" Id="Ra971e9f02c2e45e8" /><Relationship Type="http://schemas.openxmlformats.org/officeDocument/2006/relationships/slide" Target="/ppt/slides/slide21.xml" Id="Ra712e2ab5f9948dd" /><Relationship Type="http://schemas.openxmlformats.org/officeDocument/2006/relationships/slide" Target="/ppt/slides/slide22.xml" Id="R8d1cd4f3d2a44a32" /><Relationship Type="http://schemas.openxmlformats.org/officeDocument/2006/relationships/slide" Target="/ppt/slides/slide23.xml" Id="Ra76bc94b866d4f03" /><Relationship Type="http://schemas.openxmlformats.org/officeDocument/2006/relationships/slide" Target="/ppt/slides/slide24.xml" Id="R7c922e4a29404340" /><Relationship Type="http://schemas.openxmlformats.org/officeDocument/2006/relationships/slide" Target="/ppt/slides/slide25.xml" Id="R4ce67c0827ac4db7" /><Relationship Type="http://schemas.openxmlformats.org/officeDocument/2006/relationships/slide" Target="/ppt/slides/slide26.xml" Id="R0d575a0716c64a0b" /><Relationship Type="http://schemas.openxmlformats.org/officeDocument/2006/relationships/slide" Target="/ppt/slides/slide27.xml" Id="Rf80e128579ce470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bae451cff594e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674faaabef4e6f" /><Relationship Type="http://schemas.openxmlformats.org/officeDocument/2006/relationships/notesMaster" Target="/ppt/notesMasters/notesMaster1.xml" Id="R1fa0c8e7c4ee4bd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39964f460744a7" /><Relationship Type="http://schemas.openxmlformats.org/officeDocument/2006/relationships/notesMaster" Target="/ppt/notesMasters/notesMaster1.xml" Id="R5bcf7e8213eb49c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2b3efd534e34e8e" /><Relationship Type="http://schemas.openxmlformats.org/officeDocument/2006/relationships/notesMaster" Target="/ppt/notesMasters/notesMaster1.xml" Id="R6717a098a89f42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5896b7ee1714c07" /><Relationship Type="http://schemas.openxmlformats.org/officeDocument/2006/relationships/notesMaster" Target="/ppt/notesMasters/notesMaster1.xml" Id="Rf645551c1ed0486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3743d8fa0fc4d84" /><Relationship Type="http://schemas.openxmlformats.org/officeDocument/2006/relationships/notesMaster" Target="/ppt/notesMasters/notesMaster1.xml" Id="Rcca72f85c9b54e4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c06065e586a4acf" /><Relationship Type="http://schemas.openxmlformats.org/officeDocument/2006/relationships/notesMaster" Target="/ppt/notesMasters/notesMaster1.xml" Id="Ra40e3883850640d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11a7751804f4367" /><Relationship Type="http://schemas.openxmlformats.org/officeDocument/2006/relationships/notesMaster" Target="/ppt/notesMasters/notesMaster1.xml" Id="R19ef4009082f48a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571c2abe02143cf" /><Relationship Type="http://schemas.openxmlformats.org/officeDocument/2006/relationships/notesMaster" Target="/ppt/notesMasters/notesMaster1.xml" Id="Rab65647ecb5648b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7936da595224477" /><Relationship Type="http://schemas.openxmlformats.org/officeDocument/2006/relationships/notesMaster" Target="/ppt/notesMasters/notesMaster1.xml" Id="Rd93bd66c79414af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876d53dabe44f44" /><Relationship Type="http://schemas.openxmlformats.org/officeDocument/2006/relationships/notesMaster" Target="/ppt/notesMasters/notesMaster1.xml" Id="Rdd2f1e27e3894bc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f78ed2b30494ba7" /><Relationship Type="http://schemas.openxmlformats.org/officeDocument/2006/relationships/notesMaster" Target="/ppt/notesMasters/notesMaster1.xml" Id="R4189d7670a47424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4ec47d9dc040f9" /><Relationship Type="http://schemas.openxmlformats.org/officeDocument/2006/relationships/notesMaster" Target="/ppt/notesMasters/notesMaster1.xml" Id="R2a441d47979d4fa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08942be35d24ff7" /><Relationship Type="http://schemas.openxmlformats.org/officeDocument/2006/relationships/notesMaster" Target="/ppt/notesMasters/notesMaster1.xml" Id="R9e7b6f20105c46c4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4d93950f9d34691" /><Relationship Type="http://schemas.openxmlformats.org/officeDocument/2006/relationships/notesMaster" Target="/ppt/notesMasters/notesMaster1.xml" Id="Rb423280ad7d7482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7422916756b429d" /><Relationship Type="http://schemas.openxmlformats.org/officeDocument/2006/relationships/notesMaster" Target="/ppt/notesMasters/notesMaster1.xml" Id="R1976bdf7c1c94ed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079dd84c11d46f8" /><Relationship Type="http://schemas.openxmlformats.org/officeDocument/2006/relationships/notesMaster" Target="/ppt/notesMasters/notesMaster1.xml" Id="R11f207dd2ad7427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cb7751e48834548" /><Relationship Type="http://schemas.openxmlformats.org/officeDocument/2006/relationships/notesMaster" Target="/ppt/notesMasters/notesMaster1.xml" Id="Rb389200c9f0d4fe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88be154afa74ef6" /><Relationship Type="http://schemas.openxmlformats.org/officeDocument/2006/relationships/notesMaster" Target="/ppt/notesMasters/notesMaster1.xml" Id="R39878ca2d1c143d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e2db00c1d454fe6" /><Relationship Type="http://schemas.openxmlformats.org/officeDocument/2006/relationships/notesMaster" Target="/ppt/notesMasters/notesMaster1.xml" Id="R5c46f5a7cbf7447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aaa3e3024c9e4b68" /><Relationship Type="http://schemas.openxmlformats.org/officeDocument/2006/relationships/notesMaster" Target="/ppt/notesMasters/notesMaster1.xml" Id="Rf7226cca492948a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23873b1346246e9" /><Relationship Type="http://schemas.openxmlformats.org/officeDocument/2006/relationships/notesMaster" Target="/ppt/notesMasters/notesMaster1.xml" Id="R5255c50eff6a45b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f46267cc1d74e74" /><Relationship Type="http://schemas.openxmlformats.org/officeDocument/2006/relationships/notesMaster" Target="/ppt/notesMasters/notesMaster1.xml" Id="R4b32094e35b64c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96a4bc3f7534b18" /><Relationship Type="http://schemas.openxmlformats.org/officeDocument/2006/relationships/notesMaster" Target="/ppt/notesMasters/notesMaster1.xml" Id="R42f5a5c3e30d4d2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44596d8ffcc4fd5" /><Relationship Type="http://schemas.openxmlformats.org/officeDocument/2006/relationships/notesMaster" Target="/ppt/notesMasters/notesMaster1.xml" Id="R7bbc5ef19b69430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e66e1c616241ce" /><Relationship Type="http://schemas.openxmlformats.org/officeDocument/2006/relationships/notesMaster" Target="/ppt/notesMasters/notesMaster1.xml" Id="Ra135d57eec3a4dc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93ff0abb0d5486b" /><Relationship Type="http://schemas.openxmlformats.org/officeDocument/2006/relationships/notesMaster" Target="/ppt/notesMasters/notesMaster1.xml" Id="R7a8d59b44a004c3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e0ce5f616c44c8a" /><Relationship Type="http://schemas.openxmlformats.org/officeDocument/2006/relationships/notesMaster" Target="/ppt/notesMasters/notesMaster1.xml" Id="Rafa12de44f28473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with a familiar activity whose market price omits a cost imposed on someone outside the trade. The chapter's task is to restore that missing cost or benefit to decision making.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this reversal to Chapter 7. The tax discourages transactions whose private value does not cover their full social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Project-reviewed Chapter 10 figures from figures/ch10_externalities_and_property_rights/.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incidence honest. Firms are not abstract villains who can absorb the full cost without changing prices, output, investment, or wages.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sulfur-dioxide program as the historical application. Keep the institution simple: cap, allowances, trading, compliance.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U.S. Environmental Protection Agency, Economic Incentives; Acid Rain Program; What Is Emissions Trading?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diagram is an allowance market, not the product market. Explain that the cap fixes quantity while trading determines the permit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U.S. Environmental Protection Agency, Economic Incentives; Acid Rain Program; What Is Emissions Trading?</a:t>
            </a:r>
          </a:p>
          <a:p xmlns:a="http://schemas.openxmlformats.org/drawingml/2006/main">
            <a:r>
              <a:t>- Project-reviewed Chapter 10 figures from figures/ch10_externalities_and_property_rights/.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Under uncertainty, the choice depends on whether mistakes about emissions or abatement cost are more damaging. Keep that insight qualitative. Auctioned allowances can raise revenue; freely allocated permits create valuable assets for recipients.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vaccination, education, or research only as examples where the outside benefit can be explained clearly. The market stops too early because the buyer does not receive every benefit.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Project-reviewed Chapter 10 figures from figures/ch10_externalities_and_property_rights/.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the subsidy back to the vertical gap between social value and private demand. The prose should explain the movement toward the optimal quantity.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Project-reviewed Chapter 10 figures from figures/ch10_externalities_and_property_rights/.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transition to Coase. Government action may be necessary, but it is not logically the first or only possible institution.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intimidate students with the lake example before stating the theorem plainly. Coase used the zero-transaction-cost result as a stepping stone toward the real world.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R. H. Coase, The Problem of Social Cost, Journal of Law and Economics 3, 1960.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Assume the factory initially holds the legal right to pollute. The developer discovers the pollution after buying nearby land.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R. H. Coase, The Problem of Social Cost, Journal of Law and Economics 3, 1960.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definition plain. Outside means outside the buyer-seller decision, not necessarily outside the industry or geographic area.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thought experiment. It reveals the efficient comparison before bargaining, legal rules, or moral language distract from the joint-value question.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initial right changes who pays, but under the theorem's strict conditions bargaining reaches the value-maximizing use.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R. H. Coase, The Problem of Social Cost, Journal of Law and Economics 3, 1960.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deeper Coasean framing. Externalities often involve incompatible uses of a resource whose rights or rules are incomplete.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R. H. Coase, The Problem of Social Cost, Journal of Law and Economics 3, 1960.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principles-level. The point is not a universal legal rule; it is to compare prevention costs on both sides.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R. H. Coase, The Problem of Social Cost, Journal of Law and Economics 3, 1960.</a:t>
            </a:r>
          </a:p>
          <a:p xmlns:a="http://schemas.openxmlformats.org/drawingml/2006/main">
            <a:r>
              <a:t>- Guido Calabresi, The Cost of Accidents: A Legal and Economic Analysis, 1970.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plain examples. Transaction costs include finding information, negotiating, writing an agreement, and enforcing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Carl J. Dahlman, The Problem of Externality, Journal of Law and Economics 22(1), 1979.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informal solutions always work. They are more plausible in close-knit groups with repeated interaction and observable behavior.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transfer checklist. Ask students to apply it to a new environmental or neighborhood conflict.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lake. Ask students to name one government solution and one possible private solution, then identify the information each requires.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heights of the curves. Continue producing only while value is at least social cost. The market goes too far because private decisions omit the external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Project-reviewed Chapter 10 figures from figures/ch10_externalities_and_property_rights/.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treating pollution reduction as free. The regulator faces the same marginal question as any other decision maker.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market failure precisely. It identifies a reason the Chapter 6 competitive benchmark does not apply; it does not identify one automatic remedy.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say command and control literally internalizes the externality. It can reduce the harmful activity by legal requirement even though no explicit price is placed on the external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U.S. Environmental Protection Agency, Economic Incentives; Acid Rain Program; What Is Emissions Trading?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informational problem in command and control. Market-based policies do not magically reveal the best total target, but they make the cost of achieving a chosen target more visible and flexible.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flexibility is why economists often prefer market-based tools. The government still must choose a tax rate or cap.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- U.S. Environmental Protection Agency, Economic Incentives; Acid Rain Program; What Is Emissions Trading?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Explicitly tie the tax to the negative-externality figure. This is not a new diagram or a new theory; the tax makes the missing cost part of the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10: Externalities and Property Rights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b43809b57456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ef7b6b419a4f19" /><Relationship Type="http://schemas.openxmlformats.org/officeDocument/2006/relationships/slideLayout" Target="/ppt/slideLayouts/slideLayout1.xml" Id="Rde13ac9a4ca54f9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3ac9a4ca54f9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240be11b4765" /><Relationship Type="http://schemas.openxmlformats.org/officeDocument/2006/relationships/image" Target="/ppt/media/image.png" Id="Rc372b3dc15df4953" /><Relationship Type="http://schemas.openxmlformats.org/officeDocument/2006/relationships/notesSlide" Target="/ppt/notesSlides/notesSlide1.xml" Id="R549b8d933d894a2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27e3bf2e34b04" /><Relationship Type="http://schemas.openxmlformats.org/officeDocument/2006/relationships/image" Target="/ppt/media/image3.png" Id="R6209b24b412c429c" /><Relationship Type="http://schemas.openxmlformats.org/officeDocument/2006/relationships/notesSlide" Target="/ppt/notesSlides/notesSlide10.xml" Id="Re3a3b6204eb345a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905f7361454d" /><Relationship Type="http://schemas.openxmlformats.org/officeDocument/2006/relationships/notesSlide" Target="/ppt/notesSlides/notesSlide11.xml" Id="Rb6ee6d953afa4e3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a74ee2044779" /><Relationship Type="http://schemas.openxmlformats.org/officeDocument/2006/relationships/notesSlide" Target="/ppt/notesSlides/notesSlide12.xml" Id="Rb73ceaeeda4a48e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0de1b1614feb" /><Relationship Type="http://schemas.openxmlformats.org/officeDocument/2006/relationships/image" Target="/ppt/media/image4.png" Id="R0fa8c30476b046f2" /><Relationship Type="http://schemas.openxmlformats.org/officeDocument/2006/relationships/notesSlide" Target="/ppt/notesSlides/notesSlide13.xml" Id="R95437e2b55844ac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f9f32b0641bf" /><Relationship Type="http://schemas.openxmlformats.org/officeDocument/2006/relationships/notesSlide" Target="/ppt/notesSlides/notesSlide14.xml" Id="Rd72472f45712413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a9fe1d094be8" /><Relationship Type="http://schemas.openxmlformats.org/officeDocument/2006/relationships/image" Target="/ppt/media/image5.png" Id="R73086d24dfbd435d" /><Relationship Type="http://schemas.openxmlformats.org/officeDocument/2006/relationships/notesSlide" Target="/ppt/notesSlides/notesSlide15.xml" Id="R97553125b58b44e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92f9ade64860" /><Relationship Type="http://schemas.openxmlformats.org/officeDocument/2006/relationships/image" Target="/ppt/media/image6.png" Id="Re9c58d788aba477b" /><Relationship Type="http://schemas.openxmlformats.org/officeDocument/2006/relationships/notesSlide" Target="/ppt/notesSlides/notesSlide16.xml" Id="R12e40130d32e413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38e132624757" /><Relationship Type="http://schemas.openxmlformats.org/officeDocument/2006/relationships/notesSlide" Target="/ppt/notesSlides/notesSlide17.xml" Id="R5712e1c05cc8414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6e73701c427d" /><Relationship Type="http://schemas.openxmlformats.org/officeDocument/2006/relationships/notesSlide" Target="/ppt/notesSlides/notesSlide18.xml" Id="Rc170c2d8613d49d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0456468f42bb" /><Relationship Type="http://schemas.openxmlformats.org/officeDocument/2006/relationships/notesSlide" Target="/ppt/notesSlides/notesSlide19.xml" Id="R6b0ffbf40ee4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9893cd6a496d" /><Relationship Type="http://schemas.openxmlformats.org/officeDocument/2006/relationships/notesSlide" Target="/ppt/notesSlides/notesSlide2.xml" Id="R533503bc3cec4e2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3950b99e475b" /><Relationship Type="http://schemas.openxmlformats.org/officeDocument/2006/relationships/notesSlide" Target="/ppt/notesSlides/notesSlide20.xml" Id="R4cd4609b02b34a3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6bcb6cec41c4" /><Relationship Type="http://schemas.openxmlformats.org/officeDocument/2006/relationships/notesSlide" Target="/ppt/notesSlides/notesSlide21.xml" Id="R4ecad1f8bd3d47a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d75c3f3a4ef2" /><Relationship Type="http://schemas.openxmlformats.org/officeDocument/2006/relationships/notesSlide" Target="/ppt/notesSlides/notesSlide22.xml" Id="R88861b918013413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3b9e79af487c" /><Relationship Type="http://schemas.openxmlformats.org/officeDocument/2006/relationships/notesSlide" Target="/ppt/notesSlides/notesSlide23.xml" Id="R9223a6f5b0b0419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47e99891470e" /><Relationship Type="http://schemas.openxmlformats.org/officeDocument/2006/relationships/notesSlide" Target="/ppt/notesSlides/notesSlide24.xml" Id="R4e3d5766dd75496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0709fddd446e" /><Relationship Type="http://schemas.openxmlformats.org/officeDocument/2006/relationships/notesSlide" Target="/ppt/notesSlides/notesSlide25.xml" Id="R0c8e9dbadfb8468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66b276324c88" /><Relationship Type="http://schemas.openxmlformats.org/officeDocument/2006/relationships/notesSlide" Target="/ppt/notesSlides/notesSlide26.xml" Id="Red254c926653477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60e32e124664" /><Relationship Type="http://schemas.openxmlformats.org/officeDocument/2006/relationships/notesSlide" Target="/ppt/notesSlides/notesSlide27.xml" Id="R89b28cd67d66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d9513a7f437c" /><Relationship Type="http://schemas.openxmlformats.org/officeDocument/2006/relationships/image" Target="/ppt/media/image2.png" Id="R5cae31ecc2824101" /><Relationship Type="http://schemas.openxmlformats.org/officeDocument/2006/relationships/notesSlide" Target="/ppt/notesSlides/notesSlide3.xml" Id="R4fb358ed0968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5df8090f437c" /><Relationship Type="http://schemas.openxmlformats.org/officeDocument/2006/relationships/notesSlide" Target="/ppt/notesSlides/notesSlide4.xml" Id="R4f71950514d8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9c7a23e54b91" /><Relationship Type="http://schemas.openxmlformats.org/officeDocument/2006/relationships/notesSlide" Target="/ppt/notesSlides/notesSlide5.xml" Id="Raaebc94a9d35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98181a054d06" /><Relationship Type="http://schemas.openxmlformats.org/officeDocument/2006/relationships/notesSlide" Target="/ppt/notesSlides/notesSlide6.xml" Id="R19bb618ec89c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2b8423494485" /><Relationship Type="http://schemas.openxmlformats.org/officeDocument/2006/relationships/notesSlide" Target="/ppt/notesSlides/notesSlide7.xml" Id="R0af21425b6a340b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96b27fa242cf" /><Relationship Type="http://schemas.openxmlformats.org/officeDocument/2006/relationships/notesSlide" Target="/ppt/notesSlides/notesSlide8.xml" Id="Ref230a0361f9426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b261552c4b9a" /><Relationship Type="http://schemas.openxmlformats.org/officeDocument/2006/relationships/notesSlide" Target="/ppt/notesSlides/notesSlide9.xml" Id="R755ed6c650624a5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972B1E44-24A0-4265-95F7-3FC5A98D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1DDA258C-7535-4BA7-8747-05D0B63C2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CE97D94A-4467-4557-87EF-28537130E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Externalities and Property Rights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071415F5-EE8D-4191-AEC6-088E7983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9D47A20D-C05A-4A55-ACBF-B5572A23A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BBBA440F-6FF9-4EAC-8230-7C2BBD411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72b3dc15df4953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78F56009-1E5B-4801-93DE-B58FBD19B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When prices leave out costs or benefits, institutions must bring them back in</a:t>
            </a:r>
          </a:p>
        </p:txBody>
      </p:sp>
    </p:spTree>
    <p:extLst>
      <p:ext uri="{BB962C8B-B14F-4D97-AF65-F5344CB8AC3E}">
        <p14:creationId xmlns:p14="http://schemas.microsoft.com/office/powerpoint/2010/main" val="14418661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35871A4-3146-4D98-89F2-7C8EB64C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94F71BA-710C-488F-8920-E9BBC770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598628-6F77-49F1-A4FC-7548CBF6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7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corrective tax moves output toward the efficient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E692047-D8A2-42E8-9896-2A0C3E9E0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02AC7BA-9091-4E0E-B9FE-13E6E465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B53D496-F578-40FE-B372-DE04FCF57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09b24b412c429c"/>
          <a:stretch xmlns:a="http://schemas.openxmlformats.org/drawingml/2006/main"/>
        </p:blipFill>
        <p:spPr>
          <a:xfrm xmlns:a="http://schemas.openxmlformats.org/drawingml/2006/main">
            <a:off x="3422575" y="1371600"/>
            <a:ext cx="5346849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FC1269AF-0E58-4750-BECB-CD8C8A76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Unlike an ordinary revenue tax, a well-designed corrective tax can remove a deadweight loss.</a:t>
            </a:r>
          </a:p>
        </p:txBody>
      </p:sp>
    </p:spTree>
    <p:extLst>
      <p:ext uri="{BB962C8B-B14F-4D97-AF65-F5344CB8AC3E}">
        <p14:creationId xmlns:p14="http://schemas.microsoft.com/office/powerpoint/2010/main" val="21045697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3330BDD-F80C-42E3-95A5-3CABCDDD9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E343A89-6425-4F85-9A46-7A6533A22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FDA892-6444-4F11-B9BC-7088F37EA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People often want less pollution but resist paying for 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12777CD-7379-4FF1-91C8-7DB56B3E0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E019DAA-11C7-4DFA-A702-F29500862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24E82CF-5FD3-4540-B5D5-B39D8A2B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4B4B17C-B0C5-481F-9D5A-DADA9D75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Pricing gasoline emissions works partly by making driving more expensive.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05C52CED-C153-4461-AA2A-FD248E28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B6CE04DA-1CEA-44EF-B266-31C5EE26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Oil companies supply fuel, but drivers burn it.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0C0A315-439C-485C-BD5F-AB62B60DA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D0AEA135-3122-4D4B-803D-9CD138B8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pollution price reaches consumers through fuel prices and other channels.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A72174D-7F27-4071-9962-BEF411E8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826A740-FC37-473D-B3C4-56389907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5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Facing the cost is what gives people a reason to drive less or choose cleaner options.</a:t>
            </a:r>
          </a:p>
        </p:txBody>
      </p:sp>
    </p:spTree>
    <p:extLst>
      <p:ext uri="{BB962C8B-B14F-4D97-AF65-F5344CB8AC3E}">
        <p14:creationId xmlns:p14="http://schemas.microsoft.com/office/powerpoint/2010/main" val="13733126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F7C8173-5FD1-4F6B-A52D-D3389DDE1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36787F7-6CB8-4418-8973-3F890FC9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EDAB83-B04E-490C-AE0E-A3565CE75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Cap and trade makes the quantity limit explicit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579E286-08E4-4C0B-8F0A-A702AD651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06A249E-D52D-4720-9937-BE5982235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9B9A761-FD19-4CC8-A54A-076820030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5C0240D-A5C2-4D55-8000-BCDC49CA1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3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Government creates a fixed number of emission allowances and lets firms trade them.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C330911-0962-45C9-A2D1-93E37E43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A47A3160-7FA6-43A3-A608-EAD8B3659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firm must surrender an allowance for each unit emitted.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AA89216-180D-416E-BCC9-A050378CF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3EC0F7E9-DFBA-44BB-82DE-DDD11EB16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Low-cost reducers can sell allowances.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B2FFCF8-3E09-46C5-9AF9-A664D64F2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910E7282-8A5B-4465-89C2-062836687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High-cost reducers can buy allowances.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326F025-3C69-46D8-95DD-20A2E2EB9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038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8DA0A849-8BED-4F6A-9DD2-2EE93BCF6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0482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cap fixes total permitted emissions.</a:t>
            </a:r>
          </a:p>
        </p:txBody>
      </p:sp>
    </p:spTree>
    <p:extLst>
      <p:ext uri="{BB962C8B-B14F-4D97-AF65-F5344CB8AC3E}">
        <p14:creationId xmlns:p14="http://schemas.microsoft.com/office/powerpoint/2010/main" val="204410549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854192C-159B-4F3B-8CAA-CE077DFC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DADDDE8-BDEA-4204-8077-07836F992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644B77-4575-4BEC-8E16-FB33D66E2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Trading directs cleanup toward lower-cost sources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93C0EE1-BFAC-4A17-AB13-9448D78E9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CBCA356-3B67-477F-B9D1-45342BA9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0AB4950-0952-4E93-BE79-1DC02205C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a8c30476b046f2"/>
          <a:stretch xmlns:a="http://schemas.openxmlformats.org/drawingml/2006/main"/>
        </p:blipFill>
        <p:spPr>
          <a:xfrm xmlns:a="http://schemas.openxmlformats.org/drawingml/2006/main">
            <a:off x="2711955" y="1371600"/>
            <a:ext cx="676809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4DA9611B-94E7-4989-BAF8-1D2ED628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allowance price gives every source a reason to compare emitting with reducing pollution.</a:t>
            </a:r>
          </a:p>
        </p:txBody>
      </p:sp>
    </p:spTree>
    <p:extLst>
      <p:ext uri="{BB962C8B-B14F-4D97-AF65-F5344CB8AC3E}">
        <p14:creationId xmlns:p14="http://schemas.microsoft.com/office/powerpoint/2010/main" val="20748490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6ED6630-7EF1-41A5-BAC4-FBC10E21B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7EE3241-C2D3-4D54-8C22-08D76B42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9A2C43-5405-40A0-A2B9-8E3E06BD9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tax fixes price; a cap fixes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B790919-C772-487E-9B76-5BCD4D78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5244515-A1D7-4904-BDC5-93FD14AF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52DD09B-F0EC-460B-8CE8-173FD09D4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1E61A089-5667-43BA-8E95-22E18731B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F23216-4D27-4B99-B73A-036F510AF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CORRECTIVE TAX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F10568A2-2869-43BB-9691-C3D2EDD80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Known price, uncertain emissions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AEA5B41-E081-43B9-A09D-B190711EA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Policymakers choose the tax; firms' responses determine the total reduction.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FEEF9A2E-E2F5-4C48-82DF-811E26CA6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5A4657-6F4F-44FC-A534-A5140D3B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CAP AND TRADE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F375E5E4-DE3A-4CED-8D0F-B396B095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Known emissions, uncertain price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51F984EC-AD7D-45DE-AFDC-4815B6412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Policymakers choose the cap; trading determines the allowance price.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16A039-52CE-4CE2-BF1A-E102B34B4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With full information they can be designed to reach the same outcome.</a:t>
            </a:r>
          </a:p>
        </p:txBody>
      </p:sp>
    </p:spTree>
    <p:extLst>
      <p:ext uri="{BB962C8B-B14F-4D97-AF65-F5344CB8AC3E}">
        <p14:creationId xmlns:p14="http://schemas.microsoft.com/office/powerpoint/2010/main" val="5706304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5670D72-FE0A-44F6-B109-3671E5BEA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35A49FF-E9FA-4290-B7F7-9230AEB99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F88A3B-B544-4492-AD57-69DB3BB37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positive externality causes the market to underproduce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09F65A1-DC66-429F-A65C-DD1B51072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505DC9D-D11D-4A59-91E7-1A830237B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BEB8A44-4F5D-4D50-A761-6CD84219C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086d24dfbd435d"/>
          <a:stretch xmlns:a="http://schemas.openxmlformats.org/drawingml/2006/main"/>
        </p:blipFill>
        <p:spPr>
          <a:xfrm xmlns:a="http://schemas.openxmlformats.org/drawingml/2006/main">
            <a:off x="3289730" y="1371600"/>
            <a:ext cx="561254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0A031389-5B66-48D2-ABDC-0FCAF0ED1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Demand records private value; social value is higher when others also benefit.</a:t>
            </a:r>
          </a:p>
        </p:txBody>
      </p:sp>
    </p:spTree>
    <p:extLst>
      <p:ext uri="{BB962C8B-B14F-4D97-AF65-F5344CB8AC3E}">
        <p14:creationId xmlns:p14="http://schemas.microsoft.com/office/powerpoint/2010/main" val="201883603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12D5E87-93BB-4E23-A87F-BC8E6C637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C38D124-2083-44C6-A35F-4D365884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19DE00-7F88-4359-B97F-B19426A1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3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corrective subsidy moves output toward the efficient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7E543DB-D898-4BCD-92B9-C7CBB029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F064665-2584-4C6D-958B-69A42374D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E59F328-FD23-44D6-9D5E-67979A691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c58d788aba477b"/>
          <a:stretch xmlns:a="http://schemas.openxmlformats.org/drawingml/2006/main"/>
        </p:blipFill>
        <p:spPr>
          <a:xfrm xmlns:a="http://schemas.openxmlformats.org/drawingml/2006/main">
            <a:off x="3333750" y="1371600"/>
            <a:ext cx="552450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F6D0763-5C42-47FF-A49E-D2DCBC223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subsidy rewards an action that creates benefits beyond the buyer.</a:t>
            </a:r>
          </a:p>
        </p:txBody>
      </p:sp>
    </p:spTree>
    <p:extLst>
      <p:ext uri="{BB962C8B-B14F-4D97-AF65-F5344CB8AC3E}">
        <p14:creationId xmlns:p14="http://schemas.microsoft.com/office/powerpoint/2010/main" val="202900908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A570307-83D8-433F-86E9-CAD8054E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2E52A65-C0A4-4970-B1D2-07074542B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DC5DDF-47C5-4F89-8FB0-19479BD8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Public policy is not the only possible response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5F68DC2-E806-4FA6-B03C-BF46E4FD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956F486-6F36-4D10-85F4-BC283B7C2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49BEA2D-60D4-49E1-ADBD-DB1F9E25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12AB3B18-B9A7-4F59-A1F4-51B825D28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05E390-C1B4-43E1-8CB0-A91500BEE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GOVERNMENT RESPONSE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D99A6748-C4CB-4A85-AD7F-21F0BB7A4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Rules, taxes, subsidies, or permits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FE5929D1-A9E1-4FC8-966D-B90D20E6E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Collective action may be necessary when many affected parties cannot bargain.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96AD2D2F-9063-4D3A-B32B-30D6774B7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06B694-6FBF-4BA4-BC22-CAC4F24BD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PRIVATE RESPONSE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F28FF6B-8B76-497B-B8E6-F5A3EF24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Contracts, ownership, norms, or organizations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745A55BF-C96B-4E70-A997-4BAC77FD9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People sometimes find ways to bring outside effects into their own decisions.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C52E77-0A06-40C9-BC0F-C7792A6B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right question is which institution works best in the actual setting.</a:t>
            </a:r>
          </a:p>
        </p:txBody>
      </p:sp>
    </p:spTree>
    <p:extLst>
      <p:ext uri="{BB962C8B-B14F-4D97-AF65-F5344CB8AC3E}">
        <p14:creationId xmlns:p14="http://schemas.microsoft.com/office/powerpoint/2010/main" val="132624122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A738D36-E515-4AF8-93F4-2F313DB3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D367F06-1B9E-4A5E-95FD-84E300F22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F0AB1D-6854-4C49-BD5D-C02854D30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Coase theorem in one sentence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7B48C5F-8800-410D-BBBD-6DE198F9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6569C1A-6266-4B11-AF77-885BBE19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C1F9BD5-3EE0-4E94-B351-D5D74B95B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A3C608-6770-46AB-A75F-E330362BF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95450"/>
            <a:ext cx="9525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“When property rights are clear and transaction costs are low, bargaining can lead to an efficient outcome regardless of who initially holds the right.”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B34ED5-1E86-46A0-B8A7-8109F0176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The theorem named by George Stigler from Ronald Coase's argument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155067-1C05-4689-8FC3-99F9080C7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8160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hard work begins when bargaining is costly.</a:t>
            </a:r>
          </a:p>
        </p:txBody>
      </p:sp>
    </p:spTree>
    <p:extLst>
      <p:ext uri="{BB962C8B-B14F-4D97-AF65-F5344CB8AC3E}">
        <p14:creationId xmlns:p14="http://schemas.microsoft.com/office/powerpoint/2010/main" val="90242304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77E8A61-7F92-452E-A264-969C8051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9FECCA0-BBC0-406E-815A-D64C4421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A839F58-8EBB-4E76-ADD3-254198113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7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factory and a developer want incompatible uses of one lake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BD3B722-0541-4AC9-9678-2224042C1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336F02B-A329-4F91-81DF-4C59258CE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FD7A768-4C91-4A8A-8593-68D4A5507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29B1614-0095-466C-B519-221F8A275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factory uses the lake for waste disposal; the developer needs clean water for valuable housing.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E04839-6D94-48BE-B794-8CFD0970C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problem is competing uses, not simply a villain and a victim.</a:t>
            </a:r>
          </a:p>
        </p:txBody>
      </p:sp>
    </p:spTree>
    <p:extLst>
      <p:ext uri="{BB962C8B-B14F-4D97-AF65-F5344CB8AC3E}">
        <p14:creationId xmlns:p14="http://schemas.microsoft.com/office/powerpoint/2010/main" val="8440843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C08208E-4075-4277-9C52-D109EF68A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E89D9C9-82E7-445B-ABA0-EBAB450A7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D265E1-77E6-4A59-9CAF-CDE21965A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An externality reaches someone outside the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3A5615F-1FCE-4C97-B9B3-376C4071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08BAD4B-7892-496E-A662-5BE62112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6F35A30-2B0F-4460-BB99-034A4B3DC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3D887427-69F3-4C9A-85C0-8AEC9092C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823907-43B4-4F0B-903C-6B0AA621A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NEGATIVE EXTERNALITY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E98BD54C-6968-4F5F-AF83-81759915B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An outside cost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4356EC39-1AF6-4110-AA99-4EE5A646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buyer or seller acts without bearing every cost created by the action.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CEB0EDD-B676-4393-A404-1A8D8B2B2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C298AD-BF35-46D0-AE6D-3B81F52E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POSITIVE EXTERNALITY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50D9B71-54D3-4153-8881-02E01C1AB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An outside benefit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77958751-6CC3-4521-8A37-2A20600A8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buyer or seller acts without receiving every benefit created by the action.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800EE9-D31F-4C6D-A81A-EEE499E76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market price leaves out part of the social consequence.</a:t>
            </a:r>
          </a:p>
        </p:txBody>
      </p:sp>
    </p:spTree>
    <p:extLst>
      <p:ext uri="{BB962C8B-B14F-4D97-AF65-F5344CB8AC3E}">
        <p14:creationId xmlns:p14="http://schemas.microsoft.com/office/powerpoint/2010/main" val="7011489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86AD3FB-443C-44E1-9C6E-5D715DDC1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298F0A5-0F18-4F17-9F91-BFB4F3ABB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FD71A05-BF09-4B54-BDD2-6867C19E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One owner would compare the joint gains and costs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4EC6D88-7AAD-422D-A845-C56A9799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4186BF7-6534-4232-9D25-A18F2DFDC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21D4022-45DD-409B-AEFA-94443752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4E44ADE6-8183-41F1-890B-110F4C662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97CDE2-E7F6-438C-819B-4783FF6A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KEEP POLLUTING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9E58DFDC-D240-4334-BD06-9A4FB9D7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Factory value is larger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268EE9B-720C-43AB-897D-13E429CA2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Continue production if cleanup would destroy more value than clean water creates.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0207EAC8-B3F0-4839-817C-3A3CA5F39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69FBE5-B25F-48F3-AB67-774525E6C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REDUCE POLLUTION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636D962-A813-4A1B-8985-5004C6BA7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Development gain is larger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91604206-3303-4D32-9EBE-5736BE95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Install controls or change production if cleaner water creates more value than it costs.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A3D60E-C45E-4DBA-A54C-EF80EB17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Unified ownership makes the external effect internal to one decision.</a:t>
            </a:r>
          </a:p>
        </p:txBody>
      </p:sp>
    </p:spTree>
    <p:extLst>
      <p:ext uri="{BB962C8B-B14F-4D97-AF65-F5344CB8AC3E}">
        <p14:creationId xmlns:p14="http://schemas.microsoft.com/office/powerpoint/2010/main" val="140408413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A174515-1349-4BC2-BEEB-B3670E32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D0DEDD6-715B-4C4F-BA65-ED530F803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FCF50AB-22A2-4CFD-A7F1-BE2C13F9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Coase says separate firms can sometimes copy that result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7B82E83-AB6C-463F-AA6C-6C609EC7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240E6CC-07CF-4B70-AE43-AD3C715E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C490D0C-0FEA-4722-9007-7CF7F6FDC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CFDFDB1-431F-4685-A3E9-B66C70866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If bargaining is easy, the developer can pay the factory to reduce pollution whenever the joint gain exceeds the cleanup cost.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2E80E5F-7BE5-464E-8B4A-237717A51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53B8C64-CD09-4CBA-A867-13E4EC59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Clear rights tell the parties what must be negotiated.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D9A84CB-FEE9-4DB3-96CA-53988FDA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C1D2D529-57E2-4782-8821-0814A92D1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Low transaction costs make agreement possible.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105013C-F359-420A-89A0-99D8B383E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D234BC0A-CA07-42CD-A00E-526C026C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Enforceable contracts make promises credible.</a:t>
            </a:r>
          </a:p>
        </p:txBody>
      </p:sp>
    </p:spTree>
    <p:extLst>
      <p:ext uri="{BB962C8B-B14F-4D97-AF65-F5344CB8AC3E}">
        <p14:creationId xmlns:p14="http://schemas.microsoft.com/office/powerpoint/2010/main" val="140784649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DC80FD1-E378-4989-9D98-A74FFE7A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B2E09F6-74FF-4F99-9E82-C76CFB39C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C5862D-30FE-4805-A202-70E9BEE6D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External harm is reciprocal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E5D5EEA-8BCF-40CB-969F-FB835BFD2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3CBA09E-CA6C-49B3-95D5-7EC4A527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EE882B1-26B2-428A-AA58-3C30D690A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60076C9-11E9-4D86-B2A3-C19C8335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Stopping the factory harms production; allowing pollution harms development.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9F891E-4A61-41E7-8A50-93594D6FE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economic task is to avoid the more costly harm.</a:t>
            </a:r>
          </a:p>
        </p:txBody>
      </p:sp>
    </p:spTree>
    <p:extLst>
      <p:ext uri="{BB962C8B-B14F-4D97-AF65-F5344CB8AC3E}">
        <p14:creationId xmlns:p14="http://schemas.microsoft.com/office/powerpoint/2010/main" val="161836716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F1C08E2-A6E6-4801-AEB7-F089B457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991DE19-8EC8-4FA9-8FDD-9316FA9B3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7F9522-491C-45C5-99C9-ABF0C7C1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9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Assign responsibility to the party that can prevent harm most cheaply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B7F54AA-6A31-4AB5-AE42-D50724D1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90DB7F1-5FD6-4B25-B304-53C3E96D4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730913-FB2C-4BF1-9F1D-E6D057623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9A6B1274-27B3-4BA2-A689-2272E858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E148A5-BF49-4DED-B1B4-6F093851F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RAILROAD CAN FIX SPARKS CHEAPLY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78C7266D-D252-4401-B882-888425E96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Require the railroad to act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1E48F9E-880E-412E-B02A-8DBD2EE90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Lubrication, spark arrestors, or another low-cost precaution prevents widespread fires.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7AB6967B-3D6B-48DB-BE92-125A64216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9DF69F-F6C7-48C8-90AC-B011B893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SPARKS ARE COSTLY TO PREVENT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42603B87-0E6E-4294-B04B-B62AC8429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Require nearby farmers to adapt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CB08DD6D-EA97-40F6-A6AD-DE088C221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If fires are local and crops can be moved cheaply, the farmer may be the lower-cost avoider.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7101D9-58CD-47A0-9DC2-DC5B14AFC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Liability should encourage the least-cost way to prevent the expected harm.</a:t>
            </a:r>
          </a:p>
        </p:txBody>
      </p:sp>
    </p:spTree>
    <p:extLst>
      <p:ext uri="{BB962C8B-B14F-4D97-AF65-F5344CB8AC3E}">
        <p14:creationId xmlns:p14="http://schemas.microsoft.com/office/powerpoint/2010/main" val="78014956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7EC266D-B51C-47B4-A14F-0D223C21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D2C468D-DD01-4D5E-863D-D84A57A9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79B3EC-3E80-4E94-B78E-32AE1103B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Bargaining fails when agreement is costly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2FADDFB-48A1-43FF-81C4-E5ED0FC3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B4A1E81-0A24-4EFB-BA19-1DC7F24F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087E8FE-D5C9-4F8E-882D-D3A659CD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1821222-13F3-449C-A142-5B1F75130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685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CE6B609-F797-4856-9E04-26D7A1394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69545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Many people must be found and organized.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051EE77-6036-4771-84B0-4E3D634C4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24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98B7904-52CF-4E69-BDE6-70B2A7052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3362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Information about harm and cleanup costs is disputed.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86D87AC-A9D4-411F-AB8F-9B3656D9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62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3ABFDEA5-D024-4BE0-9579-8010BF32E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7180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parties hold out for a larger payment or free ride on others.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7A4334A-3346-42B3-A221-9CD03D932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600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4CEF0CCD-BE2C-4A93-AA08-10C3E0F2A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0997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Agreements are difficult to write, monitor, or enforce.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253FBE-EC29-4836-8D9B-9D7307201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Transaction costs explain why valuable bargains may never occur.</a:t>
            </a:r>
          </a:p>
        </p:txBody>
      </p:sp>
    </p:spTree>
    <p:extLst>
      <p:ext uri="{BB962C8B-B14F-4D97-AF65-F5344CB8AC3E}">
        <p14:creationId xmlns:p14="http://schemas.microsoft.com/office/powerpoint/2010/main" val="153591530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7DCE1C4-4916-47FA-B2E5-9773F384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5FCC946-0C86-4112-B572-58B2DF4CC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30646F-54B7-4A15-B73E-93A8E74E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Norms and organizations can also reduce outside effects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4F1E912-0A50-4B8E-B5AB-34275EFE3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9F82823-8D43-4B30-9302-05D50E699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B47DBA5-3C16-4E51-AA48-2F0158A2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11EE98AD-A72A-4963-BE1E-30E0BDB1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228A5D-9666-4D12-B3B9-D33C55293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NORMS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A5E4B4D3-E424-493D-9603-AAD1DCCC5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People restrain behavior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446CEAE9-2BB5-4BB9-A949-710C828F9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Reputation, repeated interaction, and shared expectations can discourage harmful actions.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CDA53C6C-BFF0-4382-B863-57B2B3A23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7737A3-0086-4787-BBDD-43E3F836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ORGANIZATIONS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7742F77-9BEE-48A2-A4A5-1E3993EE4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Bring decisions together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666CE104-C966-4766-B1E6-5DD55361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Firms, homeowner groups, clubs, or associations can coordinate uses that were previously separate.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954A6A-F52D-44A2-BA39-B9E3643E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5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Institutions can change who decides and what consequences enter the decision.</a:t>
            </a:r>
          </a:p>
        </p:txBody>
      </p:sp>
    </p:spTree>
    <p:extLst>
      <p:ext uri="{BB962C8B-B14F-4D97-AF65-F5344CB8AC3E}">
        <p14:creationId xmlns:p14="http://schemas.microsoft.com/office/powerpoint/2010/main" val="34618003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69A0B7D-EC0C-4E22-8824-A4CB65E5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53690C0-AA85-40DA-983E-6AC3E241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B1881C-1E8C-482A-8960-008BE8DA1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No one solution fits every externality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19B6B33-A14E-4E33-95EC-9806CE32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B83F685-7C12-4C58-A866-4C6B0327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3E7DADA-4B48-4CFD-BFE3-B45AF46FC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FE984246-4321-49F5-AE12-3C5957205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6DCBC1-6A5C-41D3-8E5B-F26869CB6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FCD2DDF6-6027-4165-8D25-076834C9D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Identify the missing effect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E6EF3BD4-BD7B-4A60-8E17-1EA9966C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cost or benefit is left outside the price?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916F3B-A36D-48AE-AC6C-17304C8DF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D6557D31-228A-4FE5-9997-2F6489C2D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E4CDC8-1CD6-4DA4-ADB9-46D817C4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00482CA9-43D3-4316-9FB9-EBE54568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Find the obstacle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2E11B745-7807-4023-81F2-1D1C2984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Why do private decisions fail to include it?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A02326-69A0-4EA2-BC70-F335D994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7F5F510E-CC2F-4F44-BE61-A7DB187E5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903131-7586-4E94-904D-D80A43DE3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09A263C2-F7AD-45D3-AFBC-32E9E0DD3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Compare institutions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17037812-8D47-4D3B-ACA9-30D89842C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Rules, prices, rights, contracts, norms, or organizations.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3831F7-CCEC-45FE-A541-6C272F06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646BA87A-8CB7-4E32-8144-5543798AF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001639-906D-40D3-ACB8-CBE939C71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B52FEC74-3F9F-4952-B680-11496585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Trace new incentives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F36365C2-6914-4826-8AA9-935AC217C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9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Who adjusts, what information is needed, and what can go wrong?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EA8B967-1BFB-4D26-8970-C25630EDA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Externality policy is institutional design, not merely drawing a second curve.</a:t>
            </a:r>
          </a:p>
        </p:txBody>
      </p:sp>
    </p:spTree>
    <p:extLst>
      <p:ext uri="{BB962C8B-B14F-4D97-AF65-F5344CB8AC3E}">
        <p14:creationId xmlns:p14="http://schemas.microsoft.com/office/powerpoint/2010/main" val="179233850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86C7B81-78C7-4C52-AFDC-CB493616B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61D7AE1-811C-4028-9281-B143745B3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9A7605-9824-4EB5-9E8B-3673DAEC3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Bring missing costs and benefits into the decision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4527855-5915-4F41-98FC-38A1B1D5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9B5CA0E-B9FA-4186-B2A3-6375403F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6C5CB32-7C31-42BC-A047-538B5992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35E8E20-4D4C-41EE-8783-19CCB880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E6C900C-365D-4BAC-AAE9-547A0E9D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6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Negative externalities cause overproduction; positive externalities cause underproduction.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0A594BD-D9B1-4817-8357-C3D2FB542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8B4ECC5-A813-4978-9AF4-F35B08229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9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Command and control reduces activity by rule; taxes and permits change incentives.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6456C20-F634-4DB9-B279-26CED5250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5D361B61-E403-4E0F-977E-EB009D938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Bargaining can work when rights are clear and transaction costs are low.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B2711DF0-3D66-4407-A5F7-389E462F3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836C770D-A7E6-4E4D-B656-E7CE54714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7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best institution depends on information, enforcement, and the cost of agreement.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B1411D-502F-4B02-97E1-68CB2B26B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2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public goods and common resources are special externality problems.</a:t>
            </a:r>
          </a:p>
        </p:txBody>
      </p:sp>
    </p:spTree>
    <p:extLst>
      <p:ext uri="{BB962C8B-B14F-4D97-AF65-F5344CB8AC3E}">
        <p14:creationId xmlns:p14="http://schemas.microsoft.com/office/powerpoint/2010/main" val="49745914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AC1AEC6-CF3C-407C-9ECB-F6D01BC7F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A3A2E4A-1E8C-4F0A-88A8-9784F046B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FCAA00-1DB5-432F-9472-9AA346B6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negative externality causes the market to overproduce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573E104-E97A-4737-B0A6-537127A76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293F4FC-069D-43F8-8511-5FF19B91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42FD4E4-CEB3-40E6-9C67-1D195229B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ae31ecc2824101"/>
          <a:stretch xmlns:a="http://schemas.openxmlformats.org/drawingml/2006/main"/>
        </p:blipFill>
        <p:spPr>
          <a:xfrm xmlns:a="http://schemas.openxmlformats.org/drawingml/2006/main">
            <a:off x="3379971" y="1371600"/>
            <a:ext cx="5432058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2E052A46-B97F-4C5C-BFEC-5BC1C141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supply curve records private cost; social cost is higher when production harms others.</a:t>
            </a:r>
          </a:p>
        </p:txBody>
      </p:sp>
    </p:spTree>
    <p:extLst>
      <p:ext uri="{BB962C8B-B14F-4D97-AF65-F5344CB8AC3E}">
        <p14:creationId xmlns:p14="http://schemas.microsoft.com/office/powerpoint/2010/main" val="16160451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2CB04A5-4B37-45FF-BA28-2343C7E4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D5548E1-F074-423F-96EE-EE87D595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366EFB-1679-498B-A96A-E0946C780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efficient amount of pollution is not usually zero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ECCF999-620E-4D34-926E-9D372B242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22C0E92-992B-4AD2-B346-C99080346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D9AF553-1D60-4A04-97FB-3D750B4DE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F578B66-2149-4F27-BBB6-268487655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Reducing pollution creates benefits, but it also uses scarce resources.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B437EBD-407B-4B9D-AF51-F52267C9C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920F4D6-E419-400E-9BFA-2C4C5AA1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first reductions may be cheap and valuable.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4E9A49B-59D6-4D2E-9111-3D46B1435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D1B19A7-AD29-4A24-923E-B30D3A978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Further reductions become more costly.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EB03485-B7AF-4947-9E8A-7F5390F45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A853815A-09BE-4A92-BE11-3DEC00BD9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9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Efficiency compares the added benefit of cleanup with its added cost.</a:t>
            </a:r>
          </a:p>
        </p:txBody>
      </p:sp>
    </p:spTree>
    <p:extLst>
      <p:ext uri="{BB962C8B-B14F-4D97-AF65-F5344CB8AC3E}">
        <p14:creationId xmlns:p14="http://schemas.microsoft.com/office/powerpoint/2010/main" val="19708357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00E63DD-218A-49C3-9143-B3C45B49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F971E71-6530-4638-89D1-B65BFBB13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A05A27-06E2-4213-91D5-75F08B1A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An externality is a market failure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0A97E2E-C280-45DC-8764-7B13D06BF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0C346F6-60AB-4E32-BCD2-33D55E3B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3EB59E9-68EC-490A-91F2-7A79377DB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EFB0611-F842-47E3-B098-D5603B73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unregulated market quantity is inefficient because a relevant cost or benefit is missing from the price.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E0F08A-8E34-4DA7-9EB2-8C5C0F042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86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policy question is how to make decision makers face the missing consequence.</a:t>
            </a:r>
          </a:p>
        </p:txBody>
      </p:sp>
    </p:spTree>
    <p:extLst>
      <p:ext uri="{BB962C8B-B14F-4D97-AF65-F5344CB8AC3E}">
        <p14:creationId xmlns:p14="http://schemas.microsoft.com/office/powerpoint/2010/main" val="186257150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8722DC0-B0C1-4756-A333-2D9670AB5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E4EDBD-65BF-46BC-9586-F47733A55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58F82B-D970-4F81-BE11-29C48F49F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2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Command-and-control regulation tells firms what they must do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6A97BD6-2BE8-4A84-B281-AB6864468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74591D9-C79E-48D0-8408-D5CCC7EC5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5A3D0E6-D10B-4B11-9AA7-B4AF07783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355A99A2-D9B4-447D-B858-757D1618E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F79DBE-52EE-455F-99BE-E8AB0EDFD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TECHNOLOGY RULE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640421C5-3A70-4001-B0A7-259AE7392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Use this equipment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470C5DD9-01F2-402B-BC0A-5ACB5654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regulator specifies a method, filter, fuel, or production process.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DD08472B-6A32-47D1-9E1D-367390700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706C43-E9EA-48DF-85B8-67C71F48E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PERFORMANCE RULE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C232238-7B88-4A41-8E4D-945F65D5B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Meet this standard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EF105BA5-E6EB-47D1-80AA-6678CB5B2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regulator limits emissions or requires a result while leaving some choice over method.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B442A5-1CF0-4043-B487-5B41AA52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rule can reduce pollution without directly pricing the external cost.</a:t>
            </a:r>
          </a:p>
        </p:txBody>
      </p:sp>
    </p:spTree>
    <p:extLst>
      <p:ext uri="{BB962C8B-B14F-4D97-AF65-F5344CB8AC3E}">
        <p14:creationId xmlns:p14="http://schemas.microsoft.com/office/powerpoint/2010/main" val="11719774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49BB552-D934-47DE-9F68-B973C5E9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21BCF19-22E0-4AEA-ABF9-55424D6BF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347525-5315-47E1-A033-D73FF1D5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regulator must still compare benefits and costs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6AE7A57-2A70-44C4-8A6C-3CBC2060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4CA6E71-C81D-43B7-8F28-813790A9B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0C0897C-F3D9-4DC4-80DC-006F5FBE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B6588F0-EBA3-4482-AFD3-2286F938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How much cleanup is worth doing, and which source can reduce pollution most cheaply?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3A16A41-FB1A-4C27-B765-8E762B09E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706C550-8E72-4ED0-A3D4-81A9A5AC5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regulator may not know each firm's cleanup cost.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D2739E4-6A83-4BD5-8D37-674364A37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AAF6E1FB-CD14-442F-ABFD-9676E2B1D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3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uniform rule can be cheap for one source and extremely costly for another.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1ABB633-95B8-4CBF-9364-C476C84B8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4FE09EB0-AACE-4A25-9487-FFF7928B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Reducing pollution beyond the point where added cost exceeds added benefit lowers welfare.</a:t>
            </a:r>
          </a:p>
        </p:txBody>
      </p:sp>
    </p:spTree>
    <p:extLst>
      <p:ext uri="{BB962C8B-B14F-4D97-AF65-F5344CB8AC3E}">
        <p14:creationId xmlns:p14="http://schemas.microsoft.com/office/powerpoint/2010/main" val="176049779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3D9728E-A37A-476D-AC02-FC8052D85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D4FC34E-ABAE-4683-A5FD-89D70829E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4CD261-8FD0-4428-BFF4-CA6237E99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8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Market-based policies let firms search for the cheapest reductions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EB1FCA7-60E3-4E98-A539-1064159E8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9D44132-230F-4F86-A25C-3A9438301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527DFEA-2F8D-45E6-A362-9884EB9F1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E5611694-6862-4F23-B3C2-5EDBEDC5E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7ADC62-10B1-468C-8B80-C06B668D8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CORRECTIVE TAX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05246F43-FE32-4D39-A979-FC6708178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Set a price on pollution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60C7AA4-0E82-4C33-B2B5-C23457ED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Each source reduces emissions when doing so costs less than paying the tax.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A147987B-CA5E-4427-BF9E-3EED9826F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55E138-9F09-4C27-B294-B90447583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CAP AND TRADE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FE7564DC-2A69-40A2-A1D7-C90397ECC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Set total emissions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C5EE386E-C453-4170-80AD-8E3376098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Allowances move toward sources that value them most, while low-cost reducers sell permits.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F0CA86-ADB1-4A7E-A762-8E4C987B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8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Different firms can make different choices while pursuing the same policy goal.</a:t>
            </a:r>
          </a:p>
        </p:txBody>
      </p:sp>
    </p:spTree>
    <p:extLst>
      <p:ext uri="{BB962C8B-B14F-4D97-AF65-F5344CB8AC3E}">
        <p14:creationId xmlns:p14="http://schemas.microsoft.com/office/powerpoint/2010/main" val="20763135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7F25326-719E-4C1F-9BDD-71D90400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6DCA446-3988-4BE9-B217-31FB471A3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10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9DD9FE-8CAF-4F96-BCF6-E1F0C66C9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corrective tax fills the gap in the earlier graph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0436AF1-C933-4101-B7E6-0BFE16D06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C9FEC5E-3B3B-4F2A-A104-E0512D16D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B9027B5-B5FE-422D-8735-1B67C1278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3FDF841-B897-4F5B-B89A-E455DCBD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Tax the activity by the external cost it creates, and the private supply curve moves toward social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B711EC-B828-4559-BD86-A68A01EA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market quantity moves toward the efficient quantity.</a:t>
            </a:r>
          </a:p>
        </p:txBody>
      </p:sp>
    </p:spTree>
    <p:extLst>
      <p:ext uri="{BB962C8B-B14F-4D97-AF65-F5344CB8AC3E}">
        <p14:creationId xmlns:p14="http://schemas.microsoft.com/office/powerpoint/2010/main" val="14225755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2026-07-31T14:30:35.9070000Z</dcterms:created>
  <dcterms:modified xsi:type="dcterms:W3CDTF">2026-07-31T14:30:35.9070000Z</dcterms:modified>
</coreProperties>
</file>