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c64c8a6743d4fc6" /><Relationship Type="http://schemas.openxmlformats.org/officeDocument/2006/relationships/extended-properties" Target="/docProps/app.xml" Id="R6c6a9eb08155439c" /><Relationship Type="http://schemas.openxmlformats.org/officeDocument/2006/relationships/officeDocument" Target="/ppt/presentation.xml" Id="R10a5025654004c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458b5c113242ca"/>
  </p:sldMasterIdLst>
  <p:notesMasterIdLst>
    <p:notesMasterId xmlns:r="http://schemas.openxmlformats.org/officeDocument/2006/relationships" r:id="Re31b595336114c5d"/>
  </p:notesMasterIdLst>
  <p:sldIdLst>
    <p:sldId xmlns:r="http://schemas.openxmlformats.org/officeDocument/2006/relationships" id="256" r:id="R5a87e35892e648b5"/>
    <p:sldId xmlns:r="http://schemas.openxmlformats.org/officeDocument/2006/relationships" id="257" r:id="Rf9fa4ad832684c85"/>
    <p:sldId xmlns:r="http://schemas.openxmlformats.org/officeDocument/2006/relationships" id="258" r:id="R07448161010449b3"/>
    <p:sldId xmlns:r="http://schemas.openxmlformats.org/officeDocument/2006/relationships" id="259" r:id="R6ce2ea07a6724ba6"/>
    <p:sldId xmlns:r="http://schemas.openxmlformats.org/officeDocument/2006/relationships" id="260" r:id="R08c2fa5a38444340"/>
    <p:sldId xmlns:r="http://schemas.openxmlformats.org/officeDocument/2006/relationships" id="261" r:id="R2e4ff67265ce47ac"/>
    <p:sldId xmlns:r="http://schemas.openxmlformats.org/officeDocument/2006/relationships" id="262" r:id="R8de0f20b2b8e45a8"/>
    <p:sldId xmlns:r="http://schemas.openxmlformats.org/officeDocument/2006/relationships" id="263" r:id="R2061ddfb7f3d4134"/>
    <p:sldId xmlns:r="http://schemas.openxmlformats.org/officeDocument/2006/relationships" id="264" r:id="R2815085f29e74689"/>
    <p:sldId xmlns:r="http://schemas.openxmlformats.org/officeDocument/2006/relationships" id="265" r:id="Rbe17426b28094eda"/>
    <p:sldId xmlns:r="http://schemas.openxmlformats.org/officeDocument/2006/relationships" id="266" r:id="Rf594956aec864f3f"/>
    <p:sldId xmlns:r="http://schemas.openxmlformats.org/officeDocument/2006/relationships" id="267" r:id="Rf00c20fd4b23467b"/>
    <p:sldId xmlns:r="http://schemas.openxmlformats.org/officeDocument/2006/relationships" id="268" r:id="R14cb84e1c038429b"/>
    <p:sldId xmlns:r="http://schemas.openxmlformats.org/officeDocument/2006/relationships" id="269" r:id="R5d9ca0e34ec9402a"/>
    <p:sldId xmlns:r="http://schemas.openxmlformats.org/officeDocument/2006/relationships" id="270" r:id="R0065c276ae7d42f6"/>
    <p:sldId xmlns:r="http://schemas.openxmlformats.org/officeDocument/2006/relationships" id="271" r:id="R4c5188dacc2d42e2"/>
    <p:sldId xmlns:r="http://schemas.openxmlformats.org/officeDocument/2006/relationships" id="272" r:id="R8b7f30bf929a49e4"/>
    <p:sldId xmlns:r="http://schemas.openxmlformats.org/officeDocument/2006/relationships" id="273" r:id="R55adf57a87e443c9"/>
    <p:sldId xmlns:r="http://schemas.openxmlformats.org/officeDocument/2006/relationships" id="274" r:id="Rf38cea524ec94947"/>
    <p:sldId xmlns:r="http://schemas.openxmlformats.org/officeDocument/2006/relationships" id="275" r:id="R4923814025874a19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415d90765e74bef" /><Relationship Type="http://schemas.openxmlformats.org/officeDocument/2006/relationships/slideMaster" Target="/ppt/slideMasters/slideMaster1.xml" Id="R59458b5c113242ca" /><Relationship Type="http://schemas.openxmlformats.org/officeDocument/2006/relationships/notesMaster" Target="/ppt/notesMasters/notesMaster1.xml" Id="Re31b595336114c5d" /><Relationship Type="http://schemas.openxmlformats.org/officeDocument/2006/relationships/presProps" Target="/ppt/presProps.xml" Id="Rd01c7f17a0174b61" /><Relationship Type="http://schemas.openxmlformats.org/officeDocument/2006/relationships/tableStyles" Target="/ppt/tableStyles.xml" Id="R5cf928158900495d" /><Relationship Type="http://schemas.openxmlformats.org/officeDocument/2006/relationships/slide" Target="/ppt/slides/slide1.xml" Id="R5a87e35892e648b5" /><Relationship Type="http://schemas.openxmlformats.org/officeDocument/2006/relationships/slide" Target="/ppt/slides/slide2.xml" Id="Rf9fa4ad832684c85" /><Relationship Type="http://schemas.openxmlformats.org/officeDocument/2006/relationships/slide" Target="/ppt/slides/slide3.xml" Id="R07448161010449b3" /><Relationship Type="http://schemas.openxmlformats.org/officeDocument/2006/relationships/slide" Target="/ppt/slides/slide4.xml" Id="R6ce2ea07a6724ba6" /><Relationship Type="http://schemas.openxmlformats.org/officeDocument/2006/relationships/slide" Target="/ppt/slides/slide5.xml" Id="R08c2fa5a38444340" /><Relationship Type="http://schemas.openxmlformats.org/officeDocument/2006/relationships/slide" Target="/ppt/slides/slide6.xml" Id="R2e4ff67265ce47ac" /><Relationship Type="http://schemas.openxmlformats.org/officeDocument/2006/relationships/slide" Target="/ppt/slides/slide7.xml" Id="R8de0f20b2b8e45a8" /><Relationship Type="http://schemas.openxmlformats.org/officeDocument/2006/relationships/slide" Target="/ppt/slides/slide8.xml" Id="R2061ddfb7f3d4134" /><Relationship Type="http://schemas.openxmlformats.org/officeDocument/2006/relationships/slide" Target="/ppt/slides/slide9.xml" Id="R2815085f29e74689" /><Relationship Type="http://schemas.openxmlformats.org/officeDocument/2006/relationships/slide" Target="/ppt/slides/slide10.xml" Id="Rbe17426b28094eda" /><Relationship Type="http://schemas.openxmlformats.org/officeDocument/2006/relationships/slide" Target="/ppt/slides/slide11.xml" Id="Rf594956aec864f3f" /><Relationship Type="http://schemas.openxmlformats.org/officeDocument/2006/relationships/slide" Target="/ppt/slides/slide12.xml" Id="Rf00c20fd4b23467b" /><Relationship Type="http://schemas.openxmlformats.org/officeDocument/2006/relationships/slide" Target="/ppt/slides/slide13.xml" Id="R14cb84e1c038429b" /><Relationship Type="http://schemas.openxmlformats.org/officeDocument/2006/relationships/slide" Target="/ppt/slides/slide14.xml" Id="R5d9ca0e34ec9402a" /><Relationship Type="http://schemas.openxmlformats.org/officeDocument/2006/relationships/slide" Target="/ppt/slides/slide15.xml" Id="R0065c276ae7d42f6" /><Relationship Type="http://schemas.openxmlformats.org/officeDocument/2006/relationships/slide" Target="/ppt/slides/slide16.xml" Id="R4c5188dacc2d42e2" /><Relationship Type="http://schemas.openxmlformats.org/officeDocument/2006/relationships/slide" Target="/ppt/slides/slide17.xml" Id="R8b7f30bf929a49e4" /><Relationship Type="http://schemas.openxmlformats.org/officeDocument/2006/relationships/slide" Target="/ppt/slides/slide18.xml" Id="R55adf57a87e443c9" /><Relationship Type="http://schemas.openxmlformats.org/officeDocument/2006/relationships/slide" Target="/ppt/slides/slide19.xml" Id="Rf38cea524ec94947" /><Relationship Type="http://schemas.openxmlformats.org/officeDocument/2006/relationships/slide" Target="/ppt/slides/slide20.xml" Id="R4923814025874a19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593ae7bd2f8f48f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dc7123359e9495d" /><Relationship Type="http://schemas.openxmlformats.org/officeDocument/2006/relationships/notesMaster" Target="/ppt/notesMasters/notesMaster1.xml" Id="R5303736732854c27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b3b81fc3ac0e4faa" /><Relationship Type="http://schemas.openxmlformats.org/officeDocument/2006/relationships/notesMaster" Target="/ppt/notesMasters/notesMaster1.xml" Id="R9745dbc0042f4dd0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60c276dd45374576" /><Relationship Type="http://schemas.openxmlformats.org/officeDocument/2006/relationships/notesMaster" Target="/ppt/notesMasters/notesMaster1.xml" Id="R7a2b8016adf64228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8786b3291c3f41eb" /><Relationship Type="http://schemas.openxmlformats.org/officeDocument/2006/relationships/notesMaster" Target="/ppt/notesMasters/notesMaster1.xml" Id="Ref1269da2bc240a3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36fe1155d09245f0" /><Relationship Type="http://schemas.openxmlformats.org/officeDocument/2006/relationships/notesMaster" Target="/ppt/notesMasters/notesMaster1.xml" Id="Re098baf2b40e418f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9c60351d7b784503" /><Relationship Type="http://schemas.openxmlformats.org/officeDocument/2006/relationships/notesMaster" Target="/ppt/notesMasters/notesMaster1.xml" Id="R98f60629a161497c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138fd6bce84245a7" /><Relationship Type="http://schemas.openxmlformats.org/officeDocument/2006/relationships/notesMaster" Target="/ppt/notesMasters/notesMaster1.xml" Id="R01f1877e6c6a442d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b560686118d2412f" /><Relationship Type="http://schemas.openxmlformats.org/officeDocument/2006/relationships/notesMaster" Target="/ppt/notesMasters/notesMaster1.xml" Id="R9d0a82ccbe0946c1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e3c053339d064964" /><Relationship Type="http://schemas.openxmlformats.org/officeDocument/2006/relationships/notesMaster" Target="/ppt/notesMasters/notesMaster1.xml" Id="Rdc9a392e40774519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36ce751d73714f7b" /><Relationship Type="http://schemas.openxmlformats.org/officeDocument/2006/relationships/notesMaster" Target="/ppt/notesMasters/notesMaster1.xml" Id="Rad7ec49b0dab419b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fafecf74bb894dde" /><Relationship Type="http://schemas.openxmlformats.org/officeDocument/2006/relationships/notesMaster" Target="/ppt/notesMasters/notesMaster1.xml" Id="R37d9a4e8c88d4ca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7cde9c1a800481f" /><Relationship Type="http://schemas.openxmlformats.org/officeDocument/2006/relationships/notesMaster" Target="/ppt/notesMasters/notesMaster1.xml" Id="R3256f1ca37cb40b9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2df95cc2c5884560" /><Relationship Type="http://schemas.openxmlformats.org/officeDocument/2006/relationships/notesMaster" Target="/ppt/notesMasters/notesMaster1.xml" Id="R548e79193e5c416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600482c2be54567" /><Relationship Type="http://schemas.openxmlformats.org/officeDocument/2006/relationships/notesMaster" Target="/ppt/notesMasters/notesMaster1.xml" Id="Rdbe558d2a4244ca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9a81a1d305944d5" /><Relationship Type="http://schemas.openxmlformats.org/officeDocument/2006/relationships/notesMaster" Target="/ppt/notesMasters/notesMaster1.xml" Id="Rdb411325a6de47f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0f519f8d05a4740" /><Relationship Type="http://schemas.openxmlformats.org/officeDocument/2006/relationships/notesMaster" Target="/ppt/notesMasters/notesMaster1.xml" Id="R74bbc89cf4aa453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8c5e7cefd5241e3" /><Relationship Type="http://schemas.openxmlformats.org/officeDocument/2006/relationships/notesMaster" Target="/ppt/notesMasters/notesMaster1.xml" Id="Rf9600aef4dd9454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b4f48427b3424196" /><Relationship Type="http://schemas.openxmlformats.org/officeDocument/2006/relationships/notesMaster" Target="/ppt/notesMasters/notesMaster1.xml" Id="R35ec137ee6bd4e7a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46cab45702746bc" /><Relationship Type="http://schemas.openxmlformats.org/officeDocument/2006/relationships/notesMaster" Target="/ppt/notesMasters/notesMaster1.xml" Id="R0b24be95157445e0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3f163cdc44ad40e9" /><Relationship Type="http://schemas.openxmlformats.org/officeDocument/2006/relationships/notesMaster" Target="/ppt/notesMasters/notesMaster1.xml" Id="Reb19001ff83c4f4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Begin with two questions rather than four labels: can nonpayers be excluded, and does one person's use leave less for someone else?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11: Public Goods and Common Resources (current project draft).</a:t>
            </a:r>
          </a:p>
          <a:p xmlns:a="http://schemas.openxmlformats.org/drawingml/2006/main">
            <a:r>
              <a:t>- Cover artwork: design/book-cover/principles-of-micro-cover.png (project-generated asset).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Briefly mention the value of statistical life only as an application of willingness to pay for small risk reductions, not as a price placed on an identifiable life.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11: Public Goods and Common Resources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Coase's lighthouse as evidence that institutional arrangements can make exclusion or bundled payment possible. Also note that public authority and legal privileges remained part of the system.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11: Public Goods and Common Resources (current project draft).</a:t>
            </a:r>
          </a:p>
          <a:p xmlns:a="http://schemas.openxmlformats.org/drawingml/2006/main">
            <a:r>
              <a:t>- R. H. Coase, The Lighthouse in Economics, Journal of Law and Economics 17(2), 1974.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exact phrase negative externality. Common resources are rival but difficult to exclude people from using.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11: Public Goods and Common Resources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Credit Hardin for naming the problem, then distinguish unmanaged open access from commons governed through enforceable rules.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11: Public Goods and Common Resources (current project draft).</a:t>
            </a:r>
          </a:p>
          <a:p xmlns:a="http://schemas.openxmlformats.org/drawingml/2006/main">
            <a:r>
              <a:t>- Garrett Hardin, The Tragedy of the Commons, Science 162, 1968.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Property rights are the obvious solution when feasible. When exclusion is too costly, communities or governments must find another way to limit use.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11: Public Goods and Common Resources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Present these as recurring design features, not a guaranteed checklist. Social trust helps, but successful governance still requires rules and enforcement.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11: Public Goods and Common Resources (current project draft).</a:t>
            </a:r>
          </a:p>
          <a:p xmlns:a="http://schemas.openxmlformats.org/drawingml/2006/main">
            <a:r>
              <a:t>- Elinor Ostrom, Beyond Markets and States: Polycentric Governance of Complex Economic Systems, Nobel lecture, 2009.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 not reduce bison history to one cause. Use the comparison to isolate the property-rights mechanism.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11: Public Goods and Common Resources (current project draft).</a:t>
            </a:r>
          </a:p>
          <a:p xmlns:a="http://schemas.openxmlformats.org/drawingml/2006/main">
            <a:r>
              <a:t>- Dean Lueck, The Extermination and Conservation of the American Bison, Journal of Legal Studies 31(S2), 2002; Dean Lueck and Gustavo Torrens, Property Rights and Domestication, Journal of Institutional Economics 16(2), 2020.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Demsetz's central insight. Property rights are not merely handed down once; they can change as resource values, technology, and enforcement costs change.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11: Public Goods and Common Resources (current project draft).</a:t>
            </a:r>
          </a:p>
          <a:p xmlns:a="http://schemas.openxmlformats.org/drawingml/2006/main">
            <a:r>
              <a:t>- Harold Demsetz, Toward a Theory of Property Rights, American Economic Review 57(2), 1967.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southern African conservation as a qualified application. Rights can improve populations while local wildlife damage and incomplete tenure remain real problems.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11: Public Goods and Common Resources (current project draft).</a:t>
            </a:r>
          </a:p>
          <a:p xmlns:a="http://schemas.openxmlformats.org/drawingml/2006/main">
            <a:r>
              <a:t>- Karol Boudreaux and Fred Nelson, Community Conservation in Namibia: Empowering the Poor with Property Rights, Economic Affairs 31(2), 2011.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the compact synthesis. Public goods are underprovided; common resources are overused.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11: Public Goods and Common Resources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ordinary examples before introducing the four-way matrix. Excludability concerns control over access; rivalry concerns the effect of one person's use on others.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11: Public Goods and Common Resources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Close by asking students to classify one unfamiliar good and then identify the likely incentive problem.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11: Public Goods and Common Resources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 not ask students to memorize examples mechanically. Ask why each example is placed in a cell and whether the classification could change in a different setting.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11: Public Goods and Common Resources (current project draft).</a:t>
            </a:r>
          </a:p>
          <a:p xmlns:a="http://schemas.openxmlformats.org/drawingml/2006/main">
            <a:r>
              <a:t>- Project-reviewed Chapter 11 figure from figures/ch11_public_goods_and_common_resources/.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the club-good point brief. Congestion can make use rival, but the chapter does not need a separate congestion model.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11: Public Goods and Common Resources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Connect nonrivalry to Chapter 10: the marginal cost of serving one more user is often zero or very low, so excluding a willing user can waste a gain.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11: Public Goods and Common Resources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Separate efficient use after creation from financing before creation. Nonrival use can be efficient even when producing the good is expensive.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11: Public Goods and Common Resources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Stress that free riding is an incentive problem, not necessarily a character flaw. Even people who value the good may prefer that someone else pay.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11: Public Goods and Common Resources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For a public good, users consume the same quantity, so add their willingness to pay vertically. Keep the arithmetic simple and verbal.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11: Public Goods and Common Resources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Give the point philosophical force without theatrical language. One reason people form states is that voluntary payment may not supply basic public goods.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11: Public Goods and Common Resources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d3624e6d0c4bf5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d7bc973f26d418d" /><Relationship Type="http://schemas.openxmlformats.org/officeDocument/2006/relationships/slideLayout" Target="/ppt/slideLayouts/slideLayout1.xml" Id="R4da099973e284665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a099973e284665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fd47aa6fd4ac3" /><Relationship Type="http://schemas.openxmlformats.org/officeDocument/2006/relationships/image" Target="/ppt/media/image.png" Id="R68c46d5887b648dd" /><Relationship Type="http://schemas.openxmlformats.org/officeDocument/2006/relationships/notesSlide" Target="/ppt/notesSlides/notesSlide1.xml" Id="Radb71ff6ab52454e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2b95767a441ba" /><Relationship Type="http://schemas.openxmlformats.org/officeDocument/2006/relationships/notesSlide" Target="/ppt/notesSlides/notesSlide10.xml" Id="Rd76df010c391459b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3282849894078" /><Relationship Type="http://schemas.openxmlformats.org/officeDocument/2006/relationships/notesSlide" Target="/ppt/notesSlides/notesSlide11.xml" Id="R6f94635355ab409b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95c91a9334a6e" /><Relationship Type="http://schemas.openxmlformats.org/officeDocument/2006/relationships/notesSlide" Target="/ppt/notesSlides/notesSlide12.xml" Id="Rcf5356057e1349ee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c5b3a4ffb4b26" /><Relationship Type="http://schemas.openxmlformats.org/officeDocument/2006/relationships/notesSlide" Target="/ppt/notesSlides/notesSlide13.xml" Id="R42c37a1b209445bf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59e8d748d4222" /><Relationship Type="http://schemas.openxmlformats.org/officeDocument/2006/relationships/notesSlide" Target="/ppt/notesSlides/notesSlide14.xml" Id="R4d1f040457f34398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85f45985b4e55" /><Relationship Type="http://schemas.openxmlformats.org/officeDocument/2006/relationships/notesSlide" Target="/ppt/notesSlides/notesSlide15.xml" Id="R40cc50ed755f471b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daef7d03f4f7c" /><Relationship Type="http://schemas.openxmlformats.org/officeDocument/2006/relationships/notesSlide" Target="/ppt/notesSlides/notesSlide16.xml" Id="R046d902820ce43bb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8403da44a4546" /><Relationship Type="http://schemas.openxmlformats.org/officeDocument/2006/relationships/notesSlide" Target="/ppt/notesSlides/notesSlide17.xml" Id="Ra594e52a0be84e48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d87b8b75a4342" /><Relationship Type="http://schemas.openxmlformats.org/officeDocument/2006/relationships/notesSlide" Target="/ppt/notesSlides/notesSlide18.xml" Id="R992aa81da5074faf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c38f34a264db3" /><Relationship Type="http://schemas.openxmlformats.org/officeDocument/2006/relationships/notesSlide" Target="/ppt/notesSlides/notesSlide19.xml" Id="Rbab5eeb951954f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db2acf3944161" /><Relationship Type="http://schemas.openxmlformats.org/officeDocument/2006/relationships/notesSlide" Target="/ppt/notesSlides/notesSlide2.xml" Id="Ra03e532b3c6341b0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c278bca694c7b" /><Relationship Type="http://schemas.openxmlformats.org/officeDocument/2006/relationships/notesSlide" Target="/ppt/notesSlides/notesSlide20.xml" Id="R63404a66fd2a46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d5bf688034fba" /><Relationship Type="http://schemas.openxmlformats.org/officeDocument/2006/relationships/image" Target="/ppt/media/image2.png" Id="Rd31820bc93ba4027" /><Relationship Type="http://schemas.openxmlformats.org/officeDocument/2006/relationships/notesSlide" Target="/ppt/notesSlides/notesSlide3.xml" Id="Ra92d6a6fb08d43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dfaa5df624e32" /><Relationship Type="http://schemas.openxmlformats.org/officeDocument/2006/relationships/notesSlide" Target="/ppt/notesSlides/notesSlide4.xml" Id="R56d452b3f8104e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ce84928a54e83" /><Relationship Type="http://schemas.openxmlformats.org/officeDocument/2006/relationships/notesSlide" Target="/ppt/notesSlides/notesSlide5.xml" Id="R4283873223444c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c17f2592b464e" /><Relationship Type="http://schemas.openxmlformats.org/officeDocument/2006/relationships/notesSlide" Target="/ppt/notesSlides/notesSlide6.xml" Id="Rba5e190312144c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0552faac54478" /><Relationship Type="http://schemas.openxmlformats.org/officeDocument/2006/relationships/notesSlide" Target="/ppt/notesSlides/notesSlide7.xml" Id="R12c5faa24f6448e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2e0273da94088" /><Relationship Type="http://schemas.openxmlformats.org/officeDocument/2006/relationships/notesSlide" Target="/ppt/notesSlides/notesSlide8.xml" Id="R90dfa7f3333c44e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e36a2f0eb47f3" /><Relationship Type="http://schemas.openxmlformats.org/officeDocument/2006/relationships/notesSlide" Target="/ppt/notesSlides/notesSlide9.xml" Id="R5e34b26b58794d12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title-field">
            <a:extLst xmlns:a="http://schemas.openxmlformats.org/drawingml/2006/main">
              <a:ext uri="{FF2B5EF4-FFF2-40B4-BE49-F238E27FC236}">
                <a16:creationId xmlns:a16="http://schemas.microsoft.com/office/drawing/2014/main" id="{5DE730AA-4F95-4C3E-88BC-33F249D17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5247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title-accent">
            <a:extLst xmlns:a="http://schemas.openxmlformats.org/drawingml/2006/main">
              <a:ext uri="{FF2B5EF4-FFF2-40B4-BE49-F238E27FC236}">
                <a16:creationId xmlns:a16="http://schemas.microsoft.com/office/drawing/2014/main" id="{EC4E6C1D-121E-4552-9C62-96BE56456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8763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deck-title">
            <a:extLst xmlns:a="http://schemas.openxmlformats.org/drawingml/2006/main">
              <a:ext uri="{FF2B5EF4-FFF2-40B4-BE49-F238E27FC236}">
                <a16:creationId xmlns:a16="http://schemas.microsoft.com/office/drawing/2014/main" id="{7E2A7785-98B9-41CC-99C9-02A2D14F77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47800"/>
            <a:ext cx="6667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7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7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Public Goods and Common Resources</a:t>
            </a:r>
          </a:p>
        </p:txBody>
      </p:sp>
      <p:sp>
        <p:nvSpPr>
          <p:cNvPr id="4" name="deck-chapter">
            <a:extLst xmlns:a="http://schemas.openxmlformats.org/drawingml/2006/main">
              <a:ext uri="{FF2B5EF4-FFF2-40B4-BE49-F238E27FC236}">
                <a16:creationId xmlns:a16="http://schemas.microsoft.com/office/drawing/2014/main" id="{140660B5-AB1B-417B-AF6B-538B320C0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7185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9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Chapter 11</a:t>
            </a:r>
          </a:p>
        </p:txBody>
      </p:sp>
      <p:sp>
        <p:nvSpPr>
          <p:cNvPr id="5" name="deck-book">
            <a:extLst xmlns:a="http://schemas.openxmlformats.org/drawingml/2006/main">
              <a:ext uri="{FF2B5EF4-FFF2-40B4-BE49-F238E27FC236}">
                <a16:creationId xmlns:a16="http://schemas.microsoft.com/office/drawing/2014/main" id="{97B139CD-C0A4-4416-8221-5EB764FF7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0"/>
            <a:ext cx="3143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1800" b="0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Principles of Micro</a:t>
            </a:r>
          </a:p>
        </p:txBody>
      </p:sp>
      <p:sp>
        <p:nvSpPr>
          <p:cNvPr id="6" name="deck-author">
            <a:extLst xmlns:a="http://schemas.openxmlformats.org/drawingml/2006/main">
              <a:ext uri="{FF2B5EF4-FFF2-40B4-BE49-F238E27FC236}">
                <a16:creationId xmlns:a16="http://schemas.microsoft.com/office/drawing/2014/main" id="{8FE79D7C-AD40-4E9A-A9F3-074443112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7215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Mark Wilson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8c46d5887b648dd"/>
          <a:stretch xmlns:a="http://schemas.openxmlformats.org/drawingml/2006/main"/>
        </p:blipFill>
        <p:spPr>
          <a:xfrm xmlns:a="http://schemas.openxmlformats.org/drawingml/2006/main">
            <a:off x="8267700" y="762000"/>
            <a:ext cx="2857500" cy="4286250"/>
          </a:xfrm>
          <a:prstGeom xmlns:a="http://schemas.openxmlformats.org/drawingml/2006/main" prst="rect">
            <a:avLst/>
          </a:prstGeom>
        </p:spPr>
      </p:pic>
      <p:sp>
        <p:nvSpPr>
          <p:cNvPr id="8" name="deck-theme">
            <a:extLst xmlns:a="http://schemas.openxmlformats.org/drawingml/2006/main">
              <a:ext uri="{FF2B5EF4-FFF2-40B4-BE49-F238E27FC236}">
                <a16:creationId xmlns:a16="http://schemas.microsoft.com/office/drawing/2014/main" id="{A70FCAC5-14D6-429A-B2D0-9F99529F3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467350"/>
            <a:ext cx="4343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The hard question is whether users can be excluded and whether one person's use leaves less for others</a:t>
            </a:r>
          </a:p>
        </p:txBody>
      </p:sp>
    </p:spTree>
    <p:extLst>
      <p:ext uri="{BB962C8B-B14F-4D97-AF65-F5344CB8AC3E}">
        <p14:creationId xmlns:p14="http://schemas.microsoft.com/office/powerpoint/2010/main" val="160579342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4F287650-F2FE-419C-BE3A-76279E7386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DF67CBC8-99CD-472F-84F2-44728B0057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11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30EEBFF-B13F-469E-9B88-69BC6AED3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Without a market price, value is harder to observe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BE2787CB-210E-4819-A0DF-CBE091B63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B2512E77-9DEB-4387-B81B-F4B950800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021B1FB9-CE1F-42C4-BF53-6B3C8D187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D4E5F3FD-E486-4BCC-AF67-C642FCEDA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268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People have a reason to overstate benefits when others pay and understate them when payment depends on their answer.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D7CA4FF0-DD3F-42D1-8836-8F5F77084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82F2E2DB-1650-450E-AD24-2E0DB5A199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Surveys can help, but answers are not ordinary purchases.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F2DC7800-6D68-435D-90E7-73BFD2BB41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1B430F19-ECD4-439C-8A17-1D41A93C6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313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Voting combines many issues and does not reveal exact willingness to pay.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20F1EF96-6B05-471F-9C2F-7D9BB5121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1B5D2EC5-4A0F-4D2D-A194-BD443FCB3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36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Economists often infer value from costly choices people actually make.</a:t>
            </a:r>
          </a:p>
        </p:txBody>
      </p:sp>
    </p:spTree>
    <p:extLst>
      <p:ext uri="{BB962C8B-B14F-4D97-AF65-F5344CB8AC3E}">
        <p14:creationId xmlns:p14="http://schemas.microsoft.com/office/powerpoint/2010/main" val="1811616805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BCAAE198-7BE0-4853-A3F3-20BC18E38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7EE39890-9482-4992-9D4B-B6BFAA16C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11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2DC14F9-7FC4-4517-A3B2-28DC2624F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58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Entrepreneurs sometimes find a way around free riding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3644DB29-F9EE-47D2-917D-4D6B50334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96981A9B-EC2B-4F90-806C-DE98D15ED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655923BB-24FE-4439-9A1F-58304F8D00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8F1789CF-0E28-40DB-8FCF-4F4931CDB6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924050"/>
            <a:ext cx="10096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British lighthouses could be financed through port fees collected from ships using nearby harbors.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DB913C1-C33E-4E34-966B-A069C77FC4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562600"/>
            <a:ext cx="8953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The light remained nonrival, but payment became connected to port access.</a:t>
            </a:r>
          </a:p>
        </p:txBody>
      </p:sp>
    </p:spTree>
    <p:extLst>
      <p:ext uri="{BB962C8B-B14F-4D97-AF65-F5344CB8AC3E}">
        <p14:creationId xmlns:p14="http://schemas.microsoft.com/office/powerpoint/2010/main" val="994493906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5D509F3E-CA96-457B-BD42-FA9F3FAB6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F03C6157-8724-44E0-965D-6C51E9623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11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CBD444F-B851-4AEE-AC3A-26A6B56455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A common resource creates a negative externality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33F3998E-36A6-4468-90A0-44E060C0F5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0A38FE2E-A0B2-42B5-A4D5-95C637EC2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43E41E07-6FF8-45D7-AE41-C928ADEBD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51B45D75-BB9E-4478-A685-D090928F8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658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Each user receives the private benefit of taking more while spreading part of the depletion cost across everyone.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77534411-9FA5-4471-8A08-764D30FB8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9FC75CEF-C1DA-46A2-B177-7839F9F8A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Fish taken today are unavailable to other fishers.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59325476-8550-4975-9391-FFD922880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5A1B5F55-68CA-483C-9F52-26CEC778C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Groundwater pumped from a shared aquifer lowers what remains.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2AF08237-4FD6-437A-A6F7-6752A0EC5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16151E52-57A9-4D09-8038-693457E0B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716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Open grazing lets one owner's animal reduce forage available to others.</a:t>
            </a:r>
          </a:p>
        </p:txBody>
      </p:sp>
    </p:spTree>
    <p:extLst>
      <p:ext uri="{BB962C8B-B14F-4D97-AF65-F5344CB8AC3E}">
        <p14:creationId xmlns:p14="http://schemas.microsoft.com/office/powerpoint/2010/main" val="1270223413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accent-rule">
            <a:extLst xmlns:a="http://schemas.openxmlformats.org/drawingml/2006/main">
              <a:ext uri="{FF2B5EF4-FFF2-40B4-BE49-F238E27FC236}">
                <a16:creationId xmlns:a16="http://schemas.microsoft.com/office/drawing/2014/main" id="{74C8A023-1FA3-4D21-9B4A-113C8B7C7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FDC25A1B-86E6-4B9F-B553-4CB89A644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11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A634FE5-3AC2-4900-BADB-7F6A39EB2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Garrett Hardin named the tragedy of the commons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56FE4249-DACD-4B26-9069-970D1BA3EF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582BE375-0A37-4036-9ECD-CE6A65420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85EC9915-42D6-440D-B6E2-9CA9F27A76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F54B021-F44B-4B09-95B1-0376ED4AA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1695450"/>
            <a:ext cx="9525000" cy="2476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925" b="1" i="1">
                <a:solidFill>
                  <a:srgbClr val="124854"/>
                </a:solidFill>
                <a:latin typeface="Georgia"/>
                <a:ea typeface="Georgia"/>
                <a:cs typeface="Georgia"/>
              </a:defRPr>
            </a:pPr>
            <a:r>
              <a:rPr sz="2925" b="1" i="1">
                <a:solidFill>
                  <a:srgbClr val="124854"/>
                </a:solidFill>
                <a:latin typeface="Georgia"/>
                <a:ea typeface="Georgia"/>
                <a:cs typeface="Georgia"/>
              </a:rPr>
              <a:t>“Each user receives the gain from using more of the resource while sharing the resulting cost with everyone else.”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9609E90-36AE-4EAC-A5F2-35464E337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400550"/>
            <a:ext cx="8001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The open-access incentive behind the tragedy of the commons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550515D-9700-4FCA-8308-7EDC926DB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181600"/>
            <a:ext cx="8953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9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Individually sensible actions can destroy the shared resource.</a:t>
            </a:r>
          </a:p>
        </p:txBody>
      </p:sp>
    </p:spTree>
    <p:extLst>
      <p:ext uri="{BB962C8B-B14F-4D97-AF65-F5344CB8AC3E}">
        <p14:creationId xmlns:p14="http://schemas.microsoft.com/office/powerpoint/2010/main" val="1633336098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accent-rule">
            <a:extLst xmlns:a="http://schemas.openxmlformats.org/drawingml/2006/main">
              <a:ext uri="{FF2B5EF4-FFF2-40B4-BE49-F238E27FC236}">
                <a16:creationId xmlns:a16="http://schemas.microsoft.com/office/drawing/2014/main" id="{8DB6F553-CF1D-41A9-A5D8-9D0C2B5C1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E35E0A96-C82B-4D91-94D7-00A0EE4DD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11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A6F1496-CBDB-4595-A3DA-04EA46BF5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Every commons solution must reduce overuse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5531B1E5-8351-498A-8DF8-116FDA0BB9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DD42ECE1-AE6C-4254-AE59-0B915C73B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94127CD0-1D53-45A0-988D-1770A6AA8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7" name="step-1-field">
            <a:extLst xmlns:a="http://schemas.openxmlformats.org/drawingml/2006/main">
              <a:ext uri="{FF2B5EF4-FFF2-40B4-BE49-F238E27FC236}">
                <a16:creationId xmlns:a16="http://schemas.microsoft.com/office/drawing/2014/main" id="{DF4F3891-C3EE-43DE-BA2B-60822F781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000250"/>
            <a:ext cx="2414588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061FB81-13D1-4439-A84A-999213F2B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190750"/>
            <a:ext cx="1957388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STEP 1</a:t>
            </a:r>
          </a:p>
        </p:txBody>
      </p:sp>
      <p:sp>
        <p:nvSpPr>
          <p:cNvPr id="9" name="step-1-heading">
            <a:extLst xmlns:a="http://schemas.openxmlformats.org/drawingml/2006/main">
              <a:ext uri="{FF2B5EF4-FFF2-40B4-BE49-F238E27FC236}">
                <a16:creationId xmlns:a16="http://schemas.microsoft.com/office/drawing/2014/main" id="{221D4331-3030-4B0B-815A-92D254EA9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590800"/>
            <a:ext cx="1957388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180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Define rights</a:t>
            </a:r>
          </a:p>
        </p:txBody>
      </p:sp>
      <p:sp>
        <p:nvSpPr>
          <p:cNvPr id="10" name="step-1-body">
            <a:extLst xmlns:a="http://schemas.openxmlformats.org/drawingml/2006/main">
              <a:ext uri="{FF2B5EF4-FFF2-40B4-BE49-F238E27FC236}">
                <a16:creationId xmlns:a16="http://schemas.microsoft.com/office/drawing/2014/main" id="{53838B7B-C4DE-444D-B1E2-C20667C25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409950"/>
            <a:ext cx="1881188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Give an owner a claim to the future value of the resource.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B4D1B53-A852-48DE-8B1D-54F9F42A2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6138" y="2905125"/>
            <a:ext cx="171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6956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2" name="step-2-field">
            <a:extLst xmlns:a="http://schemas.openxmlformats.org/drawingml/2006/main">
              <a:ext uri="{FF2B5EF4-FFF2-40B4-BE49-F238E27FC236}">
                <a16:creationId xmlns:a16="http://schemas.microsoft.com/office/drawing/2014/main" id="{CAD209E8-D51F-4A15-96EB-E2ADF9F4F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6638" y="2000250"/>
            <a:ext cx="2414588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16064B9-FEED-4333-BC0A-24EE47AA1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05238" y="2190750"/>
            <a:ext cx="1957388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STEP 2</a:t>
            </a:r>
          </a:p>
        </p:txBody>
      </p:sp>
      <p:sp>
        <p:nvSpPr>
          <p:cNvPr id="14" name="step-2-heading">
            <a:extLst xmlns:a="http://schemas.openxmlformats.org/drawingml/2006/main">
              <a:ext uri="{FF2B5EF4-FFF2-40B4-BE49-F238E27FC236}">
                <a16:creationId xmlns:a16="http://schemas.microsoft.com/office/drawing/2014/main" id="{AB470FB9-CF28-4C14-8E80-9AC0AB2A3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05238" y="2590800"/>
            <a:ext cx="1957388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180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Limit use</a:t>
            </a:r>
          </a:p>
        </p:txBody>
      </p:sp>
      <p:sp>
        <p:nvSpPr>
          <p:cNvPr id="15" name="step-2-body">
            <a:extLst xmlns:a="http://schemas.openxmlformats.org/drawingml/2006/main">
              <a:ext uri="{FF2B5EF4-FFF2-40B4-BE49-F238E27FC236}">
                <a16:creationId xmlns:a16="http://schemas.microsoft.com/office/drawing/2014/main" id="{CDBFD50B-928C-4E4A-A542-F73852D17A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3338" y="3409950"/>
            <a:ext cx="1881188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Set quotas, seasons, access rules, or extraction charges.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16617CD-0147-4D01-9A89-72354A8BD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0275" y="2905125"/>
            <a:ext cx="171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6956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7" name="step-3-field">
            <a:extLst xmlns:a="http://schemas.openxmlformats.org/drawingml/2006/main">
              <a:ext uri="{FF2B5EF4-FFF2-40B4-BE49-F238E27FC236}">
                <a16:creationId xmlns:a16="http://schemas.microsoft.com/office/drawing/2014/main" id="{A2720E6A-DD4A-48EB-949C-FAD2399B3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00775" y="2000250"/>
            <a:ext cx="2414588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32D92D6-828D-491C-9D2D-334C17C8E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2190750"/>
            <a:ext cx="1957388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STEP 3</a:t>
            </a:r>
          </a:p>
        </p:txBody>
      </p:sp>
      <p:sp>
        <p:nvSpPr>
          <p:cNvPr id="19" name="step-3-heading">
            <a:extLst xmlns:a="http://schemas.openxmlformats.org/drawingml/2006/main">
              <a:ext uri="{FF2B5EF4-FFF2-40B4-BE49-F238E27FC236}">
                <a16:creationId xmlns:a16="http://schemas.microsoft.com/office/drawing/2014/main" id="{E8B282A5-F6B2-4BD0-86DE-BBB640398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2590800"/>
            <a:ext cx="1957388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180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Monitor behavior</a:t>
            </a:r>
          </a:p>
        </p:txBody>
      </p:sp>
      <p:sp>
        <p:nvSpPr>
          <p:cNvPr id="20" name="step-3-body">
            <a:extLst xmlns:a="http://schemas.openxmlformats.org/drawingml/2006/main">
              <a:ext uri="{FF2B5EF4-FFF2-40B4-BE49-F238E27FC236}">
                <a16:creationId xmlns:a16="http://schemas.microsoft.com/office/drawing/2014/main" id="{FB739136-2C16-42EF-A15E-63377836AB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67475" y="3409950"/>
            <a:ext cx="1881188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Observe use and make violations detectable.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0D285ED-582F-4557-96E1-D3A0477DF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34413" y="2905125"/>
            <a:ext cx="171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6956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22" name="step-4-field">
            <a:extLst xmlns:a="http://schemas.openxmlformats.org/drawingml/2006/main">
              <a:ext uri="{FF2B5EF4-FFF2-40B4-BE49-F238E27FC236}">
                <a16:creationId xmlns:a16="http://schemas.microsoft.com/office/drawing/2014/main" id="{D4029536-69CD-4DB9-948A-BDCCC3CEF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4913" y="2000250"/>
            <a:ext cx="2414588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166DC86-8366-4E3B-8D1B-10B34585C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3513" y="2190750"/>
            <a:ext cx="1957388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STEP 4</a:t>
            </a:r>
          </a:p>
        </p:txBody>
      </p:sp>
      <p:sp>
        <p:nvSpPr>
          <p:cNvPr id="24" name="step-4-heading">
            <a:extLst xmlns:a="http://schemas.openxmlformats.org/drawingml/2006/main">
              <a:ext uri="{FF2B5EF4-FFF2-40B4-BE49-F238E27FC236}">
                <a16:creationId xmlns:a16="http://schemas.microsoft.com/office/drawing/2014/main" id="{B75E011E-CFC2-4584-82B6-BD238CC00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3513" y="2590800"/>
            <a:ext cx="1957388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180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Enforce the rule</a:t>
            </a:r>
          </a:p>
        </p:txBody>
      </p:sp>
      <p:sp>
        <p:nvSpPr>
          <p:cNvPr id="25" name="step-4-body">
            <a:extLst xmlns:a="http://schemas.openxmlformats.org/drawingml/2006/main">
              <a:ext uri="{FF2B5EF4-FFF2-40B4-BE49-F238E27FC236}">
                <a16:creationId xmlns:a16="http://schemas.microsoft.com/office/drawing/2014/main" id="{839C9802-38EE-418C-87F2-A6EA1D859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1613" y="3409950"/>
            <a:ext cx="1881188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Use sanctions strong enough to change incentives.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212D702-63A0-4F97-91C2-CE9AEAACF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067300"/>
            <a:ext cx="9334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The mechanism matters more than the label placed on it.</a:t>
            </a:r>
          </a:p>
        </p:txBody>
      </p:sp>
    </p:spTree>
    <p:extLst>
      <p:ext uri="{BB962C8B-B14F-4D97-AF65-F5344CB8AC3E}">
        <p14:creationId xmlns:p14="http://schemas.microsoft.com/office/powerpoint/2010/main" val="1407699697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39E46CC2-BE2B-4E9E-BF31-0B3C5B3E6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C1011469-BE6E-492C-8B77-FD599A9CB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11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43CE7DD-E3BB-432E-8D5E-1D65AE2E4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473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Ostrom showed that communities can govern shared resources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07D1E603-D521-48B0-964F-4D7EC458E0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4E95DC30-FEBC-4D34-BCAA-9390D032E8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7960E6BC-FA31-47FF-B344-C7FB35E2D5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1FD7DFD9-E680-4D0C-A204-8FC74E964C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Markets and central government are not the only choices.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1AE99DF9-E9DE-4DA2-AD39-67FC657642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5D7020CE-01C0-4BDD-BAEC-2C596F776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Users can develop boundaries and locally understood rules.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7A150B4E-F01F-4F34-AE1A-3663422DD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BC472A8A-3732-4F9E-B5EA-D1BE7570F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44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Monitoring may be easier when users know the resource and one another.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F43E4A22-AE5E-48A1-B13D-8F8250745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77A0E575-F263-4C66-8CD4-0487E9EEAB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546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Graduated sanctions and conflict-resolution procedures can support cooperation.</a:t>
            </a:r>
          </a:p>
        </p:txBody>
      </p:sp>
    </p:spTree>
    <p:extLst>
      <p:ext uri="{BB962C8B-B14F-4D97-AF65-F5344CB8AC3E}">
        <p14:creationId xmlns:p14="http://schemas.microsoft.com/office/powerpoint/2010/main" val="590943522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32A9B908-FEF1-4C4E-BB88-C1C650F4F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4B7288E9-48CF-4BF7-94C8-8CC3159D2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11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2F4C472-410F-4CDD-997D-0C26084DD5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988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Why were cattle domesticated while bison nearly vanished?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7554070E-AA50-4597-A39F-0C5C8FA2C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0A829068-85B8-4C2D-914A-6E53A96944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1AADF206-C813-42D3-93C1-47034B93AE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16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3030816B-1811-4F88-9284-E3B6CB7284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061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Demand was not the decisive difference: valuable cattle had owners with reason to protect and reproduce them.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B4537452-33A8-4C94-8B42-47D30998B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22C5ABDF-CAFC-4A29-A1FF-93CBEE4CD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701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Open-access bison were worth more dead to the hunter than alive for the future.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01711EB0-09A5-45EE-BD38-259AA3AFA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D3741824-2B47-4CC4-B8D8-DA609864E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Owned cattle carried a future value for the owner.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C43D89AD-0CE5-447F-87C2-D6923DA18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994C0D56-67D1-4E11-9579-02284F55A2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191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Domestication made control, breeding, and capture of future benefits easier.</a:t>
            </a:r>
          </a:p>
        </p:txBody>
      </p:sp>
    </p:spTree>
    <p:extLst>
      <p:ext uri="{BB962C8B-B14F-4D97-AF65-F5344CB8AC3E}">
        <p14:creationId xmlns:p14="http://schemas.microsoft.com/office/powerpoint/2010/main" val="1324371715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EBA6BD4D-638E-45B7-B81D-7A42E2805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FE0593F7-653A-4497-B344-F16D53269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11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1DD61BE-B15B-45D2-9DFB-D32F0F8A4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916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Property rights can evolve when open access becomes costly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E9B0B4F2-76AF-4301-BD88-8C754BF71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F1424104-1D32-45AD-82CB-D026F699C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FA71CD76-0D23-4688-8A8D-6845912AA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17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CEAC63E2-CA02-4778-8664-C0E2F51A60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924050"/>
            <a:ext cx="10096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People invest in defining and enforcing rights when the gains from doing so grow larger than the cost.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A4A549A-D82A-4B2E-BD22-CFCEA2146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562600"/>
            <a:ext cx="8953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Scarcity can create demand for better rules.</a:t>
            </a:r>
          </a:p>
        </p:txBody>
      </p:sp>
    </p:spTree>
    <p:extLst>
      <p:ext uri="{BB962C8B-B14F-4D97-AF65-F5344CB8AC3E}">
        <p14:creationId xmlns:p14="http://schemas.microsoft.com/office/powerpoint/2010/main" val="30379485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AFCC84A7-C58D-4257-AB61-CF0EA7563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307D7F6D-3D12-4884-BCAF-2C18156151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11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0817F9A-2AD1-42B7-AA73-5502E8F5B0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635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Wildlife survives when local people gain from its future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40553262-CE1F-4E83-B16D-BDC9F4ABC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FB32DA05-6DD7-480F-B427-4C852C44B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E15E69AC-C9D4-4A0B-ACB2-56D9389B1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18</a:t>
            </a:r>
          </a:p>
        </p:txBody>
      </p:sp>
      <p:sp>
        <p:nvSpPr>
          <p:cNvPr id="7" name="panel-1-field">
            <a:extLst xmlns:a="http://schemas.openxmlformats.org/drawingml/2006/main">
              <a:ext uri="{FF2B5EF4-FFF2-40B4-BE49-F238E27FC236}">
                <a16:creationId xmlns:a16="http://schemas.microsoft.com/office/drawing/2014/main" id="{6333C0D4-6EAF-423C-B742-10EF24500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48787F5-1F7E-4CBA-9437-C66656F1F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OPEN ACCESS</a:t>
            </a:r>
          </a:p>
        </p:txBody>
      </p:sp>
      <p:sp>
        <p:nvSpPr>
          <p:cNvPr id="9" name="panel-1-heading">
            <a:extLst xmlns:a="http://schemas.openxmlformats.org/drawingml/2006/main">
              <a:ext uri="{FF2B5EF4-FFF2-40B4-BE49-F238E27FC236}">
                <a16:creationId xmlns:a16="http://schemas.microsoft.com/office/drawing/2014/main" id="{C48DA4DC-EC01-4BBE-B52A-F4D37497F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259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Take the animal before someone else does</a:t>
            </a:r>
          </a:p>
        </p:txBody>
      </p:sp>
      <p:sp>
        <p:nvSpPr>
          <p:cNvPr id="10" name="panel-1-body">
            <a:extLst xmlns:a="http://schemas.openxmlformats.org/drawingml/2006/main">
              <a:ext uri="{FF2B5EF4-FFF2-40B4-BE49-F238E27FC236}">
                <a16:creationId xmlns:a16="http://schemas.microsoft.com/office/drawing/2014/main" id="{F8B29CD4-16B9-482F-B061-086D9B748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 future value of the herd is spread broadly, while the current kill benefits one user.</a:t>
            </a:r>
          </a:p>
        </p:txBody>
      </p:sp>
      <p:sp>
        <p:nvSpPr>
          <p:cNvPr id="11" name="panel-2-field">
            <a:extLst xmlns:a="http://schemas.openxmlformats.org/drawingml/2006/main">
              <a:ext uri="{FF2B5EF4-FFF2-40B4-BE49-F238E27FC236}">
                <a16:creationId xmlns:a16="http://schemas.microsoft.com/office/drawing/2014/main" id="{291285A8-9994-482F-A704-CADD64E7F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A63A961-5454-4761-834B-5191E3834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COMMUNITY RIGHTS</a:t>
            </a:r>
          </a:p>
        </p:txBody>
      </p:sp>
      <p:sp>
        <p:nvSpPr>
          <p:cNvPr id="13" name="panel-2-heading">
            <a:extLst xmlns:a="http://schemas.openxmlformats.org/drawingml/2006/main">
              <a:ext uri="{FF2B5EF4-FFF2-40B4-BE49-F238E27FC236}">
                <a16:creationId xmlns:a16="http://schemas.microsoft.com/office/drawing/2014/main" id="{6CB9CDCD-1B00-4EAD-8A3C-BD101D6AE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259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Protect an asset that pays locally</a:t>
            </a:r>
          </a:p>
        </p:txBody>
      </p:sp>
      <p:sp>
        <p:nvSpPr>
          <p:cNvPr id="14" name="panel-2-body">
            <a:extLst xmlns:a="http://schemas.openxmlformats.org/drawingml/2006/main">
              <a:ext uri="{FF2B5EF4-FFF2-40B4-BE49-F238E27FC236}">
                <a16:creationId xmlns:a16="http://schemas.microsoft.com/office/drawing/2014/main" id="{190D6BD7-8B8B-4A18-85E5-E366C7B69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Tourism or controlled harvest can give communities a claim to future wildlife value.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29A85D6-51C2-4F5F-AE3F-D647A5B51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391150"/>
            <a:ext cx="937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986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Conservation incentives improve when benefits reach the people who bear the costs.</a:t>
            </a:r>
          </a:p>
        </p:txBody>
      </p:sp>
    </p:spTree>
    <p:extLst>
      <p:ext uri="{BB962C8B-B14F-4D97-AF65-F5344CB8AC3E}">
        <p14:creationId xmlns:p14="http://schemas.microsoft.com/office/powerpoint/2010/main" val="1751354957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7222F54B-B00A-4CB3-BC10-8B1B0E24E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428BFB5C-3190-4235-8069-AC2C0D800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11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3991290-E803-4319-9B03-28A6D75CA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Match the remedy to the incentive problem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761FA4E4-C911-4CD8-9741-AA35D0ADC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F59E4666-ADF8-4008-BD6C-E7CED5D1D7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3E8D9D95-3386-4496-88ED-9878B0270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19</a:t>
            </a:r>
          </a:p>
        </p:txBody>
      </p:sp>
      <p:sp>
        <p:nvSpPr>
          <p:cNvPr id="7" name="panel-1-field">
            <a:extLst xmlns:a="http://schemas.openxmlformats.org/drawingml/2006/main">
              <a:ext uri="{FF2B5EF4-FFF2-40B4-BE49-F238E27FC236}">
                <a16:creationId xmlns:a16="http://schemas.microsoft.com/office/drawing/2014/main" id="{73DB937B-DDB2-44BC-91C9-29070931A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E1AD217-8687-431B-A069-1FB304AB01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PUBLIC GOOD</a:t>
            </a:r>
          </a:p>
        </p:txBody>
      </p:sp>
      <p:sp>
        <p:nvSpPr>
          <p:cNvPr id="9" name="panel-1-heading">
            <a:extLst xmlns:a="http://schemas.openxmlformats.org/drawingml/2006/main">
              <a:ext uri="{FF2B5EF4-FFF2-40B4-BE49-F238E27FC236}">
                <a16:creationId xmlns:a16="http://schemas.microsoft.com/office/drawing/2014/main" id="{201342D3-9011-4E90-A54E-9771650FE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Too little provision</a:t>
            </a:r>
          </a:p>
        </p:txBody>
      </p:sp>
      <p:sp>
        <p:nvSpPr>
          <p:cNvPr id="10" name="panel-1-body">
            <a:extLst xmlns:a="http://schemas.openxmlformats.org/drawingml/2006/main">
              <a:ext uri="{FF2B5EF4-FFF2-40B4-BE49-F238E27FC236}">
                <a16:creationId xmlns:a16="http://schemas.microsoft.com/office/drawing/2014/main" id="{EB3F0300-058B-4953-A64C-4090AE104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Connect payment to beneficiaries, finance collectively, or find a way to make access excludable.</a:t>
            </a:r>
          </a:p>
        </p:txBody>
      </p:sp>
      <p:sp>
        <p:nvSpPr>
          <p:cNvPr id="11" name="panel-2-field">
            <a:extLst xmlns:a="http://schemas.openxmlformats.org/drawingml/2006/main">
              <a:ext uri="{FF2B5EF4-FFF2-40B4-BE49-F238E27FC236}">
                <a16:creationId xmlns:a16="http://schemas.microsoft.com/office/drawing/2014/main" id="{D0BEE23F-8F12-4299-9FB5-705BDA473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EE97401-4661-4499-8C0A-C835B11238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COMMON RESOURCE</a:t>
            </a:r>
          </a:p>
        </p:txBody>
      </p:sp>
      <p:sp>
        <p:nvSpPr>
          <p:cNvPr id="13" name="panel-2-heading">
            <a:extLst xmlns:a="http://schemas.openxmlformats.org/drawingml/2006/main">
              <a:ext uri="{FF2B5EF4-FFF2-40B4-BE49-F238E27FC236}">
                <a16:creationId xmlns:a16="http://schemas.microsoft.com/office/drawing/2014/main" id="{0302F42E-BD58-4189-9886-9D00B2BC02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Too much use</a:t>
            </a:r>
          </a:p>
        </p:txBody>
      </p:sp>
      <p:sp>
        <p:nvSpPr>
          <p:cNvPr id="14" name="panel-2-body">
            <a:extLst xmlns:a="http://schemas.openxmlformats.org/drawingml/2006/main">
              <a:ext uri="{FF2B5EF4-FFF2-40B4-BE49-F238E27FC236}">
                <a16:creationId xmlns:a16="http://schemas.microsoft.com/office/drawing/2014/main" id="{250E33F4-0CB2-4F16-AF37-D82B4D4E6D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Define rights or create rules that limit extraction and reward preservation.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0E9279D-3571-47F5-8171-C8AA68F6A0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391150"/>
            <a:ext cx="937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Nonexcludability creates both problems; rivalry determines their direction.</a:t>
            </a:r>
          </a:p>
        </p:txBody>
      </p:sp>
    </p:spTree>
    <p:extLst>
      <p:ext uri="{BB962C8B-B14F-4D97-AF65-F5344CB8AC3E}">
        <p14:creationId xmlns:p14="http://schemas.microsoft.com/office/powerpoint/2010/main" val="141326962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B6389742-AA7F-40CF-9B19-B3371D18C8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1CF461DD-CA66-4390-B5A8-490783831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11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7491CF4-34A0-44ED-B578-663B43499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Classify a good with two questions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A1378306-8990-4E69-8487-16C74253B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6A660187-A8B4-4398-B9B0-599235766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37FCD149-8CAB-415B-B919-FB57263F1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7" name="panel-1-field">
            <a:extLst xmlns:a="http://schemas.openxmlformats.org/drawingml/2006/main">
              <a:ext uri="{FF2B5EF4-FFF2-40B4-BE49-F238E27FC236}">
                <a16:creationId xmlns:a16="http://schemas.microsoft.com/office/drawing/2014/main" id="{300619A3-8ACA-4C15-833C-30F60A5549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331C3B7-6BF0-4C05-B3F3-175659F512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EXCLUDABLE?</a:t>
            </a:r>
          </a:p>
        </p:txBody>
      </p:sp>
      <p:sp>
        <p:nvSpPr>
          <p:cNvPr id="9" name="panel-1-heading">
            <a:extLst xmlns:a="http://schemas.openxmlformats.org/drawingml/2006/main">
              <a:ext uri="{FF2B5EF4-FFF2-40B4-BE49-F238E27FC236}">
                <a16:creationId xmlns:a16="http://schemas.microsoft.com/office/drawing/2014/main" id="{24299FDA-A9C2-43E1-B979-5359959BE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24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Can nonpayers be kept out?</a:t>
            </a:r>
          </a:p>
        </p:txBody>
      </p:sp>
      <p:sp>
        <p:nvSpPr>
          <p:cNvPr id="10" name="panel-1-body">
            <a:extLst xmlns:a="http://schemas.openxmlformats.org/drawingml/2006/main">
              <a:ext uri="{FF2B5EF4-FFF2-40B4-BE49-F238E27FC236}">
                <a16:creationId xmlns:a16="http://schemas.microsoft.com/office/drawing/2014/main" id="{787FA980-E5E4-4DBE-A77E-34B06026ED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Ownership, access controls, law, technology, or location may make exclusion possible.</a:t>
            </a:r>
          </a:p>
        </p:txBody>
      </p:sp>
      <p:sp>
        <p:nvSpPr>
          <p:cNvPr id="11" name="panel-2-field">
            <a:extLst xmlns:a="http://schemas.openxmlformats.org/drawingml/2006/main">
              <a:ext uri="{FF2B5EF4-FFF2-40B4-BE49-F238E27FC236}">
                <a16:creationId xmlns:a16="http://schemas.microsoft.com/office/drawing/2014/main" id="{6055EFB8-5E8C-4486-B018-25F176BD19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2B8A1CE-B334-49B6-B42B-5F10D8052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RIVAL?</a:t>
            </a:r>
          </a:p>
        </p:txBody>
      </p:sp>
      <p:sp>
        <p:nvSpPr>
          <p:cNvPr id="13" name="panel-2-heading">
            <a:extLst xmlns:a="http://schemas.openxmlformats.org/drawingml/2006/main">
              <a:ext uri="{FF2B5EF4-FFF2-40B4-BE49-F238E27FC236}">
                <a16:creationId xmlns:a16="http://schemas.microsoft.com/office/drawing/2014/main" id="{89FC515C-CF67-4DD7-8541-9C2707FA6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259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Does one person's use leave less?</a:t>
            </a:r>
          </a:p>
        </p:txBody>
      </p:sp>
      <p:sp>
        <p:nvSpPr>
          <p:cNvPr id="14" name="panel-2-body">
            <a:extLst xmlns:a="http://schemas.openxmlformats.org/drawingml/2006/main">
              <a:ext uri="{FF2B5EF4-FFF2-40B4-BE49-F238E27FC236}">
                <a16:creationId xmlns:a16="http://schemas.microsoft.com/office/drawing/2014/main" id="{34C5FAD6-E3E3-405B-BF3B-6E29FF3E7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 rival good is depleted, occupied, crowded, or otherwise less available after use.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3512E72-B99E-48E7-9264-62C416249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391150"/>
            <a:ext cx="937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These properties create different incentive problems.</a:t>
            </a:r>
          </a:p>
        </p:txBody>
      </p:sp>
    </p:spTree>
    <p:extLst>
      <p:ext uri="{BB962C8B-B14F-4D97-AF65-F5344CB8AC3E}">
        <p14:creationId xmlns:p14="http://schemas.microsoft.com/office/powerpoint/2010/main" val="1167402006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CE16E279-20DB-42AC-96A1-19094BB6A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29740DF9-9946-4F08-81F9-2B0A56EE0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11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CF06586-609B-404F-BE97-D766900F91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953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Institutions determine whether shared value survives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7435EA23-E5F6-40F8-9667-B5BA4BB38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09627BAC-9651-4FB9-9B3E-A8EAEAC1F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0211F3CC-B977-42CD-BFD4-80363AE9E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20</a:t>
            </a:r>
          </a:p>
        </p:txBody>
      </p:sp>
      <p:sp>
        <p:nvSpPr>
          <p:cNvPr id="7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60B45901-4AF8-4238-A105-6DFD0F747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1628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FC22B4A5-AA54-4A97-9B37-0C59EF8D6F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1638300"/>
            <a:ext cx="8439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586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Public goods are nonrival and nonexcludable, creating free riding and underprovision.</a:t>
            </a:r>
          </a:p>
        </p:txBody>
      </p:sp>
      <p:sp>
        <p:nvSpPr>
          <p:cNvPr id="9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4EDB0CA6-D9E7-4532-B94A-9D6833B0A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2257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61BB98EA-A9F3-4520-B2A0-4B98A527A4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2266950"/>
            <a:ext cx="8439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Common resources are rival and nonexcludable, creating overuse.</a:t>
            </a:r>
          </a:p>
        </p:txBody>
      </p:sp>
      <p:sp>
        <p:nvSpPr>
          <p:cNvPr id="11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23F2D495-8303-4523-8DB3-162B4B33E3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2886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bullet-3">
            <a:extLst xmlns:a="http://schemas.openxmlformats.org/drawingml/2006/main">
              <a:ext uri="{FF2B5EF4-FFF2-40B4-BE49-F238E27FC236}">
                <a16:creationId xmlns:a16="http://schemas.microsoft.com/office/drawing/2014/main" id="{597F577C-4CD0-403E-9292-EA927A6FB8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2895600"/>
            <a:ext cx="8439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430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Taxes, bundled payment, property rights, community rules, and enforcement can change incentives.</a:t>
            </a:r>
          </a:p>
        </p:txBody>
      </p:sp>
      <p:sp>
        <p:nvSpPr>
          <p:cNvPr id="13" name="bullet-mark-4">
            <a:extLst xmlns:a="http://schemas.openxmlformats.org/drawingml/2006/main">
              <a:ext uri="{FF2B5EF4-FFF2-40B4-BE49-F238E27FC236}">
                <a16:creationId xmlns:a16="http://schemas.microsoft.com/office/drawing/2014/main" id="{25904833-C6F4-4626-A673-51D2CA678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35147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bullet-4">
            <a:extLst xmlns:a="http://schemas.openxmlformats.org/drawingml/2006/main">
              <a:ext uri="{FF2B5EF4-FFF2-40B4-BE49-F238E27FC236}">
                <a16:creationId xmlns:a16="http://schemas.microsoft.com/office/drawing/2014/main" id="{52EFF74B-0ED2-4CC8-B742-C4544D4A5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3524250"/>
            <a:ext cx="8439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587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right institution depends on exclusion, information, trust, monitoring, and enforcement costs.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41E9E1C-BA23-4D2A-B624-13567CDAC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505450"/>
            <a:ext cx="9144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479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Next: markets and organizations also struggle when information is incomplete.</a:t>
            </a:r>
          </a:p>
        </p:txBody>
      </p:sp>
    </p:spTree>
    <p:extLst>
      <p:ext uri="{BB962C8B-B14F-4D97-AF65-F5344CB8AC3E}">
        <p14:creationId xmlns:p14="http://schemas.microsoft.com/office/powerpoint/2010/main" val="129613590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3F92525C-98BA-4628-9198-41BEE71C14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19B6490F-AEE5-408E-9E74-20B3196F5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11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E2D12BC-E288-459F-A7A2-7FECDBB7BB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Two properties create four kinds of goods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0A1353F1-4B00-483A-BE3C-1A57D2705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5FAD4D5F-562A-4985-B909-3B6C1463F5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02979DC6-5EE6-4C50-AB4B-42862296D6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31820bc93ba4027"/>
          <a:stretch xmlns:a="http://schemas.openxmlformats.org/drawingml/2006/main"/>
        </p:blipFill>
        <p:spPr>
          <a:xfrm xmlns:a="http://schemas.openxmlformats.org/drawingml/2006/main">
            <a:off x="2475908" y="1371600"/>
            <a:ext cx="7240183" cy="4419600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4B0B1CDB-9146-4443-953F-DA19C54D60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829300"/>
            <a:ext cx="10134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The labels are shorthand for the incentive problem created by each combination.</a:t>
            </a:r>
          </a:p>
        </p:txBody>
      </p:sp>
    </p:spTree>
    <p:extLst>
      <p:ext uri="{BB962C8B-B14F-4D97-AF65-F5344CB8AC3E}">
        <p14:creationId xmlns:p14="http://schemas.microsoft.com/office/powerpoint/2010/main" val="30474566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9BDC1468-3426-4FC1-BBFF-5C627F213A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C160FD46-1263-4AF4-8B33-57DD2A5F7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11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6DF58F0-B7F1-415E-85B4-8F44D60B20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Private goods and club goods can charge users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428B0240-9706-4A7C-BB4D-645E95A84D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3C1A8D14-3758-490B-8EFA-7FC6FB57C2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AEB7D4A6-2474-448D-9E1D-E8BC59AF7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7" name="panel-1-field">
            <a:extLst xmlns:a="http://schemas.openxmlformats.org/drawingml/2006/main">
              <a:ext uri="{FF2B5EF4-FFF2-40B4-BE49-F238E27FC236}">
                <a16:creationId xmlns:a16="http://schemas.microsoft.com/office/drawing/2014/main" id="{25A2B924-0CDC-4032-ABDB-BE770F218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082C52F-EF13-4ECB-A95F-935E074C6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PRIVATE GOOD</a:t>
            </a:r>
          </a:p>
        </p:txBody>
      </p:sp>
      <p:sp>
        <p:nvSpPr>
          <p:cNvPr id="9" name="panel-1-heading">
            <a:extLst xmlns:a="http://schemas.openxmlformats.org/drawingml/2006/main">
              <a:ext uri="{FF2B5EF4-FFF2-40B4-BE49-F238E27FC236}">
                <a16:creationId xmlns:a16="http://schemas.microsoft.com/office/drawing/2014/main" id="{EE81C8BE-DA3F-4CCC-A16F-C03AE0DFF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Rival and excludable</a:t>
            </a:r>
          </a:p>
        </p:txBody>
      </p:sp>
      <p:sp>
        <p:nvSpPr>
          <p:cNvPr id="10" name="panel-1-body">
            <a:extLst xmlns:a="http://schemas.openxmlformats.org/drawingml/2006/main">
              <a:ext uri="{FF2B5EF4-FFF2-40B4-BE49-F238E27FC236}">
                <a16:creationId xmlns:a16="http://schemas.microsoft.com/office/drawing/2014/main" id="{DC350C69-C9D2-4370-906C-B62F0A0FB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 sandwich can be sold to one buyer, and eating it leaves none for someone else.</a:t>
            </a:r>
          </a:p>
        </p:txBody>
      </p:sp>
      <p:sp>
        <p:nvSpPr>
          <p:cNvPr id="11" name="panel-2-field">
            <a:extLst xmlns:a="http://schemas.openxmlformats.org/drawingml/2006/main">
              <a:ext uri="{FF2B5EF4-FFF2-40B4-BE49-F238E27FC236}">
                <a16:creationId xmlns:a16="http://schemas.microsoft.com/office/drawing/2014/main" id="{4F448ACB-E9A9-49E8-9573-5429EEB69C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ADB18FE-94A0-4B7D-A867-B78981609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CLUB GOOD</a:t>
            </a:r>
          </a:p>
        </p:txBody>
      </p:sp>
      <p:sp>
        <p:nvSpPr>
          <p:cNvPr id="13" name="panel-2-heading">
            <a:extLst xmlns:a="http://schemas.openxmlformats.org/drawingml/2006/main">
              <a:ext uri="{FF2B5EF4-FFF2-40B4-BE49-F238E27FC236}">
                <a16:creationId xmlns:a16="http://schemas.microsoft.com/office/drawing/2014/main" id="{8A003EA9-196E-4174-BF50-5C40AB44D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Nonrival until congestion</a:t>
            </a:r>
          </a:p>
        </p:txBody>
      </p:sp>
      <p:sp>
        <p:nvSpPr>
          <p:cNvPr id="14" name="panel-2-body">
            <a:extLst xmlns:a="http://schemas.openxmlformats.org/drawingml/2006/main">
              <a:ext uri="{FF2B5EF4-FFF2-40B4-BE49-F238E27FC236}">
                <a16:creationId xmlns:a16="http://schemas.microsoft.com/office/drawing/2014/main" id="{AC09467E-0B10-467A-95CE-89F69003B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 streaming service or toll road can exclude nonpayers while serving additional users cheaply for a time.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F4C05F3-E706-472F-928E-00D7943B6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391150"/>
            <a:ext cx="937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Excludability lets providers connect payment with access.</a:t>
            </a:r>
          </a:p>
        </p:txBody>
      </p:sp>
    </p:spTree>
    <p:extLst>
      <p:ext uri="{BB962C8B-B14F-4D97-AF65-F5344CB8AC3E}">
        <p14:creationId xmlns:p14="http://schemas.microsoft.com/office/powerpoint/2010/main" val="93384108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401192E0-1381-4C0F-B28B-7AD82D2EA8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13F35418-5556-432B-B666-B00D6D5053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11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44230B9-F89D-47CA-ACB3-F01D3E85C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A public good creates a positive externality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E2B41D59-73C3-4076-A414-DF707A506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F2E7209D-F6A6-4FC1-BB52-E975B714A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F1ADDEA8-C400-4935-9131-82E185A199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084B4185-DD96-4CF9-82B9-600955772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Once the good exists, another user can often benefit at nearly zero additional cost.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2AFFB422-E063-49EC-8D9F-3F30705F99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04656AEC-6CEE-4CAE-A2B5-F71F4EBDE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National defense protects many people at once.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0602E408-E78E-4F4B-8A5D-6941D00E08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F099238A-7640-47F1-A0D4-64A0E7747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71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 warning siren can alert another listener without weakening the warning.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C56FA296-9BDE-49F7-AE32-A546886C0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D913DB33-B473-454E-B670-73ABED9FB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652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Knowledge can often be used by another person without being used up.</a:t>
            </a:r>
          </a:p>
        </p:txBody>
      </p:sp>
    </p:spTree>
    <p:extLst>
      <p:ext uri="{BB962C8B-B14F-4D97-AF65-F5344CB8AC3E}">
        <p14:creationId xmlns:p14="http://schemas.microsoft.com/office/powerpoint/2010/main" val="1962830242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3508A9C5-D07E-40ED-82DB-27712E904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121BE0AE-5AC6-4FE5-BFEE-7E62657FEE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11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15D6DBB-91DF-48E2-A178-E65965D5E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Zero marginal cost has a welfare implication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C9AE6FFF-9622-48D0-ABD2-05C9033B2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2FD9452D-A165-49E6-8F69-E10B1A0BB0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A92F5F10-A59B-40BE-A296-CCC5A50C90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6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2635229A-B691-4790-9C1A-28F6EA2F40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924050"/>
            <a:ext cx="10096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If another person values the public good and can use it at no added cost, letting that person benefit raises total surplus.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C9857C2-F47E-4A95-9B77-5F887DEC4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562600"/>
            <a:ext cx="8953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The hard problem is paying for the fixed cost of creating the good.</a:t>
            </a:r>
          </a:p>
        </p:txBody>
      </p:sp>
    </p:spTree>
    <p:extLst>
      <p:ext uri="{BB962C8B-B14F-4D97-AF65-F5344CB8AC3E}">
        <p14:creationId xmlns:p14="http://schemas.microsoft.com/office/powerpoint/2010/main" val="187773244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88D69441-876E-4A16-A640-817B87D04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C058C36B-27DA-46AF-8CAC-CE1AFBA6D7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11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79F206E-8F6B-420E-AC90-B92198568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Free riding threatens provision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EA344C70-9802-410A-8832-A657907603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7B5DC2C9-ADE5-4B82-8D9A-5906782C0B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BB29B1FE-9C3A-48AB-A1E7-5BF65E9AB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7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7A512146-87EB-48D8-BF37-10409F970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A person can enjoy a nonexcludable benefit without paying for it.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F7B95E46-A27D-4210-871C-D0BF27BBA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EF45572F-6C1E-4461-8EDD-495402BE2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Each person hopes someone else will finance the good.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7228D3A4-0D3F-4F45-8D95-DB032ABB4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B47D0805-F344-4A0C-91B5-8AB023DDA6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561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Voluntary payment can fall short even when total willingness to pay exceeds cost.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B6206718-DB72-47F4-AC79-5A0734ADB9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12DC6098-BBC8-4B43-8B30-7BC363F2E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market may provide too little or nothing at all.</a:t>
            </a:r>
          </a:p>
        </p:txBody>
      </p:sp>
    </p:spTree>
    <p:extLst>
      <p:ext uri="{BB962C8B-B14F-4D97-AF65-F5344CB8AC3E}">
        <p14:creationId xmlns:p14="http://schemas.microsoft.com/office/powerpoint/2010/main" val="193981563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accent-rule">
            <a:extLst xmlns:a="http://schemas.openxmlformats.org/drawingml/2006/main">
              <a:ext uri="{FF2B5EF4-FFF2-40B4-BE49-F238E27FC236}">
                <a16:creationId xmlns:a16="http://schemas.microsoft.com/office/drawing/2014/main" id="{84E356E4-1A82-41E1-9FD4-182A31F870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74B668C5-99F0-43BD-AF17-9BD9E943D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11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CE71C42-832C-4D7F-845D-8BC91657A5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Add willingness to pay across users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B7ED1C30-E419-42D9-9B25-7B37E2393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005147E0-4595-4145-8B08-86C7BDF44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1B497478-1CB9-461F-91FB-7FAF03B5D7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8</a:t>
            </a:r>
          </a:p>
        </p:txBody>
      </p:sp>
      <p:sp>
        <p:nvSpPr>
          <p:cNvPr id="7" name="chapter-table-header-cell-1">
            <a:extLst xmlns:a="http://schemas.openxmlformats.org/drawingml/2006/main">
              <a:ext uri="{FF2B5EF4-FFF2-40B4-BE49-F238E27FC236}">
                <a16:creationId xmlns:a16="http://schemas.microsoft.com/office/drawing/2014/main" id="{9384254B-74A7-44E1-BB44-C7AA492E4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04950"/>
            <a:ext cx="3143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8" name="chapter-table-header-1">
            <a:extLst xmlns:a="http://schemas.openxmlformats.org/drawingml/2006/main">
              <a:ext uri="{FF2B5EF4-FFF2-40B4-BE49-F238E27FC236}">
                <a16:creationId xmlns:a16="http://schemas.microsoft.com/office/drawing/2014/main" id="{6D88CCA9-20E4-402F-9D53-D223A07C6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581150"/>
            <a:ext cx="2952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Person</a:t>
            </a:r>
          </a:p>
        </p:txBody>
      </p:sp>
      <p:sp>
        <p:nvSpPr>
          <p:cNvPr id="9" name="chapter-table-header-cell-2">
            <a:extLst xmlns:a="http://schemas.openxmlformats.org/drawingml/2006/main">
              <a:ext uri="{FF2B5EF4-FFF2-40B4-BE49-F238E27FC236}">
                <a16:creationId xmlns:a16="http://schemas.microsoft.com/office/drawing/2014/main" id="{6BF32C21-1D63-4B9E-82BA-72AD18ACC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1504950"/>
            <a:ext cx="6953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0" name="chapter-table-header-2">
            <a:extLst xmlns:a="http://schemas.openxmlformats.org/drawingml/2006/main">
              <a:ext uri="{FF2B5EF4-FFF2-40B4-BE49-F238E27FC236}">
                <a16:creationId xmlns:a16="http://schemas.microsoft.com/office/drawing/2014/main" id="{C7ED20BF-C484-4694-8BE3-CE5B4E6E5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1581150"/>
            <a:ext cx="6762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Willingness to pay for a neighborhood siren</a:t>
            </a:r>
          </a:p>
        </p:txBody>
      </p:sp>
      <p:sp>
        <p:nvSpPr>
          <p:cNvPr id="11" name="chapter-table-cell-1-1">
            <a:extLst xmlns:a="http://schemas.openxmlformats.org/drawingml/2006/main">
              <a:ext uri="{FF2B5EF4-FFF2-40B4-BE49-F238E27FC236}">
                <a16:creationId xmlns:a16="http://schemas.microsoft.com/office/drawing/2014/main" id="{4806CD0F-0096-4E7F-8BE9-588F411036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019300"/>
            <a:ext cx="31432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chapter-table-text-1-1">
            <a:extLst xmlns:a="http://schemas.openxmlformats.org/drawingml/2006/main">
              <a:ext uri="{FF2B5EF4-FFF2-40B4-BE49-F238E27FC236}">
                <a16:creationId xmlns:a16="http://schemas.microsoft.com/office/drawing/2014/main" id="{CA450440-FB17-41CE-A029-36F7414059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095500"/>
            <a:ext cx="2952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Ava</a:t>
            </a:r>
          </a:p>
        </p:txBody>
      </p:sp>
      <p:sp>
        <p:nvSpPr>
          <p:cNvPr id="13" name="chapter-table-cell-1-2">
            <a:extLst xmlns:a="http://schemas.openxmlformats.org/drawingml/2006/main">
              <a:ext uri="{FF2B5EF4-FFF2-40B4-BE49-F238E27FC236}">
                <a16:creationId xmlns:a16="http://schemas.microsoft.com/office/drawing/2014/main" id="{53A05FDB-6F69-45BD-BB9F-16CAA40E51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2019300"/>
            <a:ext cx="69532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4" name="chapter-table-text-1-2">
            <a:extLst xmlns:a="http://schemas.openxmlformats.org/drawingml/2006/main">
              <a:ext uri="{FF2B5EF4-FFF2-40B4-BE49-F238E27FC236}">
                <a16:creationId xmlns:a16="http://schemas.microsoft.com/office/drawing/2014/main" id="{8E686A55-4910-4826-AA28-F26DD2CE6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095500"/>
            <a:ext cx="6762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$35</a:t>
            </a:r>
          </a:p>
        </p:txBody>
      </p:sp>
      <p:sp>
        <p:nvSpPr>
          <p:cNvPr id="15" name="chapter-table-cell-2-1">
            <a:extLst xmlns:a="http://schemas.openxmlformats.org/drawingml/2006/main">
              <a:ext uri="{FF2B5EF4-FFF2-40B4-BE49-F238E27FC236}">
                <a16:creationId xmlns:a16="http://schemas.microsoft.com/office/drawing/2014/main" id="{3D446241-514B-4D53-96C8-98ECA3B8FD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647950"/>
            <a:ext cx="31432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6" name="chapter-table-text-2-1">
            <a:extLst xmlns:a="http://schemas.openxmlformats.org/drawingml/2006/main">
              <a:ext uri="{FF2B5EF4-FFF2-40B4-BE49-F238E27FC236}">
                <a16:creationId xmlns:a16="http://schemas.microsoft.com/office/drawing/2014/main" id="{8E1C57F7-3B46-404F-B3B5-40468B8DAC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724150"/>
            <a:ext cx="2952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Ben</a:t>
            </a:r>
          </a:p>
        </p:txBody>
      </p:sp>
      <p:sp>
        <p:nvSpPr>
          <p:cNvPr id="17" name="chapter-table-cell-2-2">
            <a:extLst xmlns:a="http://schemas.openxmlformats.org/drawingml/2006/main">
              <a:ext uri="{FF2B5EF4-FFF2-40B4-BE49-F238E27FC236}">
                <a16:creationId xmlns:a16="http://schemas.microsoft.com/office/drawing/2014/main" id="{E306A68A-6C22-4717-B47E-D41AB38DE9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2647950"/>
            <a:ext cx="69532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8" name="chapter-table-text-2-2">
            <a:extLst xmlns:a="http://schemas.openxmlformats.org/drawingml/2006/main">
              <a:ext uri="{FF2B5EF4-FFF2-40B4-BE49-F238E27FC236}">
                <a16:creationId xmlns:a16="http://schemas.microsoft.com/office/drawing/2014/main" id="{33F538EA-E312-4515-ADF8-43739106C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724150"/>
            <a:ext cx="6762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$30</a:t>
            </a:r>
          </a:p>
        </p:txBody>
      </p:sp>
      <p:sp>
        <p:nvSpPr>
          <p:cNvPr id="19" name="chapter-table-cell-3-1">
            <a:extLst xmlns:a="http://schemas.openxmlformats.org/drawingml/2006/main">
              <a:ext uri="{FF2B5EF4-FFF2-40B4-BE49-F238E27FC236}">
                <a16:creationId xmlns:a16="http://schemas.microsoft.com/office/drawing/2014/main" id="{ADD8016A-703F-4406-93D9-F067083EA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276600"/>
            <a:ext cx="31432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0" name="chapter-table-text-3-1">
            <a:extLst xmlns:a="http://schemas.openxmlformats.org/drawingml/2006/main">
              <a:ext uri="{FF2B5EF4-FFF2-40B4-BE49-F238E27FC236}">
                <a16:creationId xmlns:a16="http://schemas.microsoft.com/office/drawing/2014/main" id="{BAF4C4E3-4D19-41DB-A328-CD3BDC74C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352800"/>
            <a:ext cx="2952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Maya</a:t>
            </a:r>
          </a:p>
        </p:txBody>
      </p:sp>
      <p:sp>
        <p:nvSpPr>
          <p:cNvPr id="21" name="chapter-table-cell-3-2">
            <a:extLst xmlns:a="http://schemas.openxmlformats.org/drawingml/2006/main">
              <a:ext uri="{FF2B5EF4-FFF2-40B4-BE49-F238E27FC236}">
                <a16:creationId xmlns:a16="http://schemas.microsoft.com/office/drawing/2014/main" id="{B9D60226-85FF-44BE-8C02-80F69308E4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3276600"/>
            <a:ext cx="69532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2" name="chapter-table-text-3-2">
            <a:extLst xmlns:a="http://schemas.openxmlformats.org/drawingml/2006/main">
              <a:ext uri="{FF2B5EF4-FFF2-40B4-BE49-F238E27FC236}">
                <a16:creationId xmlns:a16="http://schemas.microsoft.com/office/drawing/2014/main" id="{D3A36F75-6413-4D9E-827D-924F033B5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352800"/>
            <a:ext cx="6762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$25</a:t>
            </a:r>
          </a:p>
        </p:txBody>
      </p:sp>
      <p:sp>
        <p:nvSpPr>
          <p:cNvPr id="23" name="chapter-table-cell-4-1">
            <a:extLst xmlns:a="http://schemas.openxmlformats.org/drawingml/2006/main">
              <a:ext uri="{FF2B5EF4-FFF2-40B4-BE49-F238E27FC236}">
                <a16:creationId xmlns:a16="http://schemas.microsoft.com/office/drawing/2014/main" id="{2A5373A4-F07F-4AD3-9C60-242887834E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905250"/>
            <a:ext cx="31432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4" name="chapter-table-text-4-1">
            <a:extLst xmlns:a="http://schemas.openxmlformats.org/drawingml/2006/main">
              <a:ext uri="{FF2B5EF4-FFF2-40B4-BE49-F238E27FC236}">
                <a16:creationId xmlns:a16="http://schemas.microsoft.com/office/drawing/2014/main" id="{BE45D8DE-F921-410A-AB2C-DAEDDE1CDF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981450"/>
            <a:ext cx="2952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Riley</a:t>
            </a:r>
          </a:p>
        </p:txBody>
      </p:sp>
      <p:sp>
        <p:nvSpPr>
          <p:cNvPr id="25" name="chapter-table-cell-4-2">
            <a:extLst xmlns:a="http://schemas.openxmlformats.org/drawingml/2006/main">
              <a:ext uri="{FF2B5EF4-FFF2-40B4-BE49-F238E27FC236}">
                <a16:creationId xmlns:a16="http://schemas.microsoft.com/office/drawing/2014/main" id="{2EB5FE2F-3A05-442D-8EF3-4B29E92DA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3905250"/>
            <a:ext cx="69532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6" name="chapter-table-text-4-2">
            <a:extLst xmlns:a="http://schemas.openxmlformats.org/drawingml/2006/main">
              <a:ext uri="{FF2B5EF4-FFF2-40B4-BE49-F238E27FC236}">
                <a16:creationId xmlns:a16="http://schemas.microsoft.com/office/drawing/2014/main" id="{93464BCC-34DA-4695-B71E-AF2C51F59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981450"/>
            <a:ext cx="6762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$20</a:t>
            </a:r>
          </a:p>
        </p:txBody>
      </p:sp>
      <p:sp>
        <p:nvSpPr>
          <p:cNvPr id="27" name="chapter-table-cell-5-1">
            <a:extLst xmlns:a="http://schemas.openxmlformats.org/drawingml/2006/main">
              <a:ext uri="{FF2B5EF4-FFF2-40B4-BE49-F238E27FC236}">
                <a16:creationId xmlns:a16="http://schemas.microsoft.com/office/drawing/2014/main" id="{C9C62367-C243-4336-AE9C-76E73C3D5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533900"/>
            <a:ext cx="31432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8" name="chapter-table-text-5-1">
            <a:extLst xmlns:a="http://schemas.openxmlformats.org/drawingml/2006/main">
              <a:ext uri="{FF2B5EF4-FFF2-40B4-BE49-F238E27FC236}">
                <a16:creationId xmlns:a16="http://schemas.microsoft.com/office/drawing/2014/main" id="{785A5EAC-B1CC-4ECC-AE94-AE16283499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610100"/>
            <a:ext cx="2952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Total benefit</a:t>
            </a:r>
          </a:p>
        </p:txBody>
      </p:sp>
      <p:sp>
        <p:nvSpPr>
          <p:cNvPr id="29" name="chapter-table-cell-5-2">
            <a:extLst xmlns:a="http://schemas.openxmlformats.org/drawingml/2006/main">
              <a:ext uri="{FF2B5EF4-FFF2-40B4-BE49-F238E27FC236}">
                <a16:creationId xmlns:a16="http://schemas.microsoft.com/office/drawing/2014/main" id="{3E7C7902-C37B-4EFE-9433-77F0521D3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4533900"/>
            <a:ext cx="69532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0" name="chapter-table-text-5-2">
            <a:extLst xmlns:a="http://schemas.openxmlformats.org/drawingml/2006/main">
              <a:ext uri="{FF2B5EF4-FFF2-40B4-BE49-F238E27FC236}">
                <a16:creationId xmlns:a16="http://schemas.microsoft.com/office/drawing/2014/main" id="{DE098A46-0BBA-49FF-8694-A8F77AEBE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4610100"/>
            <a:ext cx="6762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$110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17CA9B9-105C-4790-9D81-242A8B7E9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657850"/>
            <a:ext cx="9334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00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Provide the siren if its cost is below $110, even though no one person will pay the full cost.</a:t>
            </a:r>
          </a:p>
        </p:txBody>
      </p:sp>
    </p:spTree>
    <p:extLst>
      <p:ext uri="{BB962C8B-B14F-4D97-AF65-F5344CB8AC3E}">
        <p14:creationId xmlns:p14="http://schemas.microsoft.com/office/powerpoint/2010/main" val="1104079546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33364762-704C-4FF6-AF2F-B9292E0E74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E2B4F941-7C41-443A-BDD5-148729AEE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11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06C92CA-88CE-476C-8CF6-1614EEB97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658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Taxes solve the payment problem by making contribution compulsory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4F8F7AD1-9815-4A4F-9782-5982AB04A6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1C8A64D0-929D-4054-B620-7A3165E18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D1020C57-F8A7-4256-8181-CED14E023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9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46397E1C-AECF-4BF5-ADDE-EBB76333E5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268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People accept some coercion because otherwise free riding can leave them without defense, courts, or other shared services.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7B926715-9B8F-454F-B5ED-5B077B162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C1E3C6D7-B7B9-43B7-B4C9-054701D38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942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state can collect from beneficiaries who would not pay voluntarily.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A5F2D6A4-2377-4B9E-8893-744E2D7B45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9A17A76B-2C97-4798-8E4D-B77DD87FB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622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Compulsory finance can support a good almost everyone wants to exist.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BDA77613-B611-437C-8C38-11181AC60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C347B6A3-299A-4768-92CA-FD17D0E4F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320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remaining question is how much to provide and how well government performs.</a:t>
            </a:r>
          </a:p>
        </p:txBody>
      </p:sp>
    </p:spTree>
    <p:extLst>
      <p:ext uri="{BB962C8B-B14F-4D97-AF65-F5344CB8AC3E}">
        <p14:creationId xmlns:p14="http://schemas.microsoft.com/office/powerpoint/2010/main" val="95855567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2026-07-31T14:30:51.9060000Z</dcterms:created>
  <dcterms:modified xsi:type="dcterms:W3CDTF">2026-07-31T14:30:51.9060000Z</dcterms:modified>
</coreProperties>
</file>