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be14876079044ac" /><Relationship Type="http://schemas.openxmlformats.org/officeDocument/2006/relationships/extended-properties" Target="/docProps/app.xml" Id="R4ca933e7ecdf4211" /><Relationship Type="http://schemas.openxmlformats.org/officeDocument/2006/relationships/officeDocument" Target="/ppt/presentation.xml" Id="R8e4493302748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f02450bff4035"/>
  </p:sldMasterIdLst>
  <p:notesMasterIdLst>
    <p:notesMasterId xmlns:r="http://schemas.openxmlformats.org/officeDocument/2006/relationships" r:id="R490f21c6f50a4dc9"/>
  </p:notesMasterIdLst>
  <p:sldIdLst>
    <p:sldId xmlns:r="http://schemas.openxmlformats.org/officeDocument/2006/relationships" id="256" r:id="Raf953ba93e5145b8"/>
    <p:sldId xmlns:r="http://schemas.openxmlformats.org/officeDocument/2006/relationships" id="257" r:id="R2c5954f6d5644cf3"/>
    <p:sldId xmlns:r="http://schemas.openxmlformats.org/officeDocument/2006/relationships" id="258" r:id="R1f11060da4544c0a"/>
    <p:sldId xmlns:r="http://schemas.openxmlformats.org/officeDocument/2006/relationships" id="259" r:id="R943811a2dc9c40a7"/>
    <p:sldId xmlns:r="http://schemas.openxmlformats.org/officeDocument/2006/relationships" id="260" r:id="R6df591d4dd6740b6"/>
    <p:sldId xmlns:r="http://schemas.openxmlformats.org/officeDocument/2006/relationships" id="261" r:id="R51182696dcc14e16"/>
    <p:sldId xmlns:r="http://schemas.openxmlformats.org/officeDocument/2006/relationships" id="262" r:id="Rbe7e95c1d7f8475d"/>
    <p:sldId xmlns:r="http://schemas.openxmlformats.org/officeDocument/2006/relationships" id="263" r:id="R687ff6cda3f54a92"/>
    <p:sldId xmlns:r="http://schemas.openxmlformats.org/officeDocument/2006/relationships" id="264" r:id="R4fb907d182304873"/>
    <p:sldId xmlns:r="http://schemas.openxmlformats.org/officeDocument/2006/relationships" id="265" r:id="R32bc30b5ec134c5c"/>
    <p:sldId xmlns:r="http://schemas.openxmlformats.org/officeDocument/2006/relationships" id="266" r:id="R98e69d29adfb4217"/>
    <p:sldId xmlns:r="http://schemas.openxmlformats.org/officeDocument/2006/relationships" id="267" r:id="R727aa09046464c5a"/>
    <p:sldId xmlns:r="http://schemas.openxmlformats.org/officeDocument/2006/relationships" id="268" r:id="R7ede50722f654cce"/>
    <p:sldId xmlns:r="http://schemas.openxmlformats.org/officeDocument/2006/relationships" id="269" r:id="R7e7e696128f24a14"/>
    <p:sldId xmlns:r="http://schemas.openxmlformats.org/officeDocument/2006/relationships" id="270" r:id="Rf2915787929c43dd"/>
    <p:sldId xmlns:r="http://schemas.openxmlformats.org/officeDocument/2006/relationships" id="271" r:id="R2dcab216ce16449b"/>
    <p:sldId xmlns:r="http://schemas.openxmlformats.org/officeDocument/2006/relationships" id="272" r:id="R08cfce4fc4b34a8d"/>
    <p:sldId xmlns:r="http://schemas.openxmlformats.org/officeDocument/2006/relationships" id="273" r:id="R9e5cee615822470e"/>
    <p:sldId xmlns:r="http://schemas.openxmlformats.org/officeDocument/2006/relationships" id="274" r:id="Rb17cbb5cd4894eff"/>
    <p:sldId xmlns:r="http://schemas.openxmlformats.org/officeDocument/2006/relationships" id="275" r:id="R1cfe72f963df4566"/>
    <p:sldId xmlns:r="http://schemas.openxmlformats.org/officeDocument/2006/relationships" id="276" r:id="R09b25d46b8ad4521"/>
    <p:sldId xmlns:r="http://schemas.openxmlformats.org/officeDocument/2006/relationships" id="277" r:id="Rc139b4968bbe4b1e"/>
    <p:sldId xmlns:r="http://schemas.openxmlformats.org/officeDocument/2006/relationships" id="278" r:id="R2644b00cb7bf4878"/>
    <p:sldId xmlns:r="http://schemas.openxmlformats.org/officeDocument/2006/relationships" id="279" r:id="Rdb5a1e759ee4480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7ed373b9c27441c" /><Relationship Type="http://schemas.openxmlformats.org/officeDocument/2006/relationships/slideMaster" Target="/ppt/slideMasters/slideMaster1.xml" Id="Rc09f02450bff4035" /><Relationship Type="http://schemas.openxmlformats.org/officeDocument/2006/relationships/notesMaster" Target="/ppt/notesMasters/notesMaster1.xml" Id="R490f21c6f50a4dc9" /><Relationship Type="http://schemas.openxmlformats.org/officeDocument/2006/relationships/presProps" Target="/ppt/presProps.xml" Id="R57862ba93e09423e" /><Relationship Type="http://schemas.openxmlformats.org/officeDocument/2006/relationships/tableStyles" Target="/ppt/tableStyles.xml" Id="R8c56a0540d5e4fda" /><Relationship Type="http://schemas.openxmlformats.org/officeDocument/2006/relationships/slide" Target="/ppt/slides/slide1.xml" Id="Raf953ba93e5145b8" /><Relationship Type="http://schemas.openxmlformats.org/officeDocument/2006/relationships/slide" Target="/ppt/slides/slide2.xml" Id="R2c5954f6d5644cf3" /><Relationship Type="http://schemas.openxmlformats.org/officeDocument/2006/relationships/slide" Target="/ppt/slides/slide3.xml" Id="R1f11060da4544c0a" /><Relationship Type="http://schemas.openxmlformats.org/officeDocument/2006/relationships/slide" Target="/ppt/slides/slide4.xml" Id="R943811a2dc9c40a7" /><Relationship Type="http://schemas.openxmlformats.org/officeDocument/2006/relationships/slide" Target="/ppt/slides/slide5.xml" Id="R6df591d4dd6740b6" /><Relationship Type="http://schemas.openxmlformats.org/officeDocument/2006/relationships/slide" Target="/ppt/slides/slide6.xml" Id="R51182696dcc14e16" /><Relationship Type="http://schemas.openxmlformats.org/officeDocument/2006/relationships/slide" Target="/ppt/slides/slide7.xml" Id="Rbe7e95c1d7f8475d" /><Relationship Type="http://schemas.openxmlformats.org/officeDocument/2006/relationships/slide" Target="/ppt/slides/slide8.xml" Id="R687ff6cda3f54a92" /><Relationship Type="http://schemas.openxmlformats.org/officeDocument/2006/relationships/slide" Target="/ppt/slides/slide9.xml" Id="R4fb907d182304873" /><Relationship Type="http://schemas.openxmlformats.org/officeDocument/2006/relationships/slide" Target="/ppt/slides/slide10.xml" Id="R32bc30b5ec134c5c" /><Relationship Type="http://schemas.openxmlformats.org/officeDocument/2006/relationships/slide" Target="/ppt/slides/slide11.xml" Id="R98e69d29adfb4217" /><Relationship Type="http://schemas.openxmlformats.org/officeDocument/2006/relationships/slide" Target="/ppt/slides/slide12.xml" Id="R727aa09046464c5a" /><Relationship Type="http://schemas.openxmlformats.org/officeDocument/2006/relationships/slide" Target="/ppt/slides/slide13.xml" Id="R7ede50722f654cce" /><Relationship Type="http://schemas.openxmlformats.org/officeDocument/2006/relationships/slide" Target="/ppt/slides/slide14.xml" Id="R7e7e696128f24a14" /><Relationship Type="http://schemas.openxmlformats.org/officeDocument/2006/relationships/slide" Target="/ppt/slides/slide15.xml" Id="Rf2915787929c43dd" /><Relationship Type="http://schemas.openxmlformats.org/officeDocument/2006/relationships/slide" Target="/ppt/slides/slide16.xml" Id="R2dcab216ce16449b" /><Relationship Type="http://schemas.openxmlformats.org/officeDocument/2006/relationships/slide" Target="/ppt/slides/slide17.xml" Id="R08cfce4fc4b34a8d" /><Relationship Type="http://schemas.openxmlformats.org/officeDocument/2006/relationships/slide" Target="/ppt/slides/slide18.xml" Id="R9e5cee615822470e" /><Relationship Type="http://schemas.openxmlformats.org/officeDocument/2006/relationships/slide" Target="/ppt/slides/slide19.xml" Id="Rb17cbb5cd4894eff" /><Relationship Type="http://schemas.openxmlformats.org/officeDocument/2006/relationships/slide" Target="/ppt/slides/slide20.xml" Id="R1cfe72f963df4566" /><Relationship Type="http://schemas.openxmlformats.org/officeDocument/2006/relationships/slide" Target="/ppt/slides/slide21.xml" Id="R09b25d46b8ad4521" /><Relationship Type="http://schemas.openxmlformats.org/officeDocument/2006/relationships/slide" Target="/ppt/slides/slide22.xml" Id="Rc139b4968bbe4b1e" /><Relationship Type="http://schemas.openxmlformats.org/officeDocument/2006/relationships/slide" Target="/ppt/slides/slide23.xml" Id="R2644b00cb7bf4878" /><Relationship Type="http://schemas.openxmlformats.org/officeDocument/2006/relationships/slide" Target="/ppt/slides/slide24.xml" Id="Rdb5a1e759ee4480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fda9bc075e2454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2bb22f395be4e16" /><Relationship Type="http://schemas.openxmlformats.org/officeDocument/2006/relationships/notesMaster" Target="/ppt/notesMasters/notesMaster1.xml" Id="R84238540835d4c6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10c0de96f954b81" /><Relationship Type="http://schemas.openxmlformats.org/officeDocument/2006/relationships/notesMaster" Target="/ppt/notesMasters/notesMaster1.xml" Id="R8840b252f026428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00a9808846b41fb" /><Relationship Type="http://schemas.openxmlformats.org/officeDocument/2006/relationships/notesMaster" Target="/ppt/notesMasters/notesMaster1.xml" Id="R43e61c2b55f0441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470fdace74c4609" /><Relationship Type="http://schemas.openxmlformats.org/officeDocument/2006/relationships/notesMaster" Target="/ppt/notesMasters/notesMaster1.xml" Id="R1c07ce3d426b46e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71f655723b549e0" /><Relationship Type="http://schemas.openxmlformats.org/officeDocument/2006/relationships/notesMaster" Target="/ppt/notesMasters/notesMaster1.xml" Id="R9c2bdb837932441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a82679427994d46" /><Relationship Type="http://schemas.openxmlformats.org/officeDocument/2006/relationships/notesMaster" Target="/ppt/notesMasters/notesMaster1.xml" Id="Ree6b6cc03300467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423725d2ca34f23" /><Relationship Type="http://schemas.openxmlformats.org/officeDocument/2006/relationships/notesMaster" Target="/ppt/notesMasters/notesMaster1.xml" Id="Rf7f71fe65313417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b86030a39294e48" /><Relationship Type="http://schemas.openxmlformats.org/officeDocument/2006/relationships/notesMaster" Target="/ppt/notesMasters/notesMaster1.xml" Id="R922cee1aa35943b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e5ca1e14e934beb" /><Relationship Type="http://schemas.openxmlformats.org/officeDocument/2006/relationships/notesMaster" Target="/ppt/notesMasters/notesMaster1.xml" Id="R5e9b9b86a23f4df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dd5056db78a4e1e" /><Relationship Type="http://schemas.openxmlformats.org/officeDocument/2006/relationships/notesMaster" Target="/ppt/notesMasters/notesMaster1.xml" Id="R1e3554bd01dd4c1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f263e8cdc004c1d" /><Relationship Type="http://schemas.openxmlformats.org/officeDocument/2006/relationships/notesMaster" Target="/ppt/notesMasters/notesMaster1.xml" Id="Rfcab14231aae40e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24c774d1de4747" /><Relationship Type="http://schemas.openxmlformats.org/officeDocument/2006/relationships/notesMaster" Target="/ppt/notesMasters/notesMaster1.xml" Id="R6d48ddbe433b444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34d1975864f4b57" /><Relationship Type="http://schemas.openxmlformats.org/officeDocument/2006/relationships/notesMaster" Target="/ppt/notesMasters/notesMaster1.xml" Id="R10c30cca124d434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8d28695ff2f4a7f" /><Relationship Type="http://schemas.openxmlformats.org/officeDocument/2006/relationships/notesMaster" Target="/ppt/notesMasters/notesMaster1.xml" Id="Rdd00f06e448345e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3d18ea551b64be8" /><Relationship Type="http://schemas.openxmlformats.org/officeDocument/2006/relationships/notesMaster" Target="/ppt/notesMasters/notesMaster1.xml" Id="Rf1511139846e41b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598f246d21444fad" /><Relationship Type="http://schemas.openxmlformats.org/officeDocument/2006/relationships/notesMaster" Target="/ppt/notesMasters/notesMaster1.xml" Id="R5f23722bb73b4fc0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069089c929c4e52" /><Relationship Type="http://schemas.openxmlformats.org/officeDocument/2006/relationships/notesMaster" Target="/ppt/notesMasters/notesMaster1.xml" Id="Rfb90ef4c5b414e0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b6b61f9a2c24898" /><Relationship Type="http://schemas.openxmlformats.org/officeDocument/2006/relationships/notesMaster" Target="/ppt/notesMasters/notesMaster1.xml" Id="R289e38f6b5fd461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982b7212f1f4e16" /><Relationship Type="http://schemas.openxmlformats.org/officeDocument/2006/relationships/notesMaster" Target="/ppt/notesMasters/notesMaster1.xml" Id="R643dd190cabf49a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ece9987f5c54ce7" /><Relationship Type="http://schemas.openxmlformats.org/officeDocument/2006/relationships/notesMaster" Target="/ppt/notesMasters/notesMaster1.xml" Id="Rf91fa055a613422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b4e3a7bef93410a" /><Relationship Type="http://schemas.openxmlformats.org/officeDocument/2006/relationships/notesMaster" Target="/ppt/notesMasters/notesMaster1.xml" Id="R1ce467b6b8ae427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8c568d1c94247fb" /><Relationship Type="http://schemas.openxmlformats.org/officeDocument/2006/relationships/notesMaster" Target="/ppt/notesMasters/notesMaster1.xml" Id="R43e728f402ad4a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557891e14194679" /><Relationship Type="http://schemas.openxmlformats.org/officeDocument/2006/relationships/notesMaster" Target="/ppt/notesMasters/notesMaster1.xml" Id="R93b771e5df9b4b2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57cd20977284b47" /><Relationship Type="http://schemas.openxmlformats.org/officeDocument/2006/relationships/notesMaster" Target="/ppt/notesMasters/notesMaster1.xml" Id="Rb2b0d2025f5e4b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Challenger. The stock market rapidly identified Morton Thiokol as the likely source of the failure long before the formal investigation finished.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introduces the logic without moving into health insurance, which Chapter 19 develops in detail.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adverse selection before-contract and moral hazard after-contract. Students often reverse them.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George A. Akerlof, The Market for Lemons, Quarterly Journal of Economics 84(3), 1970.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the arrows slowly. Akerlof's lemons model identifies a mechanism, not a claim that every used-car market completely collapses.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George A. Akerlof, The Market for Lemons, Quarterly Journal of Economics 84(3), 1970.</a:t>
            </a:r>
          </a:p>
          <a:p xmlns:a="http://schemas.openxmlformats.org/drawingml/2006/main">
            <a:r>
              <a:t>- Project-reviewed Chapter 12 figures from figures/ch12_information_uncertainty_and_market_design/.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imply a car's price must fall discretely the instant it leaves the lot. Real markets respond with histories, inspections, warranties, and reputation.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Moral hazard is not a moral accusation. It is the change in incentives created by hidden action after an agreement.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monitoring, performance pay, promotion, reputation, and ownership as possible responses. No contract measures everything perfectly.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Armen A. Alchian and Harold Demsetz, Production, Information Costs, and Economic Organization, American Economic Review 62(5), 1972.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Chapter 20. A franchise owner who keeps the remaining profit has a stronger reason to monitor the restaurant carefully than a salaried manager may have.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Armen A. Alchian and Harold Demsetz, Production, Information Costs, and Economic Organization, American Economic Review 62(5), 1972.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biological example briefly, then move to education and brands. A reliable signal need not be wasteful in every setting.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claim the literature finds college is mainly signaling. Evidence supports meaningful roles for both skill formation and signaling, and consumption value also exists.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Michael Spence, Job Market Signaling, Quarterly Journal of Economics 87(3), 1973.</a:t>
            </a:r>
          </a:p>
          <a:p xmlns:a="http://schemas.openxmlformats.org/drawingml/2006/main">
            <a:r>
              <a:t>- Andrew Weiss, Human Capital vs. Signalling Explanations of Wages, Journal of Economic Perspectives 9(4), 1995; Yifan Gong and coauthors, The Consumption Value of College, NBER Working Paper 26335.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direction of action is the easiest way to distinguish the two terms.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 precise: the market response pointed toward Morton Thiokol, whose rocket-booster joint was later identified as the physical source of the failure. This was not a legal finding of guilt. Some Thiokol engineers had warned about the launch conditions before the disaster.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Michael T. Maloney and J. Harold Mulherin, The Complexity of Price Discovery in an Efficient Market: The Stock Market Reaction to the Challenger Crash, Journal of Corporate Finance 9(4), 2003; Rogers Commission report.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prediction markets as a direct Hayek application. Prices aggregate dispersed beliefs when participation and contract design are adequate.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Justin Wolfers and Eric Zitzewitz, Prediction Markets, Journal of Economic Perspectives 18(2), 2004; Robin Hanson and Ryan Oprea, A Manipulator Can Aid Prediction Market Accuracy, Economica 76(302), 2009.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claim every market is manipulation-proof. Accuracy depends on liquidity, incentives, contract wording, and the cost of influencing the outcome.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Justin Wolfers and Eric Zitzewitz, Prediction Markets, Journal of Economic Perspectives 18(2), 2004; Robin Hanson and Ryan Oprea, A Manipulator Can Aid Prediction Market Accuracy, Economica 76(302), 2009.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this as a suspected manipulation under investigation, not an established fact about the exact method. The funny story makes the serious contract-design point memorable.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Bobby Allyn, French Police Probe Suspected Weather Device Tampering After Odd Polymarket Bet, NPR, April 23, 2026; Le Monde, April 24,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transfer framework for a new information problem.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Challenger: no trader needed the full investigation to act on a piece of relevant knowledge.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short paraphrase rather than dwelling on the essay's vocabulary. Knowledge of local conditions, opportunities, shortages, and alternatives is dispersed.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F. A. Hayek, The Use of Knowledge in Society, American Economic Review 35(4), 1945.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comparison institutional rather than ideological. The planner may be well intentioned and still lack information held by millions of people.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F. A. Hayek, The Use of Knowledge in Society, American Economic Review 35(4), 1945.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Hayek's coordinating mechanism. A price can be useful even when no trader knows the entire story behind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F. A. Hayek, The Use of Knowledge in Society, American Economic Review 35(4), 1945.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Frank Knight's distinction as a practical framework. Modern economists sometimes use uncertainty more broadly.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equation is shorthand for an ordinary weighted average. Work the two-outcome example aloud before adding more cases.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figure to explain why people may prefer a sure or tightly clustered outcome to a gamble with the same expected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- Project-reviewed Chapter 12 figures from figures/ch12_information_uncertainty_and_market_design/.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Rational choice depends on preferences over outcomes and risk, not simply on selecting the largest average dollar amount.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12: Information, Uncertainty, and Market Design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6945f447e4ad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8c1a876ec704152" /><Relationship Type="http://schemas.openxmlformats.org/officeDocument/2006/relationships/slideLayout" Target="/ppt/slideLayouts/slideLayout1.xml" Id="Re803cc023c8c477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3cc023c8c477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5a9a7fa94881" /><Relationship Type="http://schemas.openxmlformats.org/officeDocument/2006/relationships/image" Target="/ppt/media/image.png" Id="R74a3fd4ade9a4442" /><Relationship Type="http://schemas.openxmlformats.org/officeDocument/2006/relationships/notesSlide" Target="/ppt/notesSlides/notesSlide1.xml" Id="Rf26bad9d3abc489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688b183f4fd7" /><Relationship Type="http://schemas.openxmlformats.org/officeDocument/2006/relationships/notesSlide" Target="/ppt/notesSlides/notesSlide10.xml" Id="Rce91db36fbf7498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56d428d349a1" /><Relationship Type="http://schemas.openxmlformats.org/officeDocument/2006/relationships/notesSlide" Target="/ppt/notesSlides/notesSlide11.xml" Id="Rd06cb6602856493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6869da1945da" /><Relationship Type="http://schemas.openxmlformats.org/officeDocument/2006/relationships/image" Target="/ppt/media/image3.png" Id="Rbaba56dac8144c77" /><Relationship Type="http://schemas.openxmlformats.org/officeDocument/2006/relationships/notesSlide" Target="/ppt/notesSlides/notesSlide12.xml" Id="R0a32128f591c4a5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1e5ee63a46a0" /><Relationship Type="http://schemas.openxmlformats.org/officeDocument/2006/relationships/notesSlide" Target="/ppt/notesSlides/notesSlide13.xml" Id="Ra0e4558f7175416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65696f6d491f" /><Relationship Type="http://schemas.openxmlformats.org/officeDocument/2006/relationships/notesSlide" Target="/ppt/notesSlides/notesSlide14.xml" Id="R8da91b76d80a405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8a437cfe4c22" /><Relationship Type="http://schemas.openxmlformats.org/officeDocument/2006/relationships/notesSlide" Target="/ppt/notesSlides/notesSlide15.xml" Id="R89751b71310e43a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47dcdb6a4614" /><Relationship Type="http://schemas.openxmlformats.org/officeDocument/2006/relationships/notesSlide" Target="/ppt/notesSlides/notesSlide16.xml" Id="Rd6ba91027790465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e9820c1c14ac3" /><Relationship Type="http://schemas.openxmlformats.org/officeDocument/2006/relationships/notesSlide" Target="/ppt/notesSlides/notesSlide17.xml" Id="Rdf5c0ae666d04f8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f140b11964c5b" /><Relationship Type="http://schemas.openxmlformats.org/officeDocument/2006/relationships/notesSlide" Target="/ppt/notesSlides/notesSlide18.xml" Id="R0dfbd30ba4ae48e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f1e012014c6b" /><Relationship Type="http://schemas.openxmlformats.org/officeDocument/2006/relationships/notesSlide" Target="/ppt/notesSlides/notesSlide19.xml" Id="R87012f6c4f01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02be74c44006" /><Relationship Type="http://schemas.openxmlformats.org/officeDocument/2006/relationships/notesSlide" Target="/ppt/notesSlides/notesSlide2.xml" Id="Rf7dfd774841e4cf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035c8a684186" /><Relationship Type="http://schemas.openxmlformats.org/officeDocument/2006/relationships/notesSlide" Target="/ppt/notesSlides/notesSlide20.xml" Id="R4d0e60547df5401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e500ccf3e4353" /><Relationship Type="http://schemas.openxmlformats.org/officeDocument/2006/relationships/notesSlide" Target="/ppt/notesSlides/notesSlide21.xml" Id="R734ae8b424814324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143399fc4fe6" /><Relationship Type="http://schemas.openxmlformats.org/officeDocument/2006/relationships/notesSlide" Target="/ppt/notesSlides/notesSlide22.xml" Id="R64ea11607445464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6c4014e54e85" /><Relationship Type="http://schemas.openxmlformats.org/officeDocument/2006/relationships/notesSlide" Target="/ppt/notesSlides/notesSlide23.xml" Id="R75673166e56e42d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4cc452bc44d5" /><Relationship Type="http://schemas.openxmlformats.org/officeDocument/2006/relationships/notesSlide" Target="/ppt/notesSlides/notesSlide24.xml" Id="R7df254a56fae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70dacc174c9f" /><Relationship Type="http://schemas.openxmlformats.org/officeDocument/2006/relationships/notesSlide" Target="/ppt/notesSlides/notesSlide3.xml" Id="R70610965a3d8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2fc268fde4846" /><Relationship Type="http://schemas.openxmlformats.org/officeDocument/2006/relationships/notesSlide" Target="/ppt/notesSlides/notesSlide4.xml" Id="Ra10c71c89d08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d5193bd734483" /><Relationship Type="http://schemas.openxmlformats.org/officeDocument/2006/relationships/notesSlide" Target="/ppt/notesSlides/notesSlide5.xml" Id="Rca2592bee1f9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210ef81fa401e" /><Relationship Type="http://schemas.openxmlformats.org/officeDocument/2006/relationships/notesSlide" Target="/ppt/notesSlides/notesSlide6.xml" Id="Rb757727327ce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8f624c4b407a" /><Relationship Type="http://schemas.openxmlformats.org/officeDocument/2006/relationships/notesSlide" Target="/ppt/notesSlides/notesSlide7.xml" Id="R0486230651c14cf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bb90038ce44c0" /><Relationship Type="http://schemas.openxmlformats.org/officeDocument/2006/relationships/image" Target="/ppt/media/image2.png" Id="R1c08fc1e8daa40ec" /><Relationship Type="http://schemas.openxmlformats.org/officeDocument/2006/relationships/notesSlide" Target="/ppt/notesSlides/notesSlide8.xml" Id="R62df4be8bb9b4ad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0d4434374261" /><Relationship Type="http://schemas.openxmlformats.org/officeDocument/2006/relationships/notesSlide" Target="/ppt/notesSlides/notesSlide9.xml" Id="Rb45f28db5041448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EE296610-0C9B-415F-8F9F-BAEDE9501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4EDF7518-DA9B-4D70-85F2-0C8EA430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0ADFAF3A-B4F6-4FC9-9C5D-275519735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Information, Uncertainty, and Market Design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8D146B70-FBF8-4CDB-870E-48BB9DF1B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A94BDF58-BC03-4ED7-A633-5B0708E59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94D08171-2D16-4E74-8285-7E8D523CE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a3fd4ade9a4442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75609439-B48C-4B16-96DA-77CEA679E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Prices, signals, contracts, and markets help people act on knowledge no one person possesses</a:t>
            </a:r>
          </a:p>
        </p:txBody>
      </p:sp>
    </p:spTree>
    <p:extLst>
      <p:ext uri="{BB962C8B-B14F-4D97-AF65-F5344CB8AC3E}">
        <p14:creationId xmlns:p14="http://schemas.microsoft.com/office/powerpoint/2010/main" val="5403981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D074E24-7F6D-4314-A205-CFD089385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A90F7E6-9333-4449-89C0-294296543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D37DC2-D3C3-428A-9EEE-49883311B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0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Insurance trades a small certain cost for protection from a large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F5668FE-C8DA-45FF-9FC6-4558B4537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C37AA63-8DB9-486F-A1BC-503DD0FB8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D4CC653-38AD-492C-9146-DB0A53C6F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4CB1331-8A52-44DD-8A60-5D09944A6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Risk pooling makes individual losses more predictable across a large group.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470655A3-FB62-4129-AED5-4CBD587D0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38108FEC-3411-41DD-93EC-34117227F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Most members pay premiums without suffering the covered loss.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B1C7D58E-968C-49EB-AB47-8FE48A1CC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4D69DF92-39C3-4E6E-804D-E04614B20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pool pays the smaller number who do suffer it.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F46B1D48-1511-45AA-9C76-854CF56FD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C30FF848-0BFF-4243-B5FA-43BA4CD2B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arrangement works best when risks are not perfectly linked.</a:t>
            </a:r>
          </a:p>
        </p:txBody>
      </p:sp>
    </p:spTree>
    <p:extLst>
      <p:ext uri="{BB962C8B-B14F-4D97-AF65-F5344CB8AC3E}">
        <p14:creationId xmlns:p14="http://schemas.microsoft.com/office/powerpoint/2010/main" val="41949287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7A1D01F-90BA-4660-AE3B-3D603B7A0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7E3B4A0-A545-4F29-8DBF-4EC3FFFC1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F9D3497-2C6A-4481-A404-BDAAC8C9F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Adverse selection begins with hidden characteristics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036E4AF-44C6-460D-A85D-2D4F53D2C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77423A0-7CCE-4FE6-90A8-9A9204BA7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12684F5-8B1E-4286-8FB6-9FD4E433F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5A11FDC3-C627-450B-A7E6-88CC96E01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One side knows more about quality or risk before the agreement is made.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3009C42-77E6-45EE-BF6C-E40710F6F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D5434993-ABCF-4F7D-B2A1-B5193905D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Sellers may know more about a used car than buyers.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AE63F24-6178-44FF-9882-5909BF489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6B155FB1-9E8B-409D-BAF1-BB5B69874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Insurance applicants may know more about their risk than insurers.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1D088598-A935-4EB1-9C7C-0724E37FF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C4439A6B-0730-410A-9A6F-FB23C265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price based on average quality can drive the best risks or products out.</a:t>
            </a:r>
          </a:p>
        </p:txBody>
      </p:sp>
    </p:spTree>
    <p:extLst>
      <p:ext uri="{BB962C8B-B14F-4D97-AF65-F5344CB8AC3E}">
        <p14:creationId xmlns:p14="http://schemas.microsoft.com/office/powerpoint/2010/main" val="14290300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33AAD79-8E5F-4D8A-9498-08F5B99B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71D26AC-4543-4F8E-8BA5-CDC0D9790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FAFD91-CB7E-41DC-A54D-6206098B7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Adverse selection can make a market unravel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BB724EF-EE21-46DA-92F6-6B8442345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2038004-94FC-45C5-8D24-B11ADDC69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5951143-7980-4E20-9AA3-17FEE4385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ba56dac8144c77"/>
          <a:stretch xmlns:a="http://schemas.openxmlformats.org/drawingml/2006/main"/>
        </p:blipFill>
        <p:spPr>
          <a:xfrm xmlns:a="http://schemas.openxmlformats.org/drawingml/2006/main">
            <a:off x="1875068" y="1371600"/>
            <a:ext cx="8441864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9FBAD41F-E30C-4897-912B-C57A8C307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falling average price can push good products out and make the information problem worse.</a:t>
            </a:r>
          </a:p>
        </p:txBody>
      </p:sp>
    </p:spTree>
    <p:extLst>
      <p:ext uri="{BB962C8B-B14F-4D97-AF65-F5344CB8AC3E}">
        <p14:creationId xmlns:p14="http://schemas.microsoft.com/office/powerpoint/2010/main" val="103663152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F09DAE1-7542-4AA6-BCA4-750522360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E82DFCE-537D-46B1-939D-19C677CE5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4047FF-A612-4D89-863A-85B79D85D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8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Markets create institutions that make quality more believable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47764E4-75AB-4C7D-94C5-2D285620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FBE75C2-86C9-49D4-AFBF-F33BF5E8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B78BECB-1D47-4D6A-933D-C64888743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E83B259B-12C2-4849-A0A2-9416DF0CE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415454-2174-4565-92F0-F915EBCB8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REPUTATION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36D8746B-533A-401D-A3D8-BBB1392BD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Future sales are at risk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9A603CA5-890F-4CE4-9A54-1B2246885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seller who expects repeat business has something valuable to lose by cheating today.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76A3B9F3-82D7-412B-B778-0C7DF5BE9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03A663-ABDE-486F-9CD8-B8A77D0B5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GUARANTEE OR INSPECTION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42652C6C-E6D8-4447-A218-D62FE5EA6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Shift the cost of hidden defects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F0C01C83-29AB-40E0-B4BF-EBD67633D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warranty, return policy, certification, or independent inspection makes quality claims more credible.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FAC334-F6DC-4F7C-BB51-7B4DB5299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lemons problem predicts demand for trust-producing institutions.</a:t>
            </a:r>
          </a:p>
        </p:txBody>
      </p:sp>
    </p:spTree>
    <p:extLst>
      <p:ext uri="{BB962C8B-B14F-4D97-AF65-F5344CB8AC3E}">
        <p14:creationId xmlns:p14="http://schemas.microsoft.com/office/powerpoint/2010/main" val="186105447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C18D6BC-AE3B-455A-921A-9C639F4D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2900416-B760-4248-A289-923D7E005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A2FA34-4D86-4D6B-93EC-57AF53906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43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Moral hazard begins after protection changes behavior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25B817C-40FA-4F04-A923-F952EF447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2035DEE-44FD-41CC-87B1-D2C07B5AF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8641F32-093B-4DF9-963C-37A797434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E19585B-5EF9-4B19-BCCC-CBF9BB4A4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contract can reduce the cost a person bears from taking an action.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378FB6B-63EF-464F-B966-FA4C04777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F56F9F6A-5947-4BAC-A2B2-0020E7D32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Insurance can reduce the price of risky behavior or additional care.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7CC99B8-F5E5-4A70-91DA-EAABD3BAF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15ADD7A3-4C8B-4B6B-906B-2E544B21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worker may exert less effort when the owner cannot observe it.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5D94258-D3BC-4ADC-81B9-0DB1509DA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A3D39E1B-F485-4DF3-BE80-15CE22691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lender may face more risk after a borrower receives the funds.</a:t>
            </a:r>
          </a:p>
        </p:txBody>
      </p:sp>
    </p:spTree>
    <p:extLst>
      <p:ext uri="{BB962C8B-B14F-4D97-AF65-F5344CB8AC3E}">
        <p14:creationId xmlns:p14="http://schemas.microsoft.com/office/powerpoint/2010/main" val="51264041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5BD2DB1-E66A-49F1-B03F-11C55499E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BAE82FC-FC3F-4336-AA6D-8396558A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0A6162-0640-4099-BE7A-B524ABF42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8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restaurant owner cannot watch every managerial decision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6F25866-8488-476A-A703-91CD1599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90567CA-DF71-4356-9FE8-5F35EE5FC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1ACE603-2DB1-412D-A059-CCFC627F1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D88FEE8D-C0B7-4E48-AB3F-FCB25BE9A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9ECD76-3087-43DB-B61E-8B180889B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OWNER'S GOAL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E461FBCB-7AD2-44BC-AC41-268DA8BF9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Long-run restaurant value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12940DD0-32B0-4B7E-BB51-4D31CDCEC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Maintain quality, control waste, train workers, and protect the brand.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D29DB0CA-5E35-41EB-9717-E4CD97495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3D887F-FF9C-428F-B0F4-55A46BAF6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MANAGER'S PRIVATE INCENTIVE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63DE56CE-DDA4-419A-AD89-C769FF396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Effort and rewards today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8AE978E5-A956-48F4-8877-A53E20B5C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Some valuable actions are hard to observe and may not directly raise the manager's pay.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6E7F0A-5F0A-4A46-9BA1-F06C46BDC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7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principal-agent problem appears when goals differ and action is hard to monitor.</a:t>
            </a:r>
          </a:p>
        </p:txBody>
      </p:sp>
    </p:spTree>
    <p:extLst>
      <p:ext uri="{BB962C8B-B14F-4D97-AF65-F5344CB8AC3E}">
        <p14:creationId xmlns:p14="http://schemas.microsoft.com/office/powerpoint/2010/main" val="94487796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CAA8B16-4348-4C44-B7BA-DA35CBE2C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A1936EF-B18E-49C1-A9F6-F061608D3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DE35CA2-D019-4C37-93C6-53265603F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Who monitors the monitor?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A6DC2B0-4318-4BF9-B42F-D823DD8DD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9C64ACA-ACFB-4E58-80D5-C83BD80E5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79F54B8-7040-4DAA-BDB8-7A4616FA2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5FAC7B5-82C5-4296-8A7A-4AABE39E2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Monitoring creates another agency problem unless the monitor has a reason to care about the result.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7FE965-8CAE-49C1-9A0E-8DF943972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0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Giving a decision maker a claim on the residual can substitute for constant supervision.</a:t>
            </a:r>
          </a:p>
        </p:txBody>
      </p:sp>
    </p:spTree>
    <p:extLst>
      <p:ext uri="{BB962C8B-B14F-4D97-AF65-F5344CB8AC3E}">
        <p14:creationId xmlns:p14="http://schemas.microsoft.com/office/powerpoint/2010/main" val="190270519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B1FA113-6272-44FC-8B57-C0CD6208D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394602F-AA85-405B-B321-FF38B25AA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E1AD557-CF24-41E3-9F8A-F376D1363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signal is credible when it is costly to fake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8893156-048F-46BB-A8B6-5CAED223B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B50B5D1-F598-4E73-BAB6-30477CF24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C69F6F8-2765-4E42-AE4A-B3137E848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A73FA17E-902A-4B20-9701-A7603C649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0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peacock's tail is useful as a signal precisely because a weak bird cannot display and survive with it as easily.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71BDB85-DE21-48D2-B00B-F0A151A81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AA4ACCF-F073-449C-8614-124E7DE0F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Cheap claims can be copied by high- and low-quality sellers.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7766C8D-69BF-4826-9E31-CE0EF7B2F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3EC6CE8B-EFF1-4962-9DB3-0073290F2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costly signal separates types when the cost differs by type.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F2BCBAA-512F-4310-AB63-A53030987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F72BCC40-6232-4EE2-9007-F92BF46D8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Signals existed long before modern markets.</a:t>
            </a:r>
          </a:p>
        </p:txBody>
      </p:sp>
    </p:spTree>
    <p:extLst>
      <p:ext uri="{BB962C8B-B14F-4D97-AF65-F5344CB8AC3E}">
        <p14:creationId xmlns:p14="http://schemas.microsoft.com/office/powerpoint/2010/main" val="201191493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FBF1714-A276-4ED0-AD72-9A962E265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988A7D9-1339-4095-A0D5-243741F52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D4808B-2245-4168-9AFF-8BBB003AB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College can create value in three different ways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B7D6910-6EE7-49A9-9517-18F9A9F8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89FF68B-DF5B-4D29-853F-C0487685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E244A60-ABD1-41FE-839D-13D76FB18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7B997722-E612-4F8E-9E39-6479D294E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3FCEAA-EE66-4CE5-BD72-93DD479F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HUMAN CAPITAL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8A778068-DB4B-493B-BD25-601A2A8A4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Learn productive skills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E0E0072E-C9FC-4EAD-90E6-E99E1FD8B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Classes, practice, and experience raise what the student can produce.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BC3CFB80-1E07-47A7-9B4D-7D343FF2C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4838FE-1FFF-4E0F-B8B2-F9C1AE14E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SIGNALING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026476ED-C405-4280-A9D3-4A3792E3B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Reveal traits to employers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2BA8CCC0-8942-4A56-A34B-FDF66A067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Completing college may signal ability, persistence, or conformity with workplace expectations.</a:t>
            </a:r>
          </a:p>
        </p:txBody>
      </p:sp>
      <p:sp>
        <p:nvSpPr>
          <p:cNvPr id="15" name="panel-3-field">
            <a:extLst xmlns:a="http://schemas.openxmlformats.org/drawingml/2006/main">
              <a:ext uri="{FF2B5EF4-FFF2-40B4-BE49-F238E27FC236}">
                <a16:creationId xmlns:a16="http://schemas.microsoft.com/office/drawing/2014/main" id="{33E1FC1F-2F67-4272-ACB2-805421930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39CDEB-DA3A-4080-933E-3B981D22B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CONSUMPTION</a:t>
            </a:r>
          </a:p>
        </p:txBody>
      </p:sp>
      <p:sp>
        <p:nvSpPr>
          <p:cNvPr id="17" name="panel-3-heading">
            <a:extLst xmlns:a="http://schemas.openxmlformats.org/drawingml/2006/main">
              <a:ext uri="{FF2B5EF4-FFF2-40B4-BE49-F238E27FC236}">
                <a16:creationId xmlns:a16="http://schemas.microsoft.com/office/drawing/2014/main" id="{AA808126-3388-49AE-B940-729D2A495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Enjoy the experience</a:t>
            </a:r>
          </a:p>
        </p:txBody>
      </p:sp>
      <p:sp>
        <p:nvSpPr>
          <p:cNvPr id="18" name="panel-3-body">
            <a:extLst xmlns:a="http://schemas.openxmlformats.org/drawingml/2006/main">
              <a:ext uri="{FF2B5EF4-FFF2-40B4-BE49-F238E27FC236}">
                <a16:creationId xmlns:a16="http://schemas.microsoft.com/office/drawing/2014/main" id="{46251AC8-64E4-4E94-AEE2-1237F620D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Friendships, activities, independence, and campus life can be valuable even apart from future earnings.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E9744F-311A-4111-BFA6-A313A7679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same tuition payment can buy more than one thing.</a:t>
            </a:r>
          </a:p>
        </p:txBody>
      </p:sp>
    </p:spTree>
    <p:extLst>
      <p:ext uri="{BB962C8B-B14F-4D97-AF65-F5344CB8AC3E}">
        <p14:creationId xmlns:p14="http://schemas.microsoft.com/office/powerpoint/2010/main" val="213886129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ABA298C-6162-48FD-BF79-673B64B4A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12CFAB3-BE11-4818-88F0-E943325E9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BC2C98-5D03-4D42-97B3-45BA9F71A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Signals come from sellers; screens come from buyers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74A630F-022D-48F0-B29F-C50A60E42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2FDA25D-10AE-47AC-B167-CF447EF4A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A8F5631-C040-4FF9-8D4A-2F110E655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F6907A0E-051A-4D32-A5CA-F2CD2933E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DF2F59-BAFE-4702-A5F1-AFCCD503E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SIGNAL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3AE3CC60-3FA0-4089-BD23-E9D00468B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The informed side acts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B64D143E-0EB0-4E0C-9767-D7D632B6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worker earns a credential or a seller offers a warranty to reveal hidden quality.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AA1A5978-2A22-415C-8738-CB3B6E6A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0B8CA2-56F4-40D5-BEF9-FB7F0409D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SCREEN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48883E39-A337-4DF8-AC5B-FE460664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uninformed side tests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112C31A5-F09E-4493-A319-65D17182E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An employer gives an exam or an insurer offers contracts designed to separate risk types.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751991-E851-49D1-9070-8C4396D51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Both devices try to separate people or products that look similar at first.</a:t>
            </a:r>
          </a:p>
        </p:txBody>
      </p:sp>
    </p:spTree>
    <p:extLst>
      <p:ext uri="{BB962C8B-B14F-4D97-AF65-F5344CB8AC3E}">
        <p14:creationId xmlns:p14="http://schemas.microsoft.com/office/powerpoint/2010/main" val="203137481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473175C-ACF5-46E7-8F64-49C1042BD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A6A0152-BC3D-4275-9516-2369886C6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6F3A5E-04DD-4770-9317-EEE1CDBF0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2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Minutes after Challenger, the market began sorting blame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B11697B-F6D6-465C-890F-C6A10A58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C7627EC-040D-437F-BD5F-DC7E2C52B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64CCC01-3C01-4CB5-BAD8-9B5904544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0018DE76-2EA3-4498-B38D-696FB29E5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8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Investors sharply reduced Morton Thiokol's value while the official investigation was only beginning.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FB4DE84-B89E-4F7A-BCF0-EFAAF1F7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BC1B9526-A2DB-4179-A102-4E0FA6D7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 central investigator ordered the trades.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294F13A-D22D-47CF-8ADF-94CF9DBAA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DF6DB44-CF3F-4EDB-854D-4F233879D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Different people acted on scattered clues, experience, and suspicion.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C2A5712-6C0E-463C-812D-2A583169C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AA2F54D2-436A-4A2A-93E6-A9BEB08A4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price change combined that information into one public signal.</a:t>
            </a:r>
          </a:p>
        </p:txBody>
      </p:sp>
    </p:spTree>
    <p:extLst>
      <p:ext uri="{BB962C8B-B14F-4D97-AF65-F5344CB8AC3E}">
        <p14:creationId xmlns:p14="http://schemas.microsoft.com/office/powerpoint/2010/main" val="183269846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0683B32-D1F3-4AE9-8544-3A71678C0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6BC09BC-3E65-46E1-A533-B521D3D8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D6FCA3-0E04-441F-B1BA-BEE3DF41B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Prediction markets turn beliefs into prices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28BD98A-8F7F-437A-B48F-ECB15EC6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4153E53-D67C-4568-96DF-A5B7158AB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4162059-8B92-4028-A9FB-3768C6AA5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11C17F45-5F1E-43E7-980A-A4F03F816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25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contract pays when an event occurs, so traders profit by moving its price toward their best estimate.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3A57866-4875-4163-B424-E85625B40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51E54F7E-EE6C-440B-86AD-5B12A5065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Different traders bring different information.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CCF0365-0091-4267-B73E-558709C2F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A8BB148-CC3E-4FA7-A1F1-8891B300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price near 0.70 can be read roughly as a 70 percent market probability under suitable conditions.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471A284-03D7-4F0B-B840-261465735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4DE413E9-CABE-4A00-854A-43713994E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market updates as new information arrives.</a:t>
            </a:r>
          </a:p>
        </p:txBody>
      </p:sp>
    </p:spTree>
    <p:extLst>
      <p:ext uri="{BB962C8B-B14F-4D97-AF65-F5344CB8AC3E}">
        <p14:creationId xmlns:p14="http://schemas.microsoft.com/office/powerpoint/2010/main" val="82410404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50D9345-CAE2-4072-8E96-66DD5A6D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24170CF-9211-42AE-BE48-B1E457107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ECEE329-4EDC-4E6F-8A41-5E1B99965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Can someone rig a prediction market?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7FC06C3-136F-4783-ABF9-A54BDF59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D85884A-D9C1-4CAF-B54F-DFBE5F56C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F2B2B4F-512B-4AC2-BA8B-312051EB3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6895525-D880-4451-9F2E-C7A71E517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8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Manipulation may move a price temporarily, but it can also create a profit opportunity for better-informed traders.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E2D2D871-D42C-4EBD-A07F-F35D207D3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C504704E-545F-4C3B-B190-771F6246D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Thin markets can still be noisy or vulnerable.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10785C1-E17E-4755-9536-681449C51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4A4BDF64-03D3-43B7-8E56-AEB33680E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Ambiguous settlement rules can create disputes.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F3621077-112B-4666-8EF9-5AA1F00F8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9F5E8F5B-6EF2-4CB1-8D13-288066305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trader might even try to change the measured event itself.</a:t>
            </a:r>
          </a:p>
        </p:txBody>
      </p:sp>
    </p:spTree>
    <p:extLst>
      <p:ext uri="{BB962C8B-B14F-4D97-AF65-F5344CB8AC3E}">
        <p14:creationId xmlns:p14="http://schemas.microsoft.com/office/powerpoint/2010/main" val="4619765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5411041-AC3B-46E6-BCCE-2F447EF21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11B48B8-7E79-4225-BC94-C4BBD7A69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FF8B95F-FEBF-4072-8F93-43B587737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9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hairdryer at a Paris airport reveals a design problem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676A318-61C9-4708-BA29-37C34B464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41B3413-C009-4B1B-A938-F89F381C5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D0F12BE-EE51-43D6-A985-AC39A443B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E8B4086A-9746-4AAD-88B7-903460A76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Police investigated whether someone tried to heat a weather sensor tied to a prediction-market contract.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25FF76-2C9D-444A-A014-3C3C5FFBB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24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A market can predict the event and also create an incentive to influence how the event is measured.</a:t>
            </a:r>
          </a:p>
        </p:txBody>
      </p:sp>
    </p:spTree>
    <p:extLst>
      <p:ext uri="{BB962C8B-B14F-4D97-AF65-F5344CB8AC3E}">
        <p14:creationId xmlns:p14="http://schemas.microsoft.com/office/powerpoint/2010/main" val="95992936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6DBD6E5-129B-4BBC-B3EA-1EB8C93A5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D9235D0-025D-4D9A-90FF-805F04891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4EAB28-99BB-47F4-A8A2-99F1A8A0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8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Information problems create demand for institutions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E88DB36-B05C-48BA-A8F9-5372B95DE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91CDA38-FA5D-4521-A797-A975C24D5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B61889E-8B1F-406B-B124-16D48DCA1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9ABDB955-3F0F-4278-9ADE-59514608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B9369B-B570-4C8A-ACE0-283DB6D6D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D97610C6-8DC7-46B7-B7F8-E62A73679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What is hidden?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83A4FFF9-5AB3-497D-AE38-D54FB5A14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Quality, risk, action, local knowledge, or future events.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2319EF-F265-4FEF-A455-0BFB909C1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1A6425E8-1985-4C1D-8D26-0EC9BAC28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BC9DAA-51C1-4A48-9690-05253FF15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874833BE-2C52-4C14-9F41-FB4E77D6C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Who knows it?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5D75EF69-A7EC-428F-AFEF-73FD80FC9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Buyer, seller, worker, manager, trader, or nobody with certainty.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DAB5C8-1C74-47F4-B0ED-B2AFED67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83589260-7AB5-464B-8121-345F833C8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50C9D7-6156-422E-A2D0-B5F6C8F52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3C175CD5-7796-49DD-BA5A-7C75B4225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What incentive follows?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6377BE33-640A-43A7-926B-1D7665B8B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Exit, cheating, low effort, false claims, or costly search.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99F99E-4147-4F59-AC41-A052BCFC6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8EA1121C-4858-412B-9DB0-9F80E143E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474135-469F-4E06-AB47-629F1319D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40A4EF4F-4D85-478B-B0F6-95197AA6E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What can reveal or align it?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890F95F4-0C34-4628-BF8B-254DA7744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3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Prices, reputation, guarantees, signals, screens, contracts, or markets.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D842F2-A8F9-4F2B-8B66-6773CBC7C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Market design means changing rules so useful information affects decisions.</a:t>
            </a:r>
          </a:p>
        </p:txBody>
      </p:sp>
    </p:spTree>
    <p:extLst>
      <p:ext uri="{BB962C8B-B14F-4D97-AF65-F5344CB8AC3E}">
        <p14:creationId xmlns:p14="http://schemas.microsoft.com/office/powerpoint/2010/main" val="194015553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2D89AAE-8954-46C2-8060-5BFBAC031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37937C0-6E97-4E5E-87C3-FD8A61BB5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DE4DBDB-EC2F-4857-8E1E-FDC8CE681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Information is scarce, dispersed, and costly to verify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FA3D7A5-5ECC-4ACA-B028-99019A161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A62DC8D-916A-4203-8DB3-0DEDB4F79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D1D8A75-8BF8-4AA7-B8F6-FE858CCFE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FD7F25E-EA2F-4F21-8AC9-5CF60C93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E9C7B7A-FCE3-4E0F-B4AE-9594BAD04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Prices coordinate knowledge no one person possesses.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CF0D75DE-A1C4-4B3E-8186-29EAD4100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3903F26-AD80-42B1-A895-2475FBB83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Expected value summarizes outcomes but does not describe their spread.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62A7A26-BD48-4586-AF10-CB07FD5E8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9F59B054-9CA3-49F6-BB2D-78E0E02DF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0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Adverse selection concerns hidden characteristics; moral hazard concerns hidden actions.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0317C3D9-60C2-4D16-B366-961EAEA69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CF6AEB31-9DDF-408A-A306-81A7DBFF3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1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Signals, screens, contracts, reputation, and prediction markets can improve decisions.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34A564-7F87-42E6-84F5-0610C75A8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09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production and cost curves compress information about real constraints inside firms.</a:t>
            </a:r>
          </a:p>
        </p:txBody>
      </p:sp>
    </p:spTree>
    <p:extLst>
      <p:ext uri="{BB962C8B-B14F-4D97-AF65-F5344CB8AC3E}">
        <p14:creationId xmlns:p14="http://schemas.microsoft.com/office/powerpoint/2010/main" val="46109097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C3F9DE2-0663-48B6-A8E9-391604AC9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0604119-0C16-4539-BE79-A35DA2792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ABE25C-4C17-4827-A190-1172F1FF0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Hayek asked how society uses scattered knowledge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98C582C-0DF5-4A08-87C1-96C69DDB7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4F0A0CE-AD6D-4A24-95FB-1C4FC08F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44BE2A3-69C8-445E-B880-E34A1F87F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66DF7C-A224-40DE-BB79-F63AD0E25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95450"/>
            <a:ext cx="9525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“The economic problem is how to use knowledge that is never given to anyone in its totality.”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33086B-B834-4A88-9F4A-807267616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800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F. A. Hayek, The Use of Knowledge in Society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682A29-F9A0-45E0-80CB-CD3CEFE8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181600"/>
            <a:ext cx="895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price system coordinates people who know different things.</a:t>
            </a:r>
          </a:p>
        </p:txBody>
      </p:sp>
    </p:spTree>
    <p:extLst>
      <p:ext uri="{BB962C8B-B14F-4D97-AF65-F5344CB8AC3E}">
        <p14:creationId xmlns:p14="http://schemas.microsoft.com/office/powerpoint/2010/main" val="55442786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F3411E8-1E52-4CFA-98E3-8AADCD857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5838C56-7E25-4B1F-8AE6-00AF217F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76A3D3F-2865-4855-ADE5-EC72D5D78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Central planning faces two separate problems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38AA338-7DF8-4F80-9ABF-A59743B78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A2F145A-53FD-4BB9-A2CA-DAF8400E3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B646C06-B48E-4A4C-B7F5-458324DE1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DCE4B3E8-0F34-4399-9C72-3B3631314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B5B0AB-C409-46BA-92BA-818B72DAF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INCENTIVE PROBLEM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F9DE0577-407A-49E6-8EB3-1A110BA0B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Will people act with care?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64911C6A-B468-4CA9-972A-F7EF97DF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Weak rewards and diffuse responsibility can reduce effort, investment, and experimentation.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152C0FAA-4005-48F8-9DE6-18828ED59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5271A3-4470-4800-9C5E-F3F45CC57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INFORMATION PROBLEM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33B0E327-BC2A-4DDA-B181-51B46982F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Who knows what should be done?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94AEC601-A0A1-4915-B915-29DD0B4C7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Local needs, costs, substitutes, and changing conditions cannot be fully assembled at the center.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3D7239-9E33-4CB0-9320-AE7388951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Communism struggled not only because incentives were weak, but because knowledge was dispersed.</a:t>
            </a:r>
          </a:p>
        </p:txBody>
      </p:sp>
    </p:spTree>
    <p:extLst>
      <p:ext uri="{BB962C8B-B14F-4D97-AF65-F5344CB8AC3E}">
        <p14:creationId xmlns:p14="http://schemas.microsoft.com/office/powerpoint/2010/main" val="16671962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9B9F100-1278-46D1-A719-AC25DDFA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A45F38A-434C-44C8-8457-B1997B7F3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6700EA-3F2A-46CC-B4A0-2FF996DC3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price change condenses scattered information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F148498-9717-407A-97BB-B649C4F32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F489C82-0282-49F0-B4AF-43FEABEF4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6793110-F74A-4472-AA9A-B9A79506A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1BD34599-35EC-4702-97A9-C7C4FE78B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7631BB-2D40-4A0E-AA9E-698BCC61F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0987E543-2055-497A-851B-8291C3DC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 resource becomes scarcer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EAE84E92-C704-4F76-B14C-B7C17DA51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Some users discover the change before others.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2D44F2-C23E-4AB6-BE60-F100C7D3C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BA7B7504-E0FE-4764-A183-3445142C6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088959-FE99-4B5B-99A7-2BBFA5001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E34F9A00-A9C9-48E1-B77A-AF2781D9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Its price rises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76F2DA53-D1ED-4B27-BA0C-18F52C040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No buyer needs to know the full cause.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AC89D3-6468-49CE-A338-392E22AAD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360DA162-5B8F-43B6-9E99-2504375EA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06981E-AF20-44CB-B226-6212FDF2B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E4E1CA26-F167-4085-9345-762438B33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Users conserve and search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FB286072-1E1C-43AF-B4E7-3374D1C0E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Higher cost rewards substitutes and economizing.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734346-9211-4F8E-8E91-2567CBE48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40031216-3CC8-4E15-A7E2-91FD47C06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3BF6B4-E2B6-4186-92AF-7D3F040E5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958B5A69-50F2-48E1-9B9A-C9AF0AFAE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Suppliers respond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1F728DF9-2228-446C-9EEA-BBEAF8C67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Higher returns attract new effort and investment.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064386-7228-4C74-AD10-1B996E77B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price communicates what people need to do, not everything they need to know.</a:t>
            </a:r>
          </a:p>
        </p:txBody>
      </p:sp>
    </p:spTree>
    <p:extLst>
      <p:ext uri="{BB962C8B-B14F-4D97-AF65-F5344CB8AC3E}">
        <p14:creationId xmlns:p14="http://schemas.microsoft.com/office/powerpoint/2010/main" val="87615690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2236A13-A74B-456D-98FA-695E813DB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7169E4C-9BD3-4437-B867-DABBB6FD7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3CDEA7C-C40E-4BA8-A53C-81EFD8AFA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Risk and uncertainty are not identical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7582DEE-23D9-4933-8986-1AD2FCB2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4801DB9-2958-4045-9108-BAE85A2FB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9F36F52-ACA5-4B8D-B8A2-5139D653F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2D11283D-C216-4D06-A2ED-62DDA90CA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D4CEAC-49C6-447A-99D3-D5724358A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RISK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E98C681A-D496-4A13-B95E-4E457B829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Probabilities can be estimated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0A3FF54B-C680-4CB2-821C-4D2991D9D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Past frequencies, data, or a known process support numerical chances.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801F6BB1-18EC-4C09-86A1-642672D30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6D3260-4423-40EF-B415-287675F68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UNCERTAINTY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5D3900BB-EBF5-4D24-8CB9-25041E968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probability itself is unclear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80BBFD37-CAA2-4928-ABA4-A8C898E6B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new technology, event, or market may not have a reliable history.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0FA6E0-22D1-491A-965F-D52BE65DC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3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Expected value is most useful when outcomes and probabilities can be stated.</a:t>
            </a:r>
          </a:p>
        </p:txBody>
      </p:sp>
    </p:spTree>
    <p:extLst>
      <p:ext uri="{BB962C8B-B14F-4D97-AF65-F5344CB8AC3E}">
        <p14:creationId xmlns:p14="http://schemas.microsoft.com/office/powerpoint/2010/main" val="20837279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2EC2527-A364-4008-8F5B-F419030E4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229D611-03D2-405F-A691-66CE8D93F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BC7910-A69A-4CD5-8AD1-91CCB8F4F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Expected value is a probability-weighted average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97B65F8-8CDE-452B-9311-263AD7115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4F5B810-077E-4A66-9E35-FA6A87A9D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4B2894D-C08C-481A-A850-03279489A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17CFB34C-3E85-44AD-8D39-CCA4A2582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71650"/>
            <a:ext cx="9334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A6499355-F2A5-4F19-869A-388942409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019300"/>
            <a:ext cx="8763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94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Expected value = Σ (probability × outcome)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80C996-2E09-42B9-B5E8-AC4C29B37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09950"/>
            <a:ext cx="8953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Multiply each possible outcome by its chance, then add the results.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2BDEE7-C789-4747-8BB0-81C7A94A1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686300"/>
            <a:ext cx="8915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50% chance of $100 and 50% chance of $0 → expected value of $50</a:t>
            </a:r>
          </a:p>
        </p:txBody>
      </p:sp>
    </p:spTree>
    <p:extLst>
      <p:ext uri="{BB962C8B-B14F-4D97-AF65-F5344CB8AC3E}">
        <p14:creationId xmlns:p14="http://schemas.microsoft.com/office/powerpoint/2010/main" val="8461480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218C2B7-CACE-4CE8-A5E7-B76832F4D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300E796-5848-48AF-9729-C0EEF7046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9FAD6E8-55CA-450A-AE39-468E85AE7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same expected value can carry very different risk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CC2B9BA-DABC-4D14-AB90-A24D3009F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A5FAE10-80A6-4272-92D2-2A97ADCB6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E6C58D8-3E3C-46F1-9594-555D694BA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08fc1e8daa40ec"/>
          <a:stretch xmlns:a="http://schemas.openxmlformats.org/drawingml/2006/main"/>
        </p:blipFill>
        <p:spPr>
          <a:xfrm xmlns:a="http://schemas.openxmlformats.org/drawingml/2006/main">
            <a:off x="2528584" y="1371600"/>
            <a:ext cx="7134833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9925FE1F-4212-41E1-9B90-2FEAABCE1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Expected value describes the center, not how widely outcomes can vary.</a:t>
            </a:r>
          </a:p>
        </p:txBody>
      </p:sp>
    </p:spTree>
    <p:extLst>
      <p:ext uri="{BB962C8B-B14F-4D97-AF65-F5344CB8AC3E}">
        <p14:creationId xmlns:p14="http://schemas.microsoft.com/office/powerpoint/2010/main" val="18201844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B9AFE73-ED37-4F76-9A4D-C70AB7AD3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A3CF976-9BDD-4A74-9641-05E3CABB1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12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C56E2E-847E-4801-BC80-2A210CA9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2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Risk preferences affect choices with the same expected value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E5A1F1B-2DEF-41DD-818F-C9A34D1E8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F2E6982-EEF4-4497-961B-9AD30C36D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40D2FC0-7EDB-43F7-8CA0-C8CF5330C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92F3F14B-27ED-4A9B-A910-ED824847B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A3B664-2E6E-44CE-BD7E-F7258FB64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RISK AVERSE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AA0E4068-12DB-4FC5-B7D7-522D03BCD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Prefers less spread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198C44C2-9D80-4855-A659-35DFE7BBE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person may pay to avoid a large loss even when the insurance premium exceeds expected payout.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25CE0E86-01EC-4562-9ABC-F000E2F5A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7DFD64-7B13-47EB-A883-64EF6387A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RISK NEUTRAL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0D742913-7C71-4DDF-BB6C-DA6E66877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Focuses on expected value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555314A1-0AAD-40BA-811F-0F350D47E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person is indifferent between equally valued averages despite different spreads.</a:t>
            </a:r>
          </a:p>
        </p:txBody>
      </p:sp>
      <p:sp>
        <p:nvSpPr>
          <p:cNvPr id="15" name="panel-3-field">
            <a:extLst xmlns:a="http://schemas.openxmlformats.org/drawingml/2006/main">
              <a:ext uri="{FF2B5EF4-FFF2-40B4-BE49-F238E27FC236}">
                <a16:creationId xmlns:a16="http://schemas.microsoft.com/office/drawing/2014/main" id="{BC2800C0-AF03-45BD-8CCA-BA76228BD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120DFF-2E74-4651-94A3-CE5AA1E03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RISK SEEKING</a:t>
            </a:r>
          </a:p>
        </p:txBody>
      </p:sp>
      <p:sp>
        <p:nvSpPr>
          <p:cNvPr id="17" name="panel-3-heading">
            <a:extLst xmlns:a="http://schemas.openxmlformats.org/drawingml/2006/main">
              <a:ext uri="{FF2B5EF4-FFF2-40B4-BE49-F238E27FC236}">
                <a16:creationId xmlns:a16="http://schemas.microsoft.com/office/drawing/2014/main" id="{8641FF99-8264-40A0-A235-787F9CFD1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Prefers the gamble</a:t>
            </a:r>
          </a:p>
        </p:txBody>
      </p:sp>
      <p:sp>
        <p:nvSpPr>
          <p:cNvPr id="18" name="panel-3-body">
            <a:extLst xmlns:a="http://schemas.openxmlformats.org/drawingml/2006/main">
              <a:ext uri="{FF2B5EF4-FFF2-40B4-BE49-F238E27FC236}">
                <a16:creationId xmlns:a16="http://schemas.microsoft.com/office/drawing/2014/main" id="{8C16A758-199D-41F6-8F94-1DF4EA4B9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person may accept a lower expected value in exchange for a chance at a large gain.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153CE0-ECCA-40FC-8791-09F1DBD46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1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Choosing the highest expected value is not the definition of rational behavior.</a:t>
            </a:r>
          </a:p>
        </p:txBody>
      </p:sp>
    </p:spTree>
    <p:extLst>
      <p:ext uri="{BB962C8B-B14F-4D97-AF65-F5344CB8AC3E}">
        <p14:creationId xmlns:p14="http://schemas.microsoft.com/office/powerpoint/2010/main" val="3806731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2026-07-31T14:31:08.4720000Z</dcterms:created>
  <dcterms:modified xsi:type="dcterms:W3CDTF">2026-07-31T14:31:08.4720000Z</dcterms:modified>
</coreProperties>
</file>