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07f846613c384211" /><Relationship Type="http://schemas.openxmlformats.org/officeDocument/2006/relationships/extended-properties" Target="/docProps/app.xml" Id="R45f23d52dfe24a5e" /><Relationship Type="http://schemas.openxmlformats.org/officeDocument/2006/relationships/officeDocument" Target="/ppt/presentation.xml" Id="Re9326c469f8f49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993a141a8e4925"/>
  </p:sldMasterIdLst>
  <p:notesMasterIdLst>
    <p:notesMasterId xmlns:r="http://schemas.openxmlformats.org/officeDocument/2006/relationships" r:id="R2e0b266a8c9d4695"/>
  </p:notesMasterIdLst>
  <p:sldIdLst>
    <p:sldId xmlns:r="http://schemas.openxmlformats.org/officeDocument/2006/relationships" id="256" r:id="Rf878b5a1b6b541d4"/>
    <p:sldId xmlns:r="http://schemas.openxmlformats.org/officeDocument/2006/relationships" id="257" r:id="R90838abfaa2f4515"/>
    <p:sldId xmlns:r="http://schemas.openxmlformats.org/officeDocument/2006/relationships" id="258" r:id="R3cce9b199bc5446b"/>
    <p:sldId xmlns:r="http://schemas.openxmlformats.org/officeDocument/2006/relationships" id="259" r:id="Rd0210546bd0e4986"/>
    <p:sldId xmlns:r="http://schemas.openxmlformats.org/officeDocument/2006/relationships" id="260" r:id="Re3b3afa8d3284fc7"/>
    <p:sldId xmlns:r="http://schemas.openxmlformats.org/officeDocument/2006/relationships" id="261" r:id="R98c975235a714372"/>
    <p:sldId xmlns:r="http://schemas.openxmlformats.org/officeDocument/2006/relationships" id="262" r:id="R4c2a824b5c3640d8"/>
    <p:sldId xmlns:r="http://schemas.openxmlformats.org/officeDocument/2006/relationships" id="263" r:id="R7e209e05ad074aa2"/>
    <p:sldId xmlns:r="http://schemas.openxmlformats.org/officeDocument/2006/relationships" id="264" r:id="Rf5e5901c678d4f9e"/>
    <p:sldId xmlns:r="http://schemas.openxmlformats.org/officeDocument/2006/relationships" id="265" r:id="R771e8f84c66f4e12"/>
    <p:sldId xmlns:r="http://schemas.openxmlformats.org/officeDocument/2006/relationships" id="266" r:id="Rebc7a2c2a3a64c22"/>
    <p:sldId xmlns:r="http://schemas.openxmlformats.org/officeDocument/2006/relationships" id="267" r:id="R13fbb93162664538"/>
    <p:sldId xmlns:r="http://schemas.openxmlformats.org/officeDocument/2006/relationships" id="268" r:id="Rbf3a11d401244d98"/>
    <p:sldId xmlns:r="http://schemas.openxmlformats.org/officeDocument/2006/relationships" id="269" r:id="R6b7c78f7b93245b3"/>
    <p:sldId xmlns:r="http://schemas.openxmlformats.org/officeDocument/2006/relationships" id="270" r:id="R8fd2fefd78c34ee7"/>
    <p:sldId xmlns:r="http://schemas.openxmlformats.org/officeDocument/2006/relationships" id="271" r:id="Rf6bbb0cddad94750"/>
    <p:sldId xmlns:r="http://schemas.openxmlformats.org/officeDocument/2006/relationships" id="272" r:id="R32315387e357471e"/>
    <p:sldId xmlns:r="http://schemas.openxmlformats.org/officeDocument/2006/relationships" id="273" r:id="Rfd2b4640eea6422c"/>
    <p:sldId xmlns:r="http://schemas.openxmlformats.org/officeDocument/2006/relationships" id="274" r:id="R95b6dcc5ee474251"/>
    <p:sldId xmlns:r="http://schemas.openxmlformats.org/officeDocument/2006/relationships" id="275" r:id="R22e795aa0ea2441b"/>
    <p:sldId xmlns:r="http://schemas.openxmlformats.org/officeDocument/2006/relationships" id="276" r:id="Rbf34c4ce60ec44cf"/>
    <p:sldId xmlns:r="http://schemas.openxmlformats.org/officeDocument/2006/relationships" id="277" r:id="Rc250f4dc726341ab"/>
    <p:sldId xmlns:r="http://schemas.openxmlformats.org/officeDocument/2006/relationships" id="278" r:id="R00cb20d60d7e4897"/>
    <p:sldId xmlns:r="http://schemas.openxmlformats.org/officeDocument/2006/relationships" id="279" r:id="Rc8c584d519d64d12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30bf8497a8504640" /><Relationship Type="http://schemas.openxmlformats.org/officeDocument/2006/relationships/slideMaster" Target="/ppt/slideMasters/slideMaster1.xml" Id="R50993a141a8e4925" /><Relationship Type="http://schemas.openxmlformats.org/officeDocument/2006/relationships/notesMaster" Target="/ppt/notesMasters/notesMaster1.xml" Id="R2e0b266a8c9d4695" /><Relationship Type="http://schemas.openxmlformats.org/officeDocument/2006/relationships/presProps" Target="/ppt/presProps.xml" Id="Rdbb8e4733b094410" /><Relationship Type="http://schemas.openxmlformats.org/officeDocument/2006/relationships/tableStyles" Target="/ppt/tableStyles.xml" Id="Rf4d8122a16bf4d46" /><Relationship Type="http://schemas.openxmlformats.org/officeDocument/2006/relationships/slide" Target="/ppt/slides/slide1.xml" Id="Rf878b5a1b6b541d4" /><Relationship Type="http://schemas.openxmlformats.org/officeDocument/2006/relationships/slide" Target="/ppt/slides/slide2.xml" Id="R90838abfaa2f4515" /><Relationship Type="http://schemas.openxmlformats.org/officeDocument/2006/relationships/slide" Target="/ppt/slides/slide3.xml" Id="R3cce9b199bc5446b" /><Relationship Type="http://schemas.openxmlformats.org/officeDocument/2006/relationships/slide" Target="/ppt/slides/slide4.xml" Id="Rd0210546bd0e4986" /><Relationship Type="http://schemas.openxmlformats.org/officeDocument/2006/relationships/slide" Target="/ppt/slides/slide5.xml" Id="Re3b3afa8d3284fc7" /><Relationship Type="http://schemas.openxmlformats.org/officeDocument/2006/relationships/slide" Target="/ppt/slides/slide6.xml" Id="R98c975235a714372" /><Relationship Type="http://schemas.openxmlformats.org/officeDocument/2006/relationships/slide" Target="/ppt/slides/slide7.xml" Id="R4c2a824b5c3640d8" /><Relationship Type="http://schemas.openxmlformats.org/officeDocument/2006/relationships/slide" Target="/ppt/slides/slide8.xml" Id="R7e209e05ad074aa2" /><Relationship Type="http://schemas.openxmlformats.org/officeDocument/2006/relationships/slide" Target="/ppt/slides/slide9.xml" Id="Rf5e5901c678d4f9e" /><Relationship Type="http://schemas.openxmlformats.org/officeDocument/2006/relationships/slide" Target="/ppt/slides/slide10.xml" Id="R771e8f84c66f4e12" /><Relationship Type="http://schemas.openxmlformats.org/officeDocument/2006/relationships/slide" Target="/ppt/slides/slide11.xml" Id="Rebc7a2c2a3a64c22" /><Relationship Type="http://schemas.openxmlformats.org/officeDocument/2006/relationships/slide" Target="/ppt/slides/slide12.xml" Id="R13fbb93162664538" /><Relationship Type="http://schemas.openxmlformats.org/officeDocument/2006/relationships/slide" Target="/ppt/slides/slide13.xml" Id="Rbf3a11d401244d98" /><Relationship Type="http://schemas.openxmlformats.org/officeDocument/2006/relationships/slide" Target="/ppt/slides/slide14.xml" Id="R6b7c78f7b93245b3" /><Relationship Type="http://schemas.openxmlformats.org/officeDocument/2006/relationships/slide" Target="/ppt/slides/slide15.xml" Id="R8fd2fefd78c34ee7" /><Relationship Type="http://schemas.openxmlformats.org/officeDocument/2006/relationships/slide" Target="/ppt/slides/slide16.xml" Id="Rf6bbb0cddad94750" /><Relationship Type="http://schemas.openxmlformats.org/officeDocument/2006/relationships/slide" Target="/ppt/slides/slide17.xml" Id="R32315387e357471e" /><Relationship Type="http://schemas.openxmlformats.org/officeDocument/2006/relationships/slide" Target="/ppt/slides/slide18.xml" Id="Rfd2b4640eea6422c" /><Relationship Type="http://schemas.openxmlformats.org/officeDocument/2006/relationships/slide" Target="/ppt/slides/slide19.xml" Id="R95b6dcc5ee474251" /><Relationship Type="http://schemas.openxmlformats.org/officeDocument/2006/relationships/slide" Target="/ppt/slides/slide20.xml" Id="R22e795aa0ea2441b" /><Relationship Type="http://schemas.openxmlformats.org/officeDocument/2006/relationships/slide" Target="/ppt/slides/slide21.xml" Id="Rbf34c4ce60ec44cf" /><Relationship Type="http://schemas.openxmlformats.org/officeDocument/2006/relationships/slide" Target="/ppt/slides/slide22.xml" Id="Rc250f4dc726341ab" /><Relationship Type="http://schemas.openxmlformats.org/officeDocument/2006/relationships/slide" Target="/ppt/slides/slide23.xml" Id="R00cb20d60d7e4897" /><Relationship Type="http://schemas.openxmlformats.org/officeDocument/2006/relationships/slide" Target="/ppt/slides/slide24.xml" Id="Rc8c584d519d64d12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c0e8e6556da146f3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28dbaab169a745a0" /><Relationship Type="http://schemas.openxmlformats.org/officeDocument/2006/relationships/notesMaster" Target="/ppt/notesMasters/notesMaster1.xml" Id="R8e66f2e53d1e4639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84e5983ff1f94c4d" /><Relationship Type="http://schemas.openxmlformats.org/officeDocument/2006/relationships/notesMaster" Target="/ppt/notesMasters/notesMaster1.xml" Id="R744216fa381642dc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16a9da1fa9d94b04" /><Relationship Type="http://schemas.openxmlformats.org/officeDocument/2006/relationships/notesMaster" Target="/ppt/notesMasters/notesMaster1.xml" Id="R9e2f7b822dd04330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ceb710ab37594c61" /><Relationship Type="http://schemas.openxmlformats.org/officeDocument/2006/relationships/notesMaster" Target="/ppt/notesMasters/notesMaster1.xml" Id="R97ade17cb6f04748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91ade97bfb3f47f9" /><Relationship Type="http://schemas.openxmlformats.org/officeDocument/2006/relationships/notesMaster" Target="/ppt/notesMasters/notesMaster1.xml" Id="Ra47b6fa5ba694c69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19d5c06f83b64da2" /><Relationship Type="http://schemas.openxmlformats.org/officeDocument/2006/relationships/notesMaster" Target="/ppt/notesMasters/notesMaster1.xml" Id="Rce0a1b294ea94d50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e5698e0351fc4b09" /><Relationship Type="http://schemas.openxmlformats.org/officeDocument/2006/relationships/notesMaster" Target="/ppt/notesMasters/notesMaster1.xml" Id="Rdcccd0fa10c34985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6c3a1609133d4a18" /><Relationship Type="http://schemas.openxmlformats.org/officeDocument/2006/relationships/notesMaster" Target="/ppt/notesMasters/notesMaster1.xml" Id="Rebd5ab6da859465c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867fe138d20147e2" /><Relationship Type="http://schemas.openxmlformats.org/officeDocument/2006/relationships/notesMaster" Target="/ppt/notesMasters/notesMaster1.xml" Id="R30c0622cfedc43da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487dc55b7bd04f3d" /><Relationship Type="http://schemas.openxmlformats.org/officeDocument/2006/relationships/notesMaster" Target="/ppt/notesMasters/notesMaster1.xml" Id="Rb2ac714b62ff4f85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d1cd4710b09d48b9" /><Relationship Type="http://schemas.openxmlformats.org/officeDocument/2006/relationships/notesMaster" Target="/ppt/notesMasters/notesMaster1.xml" Id="R47f4471c2ef24506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be2dd8ba80bb443b" /><Relationship Type="http://schemas.openxmlformats.org/officeDocument/2006/relationships/notesMaster" Target="/ppt/notesMasters/notesMaster1.xml" Id="Rb8d632b4fed94f4b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3081102a51b44939" /><Relationship Type="http://schemas.openxmlformats.org/officeDocument/2006/relationships/notesMaster" Target="/ppt/notesMasters/notesMaster1.xml" Id="R9756f17bd5734df8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51413939812c47d3" /><Relationship Type="http://schemas.openxmlformats.org/officeDocument/2006/relationships/notesMaster" Target="/ppt/notesMasters/notesMaster1.xml" Id="Re93bb096d1784664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f0626628508942e3" /><Relationship Type="http://schemas.openxmlformats.org/officeDocument/2006/relationships/notesMaster" Target="/ppt/notesMasters/notesMaster1.xml" Id="R318c2963e3fd4feb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67f090bfe97247d1" /><Relationship Type="http://schemas.openxmlformats.org/officeDocument/2006/relationships/notesMaster" Target="/ppt/notesMasters/notesMaster1.xml" Id="R1c94f93c7617425b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8bfa2bd64b19444a" /><Relationship Type="http://schemas.openxmlformats.org/officeDocument/2006/relationships/notesMaster" Target="/ppt/notesMasters/notesMaster1.xml" Id="R8d0bf5dbcc894382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6122290803514e72" /><Relationship Type="http://schemas.openxmlformats.org/officeDocument/2006/relationships/notesMaster" Target="/ppt/notesMasters/notesMaster1.xml" Id="R603000f5cd054e29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fb45e5d1df77491a" /><Relationship Type="http://schemas.openxmlformats.org/officeDocument/2006/relationships/notesMaster" Target="/ppt/notesMasters/notesMaster1.xml" Id="R3b0950f706894187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b4c6ee358ef845fd" /><Relationship Type="http://schemas.openxmlformats.org/officeDocument/2006/relationships/notesMaster" Target="/ppt/notesMasters/notesMaster1.xml" Id="R74d9a168f302477f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33eeda7a8bec4ab4" /><Relationship Type="http://schemas.openxmlformats.org/officeDocument/2006/relationships/notesMaster" Target="/ppt/notesMasters/notesMaster1.xml" Id="Rab307e7dc9834bca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6bb3c96d566f4530" /><Relationship Type="http://schemas.openxmlformats.org/officeDocument/2006/relationships/notesMaster" Target="/ppt/notesMasters/notesMaster1.xml" Id="R7be018619ed74618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5c3981bd3f664c99" /><Relationship Type="http://schemas.openxmlformats.org/officeDocument/2006/relationships/notesMaster" Target="/ppt/notesMasters/notesMaster1.xml" Id="R32bb4670d94b4f1b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1c39a3bf02b74c10" /><Relationship Type="http://schemas.openxmlformats.org/officeDocument/2006/relationships/notesMaster" Target="/ppt/notesMasters/notesMaster1.xml" Id="R2c453865a330408a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Begin with the rich-uncle example. It makes the opportunity cost of financial capital concrete before students encounter any cost curve.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13: Costs and Production (current project draft).</a:t>
            </a:r>
          </a:p>
          <a:p xmlns:a="http://schemas.openxmlformats.org/drawingml/2006/main">
            <a:r>
              <a:t>- Cover artwork: design/book-cover/principles-of-micro-cover.png (project-generated asset).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Real restaurants also have ingredients and packaging. The simplified example isolates labor productivity.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13: Costs and Production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wage does not change. Marginal cost changes because marginal product changes.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13: Costs and Production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Tie every part of the curve back to the kitchen. The curve is a compressed production story, not an arbitrary shape.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13: Costs and Production (current project draft).</a:t>
            </a:r>
          </a:p>
          <a:p xmlns:a="http://schemas.openxmlformats.org/drawingml/2006/main">
            <a:r>
              <a:t>- Project-reviewed Chapter 13 figures from figures/ch13_costs_and_production/.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Do not display the full nine-column cost schedule on one slide. Build the definitions before combining the curves.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13: Costs and Production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Avoid saying the curves are generally equal. They are equal only at the minimum of the relevant average curve.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13: Costs and Production (current project draft).</a:t>
            </a:r>
          </a:p>
          <a:p xmlns:a="http://schemas.openxmlformats.org/drawingml/2006/main">
            <a:r>
              <a:t>- Project-reviewed Chapter 13 figures from figures/ch13_costs_and_production/.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the familiar GPA analogy before returning to the cost graph. The current semester is the marginal addition.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13: Costs and Production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a nonrefundable renovation as sunk and a month-to-month lease as fixed during the month but avoidable later.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13: Costs and Production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Distinguish long-run scale from short-run diminishing marginal product. They answer different questions.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13: Costs and Production (current project draft).</a:t>
            </a:r>
          </a:p>
          <a:p xmlns:a="http://schemas.openxmlformats.org/drawingml/2006/main">
            <a:r>
              <a:t>- Project-reviewed Chapter 13 figures from figures/ch13_costs_and_production/.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Keep MES in prose rather than adding it to the figure. This prepares students for market structure.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13: Costs and Production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tankers as the memorable application. Geometry contributes to scale economies but does not settle propulsion, port, risk, or engineering costs.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13: Costs and Production (current project draft).</a:t>
            </a:r>
          </a:p>
          <a:p xmlns:a="http://schemas.openxmlformats.org/drawingml/2006/main">
            <a:r>
              <a:t>- Project-reviewed Chapter 13 figures from figures/ch13_costs_and_production/.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Ask for a show of hands before revealing the alternative return. The accountant is not wrong; the economist is asking an additional question.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13: Costs and Production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Semiconductor fabrication illustrates large fixed commitments and specialized production stages.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13: Costs and Production (current project draft).</a:t>
            </a:r>
          </a:p>
          <a:p xmlns:a="http://schemas.openxmlformats.org/drawingml/2006/main">
            <a:r>
              <a:t>- OECD, Measuring Distortions in International Markets: The Semiconductor Value Chain, OECD Trade Policy Paper 234, 2019.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Link back to Chapter 12. Better ownership, contracts, technology, and internal rules can reduce these costs.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13: Costs and Production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lesson is not that every farm should be small. Scale and incentives must be evaluated together.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13: Costs and Production (current project draft).</a:t>
            </a:r>
          </a:p>
          <a:p xmlns:a="http://schemas.openxmlformats.org/drawingml/2006/main">
            <a:r>
              <a:t>- Justin Yifu Lin, Rural Reforms and Agricultural Growth in China, American Economic Review 82(1), 1992; John McMillan, John Whalley, and Zhu Lijing, The Impact of China's Economic Reforms on Agricultural Productivity Growth, Journal of Political Economy 97(4), 1989.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Preview monopoly and price discrimination. Large fixed costs with low marginal cost complicate pricing, entry, and recovery of total cost.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13: Costs and Production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Close by asking students to explain one cost curve without using the graph: what is happening in the restaurant?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13: Costs and Production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Define explicit and implicit cost through the owner's money, unpaid labor, and owned building.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13: Costs and Production (current project draft).</a:t>
            </a:r>
          </a:p>
          <a:p xmlns:a="http://schemas.openxmlformats.org/drawingml/2006/main">
            <a:r>
              <a:t>- Armen A. Alchian, Cost, International Encyclopedia of the Social Sciences, 1968.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Read the third row aloud. Students often assume positive accounting profit proves the investment was worthwhile.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13: Costs and Production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point becomes central in Chapter 14. Entry can eliminate economic profit while owners continue receiving a normal accounting return.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13: Costs and Production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Ask students to name the fixed input before discussing diminishing marginal product.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13: Costs and Production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Read consecutive rows. Subtract the earlier total from the new total to find marginal product.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13: Costs and Production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Total product keeps rising because marginal product remains positive. Diminishing marginal product means the additions get smaller, not that total output must fall.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13: Costs and Production (current project draft).</a:t>
            </a:r>
          </a:p>
          <a:p xmlns:a="http://schemas.openxmlformats.org/drawingml/2006/main">
            <a:r>
              <a:t>- Project-reviewed Chapter 13 figures from figures/ch13_costs_and_production/.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Pause before revealing answers orally: 8, 20, 9, 35, and 3. The equations simply shorten addition and subtraction.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13: Costs and Production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3c8e7cd1554669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a335a04213ff496b" /><Relationship Type="http://schemas.openxmlformats.org/officeDocument/2006/relationships/slideLayout" Target="/ppt/slideLayouts/slideLayout1.xml" Id="Rf6f3040ffe5b48e3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f3040ffe5b48e3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0a96ed2494a02" /><Relationship Type="http://schemas.openxmlformats.org/officeDocument/2006/relationships/image" Target="/ppt/media/image.png" Id="R7a397f7a6cd9466d" /><Relationship Type="http://schemas.openxmlformats.org/officeDocument/2006/relationships/notesSlide" Target="/ppt/notesSlides/notesSlide1.xml" Id="R4f3b67fcf4f24685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7eadd344d4345" /><Relationship Type="http://schemas.openxmlformats.org/officeDocument/2006/relationships/notesSlide" Target="/ppt/notesSlides/notesSlide10.xml" Id="R8bf5701dcd1e4d23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7bc3128ad46f3" /><Relationship Type="http://schemas.openxmlformats.org/officeDocument/2006/relationships/notesSlide" Target="/ppt/notesSlides/notesSlide11.xml" Id="Reef61a18459f4bff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3b6ef36da4be9" /><Relationship Type="http://schemas.openxmlformats.org/officeDocument/2006/relationships/image" Target="/ppt/media/image3.png" Id="Ra05a42d2679f4bd9" /><Relationship Type="http://schemas.openxmlformats.org/officeDocument/2006/relationships/notesSlide" Target="/ppt/notesSlides/notesSlide12.xml" Id="R9a61a14bf5a749b5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d2cbfffec43d8" /><Relationship Type="http://schemas.openxmlformats.org/officeDocument/2006/relationships/notesSlide" Target="/ppt/notesSlides/notesSlide13.xml" Id="Raf53528fefc7457b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7f9bca14a41c8" /><Relationship Type="http://schemas.openxmlformats.org/officeDocument/2006/relationships/image" Target="/ppt/media/image4.png" Id="R33e5660ad0e74f92" /><Relationship Type="http://schemas.openxmlformats.org/officeDocument/2006/relationships/notesSlide" Target="/ppt/notesSlides/notesSlide14.xml" Id="R30597c6e7f904ca8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e3356cca94366" /><Relationship Type="http://schemas.openxmlformats.org/officeDocument/2006/relationships/notesSlide" Target="/ppt/notesSlides/notesSlide15.xml" Id="Ra0a9598bc7c0498a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dd7eb72424315" /><Relationship Type="http://schemas.openxmlformats.org/officeDocument/2006/relationships/notesSlide" Target="/ppt/notesSlides/notesSlide16.xml" Id="R591a8cab70b34a4b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c4e5685564de4" /><Relationship Type="http://schemas.openxmlformats.org/officeDocument/2006/relationships/image" Target="/ppt/media/image5.png" Id="R71e42789481a4218" /><Relationship Type="http://schemas.openxmlformats.org/officeDocument/2006/relationships/notesSlide" Target="/ppt/notesSlides/notesSlide17.xml" Id="Rc26f1a6076ae4e16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832d26f094f2d" /><Relationship Type="http://schemas.openxmlformats.org/officeDocument/2006/relationships/notesSlide" Target="/ppt/notesSlides/notesSlide18.xml" Id="R2a7255013a3f4f53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0bd75aa2f4876" /><Relationship Type="http://schemas.openxmlformats.org/officeDocument/2006/relationships/image" Target="/ppt/media/image6.png" Id="R8c7453f0f45e42bc" /><Relationship Type="http://schemas.openxmlformats.org/officeDocument/2006/relationships/notesSlide" Target="/ppt/notesSlides/notesSlide19.xml" Id="R6c999c8f14e441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f8ddaea44481e" /><Relationship Type="http://schemas.openxmlformats.org/officeDocument/2006/relationships/notesSlide" Target="/ppt/notesSlides/notesSlide2.xml" Id="Rd3ae0428774e49f3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182ea05ea4811" /><Relationship Type="http://schemas.openxmlformats.org/officeDocument/2006/relationships/notesSlide" Target="/ppt/notesSlides/notesSlide20.xml" Id="R05515adba16a47bd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08a4f93d24278" /><Relationship Type="http://schemas.openxmlformats.org/officeDocument/2006/relationships/notesSlide" Target="/ppt/notesSlides/notesSlide21.xml" Id="R12e4f02c6af94537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9a466c78044f7" /><Relationship Type="http://schemas.openxmlformats.org/officeDocument/2006/relationships/notesSlide" Target="/ppt/notesSlides/notesSlide22.xml" Id="R0d294e11e72f418d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296d4017641a5" /><Relationship Type="http://schemas.openxmlformats.org/officeDocument/2006/relationships/notesSlide" Target="/ppt/notesSlides/notesSlide23.xml" Id="R791b5d57e7de46cf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b672e5d0f42d3" /><Relationship Type="http://schemas.openxmlformats.org/officeDocument/2006/relationships/notesSlide" Target="/ppt/notesSlides/notesSlide24.xml" Id="Re81e5ad227d740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88b4cb9694ad4" /><Relationship Type="http://schemas.openxmlformats.org/officeDocument/2006/relationships/notesSlide" Target="/ppt/notesSlides/notesSlide3.xml" Id="Rb0db00601a1e40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e383f4dbb44a8" /><Relationship Type="http://schemas.openxmlformats.org/officeDocument/2006/relationships/notesSlide" Target="/ppt/notesSlides/notesSlide4.xml" Id="R34bc309a4c8c40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69122eddd48a0" /><Relationship Type="http://schemas.openxmlformats.org/officeDocument/2006/relationships/notesSlide" Target="/ppt/notesSlides/notesSlide5.xml" Id="Rbe897c50380247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7612d715044f3" /><Relationship Type="http://schemas.openxmlformats.org/officeDocument/2006/relationships/notesSlide" Target="/ppt/notesSlides/notesSlide6.xml" Id="R07800007facd4f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2e3607e7b4adc" /><Relationship Type="http://schemas.openxmlformats.org/officeDocument/2006/relationships/notesSlide" Target="/ppt/notesSlides/notesSlide7.xml" Id="R3f77c396add2485e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817de91694800" /><Relationship Type="http://schemas.openxmlformats.org/officeDocument/2006/relationships/image" Target="/ppt/media/image2.png" Id="R25fd2c05b0bd4803" /><Relationship Type="http://schemas.openxmlformats.org/officeDocument/2006/relationships/notesSlide" Target="/ppt/notesSlides/notesSlide8.xml" Id="R6864dc9e270749c2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6551e016c4984" /><Relationship Type="http://schemas.openxmlformats.org/officeDocument/2006/relationships/notesSlide" Target="/ppt/notesSlides/notesSlide9.xml" Id="R60288f19b1f34697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title-field">
            <a:extLst xmlns:a="http://schemas.openxmlformats.org/drawingml/2006/main">
              <a:ext uri="{FF2B5EF4-FFF2-40B4-BE49-F238E27FC236}">
                <a16:creationId xmlns:a16="http://schemas.microsoft.com/office/drawing/2014/main" id="{D650A222-1E42-4A4D-A4B2-9D8CA2D536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5247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4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title-accent">
            <a:extLst xmlns:a="http://schemas.openxmlformats.org/drawingml/2006/main">
              <a:ext uri="{FF2B5EF4-FFF2-40B4-BE49-F238E27FC236}">
                <a16:creationId xmlns:a16="http://schemas.microsoft.com/office/drawing/2014/main" id="{3FFCC7AA-092A-4E1C-A6CA-12CB52B184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76300"/>
            <a:ext cx="8763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deck-title">
            <a:extLst xmlns:a="http://schemas.openxmlformats.org/drawingml/2006/main">
              <a:ext uri="{FF2B5EF4-FFF2-40B4-BE49-F238E27FC236}">
                <a16:creationId xmlns:a16="http://schemas.microsoft.com/office/drawing/2014/main" id="{399E8756-E24C-49EA-BC30-F57C68B92D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47800"/>
            <a:ext cx="66675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7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7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Costs and Production</a:t>
            </a:r>
          </a:p>
        </p:txBody>
      </p:sp>
      <p:sp>
        <p:nvSpPr>
          <p:cNvPr id="4" name="deck-chapter">
            <a:extLst xmlns:a="http://schemas.openxmlformats.org/drawingml/2006/main">
              <a:ext uri="{FF2B5EF4-FFF2-40B4-BE49-F238E27FC236}">
                <a16:creationId xmlns:a16="http://schemas.microsoft.com/office/drawing/2014/main" id="{666496F5-73B2-4359-9CAB-BB72ED761F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71850"/>
            <a:ext cx="2095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9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Chapter 13</a:t>
            </a:r>
          </a:p>
        </p:txBody>
      </p:sp>
      <p:sp>
        <p:nvSpPr>
          <p:cNvPr id="5" name="deck-book">
            <a:extLst xmlns:a="http://schemas.openxmlformats.org/drawingml/2006/main">
              <a:ext uri="{FF2B5EF4-FFF2-40B4-BE49-F238E27FC236}">
                <a16:creationId xmlns:a16="http://schemas.microsoft.com/office/drawing/2014/main" id="{D545A168-A7E5-46AF-85BB-E8786CAADF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0"/>
            <a:ext cx="3143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00" b="0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1800" b="0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Principles of Micro</a:t>
            </a:r>
          </a:p>
        </p:txBody>
      </p:sp>
      <p:sp>
        <p:nvSpPr>
          <p:cNvPr id="6" name="deck-author">
            <a:extLst xmlns:a="http://schemas.openxmlformats.org/drawingml/2006/main">
              <a:ext uri="{FF2B5EF4-FFF2-40B4-BE49-F238E27FC236}">
                <a16:creationId xmlns:a16="http://schemas.microsoft.com/office/drawing/2014/main" id="{38B0B6FC-7633-402B-B40C-EB07773E8C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72150"/>
            <a:ext cx="247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75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1575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Mark Wilson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a397f7a6cd9466d"/>
          <a:stretch xmlns:a="http://schemas.openxmlformats.org/drawingml/2006/main"/>
        </p:blipFill>
        <p:spPr>
          <a:xfrm xmlns:a="http://schemas.openxmlformats.org/drawingml/2006/main">
            <a:off x="8267700" y="762000"/>
            <a:ext cx="2857500" cy="4286250"/>
          </a:xfrm>
          <a:prstGeom xmlns:a="http://schemas.openxmlformats.org/drawingml/2006/main" prst="rect">
            <a:avLst/>
          </a:prstGeom>
        </p:spPr>
      </p:pic>
      <p:sp>
        <p:nvSpPr>
          <p:cNvPr id="8" name="deck-theme">
            <a:extLst xmlns:a="http://schemas.openxmlformats.org/drawingml/2006/main">
              <a:ext uri="{FF2B5EF4-FFF2-40B4-BE49-F238E27FC236}">
                <a16:creationId xmlns:a16="http://schemas.microsoft.com/office/drawing/2014/main" id="{773D2515-DDA0-47EC-A3FE-2050AEF198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5467350"/>
            <a:ext cx="4343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Cost curves are stories about forgone alternatives, fixed capacity, and organization</a:t>
            </a:r>
          </a:p>
        </p:txBody>
      </p:sp>
    </p:spTree>
    <p:extLst>
      <p:ext uri="{BB962C8B-B14F-4D97-AF65-F5344CB8AC3E}">
        <p14:creationId xmlns:p14="http://schemas.microsoft.com/office/powerpoint/2010/main" val="1726321268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accent-rule">
            <a:extLst xmlns:a="http://schemas.openxmlformats.org/drawingml/2006/main">
              <a:ext uri="{FF2B5EF4-FFF2-40B4-BE49-F238E27FC236}">
                <a16:creationId xmlns:a16="http://schemas.microsoft.com/office/drawing/2014/main" id="{F68AA96C-35BB-4E2F-AA6F-8D9B79620E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D30791E2-732C-4606-93E3-1BFCC5124E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13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526E295-E5CA-4593-A6BE-DCDE932F7C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Production becomes cost when inputs receive prices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4BAEE5B5-8757-4C3A-B827-9CBBB891AF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5A4240F7-27DE-434D-B0FB-FB860E672B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EF206E42-686D-48BC-A8AC-4A3480E5B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10</a:t>
            </a:r>
          </a:p>
        </p:txBody>
      </p:sp>
      <p:sp>
        <p:nvSpPr>
          <p:cNvPr id="7" name="panel-1-field">
            <a:extLst xmlns:a="http://schemas.openxmlformats.org/drawingml/2006/main">
              <a:ext uri="{FF2B5EF4-FFF2-40B4-BE49-F238E27FC236}">
                <a16:creationId xmlns:a16="http://schemas.microsoft.com/office/drawing/2014/main" id="{1D445384-4844-4543-A311-62E73B7984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1752600"/>
            <a:ext cx="4476750" cy="3257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093ABB4-C37E-496F-A3BE-ADDB43E95A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1943100"/>
            <a:ext cx="4019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FIXED COST</a:t>
            </a:r>
          </a:p>
        </p:txBody>
      </p:sp>
      <p:sp>
        <p:nvSpPr>
          <p:cNvPr id="9" name="panel-1-heading">
            <a:extLst xmlns:a="http://schemas.openxmlformats.org/drawingml/2006/main">
              <a:ext uri="{FF2B5EF4-FFF2-40B4-BE49-F238E27FC236}">
                <a16:creationId xmlns:a16="http://schemas.microsoft.com/office/drawing/2014/main" id="{4E3C66A5-50D8-4DFF-AD45-2A2A69C29A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2343150"/>
            <a:ext cx="40195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$300 kitchen cost</a:t>
            </a:r>
          </a:p>
        </p:txBody>
      </p:sp>
      <p:sp>
        <p:nvSpPr>
          <p:cNvPr id="10" name="panel-1-body">
            <a:extLst xmlns:a="http://schemas.openxmlformats.org/drawingml/2006/main">
              <a:ext uri="{FF2B5EF4-FFF2-40B4-BE49-F238E27FC236}">
                <a16:creationId xmlns:a16="http://schemas.microsoft.com/office/drawing/2014/main" id="{A0D20646-322C-4165-9FF8-0BCB3EB0FF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3162300"/>
            <a:ext cx="39433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The cost is unchanged whether the cafe serves zero meals or 150 during the lunch shift.</a:t>
            </a:r>
          </a:p>
        </p:txBody>
      </p:sp>
      <p:sp>
        <p:nvSpPr>
          <p:cNvPr id="11" name="panel-2-field">
            <a:extLst xmlns:a="http://schemas.openxmlformats.org/drawingml/2006/main">
              <a:ext uri="{FF2B5EF4-FFF2-40B4-BE49-F238E27FC236}">
                <a16:creationId xmlns:a16="http://schemas.microsoft.com/office/drawing/2014/main" id="{471D55E8-E129-4A24-9759-FB96D88F70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1752600"/>
            <a:ext cx="4476750" cy="3257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EC9C11A-4125-4AEB-B9A8-ED9DBC576E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943100"/>
            <a:ext cx="4019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VARIABLE COST</a:t>
            </a:r>
          </a:p>
        </p:txBody>
      </p:sp>
      <p:sp>
        <p:nvSpPr>
          <p:cNvPr id="13" name="panel-2-heading">
            <a:extLst xmlns:a="http://schemas.openxmlformats.org/drawingml/2006/main">
              <a:ext uri="{FF2B5EF4-FFF2-40B4-BE49-F238E27FC236}">
                <a16:creationId xmlns:a16="http://schemas.microsoft.com/office/drawing/2014/main" id="{7E51E976-0B30-4D16-B46E-56B53DB6B5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343150"/>
            <a:ext cx="40195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$120 per worker</a:t>
            </a:r>
          </a:p>
        </p:txBody>
      </p:sp>
      <p:sp>
        <p:nvSpPr>
          <p:cNvPr id="14" name="panel-2-body">
            <a:extLst xmlns:a="http://schemas.openxmlformats.org/drawingml/2006/main">
              <a:ext uri="{FF2B5EF4-FFF2-40B4-BE49-F238E27FC236}">
                <a16:creationId xmlns:a16="http://schemas.microsoft.com/office/drawing/2014/main" id="{38294D9C-122D-4C53-B458-DC7AC88B52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162300"/>
            <a:ext cx="39433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Hiring more labor raises cost as the cafe expands current output.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9AAB65A-7D6C-4B60-BC0D-29AC9F2066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5391150"/>
            <a:ext cx="93726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Total cost = fixed cost + variable cost.</a:t>
            </a:r>
          </a:p>
        </p:txBody>
      </p:sp>
    </p:spTree>
    <p:extLst>
      <p:ext uri="{BB962C8B-B14F-4D97-AF65-F5344CB8AC3E}">
        <p14:creationId xmlns:p14="http://schemas.microsoft.com/office/powerpoint/2010/main" val="1208370542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8" name="accent-rule">
            <a:extLst xmlns:a="http://schemas.openxmlformats.org/drawingml/2006/main">
              <a:ext uri="{FF2B5EF4-FFF2-40B4-BE49-F238E27FC236}">
                <a16:creationId xmlns:a16="http://schemas.microsoft.com/office/drawing/2014/main" id="{A5B0D4F3-5BC1-4EEF-8D95-CE15205A41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4C706919-2E47-4CFD-B83E-7E739E4E5A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13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E99FDCD-6138-4E95-8F86-909ECB626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3101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Marginal product and marginal cost move in opposite directions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B918C886-F7E6-4EEC-A43F-A54DFAF89F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B4317652-4376-41B0-99DD-AFF818C5B7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1AD427FF-9E66-4EA7-AE8E-2544674E32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11</a:t>
            </a:r>
          </a:p>
        </p:txBody>
      </p:sp>
      <p:sp>
        <p:nvSpPr>
          <p:cNvPr id="7" name="chapter-table-header-cell-1">
            <a:extLst xmlns:a="http://schemas.openxmlformats.org/drawingml/2006/main">
              <a:ext uri="{FF2B5EF4-FFF2-40B4-BE49-F238E27FC236}">
                <a16:creationId xmlns:a16="http://schemas.microsoft.com/office/drawing/2014/main" id="{CDEF270A-C2B6-41F9-9BCE-71DD66D75B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504950"/>
            <a:ext cx="23812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485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8" name="chapter-table-header-1">
            <a:extLst xmlns:a="http://schemas.openxmlformats.org/drawingml/2006/main">
              <a:ext uri="{FF2B5EF4-FFF2-40B4-BE49-F238E27FC236}">
                <a16:creationId xmlns:a16="http://schemas.microsoft.com/office/drawing/2014/main" id="{B262BFF8-AB09-4138-84C3-5ED29C1723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581150"/>
            <a:ext cx="2190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425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425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Additional worker</a:t>
            </a:r>
          </a:p>
        </p:txBody>
      </p:sp>
      <p:sp>
        <p:nvSpPr>
          <p:cNvPr id="9" name="chapter-table-header-cell-2">
            <a:extLst xmlns:a="http://schemas.openxmlformats.org/drawingml/2006/main">
              <a:ext uri="{FF2B5EF4-FFF2-40B4-BE49-F238E27FC236}">
                <a16:creationId xmlns:a16="http://schemas.microsoft.com/office/drawing/2014/main" id="{4159EACC-9679-4312-AE57-CA4638A055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1504950"/>
            <a:ext cx="25717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485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0" name="chapter-table-header-2">
            <a:extLst xmlns:a="http://schemas.openxmlformats.org/drawingml/2006/main">
              <a:ext uri="{FF2B5EF4-FFF2-40B4-BE49-F238E27FC236}">
                <a16:creationId xmlns:a16="http://schemas.microsoft.com/office/drawing/2014/main" id="{F2CA113C-0D54-48AD-81C0-DF661AD04C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1581150"/>
            <a:ext cx="2381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425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425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Meals added</a:t>
            </a:r>
          </a:p>
        </p:txBody>
      </p:sp>
      <p:sp>
        <p:nvSpPr>
          <p:cNvPr id="11" name="chapter-table-header-cell-3">
            <a:extLst xmlns:a="http://schemas.openxmlformats.org/drawingml/2006/main">
              <a:ext uri="{FF2B5EF4-FFF2-40B4-BE49-F238E27FC236}">
                <a16:creationId xmlns:a16="http://schemas.microsoft.com/office/drawing/2014/main" id="{2748AEB4-1986-459C-8DA2-AD1DE79608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1504950"/>
            <a:ext cx="25717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485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2" name="chapter-table-header-3">
            <a:extLst xmlns:a="http://schemas.openxmlformats.org/drawingml/2006/main">
              <a:ext uri="{FF2B5EF4-FFF2-40B4-BE49-F238E27FC236}">
                <a16:creationId xmlns:a16="http://schemas.microsoft.com/office/drawing/2014/main" id="{47810D7C-6A4A-4422-BB05-805493D390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581150"/>
            <a:ext cx="2381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425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425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Labor cost</a:t>
            </a:r>
          </a:p>
        </p:txBody>
      </p:sp>
      <p:sp>
        <p:nvSpPr>
          <p:cNvPr id="13" name="chapter-table-header-cell-4">
            <a:extLst xmlns:a="http://schemas.openxmlformats.org/drawingml/2006/main">
              <a:ext uri="{FF2B5EF4-FFF2-40B4-BE49-F238E27FC236}">
                <a16:creationId xmlns:a16="http://schemas.microsoft.com/office/drawing/2014/main" id="{B79BABDE-1C91-4635-912A-D57E8ED2AD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504950"/>
            <a:ext cx="25717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485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4" name="chapter-table-header-4">
            <a:extLst xmlns:a="http://schemas.openxmlformats.org/drawingml/2006/main">
              <a:ext uri="{FF2B5EF4-FFF2-40B4-BE49-F238E27FC236}">
                <a16:creationId xmlns:a16="http://schemas.microsoft.com/office/drawing/2014/main" id="{BA42D56D-1712-4FA5-82F1-39060D0043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1581150"/>
            <a:ext cx="2381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425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425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Cost per added meal</a:t>
            </a:r>
          </a:p>
        </p:txBody>
      </p:sp>
      <p:sp>
        <p:nvSpPr>
          <p:cNvPr id="15" name="chapter-table-cell-1-1">
            <a:extLst xmlns:a="http://schemas.openxmlformats.org/drawingml/2006/main">
              <a:ext uri="{FF2B5EF4-FFF2-40B4-BE49-F238E27FC236}">
                <a16:creationId xmlns:a16="http://schemas.microsoft.com/office/drawing/2014/main" id="{48E94162-683E-4E04-8849-3ECED4D642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019300"/>
            <a:ext cx="2381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6" name="chapter-table-text-1-1">
            <a:extLst xmlns:a="http://schemas.openxmlformats.org/drawingml/2006/main">
              <a:ext uri="{FF2B5EF4-FFF2-40B4-BE49-F238E27FC236}">
                <a16:creationId xmlns:a16="http://schemas.microsoft.com/office/drawing/2014/main" id="{5F1FEB28-9B9C-49C8-BFD4-F50A5B9234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095500"/>
            <a:ext cx="2190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75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575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2nd</a:t>
            </a:r>
          </a:p>
        </p:txBody>
      </p:sp>
      <p:sp>
        <p:nvSpPr>
          <p:cNvPr id="17" name="chapter-table-cell-1-2">
            <a:extLst xmlns:a="http://schemas.openxmlformats.org/drawingml/2006/main">
              <a:ext uri="{FF2B5EF4-FFF2-40B4-BE49-F238E27FC236}">
                <a16:creationId xmlns:a16="http://schemas.microsoft.com/office/drawing/2014/main" id="{F6F4D364-6F7D-49B8-BD1F-F2EF82C67F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019300"/>
            <a:ext cx="25717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8" name="chapter-table-text-1-2">
            <a:extLst xmlns:a="http://schemas.openxmlformats.org/drawingml/2006/main">
              <a:ext uri="{FF2B5EF4-FFF2-40B4-BE49-F238E27FC236}">
                <a16:creationId xmlns:a16="http://schemas.microsoft.com/office/drawing/2014/main" id="{20618C8F-4B8C-46E5-8DA7-77294A51DD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095500"/>
            <a:ext cx="2381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7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57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30</a:t>
            </a:r>
          </a:p>
        </p:txBody>
      </p:sp>
      <p:sp>
        <p:nvSpPr>
          <p:cNvPr id="19" name="chapter-table-cell-1-3">
            <a:extLst xmlns:a="http://schemas.openxmlformats.org/drawingml/2006/main">
              <a:ext uri="{FF2B5EF4-FFF2-40B4-BE49-F238E27FC236}">
                <a16:creationId xmlns:a16="http://schemas.microsoft.com/office/drawing/2014/main" id="{35A5023A-C9C1-4061-9AC9-96231E17D2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019300"/>
            <a:ext cx="25717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0" name="chapter-table-text-1-3">
            <a:extLst xmlns:a="http://schemas.openxmlformats.org/drawingml/2006/main">
              <a:ext uri="{FF2B5EF4-FFF2-40B4-BE49-F238E27FC236}">
                <a16:creationId xmlns:a16="http://schemas.microsoft.com/office/drawing/2014/main" id="{A2509DB9-3AE2-4A94-AABB-809F1A52B6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095500"/>
            <a:ext cx="2381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7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57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$120</a:t>
            </a:r>
          </a:p>
        </p:txBody>
      </p:sp>
      <p:sp>
        <p:nvSpPr>
          <p:cNvPr id="21" name="chapter-table-cell-1-4">
            <a:extLst xmlns:a="http://schemas.openxmlformats.org/drawingml/2006/main">
              <a:ext uri="{FF2B5EF4-FFF2-40B4-BE49-F238E27FC236}">
                <a16:creationId xmlns:a16="http://schemas.microsoft.com/office/drawing/2014/main" id="{31EC0EB2-8A3F-480C-B234-3EC9006CA0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2019300"/>
            <a:ext cx="25717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2" name="chapter-table-text-1-4">
            <a:extLst xmlns:a="http://schemas.openxmlformats.org/drawingml/2006/main">
              <a:ext uri="{FF2B5EF4-FFF2-40B4-BE49-F238E27FC236}">
                <a16:creationId xmlns:a16="http://schemas.microsoft.com/office/drawing/2014/main" id="{724D281E-E33B-4A68-8185-429EA2F596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2095500"/>
            <a:ext cx="2381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7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57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$4</a:t>
            </a:r>
          </a:p>
        </p:txBody>
      </p:sp>
      <p:sp>
        <p:nvSpPr>
          <p:cNvPr id="23" name="chapter-table-cell-2-1">
            <a:extLst xmlns:a="http://schemas.openxmlformats.org/drawingml/2006/main">
              <a:ext uri="{FF2B5EF4-FFF2-40B4-BE49-F238E27FC236}">
                <a16:creationId xmlns:a16="http://schemas.microsoft.com/office/drawing/2014/main" id="{43C7A392-2224-4E32-B720-31A13A0935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724150"/>
            <a:ext cx="2381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4" name="chapter-table-text-2-1">
            <a:extLst xmlns:a="http://schemas.openxmlformats.org/drawingml/2006/main">
              <a:ext uri="{FF2B5EF4-FFF2-40B4-BE49-F238E27FC236}">
                <a16:creationId xmlns:a16="http://schemas.microsoft.com/office/drawing/2014/main" id="{6FAF3F86-C84F-45A3-8C15-1ECAA2471A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800350"/>
            <a:ext cx="2190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75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575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3rd</a:t>
            </a:r>
          </a:p>
        </p:txBody>
      </p:sp>
      <p:sp>
        <p:nvSpPr>
          <p:cNvPr id="25" name="chapter-table-cell-2-2">
            <a:extLst xmlns:a="http://schemas.openxmlformats.org/drawingml/2006/main">
              <a:ext uri="{FF2B5EF4-FFF2-40B4-BE49-F238E27FC236}">
                <a16:creationId xmlns:a16="http://schemas.microsoft.com/office/drawing/2014/main" id="{CE910D0A-D45A-493D-8464-6896809DFF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724150"/>
            <a:ext cx="25717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6" name="chapter-table-text-2-2">
            <a:extLst xmlns:a="http://schemas.openxmlformats.org/drawingml/2006/main">
              <a:ext uri="{FF2B5EF4-FFF2-40B4-BE49-F238E27FC236}">
                <a16:creationId xmlns:a16="http://schemas.microsoft.com/office/drawing/2014/main" id="{025CF54B-C393-4719-8DEF-F9997F679F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800350"/>
            <a:ext cx="2381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7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57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40</a:t>
            </a:r>
          </a:p>
        </p:txBody>
      </p:sp>
      <p:sp>
        <p:nvSpPr>
          <p:cNvPr id="27" name="chapter-table-cell-2-3">
            <a:extLst xmlns:a="http://schemas.openxmlformats.org/drawingml/2006/main">
              <a:ext uri="{FF2B5EF4-FFF2-40B4-BE49-F238E27FC236}">
                <a16:creationId xmlns:a16="http://schemas.microsoft.com/office/drawing/2014/main" id="{60D2EED0-4D47-41A9-AB99-E29DD4BD4A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724150"/>
            <a:ext cx="25717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8" name="chapter-table-text-2-3">
            <a:extLst xmlns:a="http://schemas.openxmlformats.org/drawingml/2006/main">
              <a:ext uri="{FF2B5EF4-FFF2-40B4-BE49-F238E27FC236}">
                <a16:creationId xmlns:a16="http://schemas.microsoft.com/office/drawing/2014/main" id="{E501D24A-A05F-49F2-9CC6-52B4C64B62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800350"/>
            <a:ext cx="2381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7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57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$120</a:t>
            </a:r>
          </a:p>
        </p:txBody>
      </p:sp>
      <p:sp>
        <p:nvSpPr>
          <p:cNvPr id="29" name="chapter-table-cell-2-4">
            <a:extLst xmlns:a="http://schemas.openxmlformats.org/drawingml/2006/main">
              <a:ext uri="{FF2B5EF4-FFF2-40B4-BE49-F238E27FC236}">
                <a16:creationId xmlns:a16="http://schemas.microsoft.com/office/drawing/2014/main" id="{CCD044AE-46DA-4ADE-8B6C-D29BE46EED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2724150"/>
            <a:ext cx="25717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30" name="chapter-table-text-2-4">
            <a:extLst xmlns:a="http://schemas.openxmlformats.org/drawingml/2006/main">
              <a:ext uri="{FF2B5EF4-FFF2-40B4-BE49-F238E27FC236}">
                <a16:creationId xmlns:a16="http://schemas.microsoft.com/office/drawing/2014/main" id="{43EB12AD-6421-452C-9B85-58921BA8EB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2800350"/>
            <a:ext cx="2381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7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57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$3</a:t>
            </a:r>
          </a:p>
        </p:txBody>
      </p:sp>
      <p:sp>
        <p:nvSpPr>
          <p:cNvPr id="31" name="chapter-table-cell-3-1">
            <a:extLst xmlns:a="http://schemas.openxmlformats.org/drawingml/2006/main">
              <a:ext uri="{FF2B5EF4-FFF2-40B4-BE49-F238E27FC236}">
                <a16:creationId xmlns:a16="http://schemas.microsoft.com/office/drawing/2014/main" id="{AE68B4F0-60EC-481E-85AC-53F4798EEC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429000"/>
            <a:ext cx="2381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32" name="chapter-table-text-3-1">
            <a:extLst xmlns:a="http://schemas.openxmlformats.org/drawingml/2006/main">
              <a:ext uri="{FF2B5EF4-FFF2-40B4-BE49-F238E27FC236}">
                <a16:creationId xmlns:a16="http://schemas.microsoft.com/office/drawing/2014/main" id="{6A70FEEF-40A4-4B9E-A191-5D2F1686C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505200"/>
            <a:ext cx="2190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75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575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5th</a:t>
            </a:r>
          </a:p>
        </p:txBody>
      </p:sp>
      <p:sp>
        <p:nvSpPr>
          <p:cNvPr id="33" name="chapter-table-cell-3-2">
            <a:extLst xmlns:a="http://schemas.openxmlformats.org/drawingml/2006/main">
              <a:ext uri="{FF2B5EF4-FFF2-40B4-BE49-F238E27FC236}">
                <a16:creationId xmlns:a16="http://schemas.microsoft.com/office/drawing/2014/main" id="{84825FDD-67F8-45B7-9366-73F97C8443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429000"/>
            <a:ext cx="25717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34" name="chapter-table-text-3-2">
            <a:extLst xmlns:a="http://schemas.openxmlformats.org/drawingml/2006/main">
              <a:ext uri="{FF2B5EF4-FFF2-40B4-BE49-F238E27FC236}">
                <a16:creationId xmlns:a16="http://schemas.microsoft.com/office/drawing/2014/main" id="{E7CAF6F8-5D00-41B0-A88D-F38F419476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3505200"/>
            <a:ext cx="2381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7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57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20</a:t>
            </a:r>
          </a:p>
        </p:txBody>
      </p:sp>
      <p:sp>
        <p:nvSpPr>
          <p:cNvPr id="35" name="chapter-table-cell-3-3">
            <a:extLst xmlns:a="http://schemas.openxmlformats.org/drawingml/2006/main">
              <a:ext uri="{FF2B5EF4-FFF2-40B4-BE49-F238E27FC236}">
                <a16:creationId xmlns:a16="http://schemas.microsoft.com/office/drawing/2014/main" id="{7648E4B8-809B-4E17-9D3E-261B527D13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3429000"/>
            <a:ext cx="25717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36" name="chapter-table-text-3-3">
            <a:extLst xmlns:a="http://schemas.openxmlformats.org/drawingml/2006/main">
              <a:ext uri="{FF2B5EF4-FFF2-40B4-BE49-F238E27FC236}">
                <a16:creationId xmlns:a16="http://schemas.microsoft.com/office/drawing/2014/main" id="{09AF779F-306F-4628-8CDA-67CA3A65AD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505200"/>
            <a:ext cx="2381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7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57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$120</a:t>
            </a:r>
          </a:p>
        </p:txBody>
      </p:sp>
      <p:sp>
        <p:nvSpPr>
          <p:cNvPr id="37" name="chapter-table-cell-3-4">
            <a:extLst xmlns:a="http://schemas.openxmlformats.org/drawingml/2006/main">
              <a:ext uri="{FF2B5EF4-FFF2-40B4-BE49-F238E27FC236}">
                <a16:creationId xmlns:a16="http://schemas.microsoft.com/office/drawing/2014/main" id="{B83C63D1-D9EF-4CCA-B869-2DC9326133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3429000"/>
            <a:ext cx="25717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38" name="chapter-table-text-3-4">
            <a:extLst xmlns:a="http://schemas.openxmlformats.org/drawingml/2006/main">
              <a:ext uri="{FF2B5EF4-FFF2-40B4-BE49-F238E27FC236}">
                <a16:creationId xmlns:a16="http://schemas.microsoft.com/office/drawing/2014/main" id="{50CB4CA5-BCF4-477C-A786-7664A41754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3505200"/>
            <a:ext cx="2381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7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57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$6</a:t>
            </a:r>
          </a:p>
        </p:txBody>
      </p:sp>
      <p:sp>
        <p:nvSpPr>
          <p:cNvPr id="39" name="chapter-table-cell-4-1">
            <a:extLst xmlns:a="http://schemas.openxmlformats.org/drawingml/2006/main">
              <a:ext uri="{FF2B5EF4-FFF2-40B4-BE49-F238E27FC236}">
                <a16:creationId xmlns:a16="http://schemas.microsoft.com/office/drawing/2014/main" id="{B60B2A5E-582D-484E-B4E0-4AA8F8C4B0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4133850"/>
            <a:ext cx="2381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40" name="chapter-table-text-4-1">
            <a:extLst xmlns:a="http://schemas.openxmlformats.org/drawingml/2006/main">
              <a:ext uri="{FF2B5EF4-FFF2-40B4-BE49-F238E27FC236}">
                <a16:creationId xmlns:a16="http://schemas.microsoft.com/office/drawing/2014/main" id="{B8B502B0-BF1B-44AF-9223-CE0DCCBEBA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210050"/>
            <a:ext cx="2190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75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575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6th</a:t>
            </a:r>
          </a:p>
        </p:txBody>
      </p:sp>
      <p:sp>
        <p:nvSpPr>
          <p:cNvPr id="41" name="chapter-table-cell-4-2">
            <a:extLst xmlns:a="http://schemas.openxmlformats.org/drawingml/2006/main">
              <a:ext uri="{FF2B5EF4-FFF2-40B4-BE49-F238E27FC236}">
                <a16:creationId xmlns:a16="http://schemas.microsoft.com/office/drawing/2014/main" id="{18C7E96C-D7D0-488D-9635-520AB02CB0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133850"/>
            <a:ext cx="25717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42" name="chapter-table-text-4-2">
            <a:extLst xmlns:a="http://schemas.openxmlformats.org/drawingml/2006/main">
              <a:ext uri="{FF2B5EF4-FFF2-40B4-BE49-F238E27FC236}">
                <a16:creationId xmlns:a16="http://schemas.microsoft.com/office/drawing/2014/main" id="{5086FAD8-FF90-4136-A529-D83000B69C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4210050"/>
            <a:ext cx="2381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7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57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10</a:t>
            </a:r>
          </a:p>
        </p:txBody>
      </p:sp>
      <p:sp>
        <p:nvSpPr>
          <p:cNvPr id="43" name="chapter-table-cell-4-3">
            <a:extLst xmlns:a="http://schemas.openxmlformats.org/drawingml/2006/main">
              <a:ext uri="{FF2B5EF4-FFF2-40B4-BE49-F238E27FC236}">
                <a16:creationId xmlns:a16="http://schemas.microsoft.com/office/drawing/2014/main" id="{F0F940A1-47A7-458A-B42F-8238FD96FD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4133850"/>
            <a:ext cx="25717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44" name="chapter-table-text-4-3">
            <a:extLst xmlns:a="http://schemas.openxmlformats.org/drawingml/2006/main">
              <a:ext uri="{FF2B5EF4-FFF2-40B4-BE49-F238E27FC236}">
                <a16:creationId xmlns:a16="http://schemas.microsoft.com/office/drawing/2014/main" id="{B80CAD2E-DCB2-4879-8E9B-29D0A29229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210050"/>
            <a:ext cx="2381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7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57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$120</a:t>
            </a:r>
          </a:p>
        </p:txBody>
      </p:sp>
      <p:sp>
        <p:nvSpPr>
          <p:cNvPr id="45" name="chapter-table-cell-4-4">
            <a:extLst xmlns:a="http://schemas.openxmlformats.org/drawingml/2006/main">
              <a:ext uri="{FF2B5EF4-FFF2-40B4-BE49-F238E27FC236}">
                <a16:creationId xmlns:a16="http://schemas.microsoft.com/office/drawing/2014/main" id="{537D0148-16D8-44F5-98FD-F3FE3138CC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4133850"/>
            <a:ext cx="25717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46" name="chapter-table-text-4-4">
            <a:extLst xmlns:a="http://schemas.openxmlformats.org/drawingml/2006/main">
              <a:ext uri="{FF2B5EF4-FFF2-40B4-BE49-F238E27FC236}">
                <a16:creationId xmlns:a16="http://schemas.microsoft.com/office/drawing/2014/main" id="{1985F34C-D836-4786-AF57-FF8B4A9E98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4210050"/>
            <a:ext cx="2381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7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57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$12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58239AAF-570B-4ED4-A65F-4C28FDB9F8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467350"/>
            <a:ext cx="9334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614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When the same wage produces fewer additional meals, each additional meal costs more.</a:t>
            </a:r>
          </a:p>
        </p:txBody>
      </p:sp>
    </p:spTree>
    <p:extLst>
      <p:ext uri="{BB962C8B-B14F-4D97-AF65-F5344CB8AC3E}">
        <p14:creationId xmlns:p14="http://schemas.microsoft.com/office/powerpoint/2010/main" val="16314504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ule">
            <a:extLst xmlns:a="http://schemas.openxmlformats.org/drawingml/2006/main">
              <a:ext uri="{FF2B5EF4-FFF2-40B4-BE49-F238E27FC236}">
                <a16:creationId xmlns:a16="http://schemas.microsoft.com/office/drawing/2014/main" id="{24D1806A-9664-4361-A31C-3C2846E637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ADDC50FA-B5E9-4F55-A933-FA440E7CAA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13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5711670-C223-4A17-B9A6-72FF6DD525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The marginal-cost curve comes from production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EA035B2B-1B80-4B2F-8489-2410EE937A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F4568A30-A6DB-4B31-834E-A4F1E6093C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D56EEB11-6BAA-41B6-A762-EE88DE1FD3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12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05a42d2679f4bd9"/>
          <a:stretch xmlns:a="http://schemas.openxmlformats.org/drawingml/2006/main"/>
        </p:blipFill>
        <p:spPr>
          <a:xfrm xmlns:a="http://schemas.openxmlformats.org/drawingml/2006/main">
            <a:off x="3944652" y="1371600"/>
            <a:ext cx="4302697" cy="4419600"/>
          </a:xfrm>
          <a:prstGeom xmlns:a="http://schemas.openxmlformats.org/drawingml/2006/main" prst="rect">
            <a:avLst/>
          </a:prstGeom>
        </p:spPr>
      </p:pic>
      <p:sp>
        <p:nvSpPr>
          <p:cNvPr id="8" name="figure-takeaway">
            <a:extLst xmlns:a="http://schemas.openxmlformats.org/drawingml/2006/main">
              <a:ext uri="{FF2B5EF4-FFF2-40B4-BE49-F238E27FC236}">
                <a16:creationId xmlns:a16="http://schemas.microsoft.com/office/drawing/2014/main" id="{4384CE1E-B446-403C-B98F-40FF594771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5829300"/>
            <a:ext cx="101346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Marginal cost reaches its minimum when marginal product reaches its maximum.</a:t>
            </a:r>
          </a:p>
        </p:txBody>
      </p:sp>
    </p:spTree>
    <p:extLst>
      <p:ext uri="{BB962C8B-B14F-4D97-AF65-F5344CB8AC3E}">
        <p14:creationId xmlns:p14="http://schemas.microsoft.com/office/powerpoint/2010/main" val="1713282140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accent-rule">
            <a:extLst xmlns:a="http://schemas.openxmlformats.org/drawingml/2006/main">
              <a:ext uri="{FF2B5EF4-FFF2-40B4-BE49-F238E27FC236}">
                <a16:creationId xmlns:a16="http://schemas.microsoft.com/office/drawing/2014/main" id="{D2AD98C7-3F74-4E0C-84DF-7929C81B9F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5506FFCC-6564-499D-BFC9-FF75A6A533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13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9964F86-9340-47DC-ACB5-B188FB3002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Average costs divide total costs by output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9E2C4860-DA67-49CE-A596-C3CD862776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67A11031-2D8D-4D12-84BC-EAF7838D78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ECD2B38F-207F-44A0-8360-D0ABD6865A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13</a:t>
            </a:r>
          </a:p>
        </p:txBody>
      </p:sp>
      <p:sp>
        <p:nvSpPr>
          <p:cNvPr id="7" name="panel-1-field">
            <a:extLst xmlns:a="http://schemas.openxmlformats.org/drawingml/2006/main">
              <a:ext uri="{FF2B5EF4-FFF2-40B4-BE49-F238E27FC236}">
                <a16:creationId xmlns:a16="http://schemas.microsoft.com/office/drawing/2014/main" id="{114B3DFF-630A-4DEF-B7E4-83E4360AC8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1752600"/>
            <a:ext cx="3219450" cy="3257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E39FC9D-BD8A-41AD-AAB0-1E34479BA2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1943100"/>
            <a:ext cx="2762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AVERAGE FIXED COST</a:t>
            </a:r>
          </a:p>
        </p:txBody>
      </p:sp>
      <p:sp>
        <p:nvSpPr>
          <p:cNvPr id="9" name="panel-1-heading">
            <a:extLst xmlns:a="http://schemas.openxmlformats.org/drawingml/2006/main">
              <a:ext uri="{FF2B5EF4-FFF2-40B4-BE49-F238E27FC236}">
                <a16:creationId xmlns:a16="http://schemas.microsoft.com/office/drawing/2014/main" id="{E5AC91A6-5C62-4B02-BFB9-DE89567AA4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343150"/>
            <a:ext cx="27622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2025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AFC = FC ÷ Q</a:t>
            </a:r>
          </a:p>
        </p:txBody>
      </p:sp>
      <p:sp>
        <p:nvSpPr>
          <p:cNvPr id="10" name="panel-1-body">
            <a:extLst xmlns:a="http://schemas.openxmlformats.org/drawingml/2006/main">
              <a:ext uri="{FF2B5EF4-FFF2-40B4-BE49-F238E27FC236}">
                <a16:creationId xmlns:a16="http://schemas.microsoft.com/office/drawing/2014/main" id="{39760749-A803-412A-9F78-A4C12450B7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162300"/>
            <a:ext cx="26860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7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57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Spreading a fixed cost over more output always pushes average fixed cost down.</a:t>
            </a:r>
          </a:p>
        </p:txBody>
      </p:sp>
      <p:sp>
        <p:nvSpPr>
          <p:cNvPr id="11" name="panel-2-field">
            <a:extLst xmlns:a="http://schemas.openxmlformats.org/drawingml/2006/main">
              <a:ext uri="{FF2B5EF4-FFF2-40B4-BE49-F238E27FC236}">
                <a16:creationId xmlns:a16="http://schemas.microsoft.com/office/drawing/2014/main" id="{6706D7A0-397F-47D5-AABB-06EB4B42A8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1752600"/>
            <a:ext cx="3219450" cy="3257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8E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9D50410-6C11-4CED-8332-FA5D7A80B4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1943100"/>
            <a:ext cx="2762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8C6810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8C6810"/>
                </a:solidFill>
                <a:latin typeface="Aptos"/>
                <a:ea typeface="Aptos"/>
                <a:cs typeface="Aptos"/>
              </a:rPr>
              <a:t>AVERAGE VARIABLE COST</a:t>
            </a:r>
          </a:p>
        </p:txBody>
      </p:sp>
      <p:sp>
        <p:nvSpPr>
          <p:cNvPr id="13" name="panel-2-heading">
            <a:extLst xmlns:a="http://schemas.openxmlformats.org/drawingml/2006/main">
              <a:ext uri="{FF2B5EF4-FFF2-40B4-BE49-F238E27FC236}">
                <a16:creationId xmlns:a16="http://schemas.microsoft.com/office/drawing/2014/main" id="{2EFDA557-DEE8-4ECD-9C30-3A255488EB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2343150"/>
            <a:ext cx="27622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8C6810"/>
                </a:solidFill>
                <a:latin typeface="Georgia"/>
                <a:ea typeface="Georgia"/>
                <a:cs typeface="Georgia"/>
              </a:defRPr>
            </a:pPr>
            <a:r>
              <a:rPr sz="2025" b="1" i="0">
                <a:solidFill>
                  <a:srgbClr val="8C6810"/>
                </a:solidFill>
                <a:latin typeface="Georgia"/>
                <a:ea typeface="Georgia"/>
                <a:cs typeface="Georgia"/>
              </a:rPr>
              <a:t>AVC = VC ÷ Q</a:t>
            </a:r>
          </a:p>
        </p:txBody>
      </p:sp>
      <p:sp>
        <p:nvSpPr>
          <p:cNvPr id="14" name="panel-2-body">
            <a:extLst xmlns:a="http://schemas.openxmlformats.org/drawingml/2006/main">
              <a:ext uri="{FF2B5EF4-FFF2-40B4-BE49-F238E27FC236}">
                <a16:creationId xmlns:a16="http://schemas.microsoft.com/office/drawing/2014/main" id="{8BF9D152-713B-42A1-A8A4-5D49DF3381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5350" y="3162300"/>
            <a:ext cx="26860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7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57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Variable cost per unit reflects how much variable input the firm needs.</a:t>
            </a:r>
          </a:p>
        </p:txBody>
      </p:sp>
      <p:sp>
        <p:nvSpPr>
          <p:cNvPr id="15" name="panel-3-field">
            <a:extLst xmlns:a="http://schemas.openxmlformats.org/drawingml/2006/main">
              <a:ext uri="{FF2B5EF4-FFF2-40B4-BE49-F238E27FC236}">
                <a16:creationId xmlns:a16="http://schemas.microsoft.com/office/drawing/2014/main" id="{85DBA288-182C-4F4E-BCB8-4F0DC7E7C7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1752600"/>
            <a:ext cx="3219450" cy="3257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F7CE434-882F-4E66-85DF-63A967EB1F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1943100"/>
            <a:ext cx="2762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AVERAGE TOTAL COST</a:t>
            </a:r>
          </a:p>
        </p:txBody>
      </p:sp>
      <p:sp>
        <p:nvSpPr>
          <p:cNvPr id="17" name="panel-3-heading">
            <a:extLst xmlns:a="http://schemas.openxmlformats.org/drawingml/2006/main">
              <a:ext uri="{FF2B5EF4-FFF2-40B4-BE49-F238E27FC236}">
                <a16:creationId xmlns:a16="http://schemas.microsoft.com/office/drawing/2014/main" id="{CCF13DD5-3FD4-4615-9059-09BCD6FF1A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2343150"/>
            <a:ext cx="27622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2025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ATC = TC ÷ Q</a:t>
            </a:r>
          </a:p>
        </p:txBody>
      </p:sp>
      <p:sp>
        <p:nvSpPr>
          <p:cNvPr id="18" name="panel-3-body">
            <a:extLst xmlns:a="http://schemas.openxmlformats.org/drawingml/2006/main">
              <a:ext uri="{FF2B5EF4-FFF2-40B4-BE49-F238E27FC236}">
                <a16:creationId xmlns:a16="http://schemas.microsoft.com/office/drawing/2014/main" id="{795F6D3C-B6CD-4943-BF74-1D10454FE6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3162300"/>
            <a:ext cx="26860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7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57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Average total cost equals average fixed cost plus average variable cost.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90B2616-5F94-4A4A-BF7B-797AB90920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5391150"/>
            <a:ext cx="93726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573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Marginal cost asks about the next unit; average cost looks backward across all units produced.</a:t>
            </a:r>
          </a:p>
        </p:txBody>
      </p:sp>
    </p:spTree>
    <p:extLst>
      <p:ext uri="{BB962C8B-B14F-4D97-AF65-F5344CB8AC3E}">
        <p14:creationId xmlns:p14="http://schemas.microsoft.com/office/powerpoint/2010/main" val="58355147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ule">
            <a:extLst xmlns:a="http://schemas.openxmlformats.org/drawingml/2006/main">
              <a:ext uri="{FF2B5EF4-FFF2-40B4-BE49-F238E27FC236}">
                <a16:creationId xmlns:a16="http://schemas.microsoft.com/office/drawing/2014/main" id="{7DB22BA6-3894-438A-9F4E-E3E1EFACD4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CD53686B-47D0-49FB-BF31-15F884E854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13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BAF0D37-5757-454A-B5FB-1D9B2B8360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The marginal pulls the average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C86DAF5E-D7ED-408D-9532-085FB85A31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575EB2B2-88BB-4F7C-8021-556A375C65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A98C0D73-E720-43C4-9AA5-2B5BA282C3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14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3e5660ad0e74f92"/>
          <a:stretch xmlns:a="http://schemas.openxmlformats.org/drawingml/2006/main"/>
        </p:blipFill>
        <p:spPr>
          <a:xfrm xmlns:a="http://schemas.openxmlformats.org/drawingml/2006/main">
            <a:off x="3891222" y="1371600"/>
            <a:ext cx="4409555" cy="4419600"/>
          </a:xfrm>
          <a:prstGeom xmlns:a="http://schemas.openxmlformats.org/drawingml/2006/main" prst="rect">
            <a:avLst/>
          </a:prstGeom>
        </p:spPr>
      </p:pic>
      <p:sp>
        <p:nvSpPr>
          <p:cNvPr id="8" name="figure-takeaway">
            <a:extLst xmlns:a="http://schemas.openxmlformats.org/drawingml/2006/main">
              <a:ext uri="{FF2B5EF4-FFF2-40B4-BE49-F238E27FC236}">
                <a16:creationId xmlns:a16="http://schemas.microsoft.com/office/drawing/2014/main" id="{DA03FD5C-7074-42B5-A384-BEE9C51E10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5829300"/>
            <a:ext cx="101346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MC below an average pulls it down; MC above an average pulls it up.</a:t>
            </a:r>
          </a:p>
        </p:txBody>
      </p:sp>
    </p:spTree>
    <p:extLst>
      <p:ext uri="{BB962C8B-B14F-4D97-AF65-F5344CB8AC3E}">
        <p14:creationId xmlns:p14="http://schemas.microsoft.com/office/powerpoint/2010/main" val="2065233980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ule">
            <a:extLst xmlns:a="http://schemas.openxmlformats.org/drawingml/2006/main">
              <a:ext uri="{FF2B5EF4-FFF2-40B4-BE49-F238E27FC236}">
                <a16:creationId xmlns:a16="http://schemas.microsoft.com/office/drawing/2014/main" id="{A435084F-2899-484D-80E9-8AA58244A2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095BA6B8-B0BE-4483-94C7-F441880F27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13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6CC9B6F-C0BE-4A24-A041-1C931289F4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988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Your semester GPA follows the same marginal-average rule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D51F3B91-66CC-42A0-8807-4D7468DD3C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0DA8FA7A-7017-4BC3-89D0-E7452BD6BC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FF4E72D7-E5E8-473D-86C3-04D20536D7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15</a:t>
            </a:r>
          </a:p>
        </p:txBody>
      </p:sp>
      <p:sp>
        <p:nvSpPr>
          <p:cNvPr id="7" name="big-statement">
            <a:extLst xmlns:a="http://schemas.openxmlformats.org/drawingml/2006/main">
              <a:ext uri="{FF2B5EF4-FFF2-40B4-BE49-F238E27FC236}">
                <a16:creationId xmlns:a16="http://schemas.microsoft.com/office/drawing/2014/main" id="{F6F52184-027E-42F1-9FCE-CF6E49F790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924050"/>
            <a:ext cx="100965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A semester GPA above your cumulative GPA pulls the cumulative average up; one below it pulls the average down.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6BEFE32-30F5-4C89-83E5-34406A59CB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562600"/>
            <a:ext cx="8953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75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That is why MC crosses AVC and ATC at their minimum points.</a:t>
            </a:r>
          </a:p>
        </p:txBody>
      </p:sp>
    </p:spTree>
    <p:extLst>
      <p:ext uri="{BB962C8B-B14F-4D97-AF65-F5344CB8AC3E}">
        <p14:creationId xmlns:p14="http://schemas.microsoft.com/office/powerpoint/2010/main" val="737905062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accent-rule">
            <a:extLst xmlns:a="http://schemas.openxmlformats.org/drawingml/2006/main">
              <a:ext uri="{FF2B5EF4-FFF2-40B4-BE49-F238E27FC236}">
                <a16:creationId xmlns:a16="http://schemas.microsoft.com/office/drawing/2014/main" id="{B454052D-3ADD-4AEC-9E76-4DAFC5F23B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19D1C383-B0F3-47DF-94F5-53F0A9CECA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13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B8093EE-C1D6-4537-B996-F092D1A57E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Fixed cost and sunk cost answer different questions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F1C4F339-9CC5-49DD-887A-2F4E12B44B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70A65B42-B209-4F6D-826D-623F3C1268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2933D2AB-2CCF-4E5A-86C9-1F9DAE2761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16</a:t>
            </a:r>
          </a:p>
        </p:txBody>
      </p:sp>
      <p:sp>
        <p:nvSpPr>
          <p:cNvPr id="7" name="panel-1-field">
            <a:extLst xmlns:a="http://schemas.openxmlformats.org/drawingml/2006/main">
              <a:ext uri="{FF2B5EF4-FFF2-40B4-BE49-F238E27FC236}">
                <a16:creationId xmlns:a16="http://schemas.microsoft.com/office/drawing/2014/main" id="{C34A4132-BB1A-4124-BA93-66BCAFB3E0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1752600"/>
            <a:ext cx="4476750" cy="3257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463E2BB-F561-4935-B6DD-9785981F09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1943100"/>
            <a:ext cx="4019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FIXED FOR CURRENT OUTPUT</a:t>
            </a:r>
          </a:p>
        </p:txBody>
      </p:sp>
      <p:sp>
        <p:nvSpPr>
          <p:cNvPr id="9" name="panel-1-heading">
            <a:extLst xmlns:a="http://schemas.openxmlformats.org/drawingml/2006/main">
              <a:ext uri="{FF2B5EF4-FFF2-40B4-BE49-F238E27FC236}">
                <a16:creationId xmlns:a16="http://schemas.microsoft.com/office/drawing/2014/main" id="{34338689-FFE5-4B57-9814-EF0AF5FBEA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2343150"/>
            <a:ext cx="40195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2932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Does not change with Q today</a:t>
            </a:r>
          </a:p>
        </p:txBody>
      </p:sp>
      <p:sp>
        <p:nvSpPr>
          <p:cNvPr id="10" name="panel-1-body">
            <a:extLst xmlns:a="http://schemas.openxmlformats.org/drawingml/2006/main">
              <a:ext uri="{FF2B5EF4-FFF2-40B4-BE49-F238E27FC236}">
                <a16:creationId xmlns:a16="http://schemas.microsoft.com/office/drawing/2014/main" id="{2B9B95E6-5E23-4929-91AB-C7B1CB91B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3162300"/>
            <a:ext cx="39433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A payment may be fixed during the current decision but still avoidable later.</a:t>
            </a:r>
          </a:p>
        </p:txBody>
      </p:sp>
      <p:sp>
        <p:nvSpPr>
          <p:cNvPr id="11" name="panel-2-field">
            <a:extLst xmlns:a="http://schemas.openxmlformats.org/drawingml/2006/main">
              <a:ext uri="{FF2B5EF4-FFF2-40B4-BE49-F238E27FC236}">
                <a16:creationId xmlns:a16="http://schemas.microsoft.com/office/drawing/2014/main" id="{CC11C014-9D2C-4398-957D-4E455B4CED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1752600"/>
            <a:ext cx="4476750" cy="3257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D25AAA4-0984-4325-86DC-87D6DAF1D3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943100"/>
            <a:ext cx="4019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SUNK</a:t>
            </a:r>
          </a:p>
        </p:txBody>
      </p:sp>
      <p:sp>
        <p:nvSpPr>
          <p:cNvPr id="13" name="panel-2-heading">
            <a:extLst xmlns:a="http://schemas.openxmlformats.org/drawingml/2006/main">
              <a:ext uri="{FF2B5EF4-FFF2-40B4-BE49-F238E27FC236}">
                <a16:creationId xmlns:a16="http://schemas.microsoft.com/office/drawing/2014/main" id="{C4ADCDDB-E5FA-4E65-9F1C-8BAF38EECB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343150"/>
            <a:ext cx="40195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Cannot be recovered</a:t>
            </a:r>
          </a:p>
        </p:txBody>
      </p:sp>
      <p:sp>
        <p:nvSpPr>
          <p:cNvPr id="14" name="panel-2-body">
            <a:extLst xmlns:a="http://schemas.openxmlformats.org/drawingml/2006/main">
              <a:ext uri="{FF2B5EF4-FFF2-40B4-BE49-F238E27FC236}">
                <a16:creationId xmlns:a16="http://schemas.microsoft.com/office/drawing/2014/main" id="{41CEDD6A-30AB-4E6E-8AD3-100C22FAE9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162300"/>
            <a:ext cx="39433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A past expenditure that no current choice can change should not affect the current decision.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21A918B-20DB-4D99-9DF5-64B94F259C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5391150"/>
            <a:ext cx="93726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573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Every sunk cost is fixed for the current decision, but not every fixed cost is permanently sunk.</a:t>
            </a:r>
          </a:p>
        </p:txBody>
      </p:sp>
    </p:spTree>
    <p:extLst>
      <p:ext uri="{BB962C8B-B14F-4D97-AF65-F5344CB8AC3E}">
        <p14:creationId xmlns:p14="http://schemas.microsoft.com/office/powerpoint/2010/main" val="1792789729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ule">
            <a:extLst xmlns:a="http://schemas.openxmlformats.org/drawingml/2006/main">
              <a:ext uri="{FF2B5EF4-FFF2-40B4-BE49-F238E27FC236}">
                <a16:creationId xmlns:a16="http://schemas.microsoft.com/office/drawing/2014/main" id="{C1EB8421-35B6-4AB0-AEA4-565FE734FF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D48AFEDF-127E-4706-BE3A-99DF87AE6E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13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09D6A62-7A85-4524-AE0A-050DD69728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692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Long-run average cost asks how scale changes unit cost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0DE90F31-3EAE-44ED-A903-98876FC4D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25C01451-F3A0-46FC-8558-D717E6E681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980C5177-0F5E-4597-9F21-EE3646E0A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17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1e42789481a4218"/>
          <a:stretch xmlns:a="http://schemas.openxmlformats.org/drawingml/2006/main"/>
        </p:blipFill>
        <p:spPr>
          <a:xfrm xmlns:a="http://schemas.openxmlformats.org/drawingml/2006/main">
            <a:off x="2564725" y="1371600"/>
            <a:ext cx="7062550" cy="4419600"/>
          </a:xfrm>
          <a:prstGeom xmlns:a="http://schemas.openxmlformats.org/drawingml/2006/main" prst="rect">
            <a:avLst/>
          </a:prstGeom>
        </p:spPr>
      </p:pic>
      <p:sp>
        <p:nvSpPr>
          <p:cNvPr id="8" name="figure-takeaway">
            <a:extLst xmlns:a="http://schemas.openxmlformats.org/drawingml/2006/main">
              <a:ext uri="{FF2B5EF4-FFF2-40B4-BE49-F238E27FC236}">
                <a16:creationId xmlns:a16="http://schemas.microsoft.com/office/drawing/2014/main" id="{9DDB7260-3CE6-41ED-A878-10F3C77703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5829300"/>
            <a:ext cx="101346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734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In the long run every input can change; the question is whether average cost falls, stays flat, or rises with scale.</a:t>
            </a:r>
          </a:p>
        </p:txBody>
      </p:sp>
    </p:spTree>
    <p:extLst>
      <p:ext uri="{BB962C8B-B14F-4D97-AF65-F5344CB8AC3E}">
        <p14:creationId xmlns:p14="http://schemas.microsoft.com/office/powerpoint/2010/main" val="46276741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accent-rule">
            <a:extLst xmlns:a="http://schemas.openxmlformats.org/drawingml/2006/main">
              <a:ext uri="{FF2B5EF4-FFF2-40B4-BE49-F238E27FC236}">
                <a16:creationId xmlns:a16="http://schemas.microsoft.com/office/drawing/2014/main" id="{C7E3A2C0-33CF-4C3F-8AF4-61D4AE88F3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82646184-57F6-4543-8FEF-91E98E4174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13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C949099-5611-45E5-AB58-865E197476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Minimum efficient scale is a cost concept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B6549B4B-0A87-42B1-926C-C1ED6A490D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41EAC791-9A5A-45A5-AB42-AF2DB338B2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4DFA2433-D713-4FC9-BBC8-2D131F4414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18</a:t>
            </a:r>
          </a:p>
        </p:txBody>
      </p:sp>
      <p:sp>
        <p:nvSpPr>
          <p:cNvPr id="7" name="big-statement">
            <a:extLst xmlns:a="http://schemas.openxmlformats.org/drawingml/2006/main">
              <a:ext uri="{FF2B5EF4-FFF2-40B4-BE49-F238E27FC236}">
                <a16:creationId xmlns:a16="http://schemas.microsoft.com/office/drawing/2014/main" id="{24A1B5C7-C056-47E3-A084-4B9197AC21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524000"/>
            <a:ext cx="10096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MES is the smallest output at which long-run average cost reaches its minimum.</a:t>
            </a:r>
          </a:p>
        </p:txBody>
      </p:sp>
      <p:sp>
        <p:nvSpPr>
          <p:cNvPr id="8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31478400-F93A-457B-A9E2-C14E8E7FE2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1527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bullet-1">
            <a:extLst xmlns:a="http://schemas.openxmlformats.org/drawingml/2006/main">
              <a:ext uri="{FF2B5EF4-FFF2-40B4-BE49-F238E27FC236}">
                <a16:creationId xmlns:a16="http://schemas.microsoft.com/office/drawing/2014/main" id="{3B83EB78-E3AF-46BD-8538-73366CA693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1623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It is not automatically the profit-maximizing quantity.</a:t>
            </a:r>
          </a:p>
        </p:txBody>
      </p:sp>
      <p:sp>
        <p:nvSpPr>
          <p:cNvPr id="10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0E852550-3338-4767-AE96-D406D1F0AB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7814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bullet-2">
            <a:extLst xmlns:a="http://schemas.openxmlformats.org/drawingml/2006/main">
              <a:ext uri="{FF2B5EF4-FFF2-40B4-BE49-F238E27FC236}">
                <a16:creationId xmlns:a16="http://schemas.microsoft.com/office/drawing/2014/main" id="{D48A1F49-6C84-41F8-8C51-CE10153F76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79095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548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A small MES relative to market demand allows many efficient-sized firms.</a:t>
            </a:r>
          </a:p>
        </p:txBody>
      </p:sp>
      <p:sp>
        <p:nvSpPr>
          <p:cNvPr id="12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04F5E781-551E-4D3E-A1C0-4B106E2BB8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44100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bullet-3">
            <a:extLst xmlns:a="http://schemas.openxmlformats.org/drawingml/2006/main">
              <a:ext uri="{FF2B5EF4-FFF2-40B4-BE49-F238E27FC236}">
                <a16:creationId xmlns:a16="http://schemas.microsoft.com/office/drawing/2014/main" id="{8B149CFC-9CD1-4D4D-9AA6-E4C47C705E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44196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380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A large MES relative to market demand can support only a few efficient-sized firms.</a:t>
            </a:r>
          </a:p>
        </p:txBody>
      </p:sp>
    </p:spTree>
    <p:extLst>
      <p:ext uri="{BB962C8B-B14F-4D97-AF65-F5344CB8AC3E}">
        <p14:creationId xmlns:p14="http://schemas.microsoft.com/office/powerpoint/2010/main" val="860456118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ule">
            <a:extLst xmlns:a="http://schemas.openxmlformats.org/drawingml/2006/main">
              <a:ext uri="{FF2B5EF4-FFF2-40B4-BE49-F238E27FC236}">
                <a16:creationId xmlns:a16="http://schemas.microsoft.com/office/drawing/2014/main" id="{7D31FD8A-447C-4D44-B9D1-7C3E588B45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2F7E5969-3177-4E34-8793-F3867D99A1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13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C3A9E76-7CB2-4EEA-AE59-D3F108DC5E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Physical law can create economies of scale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FB17FCEE-B014-47A9-8495-BA0A1771F4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4E43AFA1-8BEC-41C4-8A09-17E2024E47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B3E4FED3-E43C-4A3A-8631-94C90B6D78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19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c7453f0f45e42bc"/>
          <a:stretch xmlns:a="http://schemas.openxmlformats.org/drawingml/2006/main"/>
        </p:blipFill>
        <p:spPr>
          <a:xfrm xmlns:a="http://schemas.openxmlformats.org/drawingml/2006/main">
            <a:off x="3136554" y="1371600"/>
            <a:ext cx="5918892" cy="4419600"/>
          </a:xfrm>
          <a:prstGeom xmlns:a="http://schemas.openxmlformats.org/drawingml/2006/main" prst="rect">
            <a:avLst/>
          </a:prstGeom>
        </p:spPr>
      </p:pic>
      <p:sp>
        <p:nvSpPr>
          <p:cNvPr id="8" name="figure-takeaway">
            <a:extLst xmlns:a="http://schemas.openxmlformats.org/drawingml/2006/main">
              <a:ext uri="{FF2B5EF4-FFF2-40B4-BE49-F238E27FC236}">
                <a16:creationId xmlns:a16="http://schemas.microsoft.com/office/drawing/2014/main" id="{B1537AC2-F239-4E19-98B6-29C5D52B56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5829300"/>
            <a:ext cx="101346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Capacity can grow faster than the material needed merely to enclose it.</a:t>
            </a:r>
          </a:p>
        </p:txBody>
      </p:sp>
    </p:spTree>
    <p:extLst>
      <p:ext uri="{BB962C8B-B14F-4D97-AF65-F5344CB8AC3E}">
        <p14:creationId xmlns:p14="http://schemas.microsoft.com/office/powerpoint/2010/main" val="1116084197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accent-rule">
            <a:extLst xmlns:a="http://schemas.openxmlformats.org/drawingml/2006/main">
              <a:ext uri="{FF2B5EF4-FFF2-40B4-BE49-F238E27FC236}">
                <a16:creationId xmlns:a16="http://schemas.microsoft.com/office/drawing/2014/main" id="{C4E6CC70-028A-40DB-838B-0F9720D772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888E1BB8-F033-406E-885E-D9F8633005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13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747AC5A-0415-4CFD-AB56-B36D83D80F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Your business earned $50,000. Did it create value?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49EDA3E2-0CC6-4299-BB69-B8668DD5D1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00570C01-ABE6-4A6B-8FC7-F18B4E2E1E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AB43D078-82A5-40D7-943B-0A936B63F7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7" name="big-statement">
            <a:extLst xmlns:a="http://schemas.openxmlformats.org/drawingml/2006/main">
              <a:ext uri="{FF2B5EF4-FFF2-40B4-BE49-F238E27FC236}">
                <a16:creationId xmlns:a16="http://schemas.microsoft.com/office/drawing/2014/main" id="{E93FAF95-AD98-49FD-9A13-5523A27DF7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524000"/>
            <a:ext cx="10096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7055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A rich uncle gives you $1 million. The business earns $50,000 after paying every bill.</a:t>
            </a:r>
          </a:p>
        </p:txBody>
      </p:sp>
      <p:sp>
        <p:nvSpPr>
          <p:cNvPr id="8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A41404F9-9A43-4E5A-B741-EB071D61D3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1527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bullet-1">
            <a:extLst xmlns:a="http://schemas.openxmlformats.org/drawingml/2006/main">
              <a:ext uri="{FF2B5EF4-FFF2-40B4-BE49-F238E27FC236}">
                <a16:creationId xmlns:a16="http://schemas.microsoft.com/office/drawing/2014/main" id="{8385BED0-6E40-4979-A76B-1D4AA65568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1623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The accountant reports a $50,000 profit.</a:t>
            </a:r>
          </a:p>
        </p:txBody>
      </p:sp>
      <p:sp>
        <p:nvSpPr>
          <p:cNvPr id="10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D80AE7F0-BD52-4E6B-B915-7E232E2087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7814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bullet-2">
            <a:extLst xmlns:a="http://schemas.openxmlformats.org/drawingml/2006/main">
              <a:ext uri="{FF2B5EF4-FFF2-40B4-BE49-F238E27FC236}">
                <a16:creationId xmlns:a16="http://schemas.microsoft.com/office/drawing/2014/main" id="{09951071-FD5B-4F24-9555-5E3FBFC268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79095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604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A comparable investment would also have earned 5 percent, or $50,000.</a:t>
            </a:r>
          </a:p>
        </p:txBody>
      </p:sp>
      <p:sp>
        <p:nvSpPr>
          <p:cNvPr id="12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D9C1F681-D054-4DFF-90A8-48298255FC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44100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bullet-3">
            <a:extLst xmlns:a="http://schemas.openxmlformats.org/drawingml/2006/main">
              <a:ext uri="{FF2B5EF4-FFF2-40B4-BE49-F238E27FC236}">
                <a16:creationId xmlns:a16="http://schemas.microsoft.com/office/drawing/2014/main" id="{88C01BBF-65CC-4102-AA15-A6516C3B82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44196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The business did no better than the next-best use of the money.</a:t>
            </a:r>
          </a:p>
        </p:txBody>
      </p:sp>
    </p:spTree>
    <p:extLst>
      <p:ext uri="{BB962C8B-B14F-4D97-AF65-F5344CB8AC3E}">
        <p14:creationId xmlns:p14="http://schemas.microsoft.com/office/powerpoint/2010/main" val="580719007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accent-rule">
            <a:extLst xmlns:a="http://schemas.openxmlformats.org/drawingml/2006/main">
              <a:ext uri="{FF2B5EF4-FFF2-40B4-BE49-F238E27FC236}">
                <a16:creationId xmlns:a16="http://schemas.microsoft.com/office/drawing/2014/main" id="{43C2196D-E283-4FB6-A92B-F38D56862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D06D3465-EC1B-40DD-B6D3-2E716C4574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13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3CF55BB-244B-474E-BB6C-47973C22AB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Average cost can fall for several reasons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BE77C4F7-B8A4-486C-9BA5-D72D6FA284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E20B88F1-25C3-43C5-B194-AC2A6CBD9A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20E39461-C6B4-4600-83CC-956538D043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20</a:t>
            </a:r>
          </a:p>
        </p:txBody>
      </p:sp>
      <p:sp>
        <p:nvSpPr>
          <p:cNvPr id="7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AB4A01B0-D7CB-4CF1-B538-304FB358DF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16859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BE14C7B1-188B-4356-9C9B-3B4EC2B2FA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50" y="1695450"/>
            <a:ext cx="87439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Spread a large design, plant, or compliance cost over more units.</a:t>
            </a:r>
          </a:p>
        </p:txBody>
      </p:sp>
      <p:sp>
        <p:nvSpPr>
          <p:cNvPr id="9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461A9E8D-75EE-43A2-BD27-D9B66DCABA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2324100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076CD09D-A28F-4D79-A39F-3D773170B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50" y="2333625"/>
            <a:ext cx="87439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Use specialized workers, machines, or production stages.</a:t>
            </a:r>
          </a:p>
        </p:txBody>
      </p:sp>
      <p:sp>
        <p:nvSpPr>
          <p:cNvPr id="11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B6D4B5EF-3411-4537-9B89-7E9A544AFF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29622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2" name="bullet-3">
            <a:extLst xmlns:a="http://schemas.openxmlformats.org/drawingml/2006/main">
              <a:ext uri="{FF2B5EF4-FFF2-40B4-BE49-F238E27FC236}">
                <a16:creationId xmlns:a16="http://schemas.microsoft.com/office/drawing/2014/main" id="{B3EB8C42-DB05-4CF7-8812-79E3957DF7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50" y="2971800"/>
            <a:ext cx="87439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Buy or ship inputs in larger, more efficient quantities.</a:t>
            </a:r>
          </a:p>
        </p:txBody>
      </p:sp>
      <p:sp>
        <p:nvSpPr>
          <p:cNvPr id="13" name="bullet-mark-4">
            <a:extLst xmlns:a="http://schemas.openxmlformats.org/drawingml/2006/main">
              <a:ext uri="{FF2B5EF4-FFF2-40B4-BE49-F238E27FC236}">
                <a16:creationId xmlns:a16="http://schemas.microsoft.com/office/drawing/2014/main" id="{EA9A18CC-617B-477C-80D3-5FB9781C54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3600450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4" name="bullet-4">
            <a:extLst xmlns:a="http://schemas.openxmlformats.org/drawingml/2006/main">
              <a:ext uri="{FF2B5EF4-FFF2-40B4-BE49-F238E27FC236}">
                <a16:creationId xmlns:a16="http://schemas.microsoft.com/office/drawing/2014/main" id="{E40BB403-A7D7-47F1-95DF-0D1BF9BA3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50" y="3609975"/>
            <a:ext cx="87439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514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Exploit physical relationships such as capacity growing faster than surface area.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33EF03B-558B-4AC3-A39F-509EF92294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505450"/>
            <a:ext cx="9334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Name the source of an economy of scale instead of merely asserting one.</a:t>
            </a:r>
          </a:p>
        </p:txBody>
      </p:sp>
    </p:spTree>
    <p:extLst>
      <p:ext uri="{BB962C8B-B14F-4D97-AF65-F5344CB8AC3E}">
        <p14:creationId xmlns:p14="http://schemas.microsoft.com/office/powerpoint/2010/main" val="1158371176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accent-rule">
            <a:extLst xmlns:a="http://schemas.openxmlformats.org/drawingml/2006/main">
              <a:ext uri="{FF2B5EF4-FFF2-40B4-BE49-F238E27FC236}">
                <a16:creationId xmlns:a16="http://schemas.microsoft.com/office/drawing/2014/main" id="{FF3E925A-C513-4F23-AE83-A10CBA05EE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9118D24B-A89E-4463-9FFB-0991AB8BA8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13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0D23DDE-CD2F-4702-B00A-D712FCF103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823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Diseconomies of scale usually come from organization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37897B07-FF41-42A1-B6EA-4F0C34E034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8D716184-02BE-4651-A96C-5447A891A8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B335C029-40AD-4F1F-84D0-54DDAC5594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21</a:t>
            </a:r>
          </a:p>
        </p:txBody>
      </p:sp>
      <p:sp>
        <p:nvSpPr>
          <p:cNvPr id="7" name="big-statement">
            <a:extLst xmlns:a="http://schemas.openxmlformats.org/drawingml/2006/main">
              <a:ext uri="{FF2B5EF4-FFF2-40B4-BE49-F238E27FC236}">
                <a16:creationId xmlns:a16="http://schemas.microsoft.com/office/drawing/2014/main" id="{6F75EC1C-6884-415A-9460-BBD4A7DB98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524000"/>
            <a:ext cx="10096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There is no physical law that requires every large firm to become inefficient.</a:t>
            </a:r>
          </a:p>
        </p:txBody>
      </p:sp>
      <p:sp>
        <p:nvSpPr>
          <p:cNvPr id="8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E711FD2F-6C58-40FA-B8BA-486F7EBB10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1527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bullet-1">
            <a:extLst xmlns:a="http://schemas.openxmlformats.org/drawingml/2006/main">
              <a:ext uri="{FF2B5EF4-FFF2-40B4-BE49-F238E27FC236}">
                <a16:creationId xmlns:a16="http://schemas.microsoft.com/office/drawing/2014/main" id="{4F02C514-AFC4-4FFA-8414-CAF6426C62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1623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Communication passes through more people and layers.</a:t>
            </a:r>
          </a:p>
        </p:txBody>
      </p:sp>
      <p:sp>
        <p:nvSpPr>
          <p:cNvPr id="10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C2AF55FA-8CED-43FE-815D-5DE6A97633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7814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bullet-2">
            <a:extLst xmlns:a="http://schemas.openxmlformats.org/drawingml/2006/main">
              <a:ext uri="{FF2B5EF4-FFF2-40B4-BE49-F238E27FC236}">
                <a16:creationId xmlns:a16="http://schemas.microsoft.com/office/drawing/2014/main" id="{EE939365-6085-472A-AC92-9ABD6098A1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79095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Effort and quality become harder to observe.</a:t>
            </a:r>
          </a:p>
        </p:txBody>
      </p:sp>
      <p:sp>
        <p:nvSpPr>
          <p:cNvPr id="12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F64294C2-D559-4088-9AFA-ABFF16CD8B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44100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bullet-3">
            <a:extLst xmlns:a="http://schemas.openxmlformats.org/drawingml/2006/main">
              <a:ext uri="{FF2B5EF4-FFF2-40B4-BE49-F238E27FC236}">
                <a16:creationId xmlns:a16="http://schemas.microsoft.com/office/drawing/2014/main" id="{1518D103-E2DC-4659-833F-0D7A0AE7DC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44196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Managers may pursue goals that differ from owners' goals.</a:t>
            </a:r>
          </a:p>
        </p:txBody>
      </p:sp>
      <p:sp>
        <p:nvSpPr>
          <p:cNvPr id="14" name="bullet-mark-4">
            <a:extLst xmlns:a="http://schemas.openxmlformats.org/drawingml/2006/main">
              <a:ext uri="{FF2B5EF4-FFF2-40B4-BE49-F238E27FC236}">
                <a16:creationId xmlns:a16="http://schemas.microsoft.com/office/drawing/2014/main" id="{780E69F5-905A-4DBE-8D87-2AECCC1CAD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50387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5" name="bullet-4">
            <a:extLst xmlns:a="http://schemas.openxmlformats.org/drawingml/2006/main">
              <a:ext uri="{FF2B5EF4-FFF2-40B4-BE49-F238E27FC236}">
                <a16:creationId xmlns:a16="http://schemas.microsoft.com/office/drawing/2014/main" id="{816E2E4C-82FF-485D-86BC-E324DEE730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504825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Monitoring creates its own costs and incentive problems.</a:t>
            </a:r>
          </a:p>
        </p:txBody>
      </p:sp>
    </p:spTree>
    <p:extLst>
      <p:ext uri="{BB962C8B-B14F-4D97-AF65-F5344CB8AC3E}">
        <p14:creationId xmlns:p14="http://schemas.microsoft.com/office/powerpoint/2010/main" val="979404923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accent-rule">
            <a:extLst xmlns:a="http://schemas.openxmlformats.org/drawingml/2006/main">
              <a:ext uri="{FF2B5EF4-FFF2-40B4-BE49-F238E27FC236}">
                <a16:creationId xmlns:a16="http://schemas.microsoft.com/office/drawing/2014/main" id="{51DC4D4D-F87A-46DD-A2B1-BD2C9B7912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2842437A-348C-48FB-B62E-44D64B46AB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13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6EB8ECA-CE31-45FC-B413-58EAF243D9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988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Collective farming promised scale and weakened incentives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CA80A525-103B-4C92-864E-930CC3A158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D15DF8AF-5F04-4908-A40B-8B3186D8D1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AC241500-A1CF-4389-B052-3A7B32FE63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22</a:t>
            </a:r>
          </a:p>
        </p:txBody>
      </p:sp>
      <p:sp>
        <p:nvSpPr>
          <p:cNvPr id="7" name="big-statement">
            <a:extLst xmlns:a="http://schemas.openxmlformats.org/drawingml/2006/main">
              <a:ext uri="{FF2B5EF4-FFF2-40B4-BE49-F238E27FC236}">
                <a16:creationId xmlns:a16="http://schemas.microsoft.com/office/drawing/2014/main" id="{8486EC28-74ED-4F60-A476-7FC0BB537B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524000"/>
            <a:ext cx="10096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72687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Larger fields and shared machinery could create technical gains, but diffuse claims on output reduced the reward from effort and local knowledge.</a:t>
            </a:r>
          </a:p>
        </p:txBody>
      </p:sp>
      <p:sp>
        <p:nvSpPr>
          <p:cNvPr id="8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96665549-BB60-4618-9C1F-758C323E86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1527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bullet-1">
            <a:extLst xmlns:a="http://schemas.openxmlformats.org/drawingml/2006/main">
              <a:ext uri="{FF2B5EF4-FFF2-40B4-BE49-F238E27FC236}">
                <a16:creationId xmlns:a16="http://schemas.microsoft.com/office/drawing/2014/main" id="{1F14A5C4-5981-4F68-B17A-29E51ED2C4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1623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Households received little of the extra value from careful work.</a:t>
            </a:r>
          </a:p>
        </p:txBody>
      </p:sp>
      <p:sp>
        <p:nvSpPr>
          <p:cNvPr id="10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898FC1F7-23AD-4509-A71D-FAC9887DD2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7814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bullet-2">
            <a:extLst xmlns:a="http://schemas.openxmlformats.org/drawingml/2006/main">
              <a:ext uri="{FF2B5EF4-FFF2-40B4-BE49-F238E27FC236}">
                <a16:creationId xmlns:a16="http://schemas.microsoft.com/office/drawing/2014/main" id="{91AF380B-3D67-4A64-8767-2460377D4B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79095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Monitoring every action was costly.</a:t>
            </a:r>
          </a:p>
        </p:txBody>
      </p:sp>
      <p:sp>
        <p:nvSpPr>
          <p:cNvPr id="12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DECC5DE2-EDE1-4427-A7C4-9EEABE7832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44100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bullet-3">
            <a:extLst xmlns:a="http://schemas.openxmlformats.org/drawingml/2006/main">
              <a:ext uri="{FF2B5EF4-FFF2-40B4-BE49-F238E27FC236}">
                <a16:creationId xmlns:a16="http://schemas.microsoft.com/office/drawing/2014/main" id="{E47136FD-3402-4422-9B52-6B8254F62A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44196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7430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China's household responsibility reforms strengthened claims on output and productivity rose sharply.</a:t>
            </a:r>
          </a:p>
        </p:txBody>
      </p:sp>
    </p:spTree>
    <p:extLst>
      <p:ext uri="{BB962C8B-B14F-4D97-AF65-F5344CB8AC3E}">
        <p14:creationId xmlns:p14="http://schemas.microsoft.com/office/powerpoint/2010/main" val="2113825796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accent-rule">
            <a:extLst xmlns:a="http://schemas.openxmlformats.org/drawingml/2006/main">
              <a:ext uri="{FF2B5EF4-FFF2-40B4-BE49-F238E27FC236}">
                <a16:creationId xmlns:a16="http://schemas.microsoft.com/office/drawing/2014/main" id="{F1C4EF2B-73EF-4108-8ED3-D0F1B635C0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86593E2D-B5EB-401C-B3E3-92E275859A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13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74B21F9-54A9-40B3-B45A-B09E2236C1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Different products create different cost structures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C4946197-39AE-46AA-A3FB-614A652A0C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57314B3F-E42F-40FE-BB17-4B116514A6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55082717-FB2A-4C33-856C-30CE821C5D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23</a:t>
            </a:r>
          </a:p>
        </p:txBody>
      </p:sp>
      <p:sp>
        <p:nvSpPr>
          <p:cNvPr id="7" name="panel-1-field">
            <a:extLst xmlns:a="http://schemas.openxmlformats.org/drawingml/2006/main">
              <a:ext uri="{FF2B5EF4-FFF2-40B4-BE49-F238E27FC236}">
                <a16:creationId xmlns:a16="http://schemas.microsoft.com/office/drawing/2014/main" id="{A48EF974-8EF2-41BD-963C-9A7007FBAA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1752600"/>
            <a:ext cx="4476750" cy="3257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5E82044-7B9E-4B2C-BE58-4A264ABBDA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1943100"/>
            <a:ext cx="4019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RESTAURANT</a:t>
            </a:r>
          </a:p>
        </p:txBody>
      </p:sp>
      <p:sp>
        <p:nvSpPr>
          <p:cNvPr id="9" name="panel-1-heading">
            <a:extLst xmlns:a="http://schemas.openxmlformats.org/drawingml/2006/main">
              <a:ext uri="{FF2B5EF4-FFF2-40B4-BE49-F238E27FC236}">
                <a16:creationId xmlns:a16="http://schemas.microsoft.com/office/drawing/2014/main" id="{80D52802-9E27-4FAF-A156-886ACFD5B6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2343150"/>
            <a:ext cx="40195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259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Variable cost rises with service</a:t>
            </a:r>
          </a:p>
        </p:txBody>
      </p:sp>
      <p:sp>
        <p:nvSpPr>
          <p:cNvPr id="10" name="panel-1-body">
            <a:extLst xmlns:a="http://schemas.openxmlformats.org/drawingml/2006/main">
              <a:ext uri="{FF2B5EF4-FFF2-40B4-BE49-F238E27FC236}">
                <a16:creationId xmlns:a16="http://schemas.microsoft.com/office/drawing/2014/main" id="{CA0F844B-EF62-493C-A704-BBA15E5534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3162300"/>
            <a:ext cx="39433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More meals require more labor, ingredients, and use of crowded capacity.</a:t>
            </a:r>
          </a:p>
        </p:txBody>
      </p:sp>
      <p:sp>
        <p:nvSpPr>
          <p:cNvPr id="11" name="panel-2-field">
            <a:extLst xmlns:a="http://schemas.openxmlformats.org/drawingml/2006/main">
              <a:ext uri="{FF2B5EF4-FFF2-40B4-BE49-F238E27FC236}">
                <a16:creationId xmlns:a16="http://schemas.microsoft.com/office/drawing/2014/main" id="{B7512313-0D8B-4387-841A-6FC41B23DE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1752600"/>
            <a:ext cx="4476750" cy="3257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DE63BB2-EA03-4714-BC2E-A000036BB6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943100"/>
            <a:ext cx="4019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HOTEL OR SOFTWARE</a:t>
            </a:r>
          </a:p>
        </p:txBody>
      </p:sp>
      <p:sp>
        <p:nvSpPr>
          <p:cNvPr id="13" name="panel-2-heading">
            <a:extLst xmlns:a="http://schemas.openxmlformats.org/drawingml/2006/main">
              <a:ext uri="{FF2B5EF4-FFF2-40B4-BE49-F238E27FC236}">
                <a16:creationId xmlns:a16="http://schemas.microsoft.com/office/drawing/2014/main" id="{9A20C90F-3101-443E-80C2-D4A9C03198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343150"/>
            <a:ext cx="40195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259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High capacity cost, low cost of one more user</a:t>
            </a:r>
          </a:p>
        </p:txBody>
      </p:sp>
      <p:sp>
        <p:nvSpPr>
          <p:cNvPr id="14" name="panel-2-body">
            <a:extLst xmlns:a="http://schemas.openxmlformats.org/drawingml/2006/main">
              <a:ext uri="{FF2B5EF4-FFF2-40B4-BE49-F238E27FC236}">
                <a16:creationId xmlns:a16="http://schemas.microsoft.com/office/drawing/2014/main" id="{81706978-AA78-40ED-824A-82FFF24B28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162300"/>
            <a:ext cx="39433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An empty room or digital copy may be cheap to serve after the capacity already exists.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4932527-7A88-4DE8-8B7B-8A4FB666B7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5391150"/>
            <a:ext cx="93726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A low marginal cost does not mean creating the capacity was cheap.</a:t>
            </a:r>
          </a:p>
        </p:txBody>
      </p:sp>
    </p:spTree>
    <p:extLst>
      <p:ext uri="{BB962C8B-B14F-4D97-AF65-F5344CB8AC3E}">
        <p14:creationId xmlns:p14="http://schemas.microsoft.com/office/powerpoint/2010/main" val="1258276378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accent-rule">
            <a:extLst xmlns:a="http://schemas.openxmlformats.org/drawingml/2006/main">
              <a:ext uri="{FF2B5EF4-FFF2-40B4-BE49-F238E27FC236}">
                <a16:creationId xmlns:a16="http://schemas.microsoft.com/office/drawing/2014/main" id="{4D9B0CE1-BF02-4CA3-AFE2-2DD81A3ED8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086D6EF8-5633-4425-9669-F8DA78502B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13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453A205-39AF-4D25-A4DE-119C22260F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Cost curves compress real production choices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78C1B34E-9E0F-47C1-B50D-9DCF525E53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ECC8B839-C499-43A0-8B96-B3DAF0550A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7D0D8167-6E1D-4445-A387-156956FD32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24</a:t>
            </a:r>
          </a:p>
        </p:txBody>
      </p:sp>
      <p:sp>
        <p:nvSpPr>
          <p:cNvPr id="7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8513DAE9-5900-4F26-9F44-AB08A61419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16287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3C4F6152-DE66-4F8A-A964-01463DC6DD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38350" y="1638300"/>
            <a:ext cx="84391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439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Economic cost includes explicit payments and implicit opportunities given up.</a:t>
            </a:r>
          </a:p>
        </p:txBody>
      </p:sp>
      <p:sp>
        <p:nvSpPr>
          <p:cNvPr id="9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031EBC8A-6862-45CF-B6B9-60D000DD86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22574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6E2D3C15-3211-4D10-A712-2901E706BF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38350" y="2266950"/>
            <a:ext cx="84391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8954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Diminishing marginal product comes from adding a variable input to fixed capacity.</a:t>
            </a:r>
          </a:p>
        </p:txBody>
      </p:sp>
      <p:sp>
        <p:nvSpPr>
          <p:cNvPr id="11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D53A12E8-9848-49C4-BFE2-7F392E741E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28860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2" name="bullet-3">
            <a:extLst xmlns:a="http://schemas.openxmlformats.org/drawingml/2006/main">
              <a:ext uri="{FF2B5EF4-FFF2-40B4-BE49-F238E27FC236}">
                <a16:creationId xmlns:a16="http://schemas.microsoft.com/office/drawing/2014/main" id="{4F0CB066-7011-471A-BA55-ED65D59EE7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38350" y="2895600"/>
            <a:ext cx="84391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3817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Falling marginal product causes rising marginal cost when the input price is unchanged.</a:t>
            </a:r>
          </a:p>
        </p:txBody>
      </p:sp>
      <p:sp>
        <p:nvSpPr>
          <p:cNvPr id="13" name="bullet-mark-4">
            <a:extLst xmlns:a="http://schemas.openxmlformats.org/drawingml/2006/main">
              <a:ext uri="{FF2B5EF4-FFF2-40B4-BE49-F238E27FC236}">
                <a16:creationId xmlns:a16="http://schemas.microsoft.com/office/drawing/2014/main" id="{91E7FBF7-9D83-4EB2-8E54-6EBB89B4FC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35147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4" name="bullet-4">
            <a:extLst xmlns:a="http://schemas.openxmlformats.org/drawingml/2006/main">
              <a:ext uri="{FF2B5EF4-FFF2-40B4-BE49-F238E27FC236}">
                <a16:creationId xmlns:a16="http://schemas.microsoft.com/office/drawing/2014/main" id="{FCE3BC50-4E36-48FE-8423-C5AC783527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38350" y="3524250"/>
            <a:ext cx="84391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3324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The marginal pulls the average; long-run scale depends on technology and organization.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C3A7ACB-0628-4CFF-AD20-E4D3306FCB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505450"/>
            <a:ext cx="9144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Next: a competitive firm combines these costs with a market-given price.</a:t>
            </a:r>
          </a:p>
        </p:txBody>
      </p:sp>
    </p:spTree>
    <p:extLst>
      <p:ext uri="{BB962C8B-B14F-4D97-AF65-F5344CB8AC3E}">
        <p14:creationId xmlns:p14="http://schemas.microsoft.com/office/powerpoint/2010/main" val="76656005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accent-rule">
            <a:extLst xmlns:a="http://schemas.openxmlformats.org/drawingml/2006/main">
              <a:ext uri="{FF2B5EF4-FFF2-40B4-BE49-F238E27FC236}">
                <a16:creationId xmlns:a16="http://schemas.microsoft.com/office/drawing/2014/main" id="{0F674166-F5B8-4316-B370-6CD00D921E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1E5CE7DC-405B-4838-BEE2-FCA7D08E32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13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F9290AB-A085-476B-BCEA-9E45AC00FA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988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Accounting and economic profit answer different questions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04B3B455-2E6F-4C6C-A196-E50FDC391F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0FB2C00A-A044-48FE-A5C4-D3DD77CF75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D38D84BA-6C83-48EA-AD15-E8ED84C14D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7" name="panel-1-field">
            <a:extLst xmlns:a="http://schemas.openxmlformats.org/drawingml/2006/main">
              <a:ext uri="{FF2B5EF4-FFF2-40B4-BE49-F238E27FC236}">
                <a16:creationId xmlns:a16="http://schemas.microsoft.com/office/drawing/2014/main" id="{A5E58290-1C87-4FDB-91A5-491A58ED98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1752600"/>
            <a:ext cx="4476750" cy="3257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96CC1A2-062D-43BC-8E9D-B228061EF0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1943100"/>
            <a:ext cx="4019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ACCOUNTING PROFIT</a:t>
            </a:r>
          </a:p>
        </p:txBody>
      </p:sp>
      <p:sp>
        <p:nvSpPr>
          <p:cNvPr id="9" name="panel-1-heading">
            <a:extLst xmlns:a="http://schemas.openxmlformats.org/drawingml/2006/main">
              <a:ext uri="{FF2B5EF4-FFF2-40B4-BE49-F238E27FC236}">
                <a16:creationId xmlns:a16="http://schemas.microsoft.com/office/drawing/2014/main" id="{CC538990-F4CA-45B0-B3CD-B8C06D1682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2343150"/>
            <a:ext cx="40195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4792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Revenue minus explicit costs</a:t>
            </a:r>
          </a:p>
        </p:txBody>
      </p:sp>
      <p:sp>
        <p:nvSpPr>
          <p:cNvPr id="10" name="panel-1-body">
            <a:extLst xmlns:a="http://schemas.openxmlformats.org/drawingml/2006/main">
              <a:ext uri="{FF2B5EF4-FFF2-40B4-BE49-F238E27FC236}">
                <a16:creationId xmlns:a16="http://schemas.microsoft.com/office/drawing/2014/main" id="{AB8EB5A4-D760-4B75-A4E4-45E383BB4A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3162300"/>
            <a:ext cx="39433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Did sales revenue exceed the payments recorded by the business?</a:t>
            </a:r>
          </a:p>
        </p:txBody>
      </p:sp>
      <p:sp>
        <p:nvSpPr>
          <p:cNvPr id="11" name="panel-2-field">
            <a:extLst xmlns:a="http://schemas.openxmlformats.org/drawingml/2006/main">
              <a:ext uri="{FF2B5EF4-FFF2-40B4-BE49-F238E27FC236}">
                <a16:creationId xmlns:a16="http://schemas.microsoft.com/office/drawing/2014/main" id="{21DBC377-E35B-4DEE-9BD3-45886C00EC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1752600"/>
            <a:ext cx="4476750" cy="3257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5E4631E-0CF8-4267-9CFB-922B636471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943100"/>
            <a:ext cx="4019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ECONOMIC PROFIT</a:t>
            </a:r>
          </a:p>
        </p:txBody>
      </p:sp>
      <p:sp>
        <p:nvSpPr>
          <p:cNvPr id="13" name="panel-2-heading">
            <a:extLst xmlns:a="http://schemas.openxmlformats.org/drawingml/2006/main">
              <a:ext uri="{FF2B5EF4-FFF2-40B4-BE49-F238E27FC236}">
                <a16:creationId xmlns:a16="http://schemas.microsoft.com/office/drawing/2014/main" id="{69319A83-6590-4E70-8CAF-D746EBF61F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343150"/>
            <a:ext cx="40195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259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Revenue minus every opportunity cost</a:t>
            </a:r>
          </a:p>
        </p:txBody>
      </p:sp>
      <p:sp>
        <p:nvSpPr>
          <p:cNvPr id="14" name="panel-2-body">
            <a:extLst xmlns:a="http://schemas.openxmlformats.org/drawingml/2006/main">
              <a:ext uri="{FF2B5EF4-FFF2-40B4-BE49-F238E27FC236}">
                <a16:creationId xmlns:a16="http://schemas.microsoft.com/office/drawing/2014/main" id="{C33A9B8C-7C6C-4060-9F4C-9F930AFF06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162300"/>
            <a:ext cx="39433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Did the business outperform the next-best use of the owner's money, time, and property?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9DE5DEC-444A-4C99-9620-684E9CB1CD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5391150"/>
            <a:ext cx="93726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Implicit costs are real even when no check is written.</a:t>
            </a:r>
          </a:p>
        </p:txBody>
      </p:sp>
    </p:spTree>
    <p:extLst>
      <p:ext uri="{BB962C8B-B14F-4D97-AF65-F5344CB8AC3E}">
        <p14:creationId xmlns:p14="http://schemas.microsoft.com/office/powerpoint/2010/main" val="56239246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0" name="accent-rule">
            <a:extLst xmlns:a="http://schemas.openxmlformats.org/drawingml/2006/main">
              <a:ext uri="{FF2B5EF4-FFF2-40B4-BE49-F238E27FC236}">
                <a16:creationId xmlns:a16="http://schemas.microsoft.com/office/drawing/2014/main" id="{6DD9372A-B9A4-461C-B433-A51DD5BAE8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3B912250-4370-4032-BEA6-CD31298F2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13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044F2DC-28A7-432E-837A-1BC3548963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Positive accounting profit can hide an economic loss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59180F26-FE4A-47A9-A9C6-E04B68120D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AA2297E2-8EEB-476C-9603-5B197769B3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288976B6-B646-4146-9EC2-1694040A05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  <p:sp>
        <p:nvSpPr>
          <p:cNvPr id="7" name="chapter-table-header-cell-1">
            <a:extLst xmlns:a="http://schemas.openxmlformats.org/drawingml/2006/main">
              <a:ext uri="{FF2B5EF4-FFF2-40B4-BE49-F238E27FC236}">
                <a16:creationId xmlns:a16="http://schemas.microsoft.com/office/drawing/2014/main" id="{B95FD233-B1AE-4AF8-8547-85A745361C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504950"/>
            <a:ext cx="2238375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485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8" name="chapter-table-header-1">
            <a:extLst xmlns:a="http://schemas.openxmlformats.org/drawingml/2006/main">
              <a:ext uri="{FF2B5EF4-FFF2-40B4-BE49-F238E27FC236}">
                <a16:creationId xmlns:a16="http://schemas.microsoft.com/office/drawing/2014/main" id="{A163075E-B33B-41C1-B1C7-24ED3B1D27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581150"/>
            <a:ext cx="20478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425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425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Accounting profit</a:t>
            </a:r>
          </a:p>
        </p:txBody>
      </p:sp>
      <p:sp>
        <p:nvSpPr>
          <p:cNvPr id="9" name="chapter-table-header-cell-2">
            <a:extLst xmlns:a="http://schemas.openxmlformats.org/drawingml/2006/main">
              <a:ext uri="{FF2B5EF4-FFF2-40B4-BE49-F238E27FC236}">
                <a16:creationId xmlns:a16="http://schemas.microsoft.com/office/drawing/2014/main" id="{13E28CBE-0954-48F4-9EE6-F6EAD32A59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6125" y="1504950"/>
            <a:ext cx="2619375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485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0" name="chapter-table-header-2">
            <a:extLst xmlns:a="http://schemas.openxmlformats.org/drawingml/2006/main">
              <a:ext uri="{FF2B5EF4-FFF2-40B4-BE49-F238E27FC236}">
                <a16:creationId xmlns:a16="http://schemas.microsoft.com/office/drawing/2014/main" id="{D73B56BB-903F-4078-90FC-AEFA01F1AD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81375" y="1581150"/>
            <a:ext cx="24288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425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425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Implicit capital cost</a:t>
            </a:r>
          </a:p>
        </p:txBody>
      </p:sp>
      <p:sp>
        <p:nvSpPr>
          <p:cNvPr id="11" name="chapter-table-header-cell-3">
            <a:extLst xmlns:a="http://schemas.openxmlformats.org/drawingml/2006/main">
              <a:ext uri="{FF2B5EF4-FFF2-40B4-BE49-F238E27FC236}">
                <a16:creationId xmlns:a16="http://schemas.microsoft.com/office/drawing/2014/main" id="{1ED2F058-C6A3-4E1C-B938-4003960ADB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1504950"/>
            <a:ext cx="2619375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485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2" name="chapter-table-header-3">
            <a:extLst xmlns:a="http://schemas.openxmlformats.org/drawingml/2006/main">
              <a:ext uri="{FF2B5EF4-FFF2-40B4-BE49-F238E27FC236}">
                <a16:creationId xmlns:a16="http://schemas.microsoft.com/office/drawing/2014/main" id="{33B7D97A-4EA2-48B8-BB55-D0D3D736A6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1581150"/>
            <a:ext cx="24288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425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425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Economic profit</a:t>
            </a:r>
          </a:p>
        </p:txBody>
      </p:sp>
      <p:sp>
        <p:nvSpPr>
          <p:cNvPr id="13" name="chapter-table-header-cell-4">
            <a:extLst xmlns:a="http://schemas.openxmlformats.org/drawingml/2006/main">
              <a:ext uri="{FF2B5EF4-FFF2-40B4-BE49-F238E27FC236}">
                <a16:creationId xmlns:a16="http://schemas.microsoft.com/office/drawing/2014/main" id="{0157A135-B55A-4A5E-B889-74D0F1EC85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24875" y="1504950"/>
            <a:ext cx="2619375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485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4" name="chapter-table-header-4">
            <a:extLst xmlns:a="http://schemas.openxmlformats.org/drawingml/2006/main">
              <a:ext uri="{FF2B5EF4-FFF2-40B4-BE49-F238E27FC236}">
                <a16:creationId xmlns:a16="http://schemas.microsoft.com/office/drawing/2014/main" id="{69E5A538-9197-42A6-9B67-46D5EECAD9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0125" y="1581150"/>
            <a:ext cx="24288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425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425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Meaning</a:t>
            </a:r>
          </a:p>
        </p:txBody>
      </p:sp>
      <p:sp>
        <p:nvSpPr>
          <p:cNvPr id="15" name="chapter-table-cell-1-1">
            <a:extLst xmlns:a="http://schemas.openxmlformats.org/drawingml/2006/main">
              <a:ext uri="{FF2B5EF4-FFF2-40B4-BE49-F238E27FC236}">
                <a16:creationId xmlns:a16="http://schemas.microsoft.com/office/drawing/2014/main" id="{D4CCF3EB-739A-4120-BB3E-FB744A26DC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019300"/>
            <a:ext cx="2238375" cy="819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6" name="chapter-table-text-1-1">
            <a:extLst xmlns:a="http://schemas.openxmlformats.org/drawingml/2006/main">
              <a:ext uri="{FF2B5EF4-FFF2-40B4-BE49-F238E27FC236}">
                <a16:creationId xmlns:a16="http://schemas.microsoft.com/office/drawing/2014/main" id="{7DC326F4-1050-4D3F-B117-DB762585F4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095500"/>
            <a:ext cx="2047875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75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575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$80,000</a:t>
            </a:r>
          </a:p>
        </p:txBody>
      </p:sp>
      <p:sp>
        <p:nvSpPr>
          <p:cNvPr id="17" name="chapter-table-cell-1-2">
            <a:extLst xmlns:a="http://schemas.openxmlformats.org/drawingml/2006/main">
              <a:ext uri="{FF2B5EF4-FFF2-40B4-BE49-F238E27FC236}">
                <a16:creationId xmlns:a16="http://schemas.microsoft.com/office/drawing/2014/main" id="{71245BE5-8DB4-48B0-826A-85ED609B2C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6125" y="2019300"/>
            <a:ext cx="2619375" cy="819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8" name="chapter-table-text-1-2">
            <a:extLst xmlns:a="http://schemas.openxmlformats.org/drawingml/2006/main">
              <a:ext uri="{FF2B5EF4-FFF2-40B4-BE49-F238E27FC236}">
                <a16:creationId xmlns:a16="http://schemas.microsoft.com/office/drawing/2014/main" id="{9E4C885B-F3C2-4030-AC97-CB09C79A4E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81375" y="2095500"/>
            <a:ext cx="2428875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7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57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$50,000</a:t>
            </a:r>
          </a:p>
        </p:txBody>
      </p:sp>
      <p:sp>
        <p:nvSpPr>
          <p:cNvPr id="19" name="chapter-table-cell-1-3">
            <a:extLst xmlns:a="http://schemas.openxmlformats.org/drawingml/2006/main">
              <a:ext uri="{FF2B5EF4-FFF2-40B4-BE49-F238E27FC236}">
                <a16:creationId xmlns:a16="http://schemas.microsoft.com/office/drawing/2014/main" id="{9FB2A244-8181-4B27-84B6-BFDC995B94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2019300"/>
            <a:ext cx="2619375" cy="819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0" name="chapter-table-text-1-3">
            <a:extLst xmlns:a="http://schemas.openxmlformats.org/drawingml/2006/main">
              <a:ext uri="{FF2B5EF4-FFF2-40B4-BE49-F238E27FC236}">
                <a16:creationId xmlns:a16="http://schemas.microsoft.com/office/drawing/2014/main" id="{65BD3A21-C865-457F-9E9F-48520506F4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095500"/>
            <a:ext cx="2428875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7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57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$30,000</a:t>
            </a:r>
          </a:p>
        </p:txBody>
      </p:sp>
      <p:sp>
        <p:nvSpPr>
          <p:cNvPr id="21" name="chapter-table-cell-1-4">
            <a:extLst xmlns:a="http://schemas.openxmlformats.org/drawingml/2006/main">
              <a:ext uri="{FF2B5EF4-FFF2-40B4-BE49-F238E27FC236}">
                <a16:creationId xmlns:a16="http://schemas.microsoft.com/office/drawing/2014/main" id="{3253AF20-EC37-4413-BA79-5026142718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24875" y="2019300"/>
            <a:ext cx="2619375" cy="819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2" name="chapter-table-text-1-4">
            <a:extLst xmlns:a="http://schemas.openxmlformats.org/drawingml/2006/main">
              <a:ext uri="{FF2B5EF4-FFF2-40B4-BE49-F238E27FC236}">
                <a16:creationId xmlns:a16="http://schemas.microsoft.com/office/drawing/2014/main" id="{F737B520-6F98-410E-9F1D-352FEFCC7A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0125" y="2095500"/>
            <a:ext cx="2428875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7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57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Beats the alternative</a:t>
            </a:r>
          </a:p>
        </p:txBody>
      </p:sp>
      <p:sp>
        <p:nvSpPr>
          <p:cNvPr id="23" name="chapter-table-cell-2-1">
            <a:extLst xmlns:a="http://schemas.openxmlformats.org/drawingml/2006/main">
              <a:ext uri="{FF2B5EF4-FFF2-40B4-BE49-F238E27FC236}">
                <a16:creationId xmlns:a16="http://schemas.microsoft.com/office/drawing/2014/main" id="{893EB2C8-3E9B-45DC-92B9-705945790D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838450"/>
            <a:ext cx="2238375" cy="819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4" name="chapter-table-text-2-1">
            <a:extLst xmlns:a="http://schemas.openxmlformats.org/drawingml/2006/main">
              <a:ext uri="{FF2B5EF4-FFF2-40B4-BE49-F238E27FC236}">
                <a16:creationId xmlns:a16="http://schemas.microsoft.com/office/drawing/2014/main" id="{262C622D-D963-4F81-A55D-CA94C371D1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14650"/>
            <a:ext cx="2047875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75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575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$50,000</a:t>
            </a:r>
          </a:p>
        </p:txBody>
      </p:sp>
      <p:sp>
        <p:nvSpPr>
          <p:cNvPr id="25" name="chapter-table-cell-2-2">
            <a:extLst xmlns:a="http://schemas.openxmlformats.org/drawingml/2006/main">
              <a:ext uri="{FF2B5EF4-FFF2-40B4-BE49-F238E27FC236}">
                <a16:creationId xmlns:a16="http://schemas.microsoft.com/office/drawing/2014/main" id="{64FE73A7-BE6D-4110-8FFE-1514050B6B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6125" y="2838450"/>
            <a:ext cx="2619375" cy="819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6" name="chapter-table-text-2-2">
            <a:extLst xmlns:a="http://schemas.openxmlformats.org/drawingml/2006/main">
              <a:ext uri="{FF2B5EF4-FFF2-40B4-BE49-F238E27FC236}">
                <a16:creationId xmlns:a16="http://schemas.microsoft.com/office/drawing/2014/main" id="{B456715A-126D-4973-9128-117CEECDEE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81375" y="2914650"/>
            <a:ext cx="2428875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7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57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$50,000</a:t>
            </a:r>
          </a:p>
        </p:txBody>
      </p:sp>
      <p:sp>
        <p:nvSpPr>
          <p:cNvPr id="27" name="chapter-table-cell-2-3">
            <a:extLst xmlns:a="http://schemas.openxmlformats.org/drawingml/2006/main">
              <a:ext uri="{FF2B5EF4-FFF2-40B4-BE49-F238E27FC236}">
                <a16:creationId xmlns:a16="http://schemas.microsoft.com/office/drawing/2014/main" id="{D8875547-9A08-4F3D-96A7-EB1283F8AC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2838450"/>
            <a:ext cx="2619375" cy="819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8" name="chapter-table-text-2-3">
            <a:extLst xmlns:a="http://schemas.openxmlformats.org/drawingml/2006/main">
              <a:ext uri="{FF2B5EF4-FFF2-40B4-BE49-F238E27FC236}">
                <a16:creationId xmlns:a16="http://schemas.microsoft.com/office/drawing/2014/main" id="{2DCA34F1-8D3D-4377-9703-F3D73FB96B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914650"/>
            <a:ext cx="2428875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7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57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$0</a:t>
            </a:r>
          </a:p>
        </p:txBody>
      </p:sp>
      <p:sp>
        <p:nvSpPr>
          <p:cNvPr id="29" name="chapter-table-cell-2-4">
            <a:extLst xmlns:a="http://schemas.openxmlformats.org/drawingml/2006/main">
              <a:ext uri="{FF2B5EF4-FFF2-40B4-BE49-F238E27FC236}">
                <a16:creationId xmlns:a16="http://schemas.microsoft.com/office/drawing/2014/main" id="{F4D443B5-53E7-4761-9C23-93EFB66F78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24875" y="2838450"/>
            <a:ext cx="2619375" cy="819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30" name="chapter-table-text-2-4">
            <a:extLst xmlns:a="http://schemas.openxmlformats.org/drawingml/2006/main">
              <a:ext uri="{FF2B5EF4-FFF2-40B4-BE49-F238E27FC236}">
                <a16:creationId xmlns:a16="http://schemas.microsoft.com/office/drawing/2014/main" id="{926B22D2-6C6B-4790-AB46-570F49754C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0125" y="2914650"/>
            <a:ext cx="2428875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7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57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Matches the alternative</a:t>
            </a:r>
          </a:p>
        </p:txBody>
      </p:sp>
      <p:sp>
        <p:nvSpPr>
          <p:cNvPr id="31" name="chapter-table-cell-3-1">
            <a:extLst xmlns:a="http://schemas.openxmlformats.org/drawingml/2006/main">
              <a:ext uri="{FF2B5EF4-FFF2-40B4-BE49-F238E27FC236}">
                <a16:creationId xmlns:a16="http://schemas.microsoft.com/office/drawing/2014/main" id="{345E4657-4780-4528-B7FB-6D1F397F61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657600"/>
            <a:ext cx="2238375" cy="819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32" name="chapter-table-text-3-1">
            <a:extLst xmlns:a="http://schemas.openxmlformats.org/drawingml/2006/main">
              <a:ext uri="{FF2B5EF4-FFF2-40B4-BE49-F238E27FC236}">
                <a16:creationId xmlns:a16="http://schemas.microsoft.com/office/drawing/2014/main" id="{C240FCB8-7C02-49B6-83E1-5088E2BD67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733800"/>
            <a:ext cx="2047875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75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575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$30,000</a:t>
            </a:r>
          </a:p>
        </p:txBody>
      </p:sp>
      <p:sp>
        <p:nvSpPr>
          <p:cNvPr id="33" name="chapter-table-cell-3-2">
            <a:extLst xmlns:a="http://schemas.openxmlformats.org/drawingml/2006/main">
              <a:ext uri="{FF2B5EF4-FFF2-40B4-BE49-F238E27FC236}">
                <a16:creationId xmlns:a16="http://schemas.microsoft.com/office/drawing/2014/main" id="{FDCF3144-4458-491F-BD62-D1C33282B6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6125" y="3657600"/>
            <a:ext cx="2619375" cy="819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34" name="chapter-table-text-3-2">
            <a:extLst xmlns:a="http://schemas.openxmlformats.org/drawingml/2006/main">
              <a:ext uri="{FF2B5EF4-FFF2-40B4-BE49-F238E27FC236}">
                <a16:creationId xmlns:a16="http://schemas.microsoft.com/office/drawing/2014/main" id="{FAE6EB6A-57C9-4AE0-9CB8-C23AB20CC0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81375" y="3733800"/>
            <a:ext cx="2428875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7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57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$50,000</a:t>
            </a:r>
          </a:p>
        </p:txBody>
      </p:sp>
      <p:sp>
        <p:nvSpPr>
          <p:cNvPr id="35" name="chapter-table-cell-3-3">
            <a:extLst xmlns:a="http://schemas.openxmlformats.org/drawingml/2006/main">
              <a:ext uri="{FF2B5EF4-FFF2-40B4-BE49-F238E27FC236}">
                <a16:creationId xmlns:a16="http://schemas.microsoft.com/office/drawing/2014/main" id="{ED3CD3F3-F7CB-45C6-A5B1-B2322FFDD5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3657600"/>
            <a:ext cx="2619375" cy="819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36" name="chapter-table-text-3-3">
            <a:extLst xmlns:a="http://schemas.openxmlformats.org/drawingml/2006/main">
              <a:ext uri="{FF2B5EF4-FFF2-40B4-BE49-F238E27FC236}">
                <a16:creationId xmlns:a16="http://schemas.microsoft.com/office/drawing/2014/main" id="{F17B1271-BD41-4FE4-80B9-FB1A89B8C2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3733800"/>
            <a:ext cx="2428875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7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57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-$20,000</a:t>
            </a:r>
          </a:p>
        </p:txBody>
      </p:sp>
      <p:sp>
        <p:nvSpPr>
          <p:cNvPr id="37" name="chapter-table-cell-3-4">
            <a:extLst xmlns:a="http://schemas.openxmlformats.org/drawingml/2006/main">
              <a:ext uri="{FF2B5EF4-FFF2-40B4-BE49-F238E27FC236}">
                <a16:creationId xmlns:a16="http://schemas.microsoft.com/office/drawing/2014/main" id="{666C4452-AD9B-4B77-95BE-C40E20CB23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24875" y="3657600"/>
            <a:ext cx="2619375" cy="819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38" name="chapter-table-text-3-4">
            <a:extLst xmlns:a="http://schemas.openxmlformats.org/drawingml/2006/main">
              <a:ext uri="{FF2B5EF4-FFF2-40B4-BE49-F238E27FC236}">
                <a16:creationId xmlns:a16="http://schemas.microsoft.com/office/drawing/2014/main" id="{2F5D5ABD-5BE3-4D6E-8339-BB57ADC987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0125" y="3733800"/>
            <a:ext cx="2428875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7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57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Falls short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BF0535F7-3117-465C-86DF-2727B31DEB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048250"/>
            <a:ext cx="9334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A firm can pay every bill and still be a poor use of the owner's resources.</a:t>
            </a:r>
          </a:p>
        </p:txBody>
      </p:sp>
    </p:spTree>
    <p:extLst>
      <p:ext uri="{BB962C8B-B14F-4D97-AF65-F5344CB8AC3E}">
        <p14:creationId xmlns:p14="http://schemas.microsoft.com/office/powerpoint/2010/main" val="978626870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ule">
            <a:extLst xmlns:a="http://schemas.openxmlformats.org/drawingml/2006/main">
              <a:ext uri="{FF2B5EF4-FFF2-40B4-BE49-F238E27FC236}">
                <a16:creationId xmlns:a16="http://schemas.microsoft.com/office/drawing/2014/main" id="{8A78C70B-A4CA-4811-877A-DAF5CEDAEC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27A91770-4D8E-4200-A3E3-B961C0984B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13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C0FA9FB-91C1-427C-8C75-CE4AA8C59D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Zero economic profit includes a normal return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5EAA8E4A-9FAD-49F1-91A6-175DC86CF1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004F39E9-EF70-40E4-90B7-B5B2E54D2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AFC75AB9-A09F-4CF3-81FB-ACA17EC098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5</a:t>
            </a:r>
          </a:p>
        </p:txBody>
      </p:sp>
      <p:sp>
        <p:nvSpPr>
          <p:cNvPr id="7" name="big-statement">
            <a:extLst xmlns:a="http://schemas.openxmlformats.org/drawingml/2006/main">
              <a:ext uri="{FF2B5EF4-FFF2-40B4-BE49-F238E27FC236}">
                <a16:creationId xmlns:a16="http://schemas.microsoft.com/office/drawing/2014/main" id="{F457EC3D-EDCD-44B0-8A60-0281508FB4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924050"/>
            <a:ext cx="100965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The owner covers every explicit cost and earns enough to keep money and effort in the business.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2B7BE18-F27F-4AA2-8804-3BB50F6953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562600"/>
            <a:ext cx="8953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75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Zero economic profit does not mean the owner earns nothing.</a:t>
            </a:r>
          </a:p>
        </p:txBody>
      </p:sp>
    </p:spTree>
    <p:extLst>
      <p:ext uri="{BB962C8B-B14F-4D97-AF65-F5344CB8AC3E}">
        <p14:creationId xmlns:p14="http://schemas.microsoft.com/office/powerpoint/2010/main" val="1863246251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accent-rule">
            <a:extLst xmlns:a="http://schemas.openxmlformats.org/drawingml/2006/main">
              <a:ext uri="{FF2B5EF4-FFF2-40B4-BE49-F238E27FC236}">
                <a16:creationId xmlns:a16="http://schemas.microsoft.com/office/drawing/2014/main" id="{82B12995-A4FC-4AF1-84EE-0B77375994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38B3B99B-4F86-48AC-8685-341360927C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13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18082B6-6F12-48BA-9D9A-DF8B7D3A61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The short run is defined by a constraint, not a clock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FBBF9BCE-1EC3-4F49-893D-4EFBBB4212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B73243ED-E30A-4255-8470-EE58873FC8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AD5D0399-9CE0-4759-AC29-38A1037458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6</a:t>
            </a:r>
          </a:p>
        </p:txBody>
      </p:sp>
      <p:sp>
        <p:nvSpPr>
          <p:cNvPr id="7" name="panel-1-field">
            <a:extLst xmlns:a="http://schemas.openxmlformats.org/drawingml/2006/main">
              <a:ext uri="{FF2B5EF4-FFF2-40B4-BE49-F238E27FC236}">
                <a16:creationId xmlns:a16="http://schemas.microsoft.com/office/drawing/2014/main" id="{9D8A8B35-1BA5-45F4-A1DB-5D0F874C8F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1752600"/>
            <a:ext cx="4476750" cy="3257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D0C9EE4-06CF-4988-999F-3A7FD49007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1943100"/>
            <a:ext cx="4019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SHORT RUN</a:t>
            </a:r>
          </a:p>
        </p:txBody>
      </p:sp>
      <p:sp>
        <p:nvSpPr>
          <p:cNvPr id="9" name="panel-1-heading">
            <a:extLst xmlns:a="http://schemas.openxmlformats.org/drawingml/2006/main">
              <a:ext uri="{FF2B5EF4-FFF2-40B4-BE49-F238E27FC236}">
                <a16:creationId xmlns:a16="http://schemas.microsoft.com/office/drawing/2014/main" id="{11C5FE2E-E931-4EB4-834E-618DF322A8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2343150"/>
            <a:ext cx="40195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At least one input is fixed</a:t>
            </a:r>
          </a:p>
        </p:txBody>
      </p:sp>
      <p:sp>
        <p:nvSpPr>
          <p:cNvPr id="10" name="panel-1-body">
            <a:extLst xmlns:a="http://schemas.openxmlformats.org/drawingml/2006/main">
              <a:ext uri="{FF2B5EF4-FFF2-40B4-BE49-F238E27FC236}">
                <a16:creationId xmlns:a16="http://schemas.microsoft.com/office/drawing/2014/main" id="{8972AE08-6F05-4378-A23E-69208F70B5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3162300"/>
            <a:ext cx="39433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Main Street Cafe can change workers during lunch but cannot enlarge its kitchen.</a:t>
            </a:r>
          </a:p>
        </p:txBody>
      </p:sp>
      <p:sp>
        <p:nvSpPr>
          <p:cNvPr id="11" name="panel-2-field">
            <a:extLst xmlns:a="http://schemas.openxmlformats.org/drawingml/2006/main">
              <a:ext uri="{FF2B5EF4-FFF2-40B4-BE49-F238E27FC236}">
                <a16:creationId xmlns:a16="http://schemas.microsoft.com/office/drawing/2014/main" id="{5C365CBA-0972-4F99-8170-A2AE35BB4D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1752600"/>
            <a:ext cx="4476750" cy="3257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8475818-A884-430C-9F5C-48FF664A9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943100"/>
            <a:ext cx="4019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LONG RUN</a:t>
            </a:r>
          </a:p>
        </p:txBody>
      </p:sp>
      <p:sp>
        <p:nvSpPr>
          <p:cNvPr id="13" name="panel-2-heading">
            <a:extLst xmlns:a="http://schemas.openxmlformats.org/drawingml/2006/main">
              <a:ext uri="{FF2B5EF4-FFF2-40B4-BE49-F238E27FC236}">
                <a16:creationId xmlns:a16="http://schemas.microsoft.com/office/drawing/2014/main" id="{3E313B8E-4530-47FC-897C-5123A17142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343150"/>
            <a:ext cx="40195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Every input can adjust</a:t>
            </a:r>
          </a:p>
        </p:txBody>
      </p:sp>
      <p:sp>
        <p:nvSpPr>
          <p:cNvPr id="14" name="panel-2-body">
            <a:extLst xmlns:a="http://schemas.openxmlformats.org/drawingml/2006/main">
              <a:ext uri="{FF2B5EF4-FFF2-40B4-BE49-F238E27FC236}">
                <a16:creationId xmlns:a16="http://schemas.microsoft.com/office/drawing/2014/main" id="{B810D0CF-14FB-4D62-A553-35431FDF15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162300"/>
            <a:ext cx="39433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The cafe can expand, relocate, redesign the kitchen, or choose a different scale.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B01250C-6FF4-4C72-B75D-AB6F3D6FCE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5391150"/>
            <a:ext cx="93726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A month can be long run for one firm and short run for another.</a:t>
            </a:r>
          </a:p>
        </p:txBody>
      </p:sp>
    </p:spTree>
    <p:extLst>
      <p:ext uri="{BB962C8B-B14F-4D97-AF65-F5344CB8AC3E}">
        <p14:creationId xmlns:p14="http://schemas.microsoft.com/office/powerpoint/2010/main" val="1328007476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6" name="accent-rule">
            <a:extLst xmlns:a="http://schemas.openxmlformats.org/drawingml/2006/main">
              <a:ext uri="{FF2B5EF4-FFF2-40B4-BE49-F238E27FC236}">
                <a16:creationId xmlns:a16="http://schemas.microsoft.com/office/drawing/2014/main" id="{8081A9A9-CC75-4FB2-ACFA-ECE348C597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32A79216-FC08-42F7-A59B-9180873B4D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13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2DA566B-D86C-481F-97D1-52A028468C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Main Street Cafe: total and marginal product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401DBB1A-ECBD-40C3-9E6D-53DA69F6C1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53D629D0-8EB0-48C0-A6D1-2CB2EC2E7B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12AA59AD-4EB1-4D11-8D62-EDD5C97473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7</a:t>
            </a:r>
          </a:p>
        </p:txBody>
      </p:sp>
      <p:sp>
        <p:nvSpPr>
          <p:cNvPr id="7" name="chapter-table-header-cell-1">
            <a:extLst xmlns:a="http://schemas.openxmlformats.org/drawingml/2006/main">
              <a:ext uri="{FF2B5EF4-FFF2-40B4-BE49-F238E27FC236}">
                <a16:creationId xmlns:a16="http://schemas.microsoft.com/office/drawing/2014/main" id="{DD159BBD-E74A-41C6-AD56-BDB108B2D8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504950"/>
            <a:ext cx="22860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485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8" name="chapter-table-header-1">
            <a:extLst xmlns:a="http://schemas.openxmlformats.org/drawingml/2006/main">
              <a:ext uri="{FF2B5EF4-FFF2-40B4-BE49-F238E27FC236}">
                <a16:creationId xmlns:a16="http://schemas.microsoft.com/office/drawing/2014/main" id="{9FEE9537-803A-4537-A533-8665031EE9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581150"/>
            <a:ext cx="2095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35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Workers</a:t>
            </a:r>
          </a:p>
        </p:txBody>
      </p:sp>
      <p:sp>
        <p:nvSpPr>
          <p:cNvPr id="9" name="chapter-table-header-cell-2">
            <a:extLst xmlns:a="http://schemas.openxmlformats.org/drawingml/2006/main">
              <a:ext uri="{FF2B5EF4-FFF2-40B4-BE49-F238E27FC236}">
                <a16:creationId xmlns:a16="http://schemas.microsoft.com/office/drawing/2014/main" id="{4ADF5D26-5665-4744-9C07-A5EA2AF93B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1504950"/>
            <a:ext cx="39052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485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0" name="chapter-table-header-2">
            <a:extLst xmlns:a="http://schemas.openxmlformats.org/drawingml/2006/main">
              <a:ext uri="{FF2B5EF4-FFF2-40B4-BE49-F238E27FC236}">
                <a16:creationId xmlns:a16="http://schemas.microsoft.com/office/drawing/2014/main" id="{F8946E84-8EBD-4EC1-8A09-80C9187F6F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1581150"/>
            <a:ext cx="3714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Meals per shift</a:t>
            </a:r>
          </a:p>
        </p:txBody>
      </p:sp>
      <p:sp>
        <p:nvSpPr>
          <p:cNvPr id="11" name="chapter-table-header-cell-3">
            <a:extLst xmlns:a="http://schemas.openxmlformats.org/drawingml/2006/main">
              <a:ext uri="{FF2B5EF4-FFF2-40B4-BE49-F238E27FC236}">
                <a16:creationId xmlns:a16="http://schemas.microsoft.com/office/drawing/2014/main" id="{8357B6D1-DD83-468A-8AAA-4AF33276D0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1504950"/>
            <a:ext cx="39052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485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2" name="chapter-table-header-3">
            <a:extLst xmlns:a="http://schemas.openxmlformats.org/drawingml/2006/main">
              <a:ext uri="{FF2B5EF4-FFF2-40B4-BE49-F238E27FC236}">
                <a16:creationId xmlns:a16="http://schemas.microsoft.com/office/drawing/2014/main" id="{7E7B9CC5-8512-4BA0-9999-C9C262E9D5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581150"/>
            <a:ext cx="3714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Marginal product</a:t>
            </a:r>
          </a:p>
        </p:txBody>
      </p:sp>
      <p:sp>
        <p:nvSpPr>
          <p:cNvPr id="13" name="chapter-table-cell-1-1">
            <a:extLst xmlns:a="http://schemas.openxmlformats.org/drawingml/2006/main">
              <a:ext uri="{FF2B5EF4-FFF2-40B4-BE49-F238E27FC236}">
                <a16:creationId xmlns:a16="http://schemas.microsoft.com/office/drawing/2014/main" id="{2B060FB2-4CE4-4439-8B61-757AFE473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019300"/>
            <a:ext cx="22860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4" name="chapter-table-text-1-1">
            <a:extLst xmlns:a="http://schemas.openxmlformats.org/drawingml/2006/main">
              <a:ext uri="{FF2B5EF4-FFF2-40B4-BE49-F238E27FC236}">
                <a16:creationId xmlns:a16="http://schemas.microsoft.com/office/drawing/2014/main" id="{B536DF8F-5946-4E97-8ECD-C2C465B261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095500"/>
            <a:ext cx="2095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00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0</a:t>
            </a:r>
          </a:p>
        </p:txBody>
      </p:sp>
      <p:sp>
        <p:nvSpPr>
          <p:cNvPr id="15" name="chapter-table-cell-1-2">
            <a:extLst xmlns:a="http://schemas.openxmlformats.org/drawingml/2006/main">
              <a:ext uri="{FF2B5EF4-FFF2-40B4-BE49-F238E27FC236}">
                <a16:creationId xmlns:a16="http://schemas.microsoft.com/office/drawing/2014/main" id="{7CD275D1-529D-491B-A9D5-021A0BB1CA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2019300"/>
            <a:ext cx="39052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6" name="chapter-table-text-1-2">
            <a:extLst xmlns:a="http://schemas.openxmlformats.org/drawingml/2006/main">
              <a:ext uri="{FF2B5EF4-FFF2-40B4-BE49-F238E27FC236}">
                <a16:creationId xmlns:a16="http://schemas.microsoft.com/office/drawing/2014/main" id="{3FD81B87-BF15-4147-A984-FBC3D7099B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095500"/>
            <a:ext cx="3714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0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50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0</a:t>
            </a:r>
          </a:p>
        </p:txBody>
      </p:sp>
      <p:sp>
        <p:nvSpPr>
          <p:cNvPr id="17" name="chapter-table-cell-1-3">
            <a:extLst xmlns:a="http://schemas.openxmlformats.org/drawingml/2006/main">
              <a:ext uri="{FF2B5EF4-FFF2-40B4-BE49-F238E27FC236}">
                <a16:creationId xmlns:a16="http://schemas.microsoft.com/office/drawing/2014/main" id="{BFDFAE6D-2A8D-4964-B1EE-C6C6982C8D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019300"/>
            <a:ext cx="39052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8" name="chapter-table-text-1-3">
            <a:extLst xmlns:a="http://schemas.openxmlformats.org/drawingml/2006/main">
              <a:ext uri="{FF2B5EF4-FFF2-40B4-BE49-F238E27FC236}">
                <a16:creationId xmlns:a16="http://schemas.microsoft.com/office/drawing/2014/main" id="{FD8C5985-DB1C-46B1-A334-6A7F0B4455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095500"/>
            <a:ext cx="3714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0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50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--</a:t>
            </a:r>
          </a:p>
        </p:txBody>
      </p:sp>
      <p:sp>
        <p:nvSpPr>
          <p:cNvPr id="19" name="chapter-table-cell-2-1">
            <a:extLst xmlns:a="http://schemas.openxmlformats.org/drawingml/2006/main">
              <a:ext uri="{FF2B5EF4-FFF2-40B4-BE49-F238E27FC236}">
                <a16:creationId xmlns:a16="http://schemas.microsoft.com/office/drawing/2014/main" id="{F7E1B928-366C-4665-937A-EF812CF213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533650"/>
            <a:ext cx="22860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0" name="chapter-table-text-2-1">
            <a:extLst xmlns:a="http://schemas.openxmlformats.org/drawingml/2006/main">
              <a:ext uri="{FF2B5EF4-FFF2-40B4-BE49-F238E27FC236}">
                <a16:creationId xmlns:a16="http://schemas.microsoft.com/office/drawing/2014/main" id="{B4E55D16-3F72-42D4-A415-4A0219D700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609850"/>
            <a:ext cx="2095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00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1</a:t>
            </a:r>
          </a:p>
        </p:txBody>
      </p:sp>
      <p:sp>
        <p:nvSpPr>
          <p:cNvPr id="21" name="chapter-table-cell-2-2">
            <a:extLst xmlns:a="http://schemas.openxmlformats.org/drawingml/2006/main">
              <a:ext uri="{FF2B5EF4-FFF2-40B4-BE49-F238E27FC236}">
                <a16:creationId xmlns:a16="http://schemas.microsoft.com/office/drawing/2014/main" id="{1A07B1B7-32F1-49AE-ADB5-30BCC913EE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2533650"/>
            <a:ext cx="39052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2" name="chapter-table-text-2-2">
            <a:extLst xmlns:a="http://schemas.openxmlformats.org/drawingml/2006/main">
              <a:ext uri="{FF2B5EF4-FFF2-40B4-BE49-F238E27FC236}">
                <a16:creationId xmlns:a16="http://schemas.microsoft.com/office/drawing/2014/main" id="{6B12A729-76CF-4915-9B63-B4E74B8B0F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609850"/>
            <a:ext cx="3714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0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50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20</a:t>
            </a:r>
          </a:p>
        </p:txBody>
      </p:sp>
      <p:sp>
        <p:nvSpPr>
          <p:cNvPr id="23" name="chapter-table-cell-2-3">
            <a:extLst xmlns:a="http://schemas.openxmlformats.org/drawingml/2006/main">
              <a:ext uri="{FF2B5EF4-FFF2-40B4-BE49-F238E27FC236}">
                <a16:creationId xmlns:a16="http://schemas.microsoft.com/office/drawing/2014/main" id="{0037415D-DA40-43E8-BC4E-940FBC774B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533650"/>
            <a:ext cx="39052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4" name="chapter-table-text-2-3">
            <a:extLst xmlns:a="http://schemas.openxmlformats.org/drawingml/2006/main">
              <a:ext uri="{FF2B5EF4-FFF2-40B4-BE49-F238E27FC236}">
                <a16:creationId xmlns:a16="http://schemas.microsoft.com/office/drawing/2014/main" id="{3D11927C-476A-4931-991D-687C2B1131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609850"/>
            <a:ext cx="3714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0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50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20</a:t>
            </a:r>
          </a:p>
        </p:txBody>
      </p:sp>
      <p:sp>
        <p:nvSpPr>
          <p:cNvPr id="25" name="chapter-table-cell-3-1">
            <a:extLst xmlns:a="http://schemas.openxmlformats.org/drawingml/2006/main">
              <a:ext uri="{FF2B5EF4-FFF2-40B4-BE49-F238E27FC236}">
                <a16:creationId xmlns:a16="http://schemas.microsoft.com/office/drawing/2014/main" id="{A4CC97A6-BEE8-49E2-8B8B-9BFD93E1DD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048000"/>
            <a:ext cx="22860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6" name="chapter-table-text-3-1">
            <a:extLst xmlns:a="http://schemas.openxmlformats.org/drawingml/2006/main">
              <a:ext uri="{FF2B5EF4-FFF2-40B4-BE49-F238E27FC236}">
                <a16:creationId xmlns:a16="http://schemas.microsoft.com/office/drawing/2014/main" id="{1A67CE1A-6D93-4C91-BDA8-73605FD68B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124200"/>
            <a:ext cx="2095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00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27" name="chapter-table-cell-3-2">
            <a:extLst xmlns:a="http://schemas.openxmlformats.org/drawingml/2006/main">
              <a:ext uri="{FF2B5EF4-FFF2-40B4-BE49-F238E27FC236}">
                <a16:creationId xmlns:a16="http://schemas.microsoft.com/office/drawing/2014/main" id="{196603CC-2D62-4277-A74F-2D720D0329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3048000"/>
            <a:ext cx="39052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8" name="chapter-table-text-3-2">
            <a:extLst xmlns:a="http://schemas.openxmlformats.org/drawingml/2006/main">
              <a:ext uri="{FF2B5EF4-FFF2-40B4-BE49-F238E27FC236}">
                <a16:creationId xmlns:a16="http://schemas.microsoft.com/office/drawing/2014/main" id="{8DF726EB-EEA6-4F0B-87DD-03AB97F647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124200"/>
            <a:ext cx="3714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0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50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50</a:t>
            </a:r>
          </a:p>
        </p:txBody>
      </p:sp>
      <p:sp>
        <p:nvSpPr>
          <p:cNvPr id="29" name="chapter-table-cell-3-3">
            <a:extLst xmlns:a="http://schemas.openxmlformats.org/drawingml/2006/main">
              <a:ext uri="{FF2B5EF4-FFF2-40B4-BE49-F238E27FC236}">
                <a16:creationId xmlns:a16="http://schemas.microsoft.com/office/drawing/2014/main" id="{8C22E201-4667-4B60-8F9C-38F450FDE2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048000"/>
            <a:ext cx="39052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30" name="chapter-table-text-3-3">
            <a:extLst xmlns:a="http://schemas.openxmlformats.org/drawingml/2006/main">
              <a:ext uri="{FF2B5EF4-FFF2-40B4-BE49-F238E27FC236}">
                <a16:creationId xmlns:a16="http://schemas.microsoft.com/office/drawing/2014/main" id="{3E48CCC1-9FFB-4A2E-9447-26A755369C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124200"/>
            <a:ext cx="3714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0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50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30</a:t>
            </a:r>
          </a:p>
        </p:txBody>
      </p:sp>
      <p:sp>
        <p:nvSpPr>
          <p:cNvPr id="31" name="chapter-table-cell-4-1">
            <a:extLst xmlns:a="http://schemas.openxmlformats.org/drawingml/2006/main">
              <a:ext uri="{FF2B5EF4-FFF2-40B4-BE49-F238E27FC236}">
                <a16:creationId xmlns:a16="http://schemas.microsoft.com/office/drawing/2014/main" id="{A47CD06F-FB17-4687-8AC6-C97244C621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562350"/>
            <a:ext cx="22860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32" name="chapter-table-text-4-1">
            <a:extLst xmlns:a="http://schemas.openxmlformats.org/drawingml/2006/main">
              <a:ext uri="{FF2B5EF4-FFF2-40B4-BE49-F238E27FC236}">
                <a16:creationId xmlns:a16="http://schemas.microsoft.com/office/drawing/2014/main" id="{57E8A31C-4F4C-468B-960E-295BBA29D3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638550"/>
            <a:ext cx="2095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00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33" name="chapter-table-cell-4-2">
            <a:extLst xmlns:a="http://schemas.openxmlformats.org/drawingml/2006/main">
              <a:ext uri="{FF2B5EF4-FFF2-40B4-BE49-F238E27FC236}">
                <a16:creationId xmlns:a16="http://schemas.microsoft.com/office/drawing/2014/main" id="{51C9495B-0346-4761-BC87-5FF2B2B2F0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3562350"/>
            <a:ext cx="39052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34" name="chapter-table-text-4-2">
            <a:extLst xmlns:a="http://schemas.openxmlformats.org/drawingml/2006/main">
              <a:ext uri="{FF2B5EF4-FFF2-40B4-BE49-F238E27FC236}">
                <a16:creationId xmlns:a16="http://schemas.microsoft.com/office/drawing/2014/main" id="{DA8469D8-E054-4CC8-B636-2DF9D67859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638550"/>
            <a:ext cx="3714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0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50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90</a:t>
            </a:r>
          </a:p>
        </p:txBody>
      </p:sp>
      <p:sp>
        <p:nvSpPr>
          <p:cNvPr id="35" name="chapter-table-cell-4-3">
            <a:extLst xmlns:a="http://schemas.openxmlformats.org/drawingml/2006/main">
              <a:ext uri="{FF2B5EF4-FFF2-40B4-BE49-F238E27FC236}">
                <a16:creationId xmlns:a16="http://schemas.microsoft.com/office/drawing/2014/main" id="{FE5988A9-9763-4D5E-BD02-6961642D8B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562350"/>
            <a:ext cx="39052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36" name="chapter-table-text-4-3">
            <a:extLst xmlns:a="http://schemas.openxmlformats.org/drawingml/2006/main">
              <a:ext uri="{FF2B5EF4-FFF2-40B4-BE49-F238E27FC236}">
                <a16:creationId xmlns:a16="http://schemas.microsoft.com/office/drawing/2014/main" id="{1B9DCB44-970B-47EA-B8C0-F716CB4340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638550"/>
            <a:ext cx="3714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0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50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40</a:t>
            </a:r>
          </a:p>
        </p:txBody>
      </p:sp>
      <p:sp>
        <p:nvSpPr>
          <p:cNvPr id="37" name="chapter-table-cell-5-1">
            <a:extLst xmlns:a="http://schemas.openxmlformats.org/drawingml/2006/main">
              <a:ext uri="{FF2B5EF4-FFF2-40B4-BE49-F238E27FC236}">
                <a16:creationId xmlns:a16="http://schemas.microsoft.com/office/drawing/2014/main" id="{9ACED06F-24B8-49B8-AF67-037479B3AF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4076700"/>
            <a:ext cx="22860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38" name="chapter-table-text-5-1">
            <a:extLst xmlns:a="http://schemas.openxmlformats.org/drawingml/2006/main">
              <a:ext uri="{FF2B5EF4-FFF2-40B4-BE49-F238E27FC236}">
                <a16:creationId xmlns:a16="http://schemas.microsoft.com/office/drawing/2014/main" id="{563C2D6A-5F10-432B-A43F-42308F971E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152900"/>
            <a:ext cx="2095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00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  <p:sp>
        <p:nvSpPr>
          <p:cNvPr id="39" name="chapter-table-cell-5-2">
            <a:extLst xmlns:a="http://schemas.openxmlformats.org/drawingml/2006/main">
              <a:ext uri="{FF2B5EF4-FFF2-40B4-BE49-F238E27FC236}">
                <a16:creationId xmlns:a16="http://schemas.microsoft.com/office/drawing/2014/main" id="{3AAA227C-3165-44AD-9B32-427D814776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4076700"/>
            <a:ext cx="39052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40" name="chapter-table-text-5-2">
            <a:extLst xmlns:a="http://schemas.openxmlformats.org/drawingml/2006/main">
              <a:ext uri="{FF2B5EF4-FFF2-40B4-BE49-F238E27FC236}">
                <a16:creationId xmlns:a16="http://schemas.microsoft.com/office/drawing/2014/main" id="{46E85977-E409-4976-9C5B-509764A15E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152900"/>
            <a:ext cx="3714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0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50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120</a:t>
            </a:r>
          </a:p>
        </p:txBody>
      </p:sp>
      <p:sp>
        <p:nvSpPr>
          <p:cNvPr id="41" name="chapter-table-cell-5-3">
            <a:extLst xmlns:a="http://schemas.openxmlformats.org/drawingml/2006/main">
              <a:ext uri="{FF2B5EF4-FFF2-40B4-BE49-F238E27FC236}">
                <a16:creationId xmlns:a16="http://schemas.microsoft.com/office/drawing/2014/main" id="{3D6C3A7E-DDD1-4B8C-8D81-A102BCEB2E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076700"/>
            <a:ext cx="39052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42" name="chapter-table-text-5-3">
            <a:extLst xmlns:a="http://schemas.openxmlformats.org/drawingml/2006/main">
              <a:ext uri="{FF2B5EF4-FFF2-40B4-BE49-F238E27FC236}">
                <a16:creationId xmlns:a16="http://schemas.microsoft.com/office/drawing/2014/main" id="{5F48C128-0546-4A42-A554-E1F2CFB5A2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4152900"/>
            <a:ext cx="3714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0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50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30</a:t>
            </a:r>
          </a:p>
        </p:txBody>
      </p:sp>
      <p:sp>
        <p:nvSpPr>
          <p:cNvPr id="43" name="chapter-table-cell-6-1">
            <a:extLst xmlns:a="http://schemas.openxmlformats.org/drawingml/2006/main">
              <a:ext uri="{FF2B5EF4-FFF2-40B4-BE49-F238E27FC236}">
                <a16:creationId xmlns:a16="http://schemas.microsoft.com/office/drawing/2014/main" id="{DC2DB3E8-537E-4C92-9C54-53672E72FA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4591050"/>
            <a:ext cx="22860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44" name="chapter-table-text-6-1">
            <a:extLst xmlns:a="http://schemas.openxmlformats.org/drawingml/2006/main">
              <a:ext uri="{FF2B5EF4-FFF2-40B4-BE49-F238E27FC236}">
                <a16:creationId xmlns:a16="http://schemas.microsoft.com/office/drawing/2014/main" id="{037BB7C5-B0E7-4F01-81BB-317C510057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667250"/>
            <a:ext cx="2095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00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5</a:t>
            </a:r>
          </a:p>
        </p:txBody>
      </p:sp>
      <p:sp>
        <p:nvSpPr>
          <p:cNvPr id="45" name="chapter-table-cell-6-2">
            <a:extLst xmlns:a="http://schemas.openxmlformats.org/drawingml/2006/main">
              <a:ext uri="{FF2B5EF4-FFF2-40B4-BE49-F238E27FC236}">
                <a16:creationId xmlns:a16="http://schemas.microsoft.com/office/drawing/2014/main" id="{FB540FBC-57E2-4B7D-9907-00873517FA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4591050"/>
            <a:ext cx="39052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46" name="chapter-table-text-6-2">
            <a:extLst xmlns:a="http://schemas.openxmlformats.org/drawingml/2006/main">
              <a:ext uri="{FF2B5EF4-FFF2-40B4-BE49-F238E27FC236}">
                <a16:creationId xmlns:a16="http://schemas.microsoft.com/office/drawing/2014/main" id="{9E54A541-F117-4ADD-B916-44631FB705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667250"/>
            <a:ext cx="3714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0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50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140</a:t>
            </a:r>
          </a:p>
        </p:txBody>
      </p:sp>
      <p:sp>
        <p:nvSpPr>
          <p:cNvPr id="47" name="chapter-table-cell-6-3">
            <a:extLst xmlns:a="http://schemas.openxmlformats.org/drawingml/2006/main">
              <a:ext uri="{FF2B5EF4-FFF2-40B4-BE49-F238E27FC236}">
                <a16:creationId xmlns:a16="http://schemas.microsoft.com/office/drawing/2014/main" id="{25FFC843-18EC-4EA7-A461-105A6AD5D9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591050"/>
            <a:ext cx="39052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48" name="chapter-table-text-6-3">
            <a:extLst xmlns:a="http://schemas.openxmlformats.org/drawingml/2006/main">
              <a:ext uri="{FF2B5EF4-FFF2-40B4-BE49-F238E27FC236}">
                <a16:creationId xmlns:a16="http://schemas.microsoft.com/office/drawing/2014/main" id="{5ACAFBCB-D529-4199-A902-AE855AB776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4667250"/>
            <a:ext cx="3714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0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50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20</a:t>
            </a:r>
          </a:p>
        </p:txBody>
      </p:sp>
      <p:sp>
        <p:nvSpPr>
          <p:cNvPr id="49" name="chapter-table-cell-7-1">
            <a:extLst xmlns:a="http://schemas.openxmlformats.org/drawingml/2006/main">
              <a:ext uri="{FF2B5EF4-FFF2-40B4-BE49-F238E27FC236}">
                <a16:creationId xmlns:a16="http://schemas.microsoft.com/office/drawing/2014/main" id="{4828CC27-ED28-47C0-BD1F-29B9D8218C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5105400"/>
            <a:ext cx="22860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50" name="chapter-table-text-7-1">
            <a:extLst xmlns:a="http://schemas.openxmlformats.org/drawingml/2006/main">
              <a:ext uri="{FF2B5EF4-FFF2-40B4-BE49-F238E27FC236}">
                <a16:creationId xmlns:a16="http://schemas.microsoft.com/office/drawing/2014/main" id="{1BB2EDDF-290E-4126-9D71-4C3CDD32F0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181600"/>
            <a:ext cx="2095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00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6</a:t>
            </a:r>
          </a:p>
        </p:txBody>
      </p:sp>
      <p:sp>
        <p:nvSpPr>
          <p:cNvPr id="51" name="chapter-table-cell-7-2">
            <a:extLst xmlns:a="http://schemas.openxmlformats.org/drawingml/2006/main">
              <a:ext uri="{FF2B5EF4-FFF2-40B4-BE49-F238E27FC236}">
                <a16:creationId xmlns:a16="http://schemas.microsoft.com/office/drawing/2014/main" id="{90E8CDB7-EA34-40F3-BBD3-2673CC2E3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5105400"/>
            <a:ext cx="39052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52" name="chapter-table-text-7-2">
            <a:extLst xmlns:a="http://schemas.openxmlformats.org/drawingml/2006/main">
              <a:ext uri="{FF2B5EF4-FFF2-40B4-BE49-F238E27FC236}">
                <a16:creationId xmlns:a16="http://schemas.microsoft.com/office/drawing/2014/main" id="{B5A71264-DCEC-45FD-80F9-5495D08900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5181600"/>
            <a:ext cx="3714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0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50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150</a:t>
            </a:r>
          </a:p>
        </p:txBody>
      </p:sp>
      <p:sp>
        <p:nvSpPr>
          <p:cNvPr id="53" name="chapter-table-cell-7-3">
            <a:extLst xmlns:a="http://schemas.openxmlformats.org/drawingml/2006/main">
              <a:ext uri="{FF2B5EF4-FFF2-40B4-BE49-F238E27FC236}">
                <a16:creationId xmlns:a16="http://schemas.microsoft.com/office/drawing/2014/main" id="{139AB0D0-43DB-496B-B793-7DDC47414D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5105400"/>
            <a:ext cx="39052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54" name="chapter-table-text-7-3">
            <a:extLst xmlns:a="http://schemas.openxmlformats.org/drawingml/2006/main">
              <a:ext uri="{FF2B5EF4-FFF2-40B4-BE49-F238E27FC236}">
                <a16:creationId xmlns:a16="http://schemas.microsoft.com/office/drawing/2014/main" id="{4DB016E9-5FCB-4846-98FC-C2C907192C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5181600"/>
            <a:ext cx="3714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0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50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10</a:t>
            </a:r>
          </a:p>
        </p:txBody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1501C296-DD05-4672-836D-FC26818181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791200"/>
            <a:ext cx="9334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Marginal product is the addition to total output made by the next worker.</a:t>
            </a:r>
          </a:p>
        </p:txBody>
      </p:sp>
    </p:spTree>
    <p:extLst>
      <p:ext uri="{BB962C8B-B14F-4D97-AF65-F5344CB8AC3E}">
        <p14:creationId xmlns:p14="http://schemas.microsoft.com/office/powerpoint/2010/main" val="1270382038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ule">
            <a:extLst xmlns:a="http://schemas.openxmlformats.org/drawingml/2006/main">
              <a:ext uri="{FF2B5EF4-FFF2-40B4-BE49-F238E27FC236}">
                <a16:creationId xmlns:a16="http://schemas.microsoft.com/office/drawing/2014/main" id="{237E8898-0A47-4194-A65D-41330B2277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39319776-7FAA-4CBE-9EEE-D16E49F729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13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5B113CC-A82B-429E-8A87-BEECDBA103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104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Specialization raises marginal product before crowding reduces it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0875C4CC-DC58-4F5F-BE55-5FB886B73E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470BC3AC-E929-4FDF-A852-D26911F96C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855525B1-4BD6-4366-A9E3-6426DCDEEC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8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5fd2c05b0bd4803"/>
          <a:stretch xmlns:a="http://schemas.openxmlformats.org/drawingml/2006/main"/>
        </p:blipFill>
        <p:spPr>
          <a:xfrm xmlns:a="http://schemas.openxmlformats.org/drawingml/2006/main">
            <a:off x="2112583" y="1371600"/>
            <a:ext cx="7966835" cy="4419600"/>
          </a:xfrm>
          <a:prstGeom xmlns:a="http://schemas.openxmlformats.org/drawingml/2006/main" prst="rect">
            <a:avLst/>
          </a:prstGeom>
        </p:spPr>
      </p:pic>
      <p:sp>
        <p:nvSpPr>
          <p:cNvPr id="8" name="figure-takeaway">
            <a:extLst xmlns:a="http://schemas.openxmlformats.org/drawingml/2006/main">
              <a:ext uri="{FF2B5EF4-FFF2-40B4-BE49-F238E27FC236}">
                <a16:creationId xmlns:a16="http://schemas.microsoft.com/office/drawing/2014/main" id="{063D532B-CE62-4324-A55C-8C633A34F4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5829300"/>
            <a:ext cx="101346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Later workers are not worse workers; they have less fixed kitchen capacity available per worker.</a:t>
            </a:r>
          </a:p>
        </p:txBody>
      </p:sp>
    </p:spTree>
    <p:extLst>
      <p:ext uri="{BB962C8B-B14F-4D97-AF65-F5344CB8AC3E}">
        <p14:creationId xmlns:p14="http://schemas.microsoft.com/office/powerpoint/2010/main" val="1943607533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0" name="accent-rule">
            <a:extLst xmlns:a="http://schemas.openxmlformats.org/drawingml/2006/main">
              <a:ext uri="{FF2B5EF4-FFF2-40B4-BE49-F238E27FC236}">
                <a16:creationId xmlns:a16="http://schemas.microsoft.com/office/drawing/2014/main" id="{CE012A5B-4958-4B13-B0DD-9F3BF113C6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3759781E-A5D6-4E85-84CC-8C599E7C8A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13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BD58CB8-2605-43A1-A183-EFC2E7E682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Practice: work from totals to margins and back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3CDB8625-137B-4831-A548-CE4DE61A42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3BEDBA66-64CC-4EFC-9C20-520949DD4F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F86CC5CA-84D8-4749-A752-1A160A06A1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9</a:t>
            </a:r>
          </a:p>
        </p:txBody>
      </p:sp>
      <p:sp>
        <p:nvSpPr>
          <p:cNvPr id="7" name="chapter-table-header-cell-1">
            <a:extLst xmlns:a="http://schemas.openxmlformats.org/drawingml/2006/main">
              <a:ext uri="{FF2B5EF4-FFF2-40B4-BE49-F238E27FC236}">
                <a16:creationId xmlns:a16="http://schemas.microsoft.com/office/drawing/2014/main" id="{18633E02-73AA-4E76-9E93-D4AC46674B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504950"/>
            <a:ext cx="23812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485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8" name="chapter-table-header-1">
            <a:extLst xmlns:a="http://schemas.openxmlformats.org/drawingml/2006/main">
              <a:ext uri="{FF2B5EF4-FFF2-40B4-BE49-F238E27FC236}">
                <a16:creationId xmlns:a16="http://schemas.microsoft.com/office/drawing/2014/main" id="{F184D010-BD87-4809-83BD-FFC41D58BE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581150"/>
            <a:ext cx="2190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Mechanics</a:t>
            </a:r>
          </a:p>
        </p:txBody>
      </p:sp>
      <p:sp>
        <p:nvSpPr>
          <p:cNvPr id="9" name="chapter-table-header-cell-2">
            <a:extLst xmlns:a="http://schemas.openxmlformats.org/drawingml/2006/main">
              <a:ext uri="{FF2B5EF4-FFF2-40B4-BE49-F238E27FC236}">
                <a16:creationId xmlns:a16="http://schemas.microsoft.com/office/drawing/2014/main" id="{FE1B609A-6A11-4F57-8F08-3EC0949C4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1504950"/>
            <a:ext cx="3857625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485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0" name="chapter-table-header-2">
            <a:extLst xmlns:a="http://schemas.openxmlformats.org/drawingml/2006/main">
              <a:ext uri="{FF2B5EF4-FFF2-40B4-BE49-F238E27FC236}">
                <a16:creationId xmlns:a16="http://schemas.microsoft.com/office/drawing/2014/main" id="{49542CEB-E002-4423-BDC4-2802675E9A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1581150"/>
            <a:ext cx="3667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Bikes repaired</a:t>
            </a:r>
          </a:p>
        </p:txBody>
      </p:sp>
      <p:sp>
        <p:nvSpPr>
          <p:cNvPr id="11" name="chapter-table-header-cell-3">
            <a:extLst xmlns:a="http://schemas.openxmlformats.org/drawingml/2006/main">
              <a:ext uri="{FF2B5EF4-FFF2-40B4-BE49-F238E27FC236}">
                <a16:creationId xmlns:a16="http://schemas.microsoft.com/office/drawing/2014/main" id="{5C82A489-27B1-4CFA-A13E-927391377B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1504950"/>
            <a:ext cx="3857625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485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2" name="chapter-table-header-3">
            <a:extLst xmlns:a="http://schemas.openxmlformats.org/drawingml/2006/main">
              <a:ext uri="{FF2B5EF4-FFF2-40B4-BE49-F238E27FC236}">
                <a16:creationId xmlns:a16="http://schemas.microsoft.com/office/drawing/2014/main" id="{6B1C2A26-EB02-4910-BAA5-B5812483B6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81875" y="1581150"/>
            <a:ext cx="3667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Marginal product</a:t>
            </a:r>
          </a:p>
        </p:txBody>
      </p:sp>
      <p:sp>
        <p:nvSpPr>
          <p:cNvPr id="13" name="chapter-table-cell-1-1">
            <a:extLst xmlns:a="http://schemas.openxmlformats.org/drawingml/2006/main">
              <a:ext uri="{FF2B5EF4-FFF2-40B4-BE49-F238E27FC236}">
                <a16:creationId xmlns:a16="http://schemas.microsoft.com/office/drawing/2014/main" id="{D9F7591F-BB66-41A9-B010-492955DCCA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019300"/>
            <a:ext cx="2381250" cy="600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4" name="chapter-table-text-1-1">
            <a:extLst xmlns:a="http://schemas.openxmlformats.org/drawingml/2006/main">
              <a:ext uri="{FF2B5EF4-FFF2-40B4-BE49-F238E27FC236}">
                <a16:creationId xmlns:a16="http://schemas.microsoft.com/office/drawing/2014/main" id="{4357B27C-C1DC-4814-9F8C-208BC94232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095500"/>
            <a:ext cx="219075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0</a:t>
            </a:r>
          </a:p>
        </p:txBody>
      </p:sp>
      <p:sp>
        <p:nvSpPr>
          <p:cNvPr id="15" name="chapter-table-cell-1-2">
            <a:extLst xmlns:a="http://schemas.openxmlformats.org/drawingml/2006/main">
              <a:ext uri="{FF2B5EF4-FFF2-40B4-BE49-F238E27FC236}">
                <a16:creationId xmlns:a16="http://schemas.microsoft.com/office/drawing/2014/main" id="{91D916AE-6C70-47C9-ABBC-DE1E084CB6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019300"/>
            <a:ext cx="3857625" cy="600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6" name="chapter-table-text-1-2">
            <a:extLst xmlns:a="http://schemas.openxmlformats.org/drawingml/2006/main">
              <a:ext uri="{FF2B5EF4-FFF2-40B4-BE49-F238E27FC236}">
                <a16:creationId xmlns:a16="http://schemas.microsoft.com/office/drawing/2014/main" id="{834A6D10-F6AA-4BFE-84FB-93CDF92477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095500"/>
            <a:ext cx="3667125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5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0</a:t>
            </a:r>
          </a:p>
        </p:txBody>
      </p:sp>
      <p:sp>
        <p:nvSpPr>
          <p:cNvPr id="17" name="chapter-table-cell-1-3">
            <a:extLst xmlns:a="http://schemas.openxmlformats.org/drawingml/2006/main">
              <a:ext uri="{FF2B5EF4-FFF2-40B4-BE49-F238E27FC236}">
                <a16:creationId xmlns:a16="http://schemas.microsoft.com/office/drawing/2014/main" id="{AB26D6E5-9A8A-441C-AEE7-419FBCCD1B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2019300"/>
            <a:ext cx="3857625" cy="600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8" name="chapter-table-text-1-3">
            <a:extLst xmlns:a="http://schemas.openxmlformats.org/drawingml/2006/main">
              <a:ext uri="{FF2B5EF4-FFF2-40B4-BE49-F238E27FC236}">
                <a16:creationId xmlns:a16="http://schemas.microsoft.com/office/drawing/2014/main" id="{92AAF596-2F68-4D4C-8FE3-8C81BAFF69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81875" y="2095500"/>
            <a:ext cx="3667125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5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--</a:t>
            </a:r>
          </a:p>
        </p:txBody>
      </p:sp>
      <p:sp>
        <p:nvSpPr>
          <p:cNvPr id="19" name="chapter-table-cell-2-1">
            <a:extLst xmlns:a="http://schemas.openxmlformats.org/drawingml/2006/main">
              <a:ext uri="{FF2B5EF4-FFF2-40B4-BE49-F238E27FC236}">
                <a16:creationId xmlns:a16="http://schemas.microsoft.com/office/drawing/2014/main" id="{A608CC27-9FA7-4679-A027-04FD023892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619375"/>
            <a:ext cx="2381250" cy="600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0" name="chapter-table-text-2-1">
            <a:extLst xmlns:a="http://schemas.openxmlformats.org/drawingml/2006/main">
              <a:ext uri="{FF2B5EF4-FFF2-40B4-BE49-F238E27FC236}">
                <a16:creationId xmlns:a16="http://schemas.microsoft.com/office/drawing/2014/main" id="{9CC62007-301A-41E1-9BE9-5FF5D5CC23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695575"/>
            <a:ext cx="219075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1</a:t>
            </a:r>
          </a:p>
        </p:txBody>
      </p:sp>
      <p:sp>
        <p:nvSpPr>
          <p:cNvPr id="21" name="chapter-table-cell-2-2">
            <a:extLst xmlns:a="http://schemas.openxmlformats.org/drawingml/2006/main">
              <a:ext uri="{FF2B5EF4-FFF2-40B4-BE49-F238E27FC236}">
                <a16:creationId xmlns:a16="http://schemas.microsoft.com/office/drawing/2014/main" id="{326A146A-6035-4887-BA69-7E6A54FA03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619375"/>
            <a:ext cx="3857625" cy="600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2" name="chapter-table-text-2-2">
            <a:extLst xmlns:a="http://schemas.openxmlformats.org/drawingml/2006/main">
              <a:ext uri="{FF2B5EF4-FFF2-40B4-BE49-F238E27FC236}">
                <a16:creationId xmlns:a16="http://schemas.microsoft.com/office/drawing/2014/main" id="{0B8B9905-701F-4E61-8D37-B55C79B1F7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695575"/>
            <a:ext cx="3667125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5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8</a:t>
            </a:r>
          </a:p>
        </p:txBody>
      </p:sp>
      <p:sp>
        <p:nvSpPr>
          <p:cNvPr id="23" name="chapter-table-cell-2-3">
            <a:extLst xmlns:a="http://schemas.openxmlformats.org/drawingml/2006/main">
              <a:ext uri="{FF2B5EF4-FFF2-40B4-BE49-F238E27FC236}">
                <a16:creationId xmlns:a16="http://schemas.microsoft.com/office/drawing/2014/main" id="{F6FF32F0-E2EE-4AA1-9A18-1ADA123F97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2619375"/>
            <a:ext cx="3857625" cy="600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4" name="chapter-table-text-2-3">
            <a:extLst xmlns:a="http://schemas.openxmlformats.org/drawingml/2006/main">
              <a:ext uri="{FF2B5EF4-FFF2-40B4-BE49-F238E27FC236}">
                <a16:creationId xmlns:a16="http://schemas.microsoft.com/office/drawing/2014/main" id="{A4EF9FE5-2EDB-4347-9E6C-653C07AFC1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81875" y="2695575"/>
            <a:ext cx="3667125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5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?</a:t>
            </a:r>
          </a:p>
        </p:txBody>
      </p:sp>
      <p:sp>
        <p:nvSpPr>
          <p:cNvPr id="25" name="chapter-table-cell-3-1">
            <a:extLst xmlns:a="http://schemas.openxmlformats.org/drawingml/2006/main">
              <a:ext uri="{FF2B5EF4-FFF2-40B4-BE49-F238E27FC236}">
                <a16:creationId xmlns:a16="http://schemas.microsoft.com/office/drawing/2014/main" id="{88E942C8-1489-4F26-8954-B6D56C836F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219450"/>
            <a:ext cx="2381250" cy="600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6" name="chapter-table-text-3-1">
            <a:extLst xmlns:a="http://schemas.openxmlformats.org/drawingml/2006/main">
              <a:ext uri="{FF2B5EF4-FFF2-40B4-BE49-F238E27FC236}">
                <a16:creationId xmlns:a16="http://schemas.microsoft.com/office/drawing/2014/main" id="{C7F878B5-46C3-44BE-9704-5BDCCA94E7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295650"/>
            <a:ext cx="219075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27" name="chapter-table-cell-3-2">
            <a:extLst xmlns:a="http://schemas.openxmlformats.org/drawingml/2006/main">
              <a:ext uri="{FF2B5EF4-FFF2-40B4-BE49-F238E27FC236}">
                <a16:creationId xmlns:a16="http://schemas.microsoft.com/office/drawing/2014/main" id="{377624F0-63F9-4DB1-B4FC-9A5B78DAA8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219450"/>
            <a:ext cx="3857625" cy="600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8" name="chapter-table-text-3-2">
            <a:extLst xmlns:a="http://schemas.openxmlformats.org/drawingml/2006/main">
              <a:ext uri="{FF2B5EF4-FFF2-40B4-BE49-F238E27FC236}">
                <a16:creationId xmlns:a16="http://schemas.microsoft.com/office/drawing/2014/main" id="{6C83B973-72B5-42B3-8081-B3E0726DF9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3295650"/>
            <a:ext cx="3667125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5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?</a:t>
            </a:r>
          </a:p>
        </p:txBody>
      </p:sp>
      <p:sp>
        <p:nvSpPr>
          <p:cNvPr id="29" name="chapter-table-cell-3-3">
            <a:extLst xmlns:a="http://schemas.openxmlformats.org/drawingml/2006/main">
              <a:ext uri="{FF2B5EF4-FFF2-40B4-BE49-F238E27FC236}">
                <a16:creationId xmlns:a16="http://schemas.microsoft.com/office/drawing/2014/main" id="{C6B3F00C-EBD6-4E13-8BF1-7BFAE53CE0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3219450"/>
            <a:ext cx="3857625" cy="600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30" name="chapter-table-text-3-3">
            <a:extLst xmlns:a="http://schemas.openxmlformats.org/drawingml/2006/main">
              <a:ext uri="{FF2B5EF4-FFF2-40B4-BE49-F238E27FC236}">
                <a16:creationId xmlns:a16="http://schemas.microsoft.com/office/drawing/2014/main" id="{7A6BEE10-C756-4648-B461-4E28AFBAA1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81875" y="3295650"/>
            <a:ext cx="3667125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5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12</a:t>
            </a:r>
          </a:p>
        </p:txBody>
      </p:sp>
      <p:sp>
        <p:nvSpPr>
          <p:cNvPr id="31" name="chapter-table-cell-4-1">
            <a:extLst xmlns:a="http://schemas.openxmlformats.org/drawingml/2006/main">
              <a:ext uri="{FF2B5EF4-FFF2-40B4-BE49-F238E27FC236}">
                <a16:creationId xmlns:a16="http://schemas.microsoft.com/office/drawing/2014/main" id="{9D245BAA-7AFB-4DC5-94E9-219FC6F917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819525"/>
            <a:ext cx="2381250" cy="600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32" name="chapter-table-text-4-1">
            <a:extLst xmlns:a="http://schemas.openxmlformats.org/drawingml/2006/main">
              <a:ext uri="{FF2B5EF4-FFF2-40B4-BE49-F238E27FC236}">
                <a16:creationId xmlns:a16="http://schemas.microsoft.com/office/drawing/2014/main" id="{4C0942FD-5C57-4886-A9D2-527FBD466B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895725"/>
            <a:ext cx="219075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33" name="chapter-table-cell-4-2">
            <a:extLst xmlns:a="http://schemas.openxmlformats.org/drawingml/2006/main">
              <a:ext uri="{FF2B5EF4-FFF2-40B4-BE49-F238E27FC236}">
                <a16:creationId xmlns:a16="http://schemas.microsoft.com/office/drawing/2014/main" id="{628A98F1-19BB-4AFC-91AD-2D06FF3E4C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819525"/>
            <a:ext cx="3857625" cy="600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34" name="chapter-table-text-4-2">
            <a:extLst xmlns:a="http://schemas.openxmlformats.org/drawingml/2006/main">
              <a:ext uri="{FF2B5EF4-FFF2-40B4-BE49-F238E27FC236}">
                <a16:creationId xmlns:a16="http://schemas.microsoft.com/office/drawing/2014/main" id="{648BF640-4C61-4A9D-9257-78644BACBC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3895725"/>
            <a:ext cx="3667125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5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29</a:t>
            </a:r>
          </a:p>
        </p:txBody>
      </p:sp>
      <p:sp>
        <p:nvSpPr>
          <p:cNvPr id="35" name="chapter-table-cell-4-3">
            <a:extLst xmlns:a="http://schemas.openxmlformats.org/drawingml/2006/main">
              <a:ext uri="{FF2B5EF4-FFF2-40B4-BE49-F238E27FC236}">
                <a16:creationId xmlns:a16="http://schemas.microsoft.com/office/drawing/2014/main" id="{27ABF8C3-21AC-4DA0-9623-D0B3E7F8FF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3819525"/>
            <a:ext cx="3857625" cy="600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36" name="chapter-table-text-4-3">
            <a:extLst xmlns:a="http://schemas.openxmlformats.org/drawingml/2006/main">
              <a:ext uri="{FF2B5EF4-FFF2-40B4-BE49-F238E27FC236}">
                <a16:creationId xmlns:a16="http://schemas.microsoft.com/office/drawing/2014/main" id="{DB3E8C2E-D485-46BF-B0D8-0380008376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81875" y="3895725"/>
            <a:ext cx="3667125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5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?</a:t>
            </a:r>
          </a:p>
        </p:txBody>
      </p:sp>
      <p:sp>
        <p:nvSpPr>
          <p:cNvPr id="37" name="chapter-table-cell-5-1">
            <a:extLst xmlns:a="http://schemas.openxmlformats.org/drawingml/2006/main">
              <a:ext uri="{FF2B5EF4-FFF2-40B4-BE49-F238E27FC236}">
                <a16:creationId xmlns:a16="http://schemas.microsoft.com/office/drawing/2014/main" id="{E860758D-BE81-47E4-A82D-737FC6636D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4419600"/>
            <a:ext cx="2381250" cy="600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38" name="chapter-table-text-5-1">
            <a:extLst xmlns:a="http://schemas.openxmlformats.org/drawingml/2006/main">
              <a:ext uri="{FF2B5EF4-FFF2-40B4-BE49-F238E27FC236}">
                <a16:creationId xmlns:a16="http://schemas.microsoft.com/office/drawing/2014/main" id="{D5F9742D-3CBA-46C7-9861-CF2417337F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495800"/>
            <a:ext cx="219075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  <p:sp>
        <p:nvSpPr>
          <p:cNvPr id="39" name="chapter-table-cell-5-2">
            <a:extLst xmlns:a="http://schemas.openxmlformats.org/drawingml/2006/main">
              <a:ext uri="{FF2B5EF4-FFF2-40B4-BE49-F238E27FC236}">
                <a16:creationId xmlns:a16="http://schemas.microsoft.com/office/drawing/2014/main" id="{617474A9-3C82-4250-852B-686E1A1D4F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419600"/>
            <a:ext cx="3857625" cy="600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40" name="chapter-table-text-5-2">
            <a:extLst xmlns:a="http://schemas.openxmlformats.org/drawingml/2006/main">
              <a:ext uri="{FF2B5EF4-FFF2-40B4-BE49-F238E27FC236}">
                <a16:creationId xmlns:a16="http://schemas.microsoft.com/office/drawing/2014/main" id="{41F4B3B1-22FE-488B-A378-F29631F5BD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4495800"/>
            <a:ext cx="3667125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5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?</a:t>
            </a:r>
          </a:p>
        </p:txBody>
      </p:sp>
      <p:sp>
        <p:nvSpPr>
          <p:cNvPr id="41" name="chapter-table-cell-5-3">
            <a:extLst xmlns:a="http://schemas.openxmlformats.org/drawingml/2006/main">
              <a:ext uri="{FF2B5EF4-FFF2-40B4-BE49-F238E27FC236}">
                <a16:creationId xmlns:a16="http://schemas.microsoft.com/office/drawing/2014/main" id="{BD5F0A47-BD14-482D-8FF4-28EAFA8D54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4419600"/>
            <a:ext cx="3857625" cy="600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42" name="chapter-table-text-5-3">
            <a:extLst xmlns:a="http://schemas.openxmlformats.org/drawingml/2006/main">
              <a:ext uri="{FF2B5EF4-FFF2-40B4-BE49-F238E27FC236}">
                <a16:creationId xmlns:a16="http://schemas.microsoft.com/office/drawing/2014/main" id="{79C4284C-F167-4EF1-AE1A-C7E7F0D476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81875" y="4495800"/>
            <a:ext cx="3667125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5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6</a:t>
            </a:r>
          </a:p>
        </p:txBody>
      </p:sp>
      <p:sp>
        <p:nvSpPr>
          <p:cNvPr id="43" name="chapter-table-cell-6-1">
            <a:extLst xmlns:a="http://schemas.openxmlformats.org/drawingml/2006/main">
              <a:ext uri="{FF2B5EF4-FFF2-40B4-BE49-F238E27FC236}">
                <a16:creationId xmlns:a16="http://schemas.microsoft.com/office/drawing/2014/main" id="{6E8BF007-A4B4-4B60-99C2-D0C2E39DA2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5019675"/>
            <a:ext cx="2381250" cy="600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44" name="chapter-table-text-6-1">
            <a:extLst xmlns:a="http://schemas.openxmlformats.org/drawingml/2006/main">
              <a:ext uri="{FF2B5EF4-FFF2-40B4-BE49-F238E27FC236}">
                <a16:creationId xmlns:a16="http://schemas.microsoft.com/office/drawing/2014/main" id="{01C1F819-8264-4F49-9409-0CF86924C5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095875"/>
            <a:ext cx="219075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5</a:t>
            </a:r>
          </a:p>
        </p:txBody>
      </p:sp>
      <p:sp>
        <p:nvSpPr>
          <p:cNvPr id="45" name="chapter-table-cell-6-2">
            <a:extLst xmlns:a="http://schemas.openxmlformats.org/drawingml/2006/main">
              <a:ext uri="{FF2B5EF4-FFF2-40B4-BE49-F238E27FC236}">
                <a16:creationId xmlns:a16="http://schemas.microsoft.com/office/drawing/2014/main" id="{1E9404BE-6A6D-43DE-AF90-EB54BBD950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5019675"/>
            <a:ext cx="3857625" cy="600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46" name="chapter-table-text-6-2">
            <a:extLst xmlns:a="http://schemas.openxmlformats.org/drawingml/2006/main">
              <a:ext uri="{FF2B5EF4-FFF2-40B4-BE49-F238E27FC236}">
                <a16:creationId xmlns:a16="http://schemas.microsoft.com/office/drawing/2014/main" id="{C0B8EB22-1AE3-44AC-9E41-D9617CB4E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5095875"/>
            <a:ext cx="3667125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5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38</a:t>
            </a:r>
          </a:p>
        </p:txBody>
      </p:sp>
      <p:sp>
        <p:nvSpPr>
          <p:cNvPr id="47" name="chapter-table-cell-6-3">
            <a:extLst xmlns:a="http://schemas.openxmlformats.org/drawingml/2006/main">
              <a:ext uri="{FF2B5EF4-FFF2-40B4-BE49-F238E27FC236}">
                <a16:creationId xmlns:a16="http://schemas.microsoft.com/office/drawing/2014/main" id="{CE4C3123-8F24-4E79-B8D4-F738B1A688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5019675"/>
            <a:ext cx="3857625" cy="600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48" name="chapter-table-text-6-3">
            <a:extLst xmlns:a="http://schemas.openxmlformats.org/drawingml/2006/main">
              <a:ext uri="{FF2B5EF4-FFF2-40B4-BE49-F238E27FC236}">
                <a16:creationId xmlns:a16="http://schemas.microsoft.com/office/drawing/2014/main" id="{6776F1D0-161C-43A1-B93A-1C28A02EDF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81875" y="5095875"/>
            <a:ext cx="3667125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5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?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4184E998-9E2C-4579-A8CA-69913F9623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753100"/>
            <a:ext cx="9334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Subtract totals to find a margin; add the margin to recover the next total.</a:t>
            </a:r>
          </a:p>
        </p:txBody>
      </p:sp>
    </p:spTree>
    <p:extLst>
      <p:ext uri="{BB962C8B-B14F-4D97-AF65-F5344CB8AC3E}">
        <p14:creationId xmlns:p14="http://schemas.microsoft.com/office/powerpoint/2010/main" val="212784233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2026-07-31T14:31:25.1080000Z</dcterms:created>
  <dcterms:modified xsi:type="dcterms:W3CDTF">2026-07-31T14:31:25.1080000Z</dcterms:modified>
</coreProperties>
</file>