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73c0404db244dea" /><Relationship Type="http://schemas.openxmlformats.org/officeDocument/2006/relationships/extended-properties" Target="/docProps/app.xml" Id="R796af56bd3314353" /><Relationship Type="http://schemas.openxmlformats.org/officeDocument/2006/relationships/officeDocument" Target="/ppt/presentation.xml" Id="R2b111e013d36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75b1e6d934f3a"/>
  </p:sldMasterIdLst>
  <p:notesMasterIdLst>
    <p:notesMasterId xmlns:r="http://schemas.openxmlformats.org/officeDocument/2006/relationships" r:id="Re9b72796cd584123"/>
  </p:notesMasterIdLst>
  <p:sldIdLst>
    <p:sldId xmlns:r="http://schemas.openxmlformats.org/officeDocument/2006/relationships" id="256" r:id="Rd2168c00925d4a03"/>
    <p:sldId xmlns:r="http://schemas.openxmlformats.org/officeDocument/2006/relationships" id="257" r:id="R85c1be7213594411"/>
    <p:sldId xmlns:r="http://schemas.openxmlformats.org/officeDocument/2006/relationships" id="258" r:id="R4d14e11c030245a5"/>
    <p:sldId xmlns:r="http://schemas.openxmlformats.org/officeDocument/2006/relationships" id="259" r:id="Rbd13e5f703294209"/>
    <p:sldId xmlns:r="http://schemas.openxmlformats.org/officeDocument/2006/relationships" id="260" r:id="R58c7670e5acd4ebb"/>
    <p:sldId xmlns:r="http://schemas.openxmlformats.org/officeDocument/2006/relationships" id="261" r:id="R014dbbdd7dcc4789"/>
    <p:sldId xmlns:r="http://schemas.openxmlformats.org/officeDocument/2006/relationships" id="262" r:id="R43be57b0e0274079"/>
    <p:sldId xmlns:r="http://schemas.openxmlformats.org/officeDocument/2006/relationships" id="263" r:id="R5ca68aab42ec4d10"/>
    <p:sldId xmlns:r="http://schemas.openxmlformats.org/officeDocument/2006/relationships" id="264" r:id="R93aa696ef88d41e7"/>
    <p:sldId xmlns:r="http://schemas.openxmlformats.org/officeDocument/2006/relationships" id="265" r:id="R74f745f9b1e249b7"/>
    <p:sldId xmlns:r="http://schemas.openxmlformats.org/officeDocument/2006/relationships" id="266" r:id="R77c727ce4546472d"/>
    <p:sldId xmlns:r="http://schemas.openxmlformats.org/officeDocument/2006/relationships" id="267" r:id="R6c41e9ba89dd4fae"/>
    <p:sldId xmlns:r="http://schemas.openxmlformats.org/officeDocument/2006/relationships" id="268" r:id="Rad149f7ac315454c"/>
    <p:sldId xmlns:r="http://schemas.openxmlformats.org/officeDocument/2006/relationships" id="269" r:id="R9ef29f32bfdc49d5"/>
    <p:sldId xmlns:r="http://schemas.openxmlformats.org/officeDocument/2006/relationships" id="270" r:id="R712c8350b3e4455d"/>
    <p:sldId xmlns:r="http://schemas.openxmlformats.org/officeDocument/2006/relationships" id="271" r:id="R7743c9c234aa4978"/>
    <p:sldId xmlns:r="http://schemas.openxmlformats.org/officeDocument/2006/relationships" id="272" r:id="R57ca70ec72724f3d"/>
    <p:sldId xmlns:r="http://schemas.openxmlformats.org/officeDocument/2006/relationships" id="273" r:id="Re131a5c626d14ea2"/>
    <p:sldId xmlns:r="http://schemas.openxmlformats.org/officeDocument/2006/relationships" id="274" r:id="R2f69b84230c44678"/>
    <p:sldId xmlns:r="http://schemas.openxmlformats.org/officeDocument/2006/relationships" id="275" r:id="Rb831a0f6c2664ecf"/>
    <p:sldId xmlns:r="http://schemas.openxmlformats.org/officeDocument/2006/relationships" id="276" r:id="Ra94a4c8e9b2c47ae"/>
    <p:sldId xmlns:r="http://schemas.openxmlformats.org/officeDocument/2006/relationships" id="277" r:id="R48100df547374640"/>
    <p:sldId xmlns:r="http://schemas.openxmlformats.org/officeDocument/2006/relationships" id="278" r:id="R55133c0fadf0421b"/>
    <p:sldId xmlns:r="http://schemas.openxmlformats.org/officeDocument/2006/relationships" id="279" r:id="R89fd9e503a854c1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684d40a1b1642d9" /><Relationship Type="http://schemas.openxmlformats.org/officeDocument/2006/relationships/slideMaster" Target="/ppt/slideMasters/slideMaster1.xml" Id="R5e675b1e6d934f3a" /><Relationship Type="http://schemas.openxmlformats.org/officeDocument/2006/relationships/notesMaster" Target="/ppt/notesMasters/notesMaster1.xml" Id="Re9b72796cd584123" /><Relationship Type="http://schemas.openxmlformats.org/officeDocument/2006/relationships/presProps" Target="/ppt/presProps.xml" Id="R281210ca90684399" /><Relationship Type="http://schemas.openxmlformats.org/officeDocument/2006/relationships/tableStyles" Target="/ppt/tableStyles.xml" Id="R5032063ee3f342d9" /><Relationship Type="http://schemas.openxmlformats.org/officeDocument/2006/relationships/slide" Target="/ppt/slides/slide1.xml" Id="Rd2168c00925d4a03" /><Relationship Type="http://schemas.openxmlformats.org/officeDocument/2006/relationships/slide" Target="/ppt/slides/slide2.xml" Id="R85c1be7213594411" /><Relationship Type="http://schemas.openxmlformats.org/officeDocument/2006/relationships/slide" Target="/ppt/slides/slide3.xml" Id="R4d14e11c030245a5" /><Relationship Type="http://schemas.openxmlformats.org/officeDocument/2006/relationships/slide" Target="/ppt/slides/slide4.xml" Id="Rbd13e5f703294209" /><Relationship Type="http://schemas.openxmlformats.org/officeDocument/2006/relationships/slide" Target="/ppt/slides/slide5.xml" Id="R58c7670e5acd4ebb" /><Relationship Type="http://schemas.openxmlformats.org/officeDocument/2006/relationships/slide" Target="/ppt/slides/slide6.xml" Id="R014dbbdd7dcc4789" /><Relationship Type="http://schemas.openxmlformats.org/officeDocument/2006/relationships/slide" Target="/ppt/slides/slide7.xml" Id="R43be57b0e0274079" /><Relationship Type="http://schemas.openxmlformats.org/officeDocument/2006/relationships/slide" Target="/ppt/slides/slide8.xml" Id="R5ca68aab42ec4d10" /><Relationship Type="http://schemas.openxmlformats.org/officeDocument/2006/relationships/slide" Target="/ppt/slides/slide9.xml" Id="R93aa696ef88d41e7" /><Relationship Type="http://schemas.openxmlformats.org/officeDocument/2006/relationships/slide" Target="/ppt/slides/slide10.xml" Id="R74f745f9b1e249b7" /><Relationship Type="http://schemas.openxmlformats.org/officeDocument/2006/relationships/slide" Target="/ppt/slides/slide11.xml" Id="R77c727ce4546472d" /><Relationship Type="http://schemas.openxmlformats.org/officeDocument/2006/relationships/slide" Target="/ppt/slides/slide12.xml" Id="R6c41e9ba89dd4fae" /><Relationship Type="http://schemas.openxmlformats.org/officeDocument/2006/relationships/slide" Target="/ppt/slides/slide13.xml" Id="Rad149f7ac315454c" /><Relationship Type="http://schemas.openxmlformats.org/officeDocument/2006/relationships/slide" Target="/ppt/slides/slide14.xml" Id="R9ef29f32bfdc49d5" /><Relationship Type="http://schemas.openxmlformats.org/officeDocument/2006/relationships/slide" Target="/ppt/slides/slide15.xml" Id="R712c8350b3e4455d" /><Relationship Type="http://schemas.openxmlformats.org/officeDocument/2006/relationships/slide" Target="/ppt/slides/slide16.xml" Id="R7743c9c234aa4978" /><Relationship Type="http://schemas.openxmlformats.org/officeDocument/2006/relationships/slide" Target="/ppt/slides/slide17.xml" Id="R57ca70ec72724f3d" /><Relationship Type="http://schemas.openxmlformats.org/officeDocument/2006/relationships/slide" Target="/ppt/slides/slide18.xml" Id="Re131a5c626d14ea2" /><Relationship Type="http://schemas.openxmlformats.org/officeDocument/2006/relationships/slide" Target="/ppt/slides/slide19.xml" Id="R2f69b84230c44678" /><Relationship Type="http://schemas.openxmlformats.org/officeDocument/2006/relationships/slide" Target="/ppt/slides/slide20.xml" Id="Rb831a0f6c2664ecf" /><Relationship Type="http://schemas.openxmlformats.org/officeDocument/2006/relationships/slide" Target="/ppt/slides/slide21.xml" Id="Ra94a4c8e9b2c47ae" /><Relationship Type="http://schemas.openxmlformats.org/officeDocument/2006/relationships/slide" Target="/ppt/slides/slide22.xml" Id="R48100df547374640" /><Relationship Type="http://schemas.openxmlformats.org/officeDocument/2006/relationships/slide" Target="/ppt/slides/slide23.xml" Id="R55133c0fadf0421b" /><Relationship Type="http://schemas.openxmlformats.org/officeDocument/2006/relationships/slide" Target="/ppt/slides/slide24.xml" Id="R89fd9e503a854c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a50e045d2b48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e56a376c0df4751" /><Relationship Type="http://schemas.openxmlformats.org/officeDocument/2006/relationships/notesMaster" Target="/ppt/notesMasters/notesMaster1.xml" Id="R1eedbd4274d34e0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32cffe877bf4974" /><Relationship Type="http://schemas.openxmlformats.org/officeDocument/2006/relationships/notesMaster" Target="/ppt/notesMasters/notesMaster1.xml" Id="R159c2192c14449e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12a81cb81c4a8e" /><Relationship Type="http://schemas.openxmlformats.org/officeDocument/2006/relationships/notesMaster" Target="/ppt/notesMasters/notesMaster1.xml" Id="Rb31f10fb60794db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2f44c5e86374005" /><Relationship Type="http://schemas.openxmlformats.org/officeDocument/2006/relationships/notesMaster" Target="/ppt/notesMasters/notesMaster1.xml" Id="R5d54be2340674af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223a557f02641db" /><Relationship Type="http://schemas.openxmlformats.org/officeDocument/2006/relationships/notesMaster" Target="/ppt/notesMasters/notesMaster1.xml" Id="Rbe95a211c8ca4a4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3d5adbdc1a04884" /><Relationship Type="http://schemas.openxmlformats.org/officeDocument/2006/relationships/notesMaster" Target="/ppt/notesMasters/notesMaster1.xml" Id="Rd4ddc896a99c435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7f10274d2174eaf" /><Relationship Type="http://schemas.openxmlformats.org/officeDocument/2006/relationships/notesMaster" Target="/ppt/notesMasters/notesMaster1.xml" Id="R3db52b84414f494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608debb69d6438a" /><Relationship Type="http://schemas.openxmlformats.org/officeDocument/2006/relationships/notesMaster" Target="/ppt/notesMasters/notesMaster1.xml" Id="Ref39af31d9154c1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d4063829dec4df9" /><Relationship Type="http://schemas.openxmlformats.org/officeDocument/2006/relationships/notesMaster" Target="/ppt/notesMasters/notesMaster1.xml" Id="R08352d97791d460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64076a2f2524853" /><Relationship Type="http://schemas.openxmlformats.org/officeDocument/2006/relationships/notesMaster" Target="/ppt/notesMasters/notesMaster1.xml" Id="R75934b3e523d4af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f2c90b5dde0477a" /><Relationship Type="http://schemas.openxmlformats.org/officeDocument/2006/relationships/notesMaster" Target="/ppt/notesMasters/notesMaster1.xml" Id="R35e7bb7867054db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8c08e0a2d1d4d06" /><Relationship Type="http://schemas.openxmlformats.org/officeDocument/2006/relationships/notesMaster" Target="/ppt/notesMasters/notesMaster1.xml" Id="R74bc5495ff4a4eb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62207f70e9f4fc7" /><Relationship Type="http://schemas.openxmlformats.org/officeDocument/2006/relationships/notesMaster" Target="/ppt/notesMasters/notesMaster1.xml" Id="R4ff9b6f9c32542d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c0d9d8bca554fe0" /><Relationship Type="http://schemas.openxmlformats.org/officeDocument/2006/relationships/notesMaster" Target="/ppt/notesMasters/notesMaster1.xml" Id="Rb3a0ab606b7a4dc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bd6898f2aa4413d" /><Relationship Type="http://schemas.openxmlformats.org/officeDocument/2006/relationships/notesMaster" Target="/ppt/notesMasters/notesMaster1.xml" Id="R910f8421785e416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09d8e6ef7984cdb" /><Relationship Type="http://schemas.openxmlformats.org/officeDocument/2006/relationships/notesMaster" Target="/ppt/notesMasters/notesMaster1.xml" Id="Rca1c2894150f461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b4168bf05224421" /><Relationship Type="http://schemas.openxmlformats.org/officeDocument/2006/relationships/notesMaster" Target="/ppt/notesMasters/notesMaster1.xml" Id="Rab3305de6a11499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3c0c1db283048d2" /><Relationship Type="http://schemas.openxmlformats.org/officeDocument/2006/relationships/notesMaster" Target="/ppt/notesMasters/notesMaster1.xml" Id="R58f92f5b61b84fb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da2e103e4941b0" /><Relationship Type="http://schemas.openxmlformats.org/officeDocument/2006/relationships/notesMaster" Target="/ppt/notesMasters/notesMaster1.xml" Id="R431edc3b5e9c497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c6dab3922a34788" /><Relationship Type="http://schemas.openxmlformats.org/officeDocument/2006/relationships/notesMaster" Target="/ppt/notesMasters/notesMaster1.xml" Id="R1a98352f7d174d3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9d29efa42724414" /><Relationship Type="http://schemas.openxmlformats.org/officeDocument/2006/relationships/notesMaster" Target="/ppt/notesMasters/notesMaster1.xml" Id="Rb7d37f401a39427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f3eebbdde204803" /><Relationship Type="http://schemas.openxmlformats.org/officeDocument/2006/relationships/notesMaster" Target="/ppt/notesMasters/notesMaster1.xml" Id="R8415adefe76b416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5b3c49cfc854cec" /><Relationship Type="http://schemas.openxmlformats.org/officeDocument/2006/relationships/notesMaster" Target="/ppt/notesMasters/notesMaster1.xml" Id="R66a3651667bd4ba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810eb9030564033" /><Relationship Type="http://schemas.openxmlformats.org/officeDocument/2006/relationships/notesMaster" Target="/ppt/notesMasters/notesMaster1.xml" Id="Rb6339b7ac83d4b6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market structure before introducing perfect competition. This is the benchmark from which monopoly, monopolistic competition, and oligopoly will depart.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rectangle as height times width. Do not imply that the profit label is another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hotel and laundromat as alternatives to the familiar restaurant-lunch examples. The short-run question is whether operating covers variable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the division only after the intuitive wage-bill example. Students should see P greater than AVC as the graphical form of the total-revenue test.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both panels in total terms first. Fixed cost remains in the short run whether the firm operates or shuts down.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Reconnect to Chapter 3: a supply curve records how quantity supplied changes when the good's own price changes. P equals MC generates that response.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figure supplies the missing starting point for entry. Trace the market demand shift, higher price, firm's higher output, and positive profit.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Entry does not shift one existing firm's MC or ATC. It adds firms to the market and shifts market supply.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entry story in reverse. The firm exits in the long run because all costs are avoidable then.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back to Chapter 13. Owners are not working for nothing; economic profit is zero because opportunity cost is included in total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these cases brief and intuitive. Long-run supply depends on how industry expansion changes the costs facing individual firms.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organization of industry and market structure as synonyms at this level. The chapter begins with the clean competitive benchmark.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real production cost from an entry barrier that protects incumbents from competition.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natural monopoly and price discrimination. Do not jump from high fixed cost directly to monopoly without considering market demand and entry conditions.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 students to the implication. A harsh description of an industry is not a substitute for evidence of persistent economic profit or an entry barrier.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Alix M. Freedman, Peddling Dreams, Wall Street Journal, September 22, 1993; Federal Trade Commission, Survey of Rent-to-Own Customers, 2000.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what the experiment suggests about decentralized coordination and what limits keep it from proving every real market converges automatically.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Vernon L. Smith, An Experimental Study of Competitive Market Behavior, Journal of Political Economy 70(2), 1962.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full dynamic story: demand changes, profit appears, entry occurs, supply shifts, and profit is competed away.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the assumptions as a benchmark, not a claim that every actual market fits perfectly.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Price taking does not mean passivity. The firm still chooses output, technology, entry, exit, and other decisions.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simple result is what changes under monopoly in Chapter 15.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the directional reasoning before the equality. P equals MC is the stopping point because neither expanding nor contracting can improve profit.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price from the market panel to the firm panel. Then move left and right of the chosen output to apply P greater than or less than MC.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- Project-reviewed Chapter 14 figures from figures/ch14_perfect_competition/.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often confuse the marginal output rule with the average profit test. Keep them on separate slides before combining them.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economic profit consistently when discussing entry and exit. Positive economic profit means more than a normal accounting return.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14: Perfect Competition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f7f84de2a450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a34473e9fa4a6c" /><Relationship Type="http://schemas.openxmlformats.org/officeDocument/2006/relationships/slideLayout" Target="/ppt/slideLayouts/slideLayout1.xml" Id="R6917894180604a0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7894180604a0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9457542447d8" /><Relationship Type="http://schemas.openxmlformats.org/officeDocument/2006/relationships/image" Target="/ppt/media/image.png" Id="R9b56bf9bbf374582" /><Relationship Type="http://schemas.openxmlformats.org/officeDocument/2006/relationships/notesSlide" Target="/ppt/notesSlides/notesSlide1.xml" Id="R551f2e556fb142b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107021e54851" /><Relationship Type="http://schemas.openxmlformats.org/officeDocument/2006/relationships/image" Target="/ppt/media/image3.png" Id="Re176583fd24b4444" /><Relationship Type="http://schemas.openxmlformats.org/officeDocument/2006/relationships/notesSlide" Target="/ppt/notesSlides/notesSlide10.xml" Id="R0ca9d5c260364a1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663695c94e89" /><Relationship Type="http://schemas.openxmlformats.org/officeDocument/2006/relationships/notesSlide" Target="/ppt/notesSlides/notesSlide11.xml" Id="R31a941b5a895448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23c48d72f4566" /><Relationship Type="http://schemas.openxmlformats.org/officeDocument/2006/relationships/notesSlide" Target="/ppt/notesSlides/notesSlide12.xml" Id="R1ea3fe80f21043c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a12334164ad9" /><Relationship Type="http://schemas.openxmlformats.org/officeDocument/2006/relationships/image" Target="/ppt/media/image4.png" Id="Rfe55016ebd664727" /><Relationship Type="http://schemas.openxmlformats.org/officeDocument/2006/relationships/notesSlide" Target="/ppt/notesSlides/notesSlide13.xml" Id="R7234e4f6c64c4dd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f8b4e1384e06" /><Relationship Type="http://schemas.openxmlformats.org/officeDocument/2006/relationships/image" Target="/ppt/media/image5.png" Id="R3108b383cb204a50" /><Relationship Type="http://schemas.openxmlformats.org/officeDocument/2006/relationships/notesSlide" Target="/ppt/notesSlides/notesSlide14.xml" Id="R4ef6d4a3b44149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3fa715a4411e" /><Relationship Type="http://schemas.openxmlformats.org/officeDocument/2006/relationships/image" Target="/ppt/media/image6.png" Id="R6b2a94158b6b4dd4" /><Relationship Type="http://schemas.openxmlformats.org/officeDocument/2006/relationships/notesSlide" Target="/ppt/notesSlides/notesSlide15.xml" Id="R5e547c72ba06468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e7c7e30f464f" /><Relationship Type="http://schemas.openxmlformats.org/officeDocument/2006/relationships/image" Target="/ppt/media/image7.png" Id="R2444ce5391814991" /><Relationship Type="http://schemas.openxmlformats.org/officeDocument/2006/relationships/notesSlide" Target="/ppt/notesSlides/notesSlide16.xml" Id="Rfaf5b6431a4f483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f881ce614319" /><Relationship Type="http://schemas.openxmlformats.org/officeDocument/2006/relationships/image" Target="/ppt/media/image8.png" Id="Rbc2f7e66af554168" /><Relationship Type="http://schemas.openxmlformats.org/officeDocument/2006/relationships/notesSlide" Target="/ppt/notesSlides/notesSlide17.xml" Id="Rf30f931007234e0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613708d84a29" /><Relationship Type="http://schemas.openxmlformats.org/officeDocument/2006/relationships/image" Target="/ppt/media/image9.png" Id="Ra3ec82bfebe7432b" /><Relationship Type="http://schemas.openxmlformats.org/officeDocument/2006/relationships/notesSlide" Target="/ppt/notesSlides/notesSlide18.xml" Id="Rb05a3f5047e3438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d258fd484734" /><Relationship Type="http://schemas.openxmlformats.org/officeDocument/2006/relationships/notesSlide" Target="/ppt/notesSlides/notesSlide19.xml" Id="R43aa7c0f689b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5e2536f9641a3" /><Relationship Type="http://schemas.openxmlformats.org/officeDocument/2006/relationships/notesSlide" Target="/ppt/notesSlides/notesSlide2.xml" Id="R04dd8ff103b44e9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e10aec4d4a42" /><Relationship Type="http://schemas.openxmlformats.org/officeDocument/2006/relationships/notesSlide" Target="/ppt/notesSlides/notesSlide20.xml" Id="Re6f1f3141cea47c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b0be911114fe9" /><Relationship Type="http://schemas.openxmlformats.org/officeDocument/2006/relationships/notesSlide" Target="/ppt/notesSlides/notesSlide21.xml" Id="R79d20412c5d9468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e4664ab84b03" /><Relationship Type="http://schemas.openxmlformats.org/officeDocument/2006/relationships/notesSlide" Target="/ppt/notesSlides/notesSlide22.xml" Id="R8cfc698ad4704b9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2a491a654581" /><Relationship Type="http://schemas.openxmlformats.org/officeDocument/2006/relationships/notesSlide" Target="/ppt/notesSlides/notesSlide23.xml" Id="R6735743f34a34dc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b1f423cf445d" /><Relationship Type="http://schemas.openxmlformats.org/officeDocument/2006/relationships/notesSlide" Target="/ppt/notesSlides/notesSlide24.xml" Id="R6c3f1edec28f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a448ccefd47b1" /><Relationship Type="http://schemas.openxmlformats.org/officeDocument/2006/relationships/notesSlide" Target="/ppt/notesSlides/notesSlide3.xml" Id="R57905b3dde61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d3965bcd469b" /><Relationship Type="http://schemas.openxmlformats.org/officeDocument/2006/relationships/notesSlide" Target="/ppt/notesSlides/notesSlide4.xml" Id="R0d6610aa301c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34cb46694af6" /><Relationship Type="http://schemas.openxmlformats.org/officeDocument/2006/relationships/notesSlide" Target="/ppt/notesSlides/notesSlide5.xml" Id="Rd79ec8a50635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6217644b404a" /><Relationship Type="http://schemas.openxmlformats.org/officeDocument/2006/relationships/notesSlide" Target="/ppt/notesSlides/notesSlide6.xml" Id="R25cec799e958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32c8433d45ba" /><Relationship Type="http://schemas.openxmlformats.org/officeDocument/2006/relationships/image" Target="/ppt/media/image2.png" Id="R49706507eb2049ef" /><Relationship Type="http://schemas.openxmlformats.org/officeDocument/2006/relationships/notesSlide" Target="/ppt/notesSlides/notesSlide7.xml" Id="R29719f86718b43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f21a6e1f4eee" /><Relationship Type="http://schemas.openxmlformats.org/officeDocument/2006/relationships/notesSlide" Target="/ppt/notesSlides/notesSlide8.xml" Id="Rc5a68b172ddc488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8aef61ba44c2" /><Relationship Type="http://schemas.openxmlformats.org/officeDocument/2006/relationships/notesSlide" Target="/ppt/notesSlides/notesSlide9.xml" Id="R4ecf9a70654745a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DDD775B9-C772-495D-B186-C3E167D75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12E0E4F1-C7A4-492D-99DB-41C7A53FB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94FA68D2-1AF1-4D72-905A-0D0F9E8AD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Perfect Competition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613571E9-4071-4A3D-8DA7-32F4D712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4F595AB1-2245-4344-AF0E-6C706CE5B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580FAF9E-993C-41D6-B974-B6F9EBDA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56bf9bbf374582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0449F231-9ACD-42C1-9E5E-AA8E243E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When entry is easy, economic profit attracts the competition that erodes it</a:t>
            </a:r>
          </a:p>
        </p:txBody>
      </p:sp>
    </p:spTree>
    <p:extLst>
      <p:ext uri="{BB962C8B-B14F-4D97-AF65-F5344CB8AC3E}">
        <p14:creationId xmlns:p14="http://schemas.microsoft.com/office/powerpoint/2010/main" val="178114167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94B180F-8936-4BB1-9B73-7E066B0C2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74F4B93-DB0F-47BF-AB78-BBED0D81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CC9CFD-D476-48E6-9A34-E753A326C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59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above average total cost creates short-run economic profit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A194D64-511D-4F4A-8F10-689749407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DC299B-8786-4084-AE61-F672C419F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ACA44B1-B2D6-4F78-907D-953282F62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76583fd24b4444"/>
          <a:stretch xmlns:a="http://schemas.openxmlformats.org/drawingml/2006/main"/>
        </p:blipFill>
        <p:spPr>
          <a:xfrm xmlns:a="http://schemas.openxmlformats.org/drawingml/2006/main">
            <a:off x="3264781" y="1371600"/>
            <a:ext cx="5662438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B4656E4D-344C-4AA6-B3F4-70EF5C8FF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firm chooses quantity using MC, then measures profit using ATC.</a:t>
            </a:r>
          </a:p>
        </p:txBody>
      </p:sp>
    </p:spTree>
    <p:extLst>
      <p:ext uri="{BB962C8B-B14F-4D97-AF65-F5344CB8AC3E}">
        <p14:creationId xmlns:p14="http://schemas.microsoft.com/office/powerpoint/2010/main" val="35672607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AB04BE4-7135-42BA-8D60-A71FE4A5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9E01D5F-DA8C-4D14-AF4E-961B730EF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0FEF59-3C8B-4E0C-B667-71CC855A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Producing at a loss can reduce the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D70888A-B89E-4883-B533-6E463F537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4A5B1BB-8965-4952-818D-8511EEC7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03788ED-B21B-44F4-A067-E25A6D5DC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BDB89D9-6E47-4F7E-A750-4A9DD1964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6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hotel can rent a room below average total cost when the room revenue still covers cleaning and other avoidable costs.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B0E78CC-2565-4FA0-8546-C5F2B1E2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E2BCA891-9DEE-41CB-BCA4-76E0E4399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8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building cost exists for the night whether the room is empty or occupied.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344B5801-B7FD-4D9B-A30F-5669592A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C32CF4A3-E507-47C1-AE34-8199DAA49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Renting the room helps pay part of that fixed cost.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4E185C4D-4D3D-43E4-B6BB-84F481AEC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86221C3-A306-43EE-8B1D-DFD3B2CEB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same logic can keep a laundromat open during a slow period.</a:t>
            </a:r>
          </a:p>
        </p:txBody>
      </p:sp>
    </p:spTree>
    <p:extLst>
      <p:ext uri="{BB962C8B-B14F-4D97-AF65-F5344CB8AC3E}">
        <p14:creationId xmlns:p14="http://schemas.microsoft.com/office/powerpoint/2010/main" val="12710409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72505E1-B0E1-444D-B383-D546CBB8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846B7AD-BBA7-42CF-B5F3-5B25B038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7C6B19-90A5-4E22-9E6A-63FE2E25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Lead with total revenue and variable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99EEC5C-37D6-4706-A10C-93BC544A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6B6890C-A4C6-4999-A23E-88C381C3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6E8BFB0-13D4-4F9A-B786-E3A701C6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A3A62844-626D-450E-A766-C4A789A1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325847F6-5823-4EFC-BBE0-ED28BA4FB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019300"/>
            <a:ext cx="876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Operate in the short run when TR ≥ VC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2757FB-0314-4DE0-9DC2-40FF730CA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09950"/>
            <a:ext cx="895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Revenue covers the wage bill and other variable costs, so operating contributes something toward fixed cost.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C9B7F1-2D70-4259-B45B-142FBAABE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686300"/>
            <a:ext cx="8915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Divide both sides by Q to place the same test on the graph: P ≥ AVC.</a:t>
            </a:r>
          </a:p>
        </p:txBody>
      </p:sp>
    </p:spTree>
    <p:extLst>
      <p:ext uri="{BB962C8B-B14F-4D97-AF65-F5344CB8AC3E}">
        <p14:creationId xmlns:p14="http://schemas.microsoft.com/office/powerpoint/2010/main" val="49623795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D8E2B2C-2286-41F5-A4D0-D0EC0FBD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4F42B6B-0316-44E1-BC10-4B96113CC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A9803A-1660-4A67-95FC-D25ABCBF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firm can operate with a loss or shut down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9FC670-976B-43EF-BC6D-2FAA4AECD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BCAB991-0C6D-41F5-BC7C-0D3031A5F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1958251-6B03-4720-866C-1FB92DC7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55016ebd664727"/>
          <a:stretch xmlns:a="http://schemas.openxmlformats.org/drawingml/2006/main"/>
        </p:blipFill>
        <p:spPr>
          <a:xfrm xmlns:a="http://schemas.openxmlformats.org/drawingml/2006/main">
            <a:off x="1660947" y="1371600"/>
            <a:ext cx="887010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B29AC536-5D76-4D1F-AD47-FC188A6B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Below AVC, producing adds more variable cost than revenue and makes the loss larger.</a:t>
            </a:r>
          </a:p>
        </p:txBody>
      </p:sp>
    </p:spTree>
    <p:extLst>
      <p:ext uri="{BB962C8B-B14F-4D97-AF65-F5344CB8AC3E}">
        <p14:creationId xmlns:p14="http://schemas.microsoft.com/office/powerpoint/2010/main" val="5610001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AF8FD35-2470-4105-90CB-9799EDA1A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AD0E0CF-0578-4CA6-A480-4F56CC550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F4076BA-B6A6-47B1-B754-4DCBAD33F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firm's short-run supply curve is MC above AVC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DB5D9D6-D4DE-4B11-8C9B-1ACA1956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33FF0A9-38B6-404A-A2E1-4164DDF1F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F0C161B-4C0B-4420-A3D5-556B74167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08b383cb204a50"/>
          <a:stretch xmlns:a="http://schemas.openxmlformats.org/drawingml/2006/main"/>
        </p:blipFill>
        <p:spPr>
          <a:xfrm xmlns:a="http://schemas.openxmlformats.org/drawingml/2006/main">
            <a:off x="2752040" y="1371600"/>
            <a:ext cx="6687919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55C806C8-8AFD-4C9E-ACB8-A8FA4F9B2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higher price moves the firm to a higher quantity on MC, unless price falls below the shutdown point.</a:t>
            </a:r>
          </a:p>
        </p:txBody>
      </p:sp>
    </p:spTree>
    <p:extLst>
      <p:ext uri="{BB962C8B-B14F-4D97-AF65-F5344CB8AC3E}">
        <p14:creationId xmlns:p14="http://schemas.microsoft.com/office/powerpoint/2010/main" val="61976203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1102928-0DFE-49FF-93C1-41215732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345CDC-DACE-476E-A2A5-DA43A8177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6D72A2-6516-4890-ADAB-4441F86F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5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demand increase can create short-run economic profit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4032551-1A0E-412A-96A1-B6174232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F95D2D1-0DCE-4EFC-AF99-2CD624B6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26F6B23-D048-4158-89A9-42A93EA7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2a94158b6b4dd4"/>
          <a:stretch xmlns:a="http://schemas.openxmlformats.org/drawingml/2006/main"/>
        </p:blipFill>
        <p:spPr>
          <a:xfrm xmlns:a="http://schemas.openxmlformats.org/drawingml/2006/main">
            <a:off x="1816752" y="1371600"/>
            <a:ext cx="855849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49EC0F6E-3158-4F70-92C5-1DC56B032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Economic profit can arise from a change in market conditions, not only from special talent or wrongdoing.</a:t>
            </a:r>
          </a:p>
        </p:txBody>
      </p:sp>
    </p:spTree>
    <p:extLst>
      <p:ext uri="{BB962C8B-B14F-4D97-AF65-F5344CB8AC3E}">
        <p14:creationId xmlns:p14="http://schemas.microsoft.com/office/powerpoint/2010/main" val="1035146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F26DD05-C8A6-4F0F-857E-3BB894B2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61F5C98-0D7A-4DE6-8DC3-E58B5947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BCE1E9-D6D6-4EF4-8E73-84662E3E7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60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Economic profit attracts entry and expands market supply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F56B27D-802B-46B6-995D-21F674F36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E3C5A8B-D8BF-4B57-9212-B2E5D6502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74C1ED5-173A-4369-BAA9-C2B3106E0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44ce5391814991"/>
          <a:stretch xmlns:a="http://schemas.openxmlformats.org/drawingml/2006/main"/>
        </p:blipFill>
        <p:spPr>
          <a:xfrm xmlns:a="http://schemas.openxmlformats.org/drawingml/2006/main">
            <a:off x="1816752" y="1371600"/>
            <a:ext cx="855849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5E327C27-8B59-4788-8989-3129DA287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Entry competes away economic profit by raising market output and lowering price.</a:t>
            </a:r>
          </a:p>
        </p:txBody>
      </p:sp>
    </p:spTree>
    <p:extLst>
      <p:ext uri="{BB962C8B-B14F-4D97-AF65-F5344CB8AC3E}">
        <p14:creationId xmlns:p14="http://schemas.microsoft.com/office/powerpoint/2010/main" val="48556198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13BD336-FA2B-4037-9935-1936B715E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939EF2B-B385-4B64-93B8-4E3FBD35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FB12B1-7751-43BF-B662-DCDE7A316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5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Economic loss encourages exit and contracts market supply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78059FE-C978-45E5-A30A-65B33589C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0B2296B-F556-4729-935C-3D9403074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CBC3B62-3A0F-41F3-A8A5-AFDBB063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f7e66af554168"/>
          <a:stretch xmlns:a="http://schemas.openxmlformats.org/drawingml/2006/main"/>
        </p:blipFill>
        <p:spPr>
          <a:xfrm xmlns:a="http://schemas.openxmlformats.org/drawingml/2006/main">
            <a:off x="1816752" y="1371600"/>
            <a:ext cx="855849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1847C76-0DA0-4BA0-B8C7-16040D86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Exit reduces market output until the remaining firms cover every economic cost.</a:t>
            </a:r>
          </a:p>
        </p:txBody>
      </p:sp>
    </p:spTree>
    <p:extLst>
      <p:ext uri="{BB962C8B-B14F-4D97-AF65-F5344CB8AC3E}">
        <p14:creationId xmlns:p14="http://schemas.microsoft.com/office/powerpoint/2010/main" val="76381201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A5C5ED4-E88C-4020-ABB6-B8C1DA05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8A97E28-88F1-4951-8289-7B7480997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26D64A-ED22-48CF-B19A-AEADED54F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8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Long-run competitive equilibrium leaves zero economic profit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EA49F41-94C2-4709-8B0D-DC983431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42BA064-75AA-40AE-9E99-A3D6C0AE7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7A20825-6BA1-48AB-934B-E5B5E2312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ec82bfebe7432b"/>
          <a:stretch xmlns:a="http://schemas.openxmlformats.org/drawingml/2006/main"/>
        </p:blipFill>
        <p:spPr>
          <a:xfrm xmlns:a="http://schemas.openxmlformats.org/drawingml/2006/main">
            <a:off x="1389723" y="1371600"/>
            <a:ext cx="9412554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1544FCBF-9A80-4551-B5EE-0723F0F64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7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Zero economic profit means the firm covers explicit costs and earns a normal return on owner-supplied resources.</a:t>
            </a:r>
          </a:p>
        </p:txBody>
      </p:sp>
    </p:spTree>
    <p:extLst>
      <p:ext uri="{BB962C8B-B14F-4D97-AF65-F5344CB8AC3E}">
        <p14:creationId xmlns:p14="http://schemas.microsoft.com/office/powerpoint/2010/main" val="58485226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ECFB9ED-C5BD-42AE-AF46-D708D2887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E91332D-E40A-466F-9A24-9E9129393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D8AB3C-2F78-4F51-BACB-4BE7E2521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Long-run market supply need not always be horizontal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8D79D90-8534-4C10-AD68-1354FDFF1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137370C-AAAC-4852-8B38-88FF3ED18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795CEED-DDE5-409F-8105-648DE07EB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C3F01D3B-46D3-4D3A-8F61-5BDF2E0A7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66DF43-D41E-4AA0-ABE7-7B10FE34E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INCREASING-COST INDUSTRY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3EABCBFD-E57D-431B-8EB4-085549594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Expansion raises input costs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C20F9585-1849-47B1-9641-34F2BE59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New firms bid up specialized labor, land, or materials, so long-run price rises with industry output.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EECE8B34-41C5-4C6B-B50A-617E32D10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F71416-A3E3-4591-851C-2C9F393D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DECREASING-COST INDUSTRY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D753AF30-BCD1-419E-B41B-3850008E7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Expansion improves the environment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03EED35D-73FB-4C19-8F0D-4253BD2F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larger industry can support specialized suppliers, infrastructure, or knowledge that lowers cost.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371120-5CAF-4402-B923-F48A4AC41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constant-cost case is a benchmark, not a law.</a:t>
            </a:r>
          </a:p>
        </p:txBody>
      </p:sp>
    </p:spTree>
    <p:extLst>
      <p:ext uri="{BB962C8B-B14F-4D97-AF65-F5344CB8AC3E}">
        <p14:creationId xmlns:p14="http://schemas.microsoft.com/office/powerpoint/2010/main" val="165292105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FB68148-87E8-4220-B421-725C9235C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C7F4A0F-FCE4-4CF9-9B5A-650C51486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ABEDBF-4CDC-4D0F-ABF5-0D5590467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Market structure describes the competitive setting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718DB6A-44D7-40C2-AD52-2EB06C58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461E64-FF13-4ED2-93D6-2A127CEFD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67FA99F-76FE-4049-9C69-931760AF3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316AFF26-A524-4724-BC37-1E4BAC0D3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How many sellers compete, how similar are their products, and how difficult is entry?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B11E34F-FE22-4D3E-8D1B-FADD16F18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9C5BAE7C-53C7-47F1-BCAA-2FAB02B0C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Perfect competition begins with many small firms and easy entry.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B1D9F18-6F9E-49A5-AAF4-0FD7117B8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91C89CD-20D4-4CD3-9CD0-C5697C1FF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Monopoly begins with one seller protected by an entry barrier.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E465780-F14F-4021-BB47-A23801B1C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63EE272A-F1E4-4A76-8612-EF90C3762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Other structures lie between those benchmarks.</a:t>
            </a:r>
          </a:p>
        </p:txBody>
      </p:sp>
    </p:spTree>
    <p:extLst>
      <p:ext uri="{BB962C8B-B14F-4D97-AF65-F5344CB8AC3E}">
        <p14:creationId xmlns:p14="http://schemas.microsoft.com/office/powerpoint/2010/main" val="205893733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013D8CD-AE69-447E-875A-623747427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DAE6E1F-9D48-4E32-B9FA-486210544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4A5601-4AC2-4C3A-8604-4BCFA1480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Free entry does not mean costless entry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CFB4FC9-B1B9-4900-B403-5AB2A493B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F3148D6-3EF3-4D07-89B0-C8B2DEBF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6A14F6-BDAB-48AB-BE4B-AC42CE8E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AE598582-5EBB-486D-B1EF-CF67BA9E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84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It means no artificial barrier prevents a new firm from entering on the same basic terms as incumbents.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CA1E409-B32B-4D7E-B92D-C1A0A3218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ACDA53C7-0E38-497E-8121-508A95D33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restaurant still needs capital, workers, licenses, and a location.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D52CA26-68AB-4D9E-833D-B17CCF7EC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A0430AE-A355-4669-8505-2B5C5062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new firm may make mistakes and bear real risk.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F0397928-A80A-4E7F-A89A-5DE569000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630452C-6B77-450C-9DC1-D6440EA97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Entry eliminates persistent economic profit only when those costs are available to competitors too.</a:t>
            </a:r>
          </a:p>
        </p:txBody>
      </p:sp>
    </p:spTree>
    <p:extLst>
      <p:ext uri="{BB962C8B-B14F-4D97-AF65-F5344CB8AC3E}">
        <p14:creationId xmlns:p14="http://schemas.microsoft.com/office/powerpoint/2010/main" val="105917107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609E6F8-A0BC-4329-83D2-0F31853EA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47515C9-E3F8-4C03-B29E-04649A627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21573B-D3D1-49AA-BAF5-954BC9722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5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Large fixed cost and low marginal cost complicate the benchmark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09D62F5-228C-4A54-A108-D48335F3F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DA25C2-30D4-4DE7-BD7D-9AB52426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9403E4E-2292-4196-BAE5-22E63726E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91C63DE-D79C-4EE6-AAE2-3C340156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Price equal to marginal cost may not cover the cost of creating capacity.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C6DD3D-87B0-417C-A449-B695C2CE4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Cost structure helps determine whether many firms can survive.</a:t>
            </a:r>
          </a:p>
        </p:txBody>
      </p:sp>
    </p:spTree>
    <p:extLst>
      <p:ext uri="{BB962C8B-B14F-4D97-AF65-F5344CB8AC3E}">
        <p14:creationId xmlns:p14="http://schemas.microsoft.com/office/powerpoint/2010/main" val="212358970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887C957-6C96-444C-A744-B98C3F42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3975B7-FF60-4F34-87A9-29DF0996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D80823-774D-4229-BA7B-BB280EFF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Rent-to-own: diagnose the high price before declaring exploitation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C9DDB32-5619-465A-8141-C792E327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479DF1C-A6E4-42DC-9627-D5EAACADD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F73B141-1172-4289-A09F-114613321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15A5081-77F0-4582-8D63-D1D6D310E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With few entry barriers, unusually high economic profit should attract competitors and push price toward economic cost.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0A50D0F-531D-4265-A99B-D0C784BE2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FC68DC4-261B-4281-B75F-AFDEF9C3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5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Is the total price high because default, collection, delivery, and repossession are costly?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3F4F50D-57DB-4AE7-AA4F-F240F06B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69C9DA66-6AD4-44D5-958F-5DA23BD3B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 customers value flexibility or immediate access without credit?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08A3C85C-5D5A-44BF-8002-EF46AC5F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AA08104-F461-4B54-8686-8174840A3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Is information poor or is an entry barrier protecting persistent profit?</a:t>
            </a:r>
          </a:p>
        </p:txBody>
      </p:sp>
    </p:spTree>
    <p:extLst>
      <p:ext uri="{BB962C8B-B14F-4D97-AF65-F5344CB8AC3E}">
        <p14:creationId xmlns:p14="http://schemas.microsoft.com/office/powerpoint/2010/main" val="201049431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0178009-D78B-4084-B04A-A8C880DE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2E94F35-7348-471F-AD8E-38FE18DC1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22CDEB-8FEB-4CAC-BCA5-5BDADF2F2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654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Competitive markets can converge without one person knowing the whole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096F7AA-6734-4B0F-B5B4-84DC27B5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25B88B5-552B-4F3E-ADF5-E594B1A75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6EFDBA5-6B29-4F63-A70E-D75389B36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3E69DB6-A63E-4888-9DE7-5BA2A71E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67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In Vernon Smith's experiments, repeated trading moved prices toward the competitive prediction even though participants knew only their own values or costs.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557AB0-D720-4845-A317-4C28BCF4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Use as an optional evidence question, not a required theory section.</a:t>
            </a:r>
          </a:p>
        </p:txBody>
      </p:sp>
    </p:spTree>
    <p:extLst>
      <p:ext uri="{BB962C8B-B14F-4D97-AF65-F5344CB8AC3E}">
        <p14:creationId xmlns:p14="http://schemas.microsoft.com/office/powerpoint/2010/main" val="115100969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3454961-B418-49EF-8447-82BF324A4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A27B9F6-17A8-41B9-978B-CF2625347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160FF0-CFC8-4254-91D0-2E9781CC0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Entry turns short-run profit into long-run discipline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CB7BD96-9FCE-4B6B-8607-9017106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9CF5765-3470-41A7-8F87-005F6DD58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5CA0617-6450-4649-86E5-F5B0C8155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AE530F65-DBBA-4177-993F-9F3D9A2C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8C23DB6-70CB-46BD-BF10-3C0EE437C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8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competitive firm takes price as given and chooses output where P equals MC.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1A296F1-0D71-456C-945F-1F1B0A1A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3436B58-FE28-4778-B75D-C572B9AC1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 above ATC creates economic profit; price below ATC creates loss.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1294DA1C-C8C8-4EA9-9A95-B1FA87684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212B4420-9F25-489C-90D3-147E78B5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firm operates in the short run when revenue covers variable cost.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5E00550-8DFC-41C7-9B91-0EAC92F9D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FD1E7243-36F7-49F6-82A6-8845DD51F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Entry expands supply after profit; exit contracts supply after loss.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3F121C1E-C8AB-46EE-BF47-11A2EBF1A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433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DCB26903-37BA-49AF-8D35-01D89DF2E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1529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Long-run zero economic profit includes a normal return.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E9092E-9F62-4C9A-9C70-EED441018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a monopolist faces the market demand curve and searches for the most profitable price.</a:t>
            </a:r>
          </a:p>
        </p:txBody>
      </p:sp>
    </p:spTree>
    <p:extLst>
      <p:ext uri="{BB962C8B-B14F-4D97-AF65-F5344CB8AC3E}">
        <p14:creationId xmlns:p14="http://schemas.microsoft.com/office/powerpoint/2010/main" val="7521547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9E88FF6-471A-4D34-B4CC-AB82F7FA6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52D03BB-F489-4A5E-9509-002D1B838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B1660C-AE91-42F1-8B85-EAA91D5D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Perfect competition rests on four conditions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73F6328-1484-4B62-AF3C-22E527926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41C29E0-4CC2-4AD1-8F6E-D54523D2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CC77F49-0B73-4293-97D0-B31228ED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AA060D76-71A5-4AD9-B148-2F0CA28D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3143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AC254786-AEA4-4146-BA9D-1B6DC3322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Condition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8B824E45-3A2A-4ED9-851F-2A0CFFF1E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04950"/>
            <a:ext cx="6953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93322EE9-774A-41B0-A74D-0913CAED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811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Meaning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C85C17F7-68CB-4E8A-B07A-D5F8C5933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314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67FFBD5E-E208-4583-82A9-5B7ACC1FE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Many buyers and sellers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2C8CC785-4D71-4827-B507-43170206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019300"/>
            <a:ext cx="695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8A0E0F34-038E-4C7D-B70D-ED1901738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95500"/>
            <a:ext cx="676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No single participant is large relative to the market.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75096CEB-67C2-44E1-A0B9-D59278E5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19400"/>
            <a:ext cx="314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148C91D5-F31F-4ABF-9CDE-FB5529B62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956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Identical or very similar product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C8299301-703F-44BE-A24A-0BD008A5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819400"/>
            <a:ext cx="695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FC7E4C0B-FD03-4A9B-A26E-FC4E0AFC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95600"/>
            <a:ext cx="676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readily switch among sellers.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9EDBD2DA-9DA2-466C-B088-7D46B407E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19500"/>
            <a:ext cx="314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3EFE97D3-B8A6-4B65-9977-4C072DC18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957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Good information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27CAE4E1-90F3-4F57-9AEE-81925E6A6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619500"/>
            <a:ext cx="695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3843E95D-E080-48B4-B95E-2F6488D0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695700"/>
            <a:ext cx="676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Prices and relevant product features are observable.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9A9C3EAE-4FAD-4CB2-BDE9-660155AE9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314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2577BAD0-BA5F-4373-A56C-720A92B41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95800"/>
            <a:ext cx="295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Free entry and exit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F1E8BADD-4A3D-4B87-8E62-BF5E141B2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419600"/>
            <a:ext cx="69532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DBE90EE5-2024-4750-B1A4-4BFE5C11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95800"/>
            <a:ext cx="676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Resources can enter when economic profit appears and leave after losses.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09DBE0-F583-4ED7-B059-4FBE50F7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626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These conditions make each firm a price taker.</a:t>
            </a:r>
          </a:p>
        </p:txBody>
      </p:sp>
    </p:spTree>
    <p:extLst>
      <p:ext uri="{BB962C8B-B14F-4D97-AF65-F5344CB8AC3E}">
        <p14:creationId xmlns:p14="http://schemas.microsoft.com/office/powerpoint/2010/main" val="8613945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A7A547F-81C4-4354-9C92-50092189B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D19D1A6-C1AB-4FBF-BCB9-52302444F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27CCD6-5C3C-41F1-A270-2BAF06A72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market sets the price; the firm chooses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CA7CC37-F3AB-4371-B1C4-B43D984CF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F1F836F-EA4B-4197-B79B-A5EE1678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C30238A-17AE-4E20-87A7-6E0306032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076A65A3-7DF0-428F-8B91-905DF13CE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C47C92-3EB5-445E-B53D-40C753A4A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MARKET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1F74F969-65BE-4E39-B99C-238C6E26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Demand and supply determine P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BF9DC1A-1184-4ECD-AC9F-39E730195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Thousands of buyers and sellers jointly determine the market price.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BE0115D9-18D4-40FC-BDE3-B240394E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310120-1280-4088-BE76-D175AA3C7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INDIVIDUAL FIRM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DB09CD26-1E51-4FE9-906A-8B6FC47C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Can sell at P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719A8E76-E6FB-429D-A508-F7BBB72B8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firm is too small to change the price and can choose how much to produce at that price.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565BFE-C1C5-4C7E-A68C-14E19F098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competitive firm has no reason to charge less and cannot charge more.</a:t>
            </a:r>
          </a:p>
        </p:txBody>
      </p:sp>
    </p:spTree>
    <p:extLst>
      <p:ext uri="{BB962C8B-B14F-4D97-AF65-F5344CB8AC3E}">
        <p14:creationId xmlns:p14="http://schemas.microsoft.com/office/powerpoint/2010/main" val="12424105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1BD4EF3-3340-423B-8389-B64DABB23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9F0D7BC-D4CD-4A7D-87B1-8CDB917D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E4170E4-1600-4BFE-BE08-7CE1CB1B5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8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For a price taker, each additional unit adds the market price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B46CA20-1CDC-4039-8515-0B0390EF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E6C71C3-9774-4312-8472-DAD33C16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26AC0E6-EBD6-4E3C-B5C1-25CDDFED7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6C1E9642-3459-4DF6-8797-9179808F6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4398944D-DFB8-4728-8BC0-F315E650A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019300"/>
            <a:ext cx="876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Marginal revenue = Price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DEA03A-477F-45CA-853A-E0843E559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09950"/>
            <a:ext cx="895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Selling one more unit does not force the competitive firm to lower the price on earlier units.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DE0254-0697-4859-B40D-69A37C42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686300"/>
            <a:ext cx="8915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If P = $12, every additional unit adds $12 to total revenue.</a:t>
            </a:r>
          </a:p>
        </p:txBody>
      </p:sp>
    </p:spTree>
    <p:extLst>
      <p:ext uri="{BB962C8B-B14F-4D97-AF65-F5344CB8AC3E}">
        <p14:creationId xmlns:p14="http://schemas.microsoft.com/office/powerpoint/2010/main" val="43927059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DAAAEB4-07F8-47B0-89E7-74FAF8521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0E92C11-F062-4998-8E1E-F12C7697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601D9F-9EF6-493E-A61A-4B2D5A7A1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9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Choose output by comparing price with marginal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798A91B-14DC-4039-AA05-D281DE84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7FD0760-9C5B-452E-9C7E-A9623FB8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0600395-C91C-45F5-946D-8E9AFA5E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5065613-825E-4BF8-BFAC-D39C757D7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Produce more when P &gt; MC; produce less when P &lt; MC; stop adjusting when P = MC.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6F16027-B750-4F04-9974-910F19F3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2A380EE-D4F6-4337-A68A-37609337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If price exceeds marginal cost, the next unit adds more revenue than cost.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034AF5B-D2BA-4F2C-B7B2-76FAF579C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577C663-35A1-4243-B655-CA51B265C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6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If marginal cost exceeds price, the last unit costs more than it adds to revenue.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FFBA076-9434-4E27-A63C-BE0299031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B5AAA8D-7A30-45C5-8E1B-F6A7ED817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3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rule finds the quantity that maximizes economic profit or minimizes loss.</a:t>
            </a:r>
          </a:p>
        </p:txBody>
      </p:sp>
    </p:spTree>
    <p:extLst>
      <p:ext uri="{BB962C8B-B14F-4D97-AF65-F5344CB8AC3E}">
        <p14:creationId xmlns:p14="http://schemas.microsoft.com/office/powerpoint/2010/main" val="1731624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EF83845-E39A-4330-A542-DAC45D4F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8970375-3225-4624-9424-3F2DE7205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BCE958-B24D-423E-AA8D-CB0D2D1C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6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competitive firm produces where price meets marginal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2540822-8583-4FD7-919B-7B76FBD6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3442B6C-4CB3-4618-A69F-36E1EF687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1E25B0B-703B-4F96-8CA1-A77B8ADF7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706507eb2049ef"/>
          <a:stretch xmlns:a="http://schemas.openxmlformats.org/drawingml/2006/main"/>
        </p:blipFill>
        <p:spPr>
          <a:xfrm xmlns:a="http://schemas.openxmlformats.org/drawingml/2006/main">
            <a:off x="1389723" y="1371600"/>
            <a:ext cx="9412554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3807DBB8-15AE-4351-88A7-3D58C0DBE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market sends the price signal; the firm's cost curve determines its output response.</a:t>
            </a:r>
          </a:p>
        </p:txBody>
      </p:sp>
    </p:spTree>
    <p:extLst>
      <p:ext uri="{BB962C8B-B14F-4D97-AF65-F5344CB8AC3E}">
        <p14:creationId xmlns:p14="http://schemas.microsoft.com/office/powerpoint/2010/main" val="9884309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1A2CE3C-0272-441C-9CDA-3A346924F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975D59C-64BD-4B10-8234-1BF05F6A8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E5D813-414D-4D68-8499-B1C52D4C6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3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Output choice and economic profit are separate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9E2DCA3-2DCB-4D92-8FE6-193611EC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19682F5-D170-4C83-B618-63A794A01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D39D0F4-BD54-4A47-B31B-E9CAAC32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8D59E116-9417-442A-A7EC-1447CE559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A44D22-EF2A-407F-A766-FCD27EDAC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OUTPUT DECISION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8A697718-209F-44CA-8344-279FEAD44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 compared with MC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269413E4-6196-4C89-8C41-A8ECE940D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This identifies the best quantity given the current price.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57BEFB5B-AE21-4CED-AFC7-0B1280A4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6EEE0D-2209-4B52-89D6-8044C3882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PROFIT TEST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FB81EEDC-244D-42C2-967A-0050B42B0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 compared with ATC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3FB5BE64-79AC-440A-96D2-B997212C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that quantity, price above average total cost creates positive economic profit.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B5F4B8-5159-4C2A-862F-C6C390D04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firm can choose the best quantity and still earn an economic loss.</a:t>
            </a:r>
          </a:p>
        </p:txBody>
      </p:sp>
    </p:spTree>
    <p:extLst>
      <p:ext uri="{BB962C8B-B14F-4D97-AF65-F5344CB8AC3E}">
        <p14:creationId xmlns:p14="http://schemas.microsoft.com/office/powerpoint/2010/main" val="4050732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37A6382-0ED7-4EA3-B156-B4BDAD9B6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AFEF99C-221D-46CE-804C-C968B37A6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9E0076-E3A3-4DEF-B622-F9735E3B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19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Economic profit is revenue minus every economic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2FDA921-0A1A-4EC7-86D1-03D76A7F0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AACBC8C-A7D2-4C39-9991-0E50E9EBC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2B17BA4-55EC-4E37-ACDD-84CA62F78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E77205C3-C709-43D8-B680-00B1DBC8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374553E4-37F3-417B-8600-5C586F55D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019300"/>
            <a:ext cx="876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Economic profit = (P − ATC) × Q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C28EE6-C0DD-449A-AD7B-0A7D8B703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09950"/>
            <a:ext cx="8953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height P minus ATC is profit per unit; multiplying by quantity gives total economic profit.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1E5859-A7E0-4E93-A602-8B27798CA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686300"/>
            <a:ext cx="8915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Opportunity cost of the owner's money and time is already inside ATC.</a:t>
            </a:r>
          </a:p>
        </p:txBody>
      </p:sp>
    </p:spTree>
    <p:extLst>
      <p:ext uri="{BB962C8B-B14F-4D97-AF65-F5344CB8AC3E}">
        <p14:creationId xmlns:p14="http://schemas.microsoft.com/office/powerpoint/2010/main" val="3005469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2026-07-31T14:31:41.9130000Z</dcterms:created>
  <dcterms:modified xsi:type="dcterms:W3CDTF">2026-07-31T14:31:41.9130000Z</dcterms:modified>
</coreProperties>
</file>