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e3e9d2ad6db465d" /><Relationship Type="http://schemas.openxmlformats.org/officeDocument/2006/relationships/extended-properties" Target="/docProps/app.xml" Id="Rb2541fa182be4458" /><Relationship Type="http://schemas.openxmlformats.org/officeDocument/2006/relationships/officeDocument" Target="/ppt/presentation.xml" Id="R9d63ff56b1c54d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42e72c65124ed5"/>
  </p:sldMasterIdLst>
  <p:notesMasterIdLst>
    <p:notesMasterId xmlns:r="http://schemas.openxmlformats.org/officeDocument/2006/relationships" r:id="R5aeba666af6d43fc"/>
  </p:notesMasterIdLst>
  <p:sldIdLst>
    <p:sldId xmlns:r="http://schemas.openxmlformats.org/officeDocument/2006/relationships" id="256" r:id="Rea85dbfcef424ab2"/>
    <p:sldId xmlns:r="http://schemas.openxmlformats.org/officeDocument/2006/relationships" id="257" r:id="R01a92101133a4ae5"/>
    <p:sldId xmlns:r="http://schemas.openxmlformats.org/officeDocument/2006/relationships" id="258" r:id="R85ee477f9b0945ab"/>
    <p:sldId xmlns:r="http://schemas.openxmlformats.org/officeDocument/2006/relationships" id="259" r:id="R5a789287e31d453e"/>
    <p:sldId xmlns:r="http://schemas.openxmlformats.org/officeDocument/2006/relationships" id="260" r:id="R826462a92f4b4ea2"/>
    <p:sldId xmlns:r="http://schemas.openxmlformats.org/officeDocument/2006/relationships" id="261" r:id="Rc355c6a4e47a4b0b"/>
    <p:sldId xmlns:r="http://schemas.openxmlformats.org/officeDocument/2006/relationships" id="262" r:id="R3f9fec34e0c6462d"/>
    <p:sldId xmlns:r="http://schemas.openxmlformats.org/officeDocument/2006/relationships" id="263" r:id="Ra1df10e731e44928"/>
    <p:sldId xmlns:r="http://schemas.openxmlformats.org/officeDocument/2006/relationships" id="264" r:id="R2769fb9557f24015"/>
    <p:sldId xmlns:r="http://schemas.openxmlformats.org/officeDocument/2006/relationships" id="265" r:id="R7f0ed495311b4308"/>
    <p:sldId xmlns:r="http://schemas.openxmlformats.org/officeDocument/2006/relationships" id="266" r:id="R4f18fc2648514b81"/>
    <p:sldId xmlns:r="http://schemas.openxmlformats.org/officeDocument/2006/relationships" id="267" r:id="R87198b5b8d9844c3"/>
    <p:sldId xmlns:r="http://schemas.openxmlformats.org/officeDocument/2006/relationships" id="268" r:id="R78b33ce0a30b4894"/>
    <p:sldId xmlns:r="http://schemas.openxmlformats.org/officeDocument/2006/relationships" id="269" r:id="R833a679c082f4d61"/>
    <p:sldId xmlns:r="http://schemas.openxmlformats.org/officeDocument/2006/relationships" id="270" r:id="Rfe97f1fdbb054967"/>
    <p:sldId xmlns:r="http://schemas.openxmlformats.org/officeDocument/2006/relationships" id="271" r:id="R4c19a9f2d0c44366"/>
    <p:sldId xmlns:r="http://schemas.openxmlformats.org/officeDocument/2006/relationships" id="272" r:id="R31252cfcbcf64b5f"/>
    <p:sldId xmlns:r="http://schemas.openxmlformats.org/officeDocument/2006/relationships" id="273" r:id="Rb75bd0608e014bc4"/>
    <p:sldId xmlns:r="http://schemas.openxmlformats.org/officeDocument/2006/relationships" id="274" r:id="R27597a1d0a354718"/>
    <p:sldId xmlns:r="http://schemas.openxmlformats.org/officeDocument/2006/relationships" id="275" r:id="Rd5f7fc3881454b43"/>
    <p:sldId xmlns:r="http://schemas.openxmlformats.org/officeDocument/2006/relationships" id="276" r:id="Rfd13d6a2be804e13"/>
    <p:sldId xmlns:r="http://schemas.openxmlformats.org/officeDocument/2006/relationships" id="277" r:id="Rf3d3e3ea4ac04e12"/>
    <p:sldId xmlns:r="http://schemas.openxmlformats.org/officeDocument/2006/relationships" id="278" r:id="R2ca9f7dba72f4be4"/>
    <p:sldId xmlns:r="http://schemas.openxmlformats.org/officeDocument/2006/relationships" id="279" r:id="Rd44c1bf9329145e4"/>
    <p:sldId xmlns:r="http://schemas.openxmlformats.org/officeDocument/2006/relationships" id="280" r:id="R6ac42622b5884a7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9fa1142d9254b99" /><Relationship Type="http://schemas.openxmlformats.org/officeDocument/2006/relationships/slideMaster" Target="/ppt/slideMasters/slideMaster1.xml" Id="R7642e72c65124ed5" /><Relationship Type="http://schemas.openxmlformats.org/officeDocument/2006/relationships/notesMaster" Target="/ppt/notesMasters/notesMaster1.xml" Id="R5aeba666af6d43fc" /><Relationship Type="http://schemas.openxmlformats.org/officeDocument/2006/relationships/presProps" Target="/ppt/presProps.xml" Id="R71653ebcf5564054" /><Relationship Type="http://schemas.openxmlformats.org/officeDocument/2006/relationships/tableStyles" Target="/ppt/tableStyles.xml" Id="Rd46db9f4522f4289" /><Relationship Type="http://schemas.openxmlformats.org/officeDocument/2006/relationships/slide" Target="/ppt/slides/slide1.xml" Id="Rea85dbfcef424ab2" /><Relationship Type="http://schemas.openxmlformats.org/officeDocument/2006/relationships/slide" Target="/ppt/slides/slide2.xml" Id="R01a92101133a4ae5" /><Relationship Type="http://schemas.openxmlformats.org/officeDocument/2006/relationships/slide" Target="/ppt/slides/slide3.xml" Id="R85ee477f9b0945ab" /><Relationship Type="http://schemas.openxmlformats.org/officeDocument/2006/relationships/slide" Target="/ppt/slides/slide4.xml" Id="R5a789287e31d453e" /><Relationship Type="http://schemas.openxmlformats.org/officeDocument/2006/relationships/slide" Target="/ppt/slides/slide5.xml" Id="R826462a92f4b4ea2" /><Relationship Type="http://schemas.openxmlformats.org/officeDocument/2006/relationships/slide" Target="/ppt/slides/slide6.xml" Id="Rc355c6a4e47a4b0b" /><Relationship Type="http://schemas.openxmlformats.org/officeDocument/2006/relationships/slide" Target="/ppt/slides/slide7.xml" Id="R3f9fec34e0c6462d" /><Relationship Type="http://schemas.openxmlformats.org/officeDocument/2006/relationships/slide" Target="/ppt/slides/slide8.xml" Id="Ra1df10e731e44928" /><Relationship Type="http://schemas.openxmlformats.org/officeDocument/2006/relationships/slide" Target="/ppt/slides/slide9.xml" Id="R2769fb9557f24015" /><Relationship Type="http://schemas.openxmlformats.org/officeDocument/2006/relationships/slide" Target="/ppt/slides/slide10.xml" Id="R7f0ed495311b4308" /><Relationship Type="http://schemas.openxmlformats.org/officeDocument/2006/relationships/slide" Target="/ppt/slides/slide11.xml" Id="R4f18fc2648514b81" /><Relationship Type="http://schemas.openxmlformats.org/officeDocument/2006/relationships/slide" Target="/ppt/slides/slide12.xml" Id="R87198b5b8d9844c3" /><Relationship Type="http://schemas.openxmlformats.org/officeDocument/2006/relationships/slide" Target="/ppt/slides/slide13.xml" Id="R78b33ce0a30b4894" /><Relationship Type="http://schemas.openxmlformats.org/officeDocument/2006/relationships/slide" Target="/ppt/slides/slide14.xml" Id="R833a679c082f4d61" /><Relationship Type="http://schemas.openxmlformats.org/officeDocument/2006/relationships/slide" Target="/ppt/slides/slide15.xml" Id="Rfe97f1fdbb054967" /><Relationship Type="http://schemas.openxmlformats.org/officeDocument/2006/relationships/slide" Target="/ppt/slides/slide16.xml" Id="R4c19a9f2d0c44366" /><Relationship Type="http://schemas.openxmlformats.org/officeDocument/2006/relationships/slide" Target="/ppt/slides/slide17.xml" Id="R31252cfcbcf64b5f" /><Relationship Type="http://schemas.openxmlformats.org/officeDocument/2006/relationships/slide" Target="/ppt/slides/slide18.xml" Id="Rb75bd0608e014bc4" /><Relationship Type="http://schemas.openxmlformats.org/officeDocument/2006/relationships/slide" Target="/ppt/slides/slide19.xml" Id="R27597a1d0a354718" /><Relationship Type="http://schemas.openxmlformats.org/officeDocument/2006/relationships/slide" Target="/ppt/slides/slide20.xml" Id="Rd5f7fc3881454b43" /><Relationship Type="http://schemas.openxmlformats.org/officeDocument/2006/relationships/slide" Target="/ppt/slides/slide21.xml" Id="Rfd13d6a2be804e13" /><Relationship Type="http://schemas.openxmlformats.org/officeDocument/2006/relationships/slide" Target="/ppt/slides/slide22.xml" Id="Rf3d3e3ea4ac04e12" /><Relationship Type="http://schemas.openxmlformats.org/officeDocument/2006/relationships/slide" Target="/ppt/slides/slide23.xml" Id="R2ca9f7dba72f4be4" /><Relationship Type="http://schemas.openxmlformats.org/officeDocument/2006/relationships/slide" Target="/ppt/slides/slide24.xml" Id="Rd44c1bf9329145e4" /><Relationship Type="http://schemas.openxmlformats.org/officeDocument/2006/relationships/slide" Target="/ppt/slides/slide25.xml" Id="R6ac42622b5884a7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f426d3a3750401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dc2c434427e4198" /><Relationship Type="http://schemas.openxmlformats.org/officeDocument/2006/relationships/notesMaster" Target="/ppt/notesMasters/notesMaster1.xml" Id="R426c9a6ed03b43d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73d958101184bcf" /><Relationship Type="http://schemas.openxmlformats.org/officeDocument/2006/relationships/notesMaster" Target="/ppt/notesMasters/notesMaster1.xml" Id="Rbcfd559a8f7741c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d305d1b6c9649d7" /><Relationship Type="http://schemas.openxmlformats.org/officeDocument/2006/relationships/notesMaster" Target="/ppt/notesMasters/notesMaster1.xml" Id="R094b2955f61541c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87b228f6d0f427c" /><Relationship Type="http://schemas.openxmlformats.org/officeDocument/2006/relationships/notesMaster" Target="/ppt/notesMasters/notesMaster1.xml" Id="Rc5122018e763404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38464ed029947b6" /><Relationship Type="http://schemas.openxmlformats.org/officeDocument/2006/relationships/notesMaster" Target="/ppt/notesMasters/notesMaster1.xml" Id="Rf52c70e1c36a4a1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82e27e6542a4ed8" /><Relationship Type="http://schemas.openxmlformats.org/officeDocument/2006/relationships/notesMaster" Target="/ppt/notesMasters/notesMaster1.xml" Id="Ra35d62f25e8548d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e7fdf09fccf4def" /><Relationship Type="http://schemas.openxmlformats.org/officeDocument/2006/relationships/notesMaster" Target="/ppt/notesMasters/notesMaster1.xml" Id="Rbc972f080c9c498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2674aa4f18442cf" /><Relationship Type="http://schemas.openxmlformats.org/officeDocument/2006/relationships/notesMaster" Target="/ppt/notesMasters/notesMaster1.xml" Id="R8fd562d222c04ee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bba5af53d584292" /><Relationship Type="http://schemas.openxmlformats.org/officeDocument/2006/relationships/notesMaster" Target="/ppt/notesMasters/notesMaster1.xml" Id="R4e756c1a17514f1d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750fb4aa478455d" /><Relationship Type="http://schemas.openxmlformats.org/officeDocument/2006/relationships/notesMaster" Target="/ppt/notesMasters/notesMaster1.xml" Id="Rff12fd0e4e6f40e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52176e974594281" /><Relationship Type="http://schemas.openxmlformats.org/officeDocument/2006/relationships/notesMaster" Target="/ppt/notesMasters/notesMaster1.xml" Id="R40b67a994de4493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fb7b4f038b94e2d" /><Relationship Type="http://schemas.openxmlformats.org/officeDocument/2006/relationships/notesMaster" Target="/ppt/notesMasters/notesMaster1.xml" Id="R15383f155b7741b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e8af0a11b7743a3" /><Relationship Type="http://schemas.openxmlformats.org/officeDocument/2006/relationships/notesMaster" Target="/ppt/notesMasters/notesMaster1.xml" Id="R1880fe5ad4c347aa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aa5f8c1797cb4a93" /><Relationship Type="http://schemas.openxmlformats.org/officeDocument/2006/relationships/notesMaster" Target="/ppt/notesMasters/notesMaster1.xml" Id="R58c1306a785c4308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77332d8b13064fbe" /><Relationship Type="http://schemas.openxmlformats.org/officeDocument/2006/relationships/notesMaster" Target="/ppt/notesMasters/notesMaster1.xml" Id="Rc056f6bf202b4a6a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59ae1c2bf97643b5" /><Relationship Type="http://schemas.openxmlformats.org/officeDocument/2006/relationships/notesMaster" Target="/ppt/notesMasters/notesMaster1.xml" Id="R3ac4505aeeb34597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e7064c35965c4d54" /><Relationship Type="http://schemas.openxmlformats.org/officeDocument/2006/relationships/notesMaster" Target="/ppt/notesMasters/notesMaster1.xml" Id="R2d2043a14af443d3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084c9ef2879d402d" /><Relationship Type="http://schemas.openxmlformats.org/officeDocument/2006/relationships/notesMaster" Target="/ppt/notesMasters/notesMaster1.xml" Id="R6afb6974d4c443d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30465d9e0124d5e" /><Relationship Type="http://schemas.openxmlformats.org/officeDocument/2006/relationships/notesMaster" Target="/ppt/notesMasters/notesMaster1.xml" Id="Ra90cd24e21d2471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ab7106a6c124e60" /><Relationship Type="http://schemas.openxmlformats.org/officeDocument/2006/relationships/notesMaster" Target="/ppt/notesMasters/notesMaster1.xml" Id="Rfe583a0dc442427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ee362cf1bde492b" /><Relationship Type="http://schemas.openxmlformats.org/officeDocument/2006/relationships/notesMaster" Target="/ppt/notesMasters/notesMaster1.xml" Id="R45d706b963b2438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59c6abb21d04f72" /><Relationship Type="http://schemas.openxmlformats.org/officeDocument/2006/relationships/notesMaster" Target="/ppt/notesMasters/notesMaster1.xml" Id="R98be340c93ff4a9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a31150b038e41dc" /><Relationship Type="http://schemas.openxmlformats.org/officeDocument/2006/relationships/notesMaster" Target="/ppt/notesMasters/notesMaster1.xml" Id="R342351c32a274b2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e1f32ed4a964822" /><Relationship Type="http://schemas.openxmlformats.org/officeDocument/2006/relationships/notesMaster" Target="/ppt/notesMasters/notesMaster1.xml" Id="R4cc90fe3df094f4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4551c93d13c4cd8" /><Relationship Type="http://schemas.openxmlformats.org/officeDocument/2006/relationships/notesMaster" Target="/ppt/notesMasters/notesMaster1.xml" Id="Ra113e3f75e5745f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Begin with the puzzle: how many monopolies are there? The answer depends on the relevant market and the availability of close substitutes.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- Cover artwork: design/book-cover/principles-of-micro-cover.png (project-generated asset).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leave MR equals MC as a floating label. Demonstrate the two movements with the pointer or board.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- Project-reviewed Chapter 15 figures from figures/ch15_monopoly/.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Separate market power from guaranteed success. Entry barriers prevent rivals from entering; they do not force buyers to cover cost.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Distinguish the transfer from consumers to the monopolist from the deadweight-loss triangle.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- Project-reviewed Chapter 15 figures from figures/ch15_monopoly/.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Perfect price discrimination later makes this point vivid: a monopolist can charge very high individual prices yet eliminate the lost-trade triangle by expanding output.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chapter should hint at policy without turning into a full antitrust course. Chapter 17 returns to competition policy.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dramatic brand-to-generic price change without promising a discrete $300-to-$3 fall for every drug or every patient.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- U.S. Food and Drug Administration, Generic Competition and Drug Prices, 2019.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Compare three choices: monopoly pricing, marginal-cost pricing with a subsidy or loss, and average-cost pricing with zero economic profit.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- Project-reviewed Chapter 15 figures from figures/ch15_monopoly/.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 the argument as a strong alternative to automatic rate regulation, then state why contracting is not costless.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- Harold Demsetz, Why Regulate Utilities?, Journal of Law and Economics 11(1), 1968.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Define price discrimination broadly before naming degrees. Lower lunch prices may reflect demand, lower cost, or the opportunity cost of a table; diagnosis matters.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the main third-degree price-discrimination example. Removing the discount would not necessarily increase profit.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Stress no close substitutes as strongly as one seller. A firm can have market power without being a literal monopoly.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second degree to a brief definition. The chapter does not need two-part tariffs.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a discussion slide, not a table to memorize. Reveal one example at a time if teaching software permits.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clearest proof that high price is not the source of deadweight loss. Distribution changes sharply even as total surplus rises.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- Project-reviewed Chapter 15 figures from figures/ch15_monopoly/.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welfare rule qualitative. Do not promise that every form of price discrimination improves welfare.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discussion compact. Not every scholarship has one motive, and net tuition is not the full cost of attendance.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- College Board, Trends in College Pricing and Student Aid 2025; Ian Fillmore, Price Discrimination and Public Policy in the U.S. College Market, Review of Economic Studies 90(3), 2023.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with one two-step monopoly problem and one price-discrimination diagnosis.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reconnects monopoly to Chapter 5. Do not turn market definition into a technical antitrust exercise.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Patents deserve separate treatment because the barrier is deliberately created to reward innovation for a limited time.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bill to separate supply charges from delivery and outage responsibility. Program details can change, so keep the visible claim general.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- National Grid, Energy Choice; New York State Department of Public Service, Retail Access Application.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Price searcher is intuitive and worth using. The firm has discretion, but the demand curve constrains every choice.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points A, B, and C to separate the quantity effect from the price effect. The loss on earlier units is why MR is below price.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- Project-reviewed Chapter 15 figures from figures/ch15_monopoly/.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explanation verbal. The chapter deliberately avoids the linear-demand algebra.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two-step graphical rule is the center of the chapter.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15: Monopoly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317a5026945e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ae63bf16794483c" /><Relationship Type="http://schemas.openxmlformats.org/officeDocument/2006/relationships/slideLayout" Target="/ppt/slideLayouts/slideLayout1.xml" Id="R7c89677eac52465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9677eac52465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8a72ecd7b4192" /><Relationship Type="http://schemas.openxmlformats.org/officeDocument/2006/relationships/image" Target="/ppt/media/image.png" Id="Rcf1476b9995344e3" /><Relationship Type="http://schemas.openxmlformats.org/officeDocument/2006/relationships/notesSlide" Target="/ppt/notesSlides/notesSlide1.xml" Id="R1bd7de35f2a9478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6b042538348ea" /><Relationship Type="http://schemas.openxmlformats.org/officeDocument/2006/relationships/image" Target="/ppt/media/image3.png" Id="R9841d275a3454b1a" /><Relationship Type="http://schemas.openxmlformats.org/officeDocument/2006/relationships/notesSlide" Target="/ppt/notesSlides/notesSlide10.xml" Id="Re811462c0b884ae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3991d3d4f49ae" /><Relationship Type="http://schemas.openxmlformats.org/officeDocument/2006/relationships/notesSlide" Target="/ppt/notesSlides/notesSlide11.xml" Id="R57cb604fbc8045e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b67711a6d4a1d" /><Relationship Type="http://schemas.openxmlformats.org/officeDocument/2006/relationships/image" Target="/ppt/media/image4.png" Id="R6d4de2df0bda4f17" /><Relationship Type="http://schemas.openxmlformats.org/officeDocument/2006/relationships/notesSlide" Target="/ppt/notesSlides/notesSlide12.xml" Id="R8b3d62a0ffb1474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e8bec1c204c33" /><Relationship Type="http://schemas.openxmlformats.org/officeDocument/2006/relationships/notesSlide" Target="/ppt/notesSlides/notesSlide13.xml" Id="Rf00c67058a63487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81369f8424352" /><Relationship Type="http://schemas.openxmlformats.org/officeDocument/2006/relationships/notesSlide" Target="/ppt/notesSlides/notesSlide14.xml" Id="R8a53cddb5cb140e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ccfdcd0e64a2b" /><Relationship Type="http://schemas.openxmlformats.org/officeDocument/2006/relationships/notesSlide" Target="/ppt/notesSlides/notesSlide15.xml" Id="R74def428fae6468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b79d66f8b4348" /><Relationship Type="http://schemas.openxmlformats.org/officeDocument/2006/relationships/image" Target="/ppt/media/image5.png" Id="R195111f33f7e4270" /><Relationship Type="http://schemas.openxmlformats.org/officeDocument/2006/relationships/notesSlide" Target="/ppt/notesSlides/notesSlide16.xml" Id="R65cd36a6a4ba4bc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e97e57ae1467a" /><Relationship Type="http://schemas.openxmlformats.org/officeDocument/2006/relationships/notesSlide" Target="/ppt/notesSlides/notesSlide17.xml" Id="Ra54f08132277405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b3b1ba820415f" /><Relationship Type="http://schemas.openxmlformats.org/officeDocument/2006/relationships/notesSlide" Target="/ppt/notesSlides/notesSlide18.xml" Id="R53834eb384674fb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c40af7a7f4ca1" /><Relationship Type="http://schemas.openxmlformats.org/officeDocument/2006/relationships/notesSlide" Target="/ppt/notesSlides/notesSlide19.xml" Id="R8f09515ac3594d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6c9c0777c40bd" /><Relationship Type="http://schemas.openxmlformats.org/officeDocument/2006/relationships/notesSlide" Target="/ppt/notesSlides/notesSlide2.xml" Id="R3efc3f8a69bb4812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705d0bb67401a" /><Relationship Type="http://schemas.openxmlformats.org/officeDocument/2006/relationships/notesSlide" Target="/ppt/notesSlides/notesSlide20.xml" Id="Red1329712dcc4dbc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7aa205fb5445c" /><Relationship Type="http://schemas.openxmlformats.org/officeDocument/2006/relationships/notesSlide" Target="/ppt/notesSlides/notesSlide21.xml" Id="R6989e4847c1f46a4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3bf795e934d67" /><Relationship Type="http://schemas.openxmlformats.org/officeDocument/2006/relationships/image" Target="/ppt/media/image6.png" Id="R15882f4f9c1c4089" /><Relationship Type="http://schemas.openxmlformats.org/officeDocument/2006/relationships/notesSlide" Target="/ppt/notesSlides/notesSlide22.xml" Id="R8ea8a3b3a862418f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c684fe8ff40b6" /><Relationship Type="http://schemas.openxmlformats.org/officeDocument/2006/relationships/notesSlide" Target="/ppt/notesSlides/notesSlide23.xml" Id="R6eb6c66df5b44123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6a349b16f41a7" /><Relationship Type="http://schemas.openxmlformats.org/officeDocument/2006/relationships/notesSlide" Target="/ppt/notesSlides/notesSlide24.xml" Id="Rebd8753ae7e8443b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bfa5d49ac4a9a" /><Relationship Type="http://schemas.openxmlformats.org/officeDocument/2006/relationships/notesSlide" Target="/ppt/notesSlides/notesSlide25.xml" Id="Ra98bc11002424a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8d6c5f2084cb6" /><Relationship Type="http://schemas.openxmlformats.org/officeDocument/2006/relationships/notesSlide" Target="/ppt/notesSlides/notesSlide3.xml" Id="R0f45bb98aacb4d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c09d92b7b47e2" /><Relationship Type="http://schemas.openxmlformats.org/officeDocument/2006/relationships/notesSlide" Target="/ppt/notesSlides/notesSlide4.xml" Id="R95bc813eace0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50fc955e44469" /><Relationship Type="http://schemas.openxmlformats.org/officeDocument/2006/relationships/notesSlide" Target="/ppt/notesSlides/notesSlide5.xml" Id="R44196147dd1149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eff27a93840ee" /><Relationship Type="http://schemas.openxmlformats.org/officeDocument/2006/relationships/notesSlide" Target="/ppt/notesSlides/notesSlide6.xml" Id="Rfd3612a1971c48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d930c9c1c44c4" /><Relationship Type="http://schemas.openxmlformats.org/officeDocument/2006/relationships/image" Target="/ppt/media/image2.png" Id="R53eb9a54bd0b44a6" /><Relationship Type="http://schemas.openxmlformats.org/officeDocument/2006/relationships/notesSlide" Target="/ppt/notesSlides/notesSlide7.xml" Id="R5527f23d322d444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4f92cc85e41da" /><Relationship Type="http://schemas.openxmlformats.org/officeDocument/2006/relationships/notesSlide" Target="/ppt/notesSlides/notesSlide8.xml" Id="Rc2ade4ea670d4d3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638bd09104b6c" /><Relationship Type="http://schemas.openxmlformats.org/officeDocument/2006/relationships/notesSlide" Target="/ppt/notesSlides/notesSlide9.xml" Id="Rd8b52ad65f78432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itle-field">
            <a:extLst xmlns:a="http://schemas.openxmlformats.org/drawingml/2006/main">
              <a:ext uri="{FF2B5EF4-FFF2-40B4-BE49-F238E27FC236}">
                <a16:creationId xmlns:a16="http://schemas.microsoft.com/office/drawing/2014/main" id="{48EFEA3B-F208-4164-9C20-C5FF5F40C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52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535E6619-1BC6-421D-A283-46F36E70E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638B4F9A-23AB-4F6A-91CE-03C6CF940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47800"/>
            <a:ext cx="666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Monopoly</a:t>
            </a:r>
          </a:p>
        </p:txBody>
      </p:sp>
      <p:sp>
        <p:nvSpPr>
          <p:cNvPr id="4" name="deck-chapter">
            <a:extLst xmlns:a="http://schemas.openxmlformats.org/drawingml/2006/main">
              <a:ext uri="{FF2B5EF4-FFF2-40B4-BE49-F238E27FC236}">
                <a16:creationId xmlns:a16="http://schemas.microsoft.com/office/drawing/2014/main" id="{EBE11E55-43F7-4F1F-8060-C5DEB5FE4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5" name="deck-book">
            <a:extLst xmlns:a="http://schemas.openxmlformats.org/drawingml/2006/main">
              <a:ext uri="{FF2B5EF4-FFF2-40B4-BE49-F238E27FC236}">
                <a16:creationId xmlns:a16="http://schemas.microsoft.com/office/drawing/2014/main" id="{322A6411-312B-479D-9E56-17159F4E7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Principles of Micro</a:t>
            </a:r>
          </a:p>
        </p:txBody>
      </p:sp>
      <p:sp>
        <p:nvSpPr>
          <p:cNvPr id="6" name="deck-author">
            <a:extLst xmlns:a="http://schemas.openxmlformats.org/drawingml/2006/main">
              <a:ext uri="{FF2B5EF4-FFF2-40B4-BE49-F238E27FC236}">
                <a16:creationId xmlns:a16="http://schemas.microsoft.com/office/drawing/2014/main" id="{EB04CA08-1732-4AD6-A8F0-46C431D77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Mark Wilson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1476b9995344e3"/>
          <a:stretch xmlns:a="http://schemas.openxmlformats.org/drawingml/2006/main"/>
        </p:blipFill>
        <p:spPr>
          <a:xfrm xmlns:a="http://schemas.openxmlformats.org/drawingml/2006/main">
            <a:off x="8267700" y="762000"/>
            <a:ext cx="2857500" cy="4286250"/>
          </a:xfrm>
          <a:prstGeom xmlns:a="http://schemas.openxmlformats.org/drawingml/2006/main" prst="rect">
            <a:avLst/>
          </a:prstGeom>
        </p:spPr>
      </p:pic>
      <p:sp>
        <p:nvSpPr>
          <p:cNvPr id="8" name="deck-theme">
            <a:extLst xmlns:a="http://schemas.openxmlformats.org/drawingml/2006/main">
              <a:ext uri="{FF2B5EF4-FFF2-40B4-BE49-F238E27FC236}">
                <a16:creationId xmlns:a16="http://schemas.microsoft.com/office/drawing/2014/main" id="{D10469BF-9CFE-4FFD-9D49-F2D3D7F5A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467350"/>
            <a:ext cx="4343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monopoly is a price searcher protected from close substitutes and entry</a:t>
            </a:r>
          </a:p>
        </p:txBody>
      </p:sp>
    </p:spTree>
    <p:extLst>
      <p:ext uri="{BB962C8B-B14F-4D97-AF65-F5344CB8AC3E}">
        <p14:creationId xmlns:p14="http://schemas.microsoft.com/office/powerpoint/2010/main" val="167301410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01253F8-4D97-4851-AADC-AB8586242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42B4F38-0B93-4B19-BCBF-09DE8F07D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73D5500-005D-47DB-AF49-8FE22BBBF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142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monopolist chooses quantity with MR and price with demand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3F2221F-EA16-4480-8D94-46849B321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6687183-A68F-4E7E-B34B-83702A940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C9CC5A8-A277-4117-9F8F-35129A92B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41d275a3454b1a"/>
          <a:stretch xmlns:a="http://schemas.openxmlformats.org/drawingml/2006/main"/>
        </p:blipFill>
        <p:spPr>
          <a:xfrm xmlns:a="http://schemas.openxmlformats.org/drawingml/2006/main">
            <a:off x="3413485" y="1371600"/>
            <a:ext cx="5365030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976A64DB-3852-4246-BC85-95B6703D8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price exceeds marginal cost because the demand curve lies above MR at the chosen output.</a:t>
            </a:r>
          </a:p>
        </p:txBody>
      </p:sp>
    </p:spTree>
    <p:extLst>
      <p:ext uri="{BB962C8B-B14F-4D97-AF65-F5344CB8AC3E}">
        <p14:creationId xmlns:p14="http://schemas.microsoft.com/office/powerpoint/2010/main" val="134183057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066AC62-4296-4A95-9FF1-630659061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8A3192A-D78D-4974-BEEE-CB82188F9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6FC3D80-790F-42FB-B13D-06A66E93B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74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monopolist does not automatically earn economic profit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77CDF9F-239A-454D-84A3-B6A824385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E91C421-8A50-4E3A-8532-4D3031D4A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B345838-C07D-4BD1-82DB-A431CC311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4F18816F-F408-42EA-8C9A-89ECFCFC9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Demand may still be too weak to cover average total cost at the best output.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E6ABC06F-1C21-46B9-A3C0-944809687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2061CDF0-E0FB-4F9B-9558-D021120AF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Market power changes the firm's demand and marginal revenue.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64678E6D-F1D9-4795-BEAB-E09D434CE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3CF2C99C-9B45-49F5-86C6-41E42EF86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Economic profit still depends on price relative to average total cost.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C34764F1-E253-469B-9701-4067D3BAD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1E322406-BFD1-45B9-BDAB-B2DCB30E1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protected firm can make mistakes or face declining demand.</a:t>
            </a:r>
          </a:p>
        </p:txBody>
      </p:sp>
    </p:spTree>
    <p:extLst>
      <p:ext uri="{BB962C8B-B14F-4D97-AF65-F5344CB8AC3E}">
        <p14:creationId xmlns:p14="http://schemas.microsoft.com/office/powerpoint/2010/main" val="57376766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C9910A9-0A5C-4282-9D29-A478EC55B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B2637C6-B749-4A25-BB04-5784A92D3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F98D4D5-7282-449F-9A1C-AFDB62D75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92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Monopoly reduces output below the competitive benchmark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28C522D-17FF-49B5-A6E6-65DF26EED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DA9F9BB-6961-4475-8FEE-7A0ECDAD1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3CD0A0C-C361-4449-AC61-B675905FF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4de2df0bda4f17"/>
          <a:stretch xmlns:a="http://schemas.openxmlformats.org/drawingml/2006/main"/>
        </p:blipFill>
        <p:spPr>
          <a:xfrm xmlns:a="http://schemas.openxmlformats.org/drawingml/2006/main">
            <a:off x="3516531" y="1371600"/>
            <a:ext cx="5158938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85FA260A-7A10-4EE0-90C9-CF605F599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45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deadweight loss comes from units not produced even though buyer value exceeds marginal cost.</a:t>
            </a:r>
          </a:p>
        </p:txBody>
      </p:sp>
    </p:spTree>
    <p:extLst>
      <p:ext uri="{BB962C8B-B14F-4D97-AF65-F5344CB8AC3E}">
        <p14:creationId xmlns:p14="http://schemas.microsoft.com/office/powerpoint/2010/main" val="177238759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5820C4D-8DBA-4D25-BEA5-235D30924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F58316A-56A9-4169-85CB-6ACA1A315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AD0D909-A451-4565-8849-696709D48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31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high monopoly price is not itself the deadweight loss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2CA0DA4-88FB-4721-AA52-6BDAE8C7E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BF452C1-E9DF-49D1-84E5-41496CA7C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52A1B7A-3405-434D-BB06-C84BE1D92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BB9702E4-B3AC-489D-AD68-97BA76422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The welfare loss comes from too little production.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DA59E6FE-D472-470F-A549-8EB9A3176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5C7A26E1-BDB8-4AC3-B90E-61D7990E1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39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higher price transfers surplus from buyers to the seller on units still sold.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99950346-092C-4679-B7BB-807FA80D5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57650408-99A2-4794-A0B9-B9CFF5803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01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Units between monopoly output and competitive output would create gains from trade.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792BCAA6-0410-4113-BC71-BAF77F2AA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220A8E6F-EF8F-44C0-A3E5-F89DBF442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Those unrealized gains form the deadweight loss.</a:t>
            </a:r>
          </a:p>
        </p:txBody>
      </p:sp>
    </p:spTree>
    <p:extLst>
      <p:ext uri="{BB962C8B-B14F-4D97-AF65-F5344CB8AC3E}">
        <p14:creationId xmlns:p14="http://schemas.microsoft.com/office/powerpoint/2010/main" val="144450821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AAF4135-F1E8-4E3D-B8DA-322E33452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017591B-3C20-4DA8-84E7-F1ED3648F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AA89992-7D72-488A-A19E-E08D0E305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Market power alone does not identify the best remedy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2BD9695-B3E4-4729-9FC4-9854B17F0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E97817E-FBC5-4C1C-8625-C47D8EBC8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F72FD7D-1286-4CF3-8407-01444530C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88AC5BF8-DE08-4554-ABC2-5D206FDD5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1892A9-6913-4247-BB25-EA71B7403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POSSIBLE CONCERN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7D21CCEB-06BB-4A64-9410-9B9410E50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Protected restriction of output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89F7C113-457F-4DA2-9358-341986C18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An artificial barrier may preserve economic profit and prevent mutually beneficial trades.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CE5A8679-243C-4D03-B347-4F5AA5819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981FBB7-CC19-4485-8997-34ADF576D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POSSIBLE CAUTION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6C81A17E-88F6-4CB3-B6AB-7E830F7A5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Innovation or scale created the position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8A45A259-8548-4E8F-B4A2-A18B65839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patent, lower cost, superior product, or network may create benefits that intervention could weaken.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DFE5795-8D4E-4D14-A85D-F91164F24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Ask where the power came from and what a feasible remedy would improve.</a:t>
            </a:r>
          </a:p>
        </p:txBody>
      </p:sp>
    </p:spTree>
    <p:extLst>
      <p:ext uri="{BB962C8B-B14F-4D97-AF65-F5344CB8AC3E}">
        <p14:creationId xmlns:p14="http://schemas.microsoft.com/office/powerpoint/2010/main" val="75646262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93ECBDE-B8B9-41BE-85D4-1CE6AD4D5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470A47B-BC45-4D0E-8C7E-B66D34222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526E1AF-5EFB-47D2-B6AA-7E79EDCA4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52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Patent expiration can reveal the power of an entry barrier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E890C9F-141A-4DD6-BB6D-0F779FE31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6D54924-C642-4782-BBC2-D813B4FFA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E858CED-D011-4ECD-886D-E66F3D16C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D64B698F-CDD6-4C6E-94A5-D77CE257E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949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When generic entry becomes possible, a drug's price can collapse toward manufacturing and distribution cost.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210B26D0-2B38-4892-8C3F-765D6E2A1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CC2602BF-9B72-488E-AE69-8F62722A1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patent rewards costly research by delaying imitation.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D38D4067-D25A-4CE1-8C56-FBACC07EC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8A531C8B-2BB4-4B9F-861A-E32E20DAB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After expiration, multiple approved producers compete for the same molecule.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CDDFF85F-ED5E-4495-868C-80898850B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98A55229-E698-4E76-8D80-E2F81E2AE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22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Greater generic competition is associated with much lower acquisition prices.</a:t>
            </a:r>
          </a:p>
        </p:txBody>
      </p:sp>
    </p:spTree>
    <p:extLst>
      <p:ext uri="{BB962C8B-B14F-4D97-AF65-F5344CB8AC3E}">
        <p14:creationId xmlns:p14="http://schemas.microsoft.com/office/powerpoint/2010/main" val="118394687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7CCBA45-84A4-4A6C-9139-5FC672B1C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734E0E9-FACE-4335-808D-6C0A2FF33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43FBA53-862D-4EEF-980A-4528EE8FF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202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natural monopoly has falling average cost over market demand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DF3191D-326A-4451-9593-8DAEBB3DF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D2B5BC0-13AF-4BF1-8F88-B0187FFAB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99543C0-B6DF-412E-8435-6ADAFAF1B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5111f33f7e4270"/>
          <a:stretch xmlns:a="http://schemas.openxmlformats.org/drawingml/2006/main"/>
        </p:blipFill>
        <p:spPr>
          <a:xfrm xmlns:a="http://schemas.openxmlformats.org/drawingml/2006/main">
            <a:off x="1550913" y="1371600"/>
            <a:ext cx="9090175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CADC3AEF-9029-4C1E-B249-0ED078083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Price equal to marginal cost may be efficient but too low to cover the network's total cost.</a:t>
            </a:r>
          </a:p>
        </p:txBody>
      </p:sp>
    </p:spTree>
    <p:extLst>
      <p:ext uri="{BB962C8B-B14F-4D97-AF65-F5344CB8AC3E}">
        <p14:creationId xmlns:p14="http://schemas.microsoft.com/office/powerpoint/2010/main" val="88550951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6ACF168-64AE-45B6-BBC3-FBD85AFE2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748F504-4428-4FE3-8864-923C57497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6808238-0BC1-4DB1-8814-0203BC0D6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57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Demsetz asked whether firms can compete for the market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B682F13-80BA-45F7-84C4-6B5354359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F686952-BDCC-4528-A11A-48CDFC21B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55BB8F0-56DB-476E-A65D-0A265B11A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AA660ECE-A487-47B1-9E4B-B60CEB383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Even if one network serves customers, firms might bid for the right to operate it under a specified contract.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91371D60-91A7-4C30-9979-F7F4675D2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DED91D36-59B4-4023-82AA-E2A9D14A1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Competition before the award can discipline price.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AECA1637-FC83-41D8-8E7F-6A3A3AF7C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4767B6B7-CDD4-4A82-9E6B-CAA51A58E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contract must specify quality, investment, and adaptation.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978ED247-5207-48B0-9412-35E507EE3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0A1CC45E-8C0C-4CF7-9736-7AD6A89C1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24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Long-lived assets and changing conditions make renegotiation difficult.</a:t>
            </a:r>
          </a:p>
        </p:txBody>
      </p:sp>
    </p:spTree>
    <p:extLst>
      <p:ext uri="{BB962C8B-B14F-4D97-AF65-F5344CB8AC3E}">
        <p14:creationId xmlns:p14="http://schemas.microsoft.com/office/powerpoint/2010/main" val="156572477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B3C34E9-19C0-416F-8E80-8DF970690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A1C5498-A432-4417-B513-E725CC74C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872210E-0494-478F-AFEF-ABC91CCBB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292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Price discrimination charges different buyers different markups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DFBFA74-042A-4B65-BD40-A9B2FEA4E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90CF844-1E94-46AE-A096-D77611627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5F85675-5FC0-4753-AC5A-5F8147B34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AE8FF5FE-34BB-484C-B540-56AA4FB40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06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The price difference must come from demand, not merely from a difference in cost.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544B6D48-B68A-4DB5-9723-B134F5EC1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404B517B-E994-42BE-8566-17A735418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seller needs market power.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9B588567-DD35-423A-9BDC-E752AEEBD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DAF586C7-18CF-4DBD-8474-CCC7785CF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seller must separate buyers or purchases by willingness to pay.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4D56470C-D311-4AAB-96EA-04EE00F0A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DFA1D428-4FB9-4B7B-A9C9-FF6FAA4DE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72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Resale must be limited, or low-price buyers will resell to high-price buyers.</a:t>
            </a:r>
          </a:p>
        </p:txBody>
      </p:sp>
    </p:spTree>
    <p:extLst>
      <p:ext uri="{BB962C8B-B14F-4D97-AF65-F5344CB8AC3E}">
        <p14:creationId xmlns:p14="http://schemas.microsoft.com/office/powerpoint/2010/main" val="23323232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089E44A-C1FA-426A-8BD9-BA734FAC0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0FBB1C29-B007-4391-B124-95863919C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19BF0B6-CFE7-47FE-94B9-06E55BE18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0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Movie theaters separate high- and low-demand groups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6235739-8823-4B01-99CB-98F5BDABA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9BD048F-FD37-43B0-A4C4-6F7F378B5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A8FAB5B-35A1-46FE-B94B-0E166CE2D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96A238A9-2A88-4492-BA2E-1CF4615F0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94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Senior discounts can raise profit when seniors are more price sensitive than other adult customers.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CC000A28-8292-461F-8734-D1D7CAD01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5E8B3CFC-C2CB-46D2-AE3A-45C4AD677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Without a discount, some seniors stay home.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E96EB019-F176-4C1E-8630-C76C6792D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C02A501F-F523-44D3-9BAD-8A01905F0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lower senior price adds sales with little extra screening cost.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8920D4FA-D016-4A52-AF3A-01BDA39C6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E6AA4A84-845F-4A50-8D10-914FBE934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873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Keeping the regular adult price avoids giving the discount to a less price-sensitive group.</a:t>
            </a:r>
          </a:p>
        </p:txBody>
      </p:sp>
    </p:spTree>
    <p:extLst>
      <p:ext uri="{BB962C8B-B14F-4D97-AF65-F5344CB8AC3E}">
        <p14:creationId xmlns:p14="http://schemas.microsoft.com/office/powerpoint/2010/main" val="95034030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531FCE3-A1BA-491E-87F1-6D1337A68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A2E383A-4DA5-4368-BDE4-9CE445586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B049F15-A37B-43B3-AD7B-48982ADDD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monopoly is more than one seller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B1637C3-82DB-4F08-9D74-9BF78A7AF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4618DED-8815-46DF-8237-6AD8A5C60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0F96168-2416-469E-BDCD-2434957BC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BFDB83F2-41E7-4BA9-A6E6-A71881C25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monopolist is the only seller of a product with no close substitutes.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ED294CEA-3C0A-4EFC-A06D-06CE4D168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640A3311-3FD7-44AF-B966-EC634DA55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5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One seller of a narrowly named brand may still face close alternatives.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F504B10D-3B56-400F-B67C-8E472BC76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F2841603-B111-4B38-B59D-8616ED153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78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One local electricity-delivery network may have no practical substitute.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C77695D6-310D-4943-84C6-EF54ECB81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53CB2414-DACC-4D59-9808-C3A74DAE7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relevant market determines whether the word monopoly fits.</a:t>
            </a:r>
          </a:p>
        </p:txBody>
      </p:sp>
    </p:spTree>
    <p:extLst>
      <p:ext uri="{BB962C8B-B14F-4D97-AF65-F5344CB8AC3E}">
        <p14:creationId xmlns:p14="http://schemas.microsoft.com/office/powerpoint/2010/main" val="16418430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DFC7114-C564-47A0-91FC-8591E6F28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4D6BFE0-11BD-4A34-9BF4-671218247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1EA5EE1-B85B-4D8E-BF94-E2423074C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35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Three degrees describe three ways to sort willingness to pay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0C411A3-68D9-42D8-9601-D6EAE9842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36AEE5F-F45B-45EE-9B50-4C0D732BF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B8B9253-87BF-471E-B80C-FA9C63E98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BFC74A2E-E9C5-497B-A164-F771DCCBD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752600"/>
            <a:ext cx="32194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D8AB83-9CB3-4027-AB0C-6A52441F0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9431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THIRD DEGREE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7FEC9960-6AF3-4762-8E15-7F4A7C33E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343150"/>
            <a:ext cx="2762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Different groups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A716C99F-D06D-4E62-B9A2-CD4DAAEEB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62300"/>
            <a:ext cx="26860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Seniors, students, business travelers, or residents receive different prices.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621A4004-DC4F-4CE2-B741-98CEB4D5F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752600"/>
            <a:ext cx="32194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E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0B878C-75BF-4F57-A376-146C85085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19431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8C6810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8C6810"/>
                </a:solidFill>
                <a:latin typeface="Aptos"/>
                <a:ea typeface="Aptos"/>
                <a:cs typeface="Aptos"/>
              </a:rPr>
              <a:t>SECOND DEGREE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8F230C5B-8F52-4827-B082-F99CF9921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343150"/>
            <a:ext cx="2762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8C6810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8C6810"/>
                </a:solidFill>
                <a:latin typeface="Georgia"/>
                <a:ea typeface="Georgia"/>
                <a:cs typeface="Georgia"/>
              </a:rPr>
              <a:t>Different packages or quantities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BCF4BA93-58E3-4D90-9A25-36B679048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162300"/>
            <a:ext cx="26860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Buyers sort themselves through volume discounts, versions, or pricing plans.</a:t>
            </a:r>
          </a:p>
        </p:txBody>
      </p:sp>
      <p:sp>
        <p:nvSpPr>
          <p:cNvPr id="15" name="panel-3-field">
            <a:extLst xmlns:a="http://schemas.openxmlformats.org/drawingml/2006/main">
              <a:ext uri="{FF2B5EF4-FFF2-40B4-BE49-F238E27FC236}">
                <a16:creationId xmlns:a16="http://schemas.microsoft.com/office/drawing/2014/main" id="{A084E726-82AA-4DD6-8370-5872D93B0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752600"/>
            <a:ext cx="32194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BF10C9F-DB2F-47F2-BBD0-F93EF7EA3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9431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FIRST DEGREE</a:t>
            </a:r>
          </a:p>
        </p:txBody>
      </p:sp>
      <p:sp>
        <p:nvSpPr>
          <p:cNvPr id="17" name="panel-3-heading">
            <a:extLst xmlns:a="http://schemas.openxmlformats.org/drawingml/2006/main">
              <a:ext uri="{FF2B5EF4-FFF2-40B4-BE49-F238E27FC236}">
                <a16:creationId xmlns:a16="http://schemas.microsoft.com/office/drawing/2014/main" id="{7BD53FF3-E327-4088-B2DE-351822134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343150"/>
            <a:ext cx="2762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Each buyer's maximum</a:t>
            </a:r>
          </a:p>
        </p:txBody>
      </p:sp>
      <p:sp>
        <p:nvSpPr>
          <p:cNvPr id="18" name="panel-3-body">
            <a:extLst xmlns:a="http://schemas.openxmlformats.org/drawingml/2006/main">
              <a:ext uri="{FF2B5EF4-FFF2-40B4-BE49-F238E27FC236}">
                <a16:creationId xmlns:a16="http://schemas.microsoft.com/office/drawing/2014/main" id="{713AA132-538F-41E8-BFCA-37858EA2A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162300"/>
            <a:ext cx="26860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Perfect discrimination charges each buyer exactly the willingness to pay.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C61F81F-FF79-452F-9D7E-303B098EE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Third-degree group pricing is the most familiar everyday form.</a:t>
            </a:r>
          </a:p>
        </p:txBody>
      </p:sp>
    </p:spTree>
    <p:extLst>
      <p:ext uri="{BB962C8B-B14F-4D97-AF65-F5344CB8AC3E}">
        <p14:creationId xmlns:p14="http://schemas.microsoft.com/office/powerpoint/2010/main" val="1283854578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31DB1EF-C4BA-4904-B00C-6D0615925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42305CB-11F8-401C-BC25-0CDD5DC7A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83DBAA0-AA13-46B9-8EA9-D9C1E1F08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price difference is not always price discrimination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1526DAA-F7FF-4086-9390-864C8C723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C984A3E-6908-4EB3-B283-A250D51CE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F7E9E73-B9BE-4DE6-BA4A-92D1400CF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7" name="chapter-table-header-cell-1">
            <a:extLst xmlns:a="http://schemas.openxmlformats.org/drawingml/2006/main">
              <a:ext uri="{FF2B5EF4-FFF2-40B4-BE49-F238E27FC236}">
                <a16:creationId xmlns:a16="http://schemas.microsoft.com/office/drawing/2014/main" id="{C07F7F84-3DF6-43C1-B6A6-E981810F5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04950"/>
            <a:ext cx="261937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chapter-table-header-1">
            <a:extLst xmlns:a="http://schemas.openxmlformats.org/drawingml/2006/main">
              <a:ext uri="{FF2B5EF4-FFF2-40B4-BE49-F238E27FC236}">
                <a16:creationId xmlns:a16="http://schemas.microsoft.com/office/drawing/2014/main" id="{46163632-7234-4ABA-A891-78471B5AF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581150"/>
            <a:ext cx="2428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Example</a:t>
            </a:r>
          </a:p>
        </p:txBody>
      </p:sp>
      <p:sp>
        <p:nvSpPr>
          <p:cNvPr id="9" name="chapter-table-header-cell-2">
            <a:extLst xmlns:a="http://schemas.openxmlformats.org/drawingml/2006/main">
              <a:ext uri="{FF2B5EF4-FFF2-40B4-BE49-F238E27FC236}">
                <a16:creationId xmlns:a16="http://schemas.microsoft.com/office/drawing/2014/main" id="{CCECFEA2-0D73-430C-8075-57E34327B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1504950"/>
            <a:ext cx="747712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chapter-table-header-2">
            <a:extLst xmlns:a="http://schemas.openxmlformats.org/drawingml/2006/main">
              <a:ext uri="{FF2B5EF4-FFF2-40B4-BE49-F238E27FC236}">
                <a16:creationId xmlns:a16="http://schemas.microsoft.com/office/drawing/2014/main" id="{4FE4E798-F092-42D8-9E22-1E384C053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1581150"/>
            <a:ext cx="7286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First question</a:t>
            </a:r>
          </a:p>
        </p:txBody>
      </p:sp>
      <p:sp>
        <p:nvSpPr>
          <p:cNvPr id="11" name="chapter-table-cell-1-1">
            <a:extLst xmlns:a="http://schemas.openxmlformats.org/drawingml/2006/main">
              <a:ext uri="{FF2B5EF4-FFF2-40B4-BE49-F238E27FC236}">
                <a16:creationId xmlns:a16="http://schemas.microsoft.com/office/drawing/2014/main" id="{8835826A-716C-4C6B-9B1E-CEAB87D48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19300"/>
            <a:ext cx="2619375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chapter-table-text-1-1">
            <a:extLst xmlns:a="http://schemas.openxmlformats.org/drawingml/2006/main">
              <a:ext uri="{FF2B5EF4-FFF2-40B4-BE49-F238E27FC236}">
                <a16:creationId xmlns:a16="http://schemas.microsoft.com/office/drawing/2014/main" id="{BE8AF862-FC38-4CBC-9B09-B383DC33D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095500"/>
            <a:ext cx="24288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Lunch versus dinner</a:t>
            </a:r>
          </a:p>
        </p:txBody>
      </p:sp>
      <p:sp>
        <p:nvSpPr>
          <p:cNvPr id="13" name="chapter-table-cell-1-2">
            <a:extLst xmlns:a="http://schemas.openxmlformats.org/drawingml/2006/main">
              <a:ext uri="{FF2B5EF4-FFF2-40B4-BE49-F238E27FC236}">
                <a16:creationId xmlns:a16="http://schemas.microsoft.com/office/drawing/2014/main" id="{C237DC02-FE10-4FB9-BC08-C0C88A18F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2019300"/>
            <a:ext cx="7477125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chapter-table-text-1-2">
            <a:extLst xmlns:a="http://schemas.openxmlformats.org/drawingml/2006/main">
              <a:ext uri="{FF2B5EF4-FFF2-40B4-BE49-F238E27FC236}">
                <a16:creationId xmlns:a16="http://schemas.microsoft.com/office/drawing/2014/main" id="{FCDC2439-FC87-4CEE-B5A5-F810D3E56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2095500"/>
            <a:ext cx="728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Do demand conditions differ, or is scarce table capacity more costly at dinner?</a:t>
            </a:r>
          </a:p>
        </p:txBody>
      </p:sp>
      <p:sp>
        <p:nvSpPr>
          <p:cNvPr id="15" name="chapter-table-cell-2-1">
            <a:extLst xmlns:a="http://schemas.openxmlformats.org/drawingml/2006/main">
              <a:ext uri="{FF2B5EF4-FFF2-40B4-BE49-F238E27FC236}">
                <a16:creationId xmlns:a16="http://schemas.microsoft.com/office/drawing/2014/main" id="{C3F65A12-C870-4ADE-A9B4-ADEEADED2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19400"/>
            <a:ext cx="2619375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chapter-table-text-2-1">
            <a:extLst xmlns:a="http://schemas.openxmlformats.org/drawingml/2006/main">
              <a:ext uri="{FF2B5EF4-FFF2-40B4-BE49-F238E27FC236}">
                <a16:creationId xmlns:a16="http://schemas.microsoft.com/office/drawing/2014/main" id="{6EA8C91C-643A-47B6-9073-DEBCD4C24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95600"/>
            <a:ext cx="24288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Airline seats</a:t>
            </a:r>
          </a:p>
        </p:txBody>
      </p:sp>
      <p:sp>
        <p:nvSpPr>
          <p:cNvPr id="17" name="chapter-table-cell-2-2">
            <a:extLst xmlns:a="http://schemas.openxmlformats.org/drawingml/2006/main">
              <a:ext uri="{FF2B5EF4-FFF2-40B4-BE49-F238E27FC236}">
                <a16:creationId xmlns:a16="http://schemas.microsoft.com/office/drawing/2014/main" id="{57735ABC-7D0F-4A73-BB02-31B4D768A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2819400"/>
            <a:ext cx="7477125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chapter-table-text-2-2">
            <a:extLst xmlns:a="http://schemas.openxmlformats.org/drawingml/2006/main">
              <a:ext uri="{FF2B5EF4-FFF2-40B4-BE49-F238E27FC236}">
                <a16:creationId xmlns:a16="http://schemas.microsoft.com/office/drawing/2014/main" id="{29B607B1-A950-4BFA-9198-61C67EF2A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2895600"/>
            <a:ext cx="728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Do restrictions separate willingness to pay, or do timing and flexibility change cost?</a:t>
            </a:r>
          </a:p>
        </p:txBody>
      </p:sp>
      <p:sp>
        <p:nvSpPr>
          <p:cNvPr id="19" name="chapter-table-cell-3-1">
            <a:extLst xmlns:a="http://schemas.openxmlformats.org/drawingml/2006/main">
              <a:ext uri="{FF2B5EF4-FFF2-40B4-BE49-F238E27FC236}">
                <a16:creationId xmlns:a16="http://schemas.microsoft.com/office/drawing/2014/main" id="{EFFC88F7-5AB0-4DDD-9707-A546847D1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19500"/>
            <a:ext cx="2619375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chapter-table-text-3-1">
            <a:extLst xmlns:a="http://schemas.openxmlformats.org/drawingml/2006/main">
              <a:ext uri="{FF2B5EF4-FFF2-40B4-BE49-F238E27FC236}">
                <a16:creationId xmlns:a16="http://schemas.microsoft.com/office/drawing/2014/main" id="{C124F398-3421-4A2A-8BA4-CF490FDF8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95700"/>
            <a:ext cx="24288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Bulk discount</a:t>
            </a:r>
          </a:p>
        </p:txBody>
      </p:sp>
      <p:sp>
        <p:nvSpPr>
          <p:cNvPr id="21" name="chapter-table-cell-3-2">
            <a:extLst xmlns:a="http://schemas.openxmlformats.org/drawingml/2006/main">
              <a:ext uri="{FF2B5EF4-FFF2-40B4-BE49-F238E27FC236}">
                <a16:creationId xmlns:a16="http://schemas.microsoft.com/office/drawing/2014/main" id="{72DF486A-5E13-4DE4-A492-6EF28BE27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3619500"/>
            <a:ext cx="7477125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chapter-table-text-3-2">
            <a:extLst xmlns:a="http://schemas.openxmlformats.org/drawingml/2006/main">
              <a:ext uri="{FF2B5EF4-FFF2-40B4-BE49-F238E27FC236}">
                <a16:creationId xmlns:a16="http://schemas.microsoft.com/office/drawing/2014/main" id="{CFE56844-FD43-4938-9018-8E0E97C26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3695700"/>
            <a:ext cx="728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Does serving a larger order lower cost, or does the menu sort buyers by demand?</a:t>
            </a:r>
          </a:p>
        </p:txBody>
      </p:sp>
      <p:sp>
        <p:nvSpPr>
          <p:cNvPr id="23" name="chapter-table-cell-4-1">
            <a:extLst xmlns:a="http://schemas.openxmlformats.org/drawingml/2006/main">
              <a:ext uri="{FF2B5EF4-FFF2-40B4-BE49-F238E27FC236}">
                <a16:creationId xmlns:a16="http://schemas.microsoft.com/office/drawing/2014/main" id="{B81D6C56-8014-43FC-8A96-CE977A93D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419600"/>
            <a:ext cx="2619375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chapter-table-text-4-1">
            <a:extLst xmlns:a="http://schemas.openxmlformats.org/drawingml/2006/main">
              <a:ext uri="{FF2B5EF4-FFF2-40B4-BE49-F238E27FC236}">
                <a16:creationId xmlns:a16="http://schemas.microsoft.com/office/drawing/2014/main" id="{A0900658-1D21-42E8-8D76-817278CEA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495800"/>
            <a:ext cx="24288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College aid</a:t>
            </a:r>
          </a:p>
        </p:txBody>
      </p:sp>
      <p:sp>
        <p:nvSpPr>
          <p:cNvPr id="25" name="chapter-table-cell-4-2">
            <a:extLst xmlns:a="http://schemas.openxmlformats.org/drawingml/2006/main">
              <a:ext uri="{FF2B5EF4-FFF2-40B4-BE49-F238E27FC236}">
                <a16:creationId xmlns:a16="http://schemas.microsoft.com/office/drawing/2014/main" id="{9D555560-A813-4B4B-9775-8BEE484CE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4419600"/>
            <a:ext cx="7477125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chapter-table-text-4-2">
            <a:extLst xmlns:a="http://schemas.openxmlformats.org/drawingml/2006/main">
              <a:ext uri="{FF2B5EF4-FFF2-40B4-BE49-F238E27FC236}">
                <a16:creationId xmlns:a16="http://schemas.microsoft.com/office/drawing/2014/main" id="{0E8E4508-9B5F-4900-B465-FDB2AFEA6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4495800"/>
            <a:ext cx="728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Does the net price respond to willingness and ability to pay, merit, or institutional goals?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F9081F5-60DB-48B9-85A5-78C05AA76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6260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Ask whether the cost of serving the transactions differs.</a:t>
            </a:r>
          </a:p>
        </p:txBody>
      </p:sp>
    </p:spTree>
    <p:extLst>
      <p:ext uri="{BB962C8B-B14F-4D97-AF65-F5344CB8AC3E}">
        <p14:creationId xmlns:p14="http://schemas.microsoft.com/office/powerpoint/2010/main" val="2033096729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D7AC18E-D953-405A-A55D-90CEDA57C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2FE39AB-1B79-4E4D-8BB9-55BF16007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7076990-1632-4925-B159-FC5ECFC14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121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Perfect price discrimination expands output and captures surplus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6367408-68A9-4C1D-A3E2-E03E36572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472C074-90EA-4A5A-81B4-5038FFDC2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B9EEFC0-0454-4320-ACDB-A6E7ABC9C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882f4f9c1c4089"/>
          <a:stretch xmlns:a="http://schemas.openxmlformats.org/drawingml/2006/main"/>
        </p:blipFill>
        <p:spPr>
          <a:xfrm xmlns:a="http://schemas.openxmlformats.org/drawingml/2006/main">
            <a:off x="1803829" y="1371600"/>
            <a:ext cx="8584343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333ACEDC-05DC-41A4-BE81-03E652B5F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58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monopoly deadweight loss disappears because production expands, not because prices become low.</a:t>
            </a:r>
          </a:p>
        </p:txBody>
      </p:sp>
    </p:spTree>
    <p:extLst>
      <p:ext uri="{BB962C8B-B14F-4D97-AF65-F5344CB8AC3E}">
        <p14:creationId xmlns:p14="http://schemas.microsoft.com/office/powerpoint/2010/main" val="1750017722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F33E1B4-9181-4BFA-9CCF-75472DA1E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20EA788-007D-4F06-886C-82C1BF605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9B40764-8BE0-4B8B-BE46-F300AF781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01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Real price discrimination usually raises output, but welfare is not automatic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797F523-B154-4737-AA91-473B21AA5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BCDD263-9336-4856-99ED-52DB7EBD2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EA96F3A-9561-432A-BDCC-5D2BBD9B9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8AC31E72-FE5D-48B2-B2BF-C52F757FB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915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Opening a lower-price market can create new trades, while raising prices to another group can remove trades.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3D859DB5-AC99-4ED7-BD08-A7D8619FF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B859E42F-6439-4937-AC16-470BFA561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Total surplus tends to rise when discrimination expands total output.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2A35F006-CCBB-4E11-A1BC-190FBAB0D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99C0E5C6-D080-4751-A153-CD8CB25BA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It can fall when pricing mainly reallocates sales or restricts a group.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7E819EB7-6143-4560-ADA9-7E2CAD954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A2A70E31-59CA-4410-B7BC-CC35C20A9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1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Buyer surplus and seller profit can move very differently from total surplus.</a:t>
            </a:r>
          </a:p>
        </p:txBody>
      </p:sp>
    </p:spTree>
    <p:extLst>
      <p:ext uri="{BB962C8B-B14F-4D97-AF65-F5344CB8AC3E}">
        <p14:creationId xmlns:p14="http://schemas.microsoft.com/office/powerpoint/2010/main" val="1298619575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7A62B0B-A528-491B-BEDB-8357DF586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EDD0719-B0F6-4E05-A0F9-FCAAEC9A1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31C9C7A-1059-46D5-97D2-F1789FF54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468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College tuition is a sticker price, not one price paid by everyone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FC570BF-FAB0-4E55-B166-1FC863371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DF9B247-0562-4538-A9F5-2293DC605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3A18B31-4AB9-46F4-B4CE-F62447FDA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A895C721-1D59-4017-B84E-E4955548C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396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Grant aid and institutional discounts create different net tuition for students with different characteristics.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13670D3A-59C1-4786-8D80-FA9C8DA1E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19F3E019-F6E7-46DB-838A-E08F1432C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higher sticker price creates more room for discounts.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BBADA440-393B-4C25-8C03-D811400C5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12F0AB0A-EFCB-4166-8A14-DFA69C589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3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Aid can pursue access, enrollment, merit, or revenue goals at the same time.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520BF47B-4D01-4392-A750-F329BAAD9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20761FDD-8B82-407D-8B54-E8CBBD1C4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43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Published tuition growth can overstate growth in average net tuition, though real costs still rise.</a:t>
            </a:r>
          </a:p>
        </p:txBody>
      </p:sp>
    </p:spTree>
    <p:extLst>
      <p:ext uri="{BB962C8B-B14F-4D97-AF65-F5344CB8AC3E}">
        <p14:creationId xmlns:p14="http://schemas.microsoft.com/office/powerpoint/2010/main" val="750525458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3D2F68A-ACF3-4869-A988-4D7A06D39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8FD2454-37CC-410B-BCB6-860301CD9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E8E298C-CD12-4509-9082-8EAE705FF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Monopoly power changes the output decision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80D88BA-C6A6-4186-B963-4F513D7BB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0BA5770-27F7-4B6D-9824-D06EF75B0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DB17B51-85F4-4062-85D5-D1A745569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A5AE3882-2068-4934-A268-6EE160271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628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F85B7E5-BFE1-4C17-8387-E1CD11106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16383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monopoly has no close substitute and is protected by an entry barrier.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50335D2E-7282-4A28-96A5-5C9AF0595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257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A7DABDE-8DF8-4324-8F78-C609FADAA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2669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76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price searcher faces market demand, so marginal revenue lies below price.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6704BAE0-1288-4D8B-9F3B-6187F455B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886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8B69EACA-B463-4AC4-BA57-EC74AC6A9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8956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Choose quantity where MR equals MC, then read price from demand.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5F135157-55B1-4FE5-B6F6-53F8EEA7E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514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48100E5F-069C-4FA6-A6AE-41FA54DD0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35242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959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Deadweight loss comes from underproduction, not from the transfer created by a high price.</a:t>
            </a:r>
          </a:p>
        </p:txBody>
      </p:sp>
      <p:sp>
        <p:nvSpPr>
          <p:cNvPr id="15" name="bullet-mark-5">
            <a:extLst xmlns:a="http://schemas.openxmlformats.org/drawingml/2006/main">
              <a:ext uri="{FF2B5EF4-FFF2-40B4-BE49-F238E27FC236}">
                <a16:creationId xmlns:a16="http://schemas.microsoft.com/office/drawing/2014/main" id="{683570E5-3A18-4411-8F69-E4A80E5E3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1433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bullet-5">
            <a:extLst xmlns:a="http://schemas.openxmlformats.org/drawingml/2006/main">
              <a:ext uri="{FF2B5EF4-FFF2-40B4-BE49-F238E27FC236}">
                <a16:creationId xmlns:a16="http://schemas.microsoft.com/office/drawing/2014/main" id="{2065408C-A228-44BC-B36E-9F73DDA96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41529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Price discrimination changes output, surplus, and who pays.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3DA97AE-F5D8-46DE-B0F2-CFF01DB84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505450"/>
            <a:ext cx="914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06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Next: many firms can retain small amounts of market power by differentiating their products.</a:t>
            </a:r>
          </a:p>
        </p:txBody>
      </p:sp>
    </p:spTree>
    <p:extLst>
      <p:ext uri="{BB962C8B-B14F-4D97-AF65-F5344CB8AC3E}">
        <p14:creationId xmlns:p14="http://schemas.microsoft.com/office/powerpoint/2010/main" val="57411136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AF13C56-BE70-47DA-B9EA-064824599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D551795-EDE0-4EB0-A96C-19924AFE2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12F2CE7-8506-44FD-8ABC-B9251F7AF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9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Cross-price elasticity helps define the relevant market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5AD1201-5163-4118-B067-61B1AB0AB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1A920DE-7562-4285-B540-7E5E21119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ADA147D-5B31-4E2C-9489-D1376EF77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E8A11A99-F234-4C2C-A670-290F71AC5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2C29E8-FC0F-4AE4-BED5-C23B51833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STRONG SUBSTITUTES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1D731B73-A83F-4921-BA81-779AB8E61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Buyers switch when price rises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40F6A1E1-7864-4F5B-B9D0-A8F92A4FA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positive and sizable cross-price response suggests the products constrain one another.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2035435C-2326-4A4B-84CB-26960F0B1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D6C9262-9D02-46F0-9621-222B36332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WEAK SUBSTITUTES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3CE196D6-6786-4EA1-8F4B-10BCF6AAE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6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Buyers have few alternatives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F08792F0-DBD6-4F8B-BA51-784F74990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small response suggests the seller may have substantial market power within the relevant market.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7BB099D-7FFB-464C-9EC1-74AA2BB54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Counting firms is less informative than asking what buyers can switch to.</a:t>
            </a:r>
          </a:p>
        </p:txBody>
      </p:sp>
    </p:spTree>
    <p:extLst>
      <p:ext uri="{BB962C8B-B14F-4D97-AF65-F5344CB8AC3E}">
        <p14:creationId xmlns:p14="http://schemas.microsoft.com/office/powerpoint/2010/main" val="187637223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E0D51CA-331C-4C25-97CE-1CEF178C4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0D055FB-4585-4C2E-AE5F-038F0D972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0FD131E-B414-4834-9616-EA36C42DE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Entry barriers protect monopoly power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C7AE5AF-FDB5-4393-B6CE-3FFE12289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63D90C7-0A7E-4458-8CB6-7C4D87170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D1ED85E-716E-43E7-A53A-C954B76D0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chapter-table-header-cell-1">
            <a:extLst xmlns:a="http://schemas.openxmlformats.org/drawingml/2006/main">
              <a:ext uri="{FF2B5EF4-FFF2-40B4-BE49-F238E27FC236}">
                <a16:creationId xmlns:a16="http://schemas.microsoft.com/office/drawing/2014/main" id="{9AC4AC85-8A2E-4C22-B7D6-C1EB676E4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0495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chapter-table-header-1">
            <a:extLst xmlns:a="http://schemas.openxmlformats.org/drawingml/2006/main">
              <a:ext uri="{FF2B5EF4-FFF2-40B4-BE49-F238E27FC236}">
                <a16:creationId xmlns:a16="http://schemas.microsoft.com/office/drawing/2014/main" id="{A3A76FFB-34A6-4698-948C-F88692501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581150"/>
            <a:ext cx="2667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Barrier</a:t>
            </a:r>
          </a:p>
        </p:txBody>
      </p:sp>
      <p:sp>
        <p:nvSpPr>
          <p:cNvPr id="9" name="chapter-table-header-cell-2">
            <a:extLst xmlns:a="http://schemas.openxmlformats.org/drawingml/2006/main">
              <a:ext uri="{FF2B5EF4-FFF2-40B4-BE49-F238E27FC236}">
                <a16:creationId xmlns:a16="http://schemas.microsoft.com/office/drawing/2014/main" id="{CF10E9F5-3EB9-4795-87ED-5093BB5B5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504950"/>
            <a:ext cx="7239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chapter-table-header-2">
            <a:extLst xmlns:a="http://schemas.openxmlformats.org/drawingml/2006/main">
              <a:ext uri="{FF2B5EF4-FFF2-40B4-BE49-F238E27FC236}">
                <a16:creationId xmlns:a16="http://schemas.microsoft.com/office/drawing/2014/main" id="{42C2CB07-A4FC-47A5-A17D-9B240F81A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1581150"/>
            <a:ext cx="704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How it blocks entry</a:t>
            </a:r>
          </a:p>
        </p:txBody>
      </p:sp>
      <p:sp>
        <p:nvSpPr>
          <p:cNvPr id="11" name="chapter-table-cell-1-1">
            <a:extLst xmlns:a="http://schemas.openxmlformats.org/drawingml/2006/main">
              <a:ext uri="{FF2B5EF4-FFF2-40B4-BE49-F238E27FC236}">
                <a16:creationId xmlns:a16="http://schemas.microsoft.com/office/drawing/2014/main" id="{5C9451B8-403F-4734-AC65-6046912BD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19300"/>
            <a:ext cx="28575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chapter-table-text-1-1">
            <a:extLst xmlns:a="http://schemas.openxmlformats.org/drawingml/2006/main">
              <a:ext uri="{FF2B5EF4-FFF2-40B4-BE49-F238E27FC236}">
                <a16:creationId xmlns:a16="http://schemas.microsoft.com/office/drawing/2014/main" id="{E18D3F12-7C96-4BD1-97E0-671E86724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095500"/>
            <a:ext cx="266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Control of a key input</a:t>
            </a:r>
          </a:p>
        </p:txBody>
      </p:sp>
      <p:sp>
        <p:nvSpPr>
          <p:cNvPr id="13" name="chapter-table-cell-1-2">
            <a:extLst xmlns:a="http://schemas.openxmlformats.org/drawingml/2006/main">
              <a:ext uri="{FF2B5EF4-FFF2-40B4-BE49-F238E27FC236}">
                <a16:creationId xmlns:a16="http://schemas.microsoft.com/office/drawing/2014/main" id="{C1196D1D-571A-4EC3-AC12-BADA9EFE4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019300"/>
            <a:ext cx="72390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chapter-table-text-1-2">
            <a:extLst xmlns:a="http://schemas.openxmlformats.org/drawingml/2006/main">
              <a:ext uri="{FF2B5EF4-FFF2-40B4-BE49-F238E27FC236}">
                <a16:creationId xmlns:a16="http://schemas.microsoft.com/office/drawing/2014/main" id="{4B3B2FA3-7902-4C9F-A2B1-F075E51B2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095500"/>
            <a:ext cx="7048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Rivals cannot obtain an essential resource or facility.</a:t>
            </a:r>
          </a:p>
        </p:txBody>
      </p:sp>
      <p:sp>
        <p:nvSpPr>
          <p:cNvPr id="15" name="chapter-table-cell-2-1">
            <a:extLst xmlns:a="http://schemas.openxmlformats.org/drawingml/2006/main">
              <a:ext uri="{FF2B5EF4-FFF2-40B4-BE49-F238E27FC236}">
                <a16:creationId xmlns:a16="http://schemas.microsoft.com/office/drawing/2014/main" id="{8B171045-6084-4623-B341-E45B23474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19400"/>
            <a:ext cx="28575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chapter-table-text-2-1">
            <a:extLst xmlns:a="http://schemas.openxmlformats.org/drawingml/2006/main">
              <a:ext uri="{FF2B5EF4-FFF2-40B4-BE49-F238E27FC236}">
                <a16:creationId xmlns:a16="http://schemas.microsoft.com/office/drawing/2014/main" id="{79F0233B-8EC5-4A2A-9591-D0A17DC92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95600"/>
            <a:ext cx="266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Legal protection</a:t>
            </a:r>
          </a:p>
        </p:txBody>
      </p:sp>
      <p:sp>
        <p:nvSpPr>
          <p:cNvPr id="17" name="chapter-table-cell-2-2">
            <a:extLst xmlns:a="http://schemas.openxmlformats.org/drawingml/2006/main">
              <a:ext uri="{FF2B5EF4-FFF2-40B4-BE49-F238E27FC236}">
                <a16:creationId xmlns:a16="http://schemas.microsoft.com/office/drawing/2014/main" id="{1050C8E4-EF33-40AB-A303-96EC0C77C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819400"/>
            <a:ext cx="72390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chapter-table-text-2-2">
            <a:extLst xmlns:a="http://schemas.openxmlformats.org/drawingml/2006/main">
              <a:ext uri="{FF2B5EF4-FFF2-40B4-BE49-F238E27FC236}">
                <a16:creationId xmlns:a16="http://schemas.microsoft.com/office/drawing/2014/main" id="{4C1C937F-D856-4E55-B4B8-CE1C52170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895600"/>
            <a:ext cx="7048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patent, license, or exclusive franchise limits who may sell.</a:t>
            </a:r>
          </a:p>
        </p:txBody>
      </p:sp>
      <p:sp>
        <p:nvSpPr>
          <p:cNvPr id="19" name="chapter-table-cell-3-1">
            <a:extLst xmlns:a="http://schemas.openxmlformats.org/drawingml/2006/main">
              <a:ext uri="{FF2B5EF4-FFF2-40B4-BE49-F238E27FC236}">
                <a16:creationId xmlns:a16="http://schemas.microsoft.com/office/drawing/2014/main" id="{4F64F261-CC3D-490A-AF22-10A66ACBD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19500"/>
            <a:ext cx="28575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chapter-table-text-3-1">
            <a:extLst xmlns:a="http://schemas.openxmlformats.org/drawingml/2006/main">
              <a:ext uri="{FF2B5EF4-FFF2-40B4-BE49-F238E27FC236}">
                <a16:creationId xmlns:a16="http://schemas.microsoft.com/office/drawing/2014/main" id="{213FBE7A-2442-458A-84BE-05A2B4DB9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95700"/>
            <a:ext cx="266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Economies of scale</a:t>
            </a:r>
          </a:p>
        </p:txBody>
      </p:sp>
      <p:sp>
        <p:nvSpPr>
          <p:cNvPr id="21" name="chapter-table-cell-3-2">
            <a:extLst xmlns:a="http://schemas.openxmlformats.org/drawingml/2006/main">
              <a:ext uri="{FF2B5EF4-FFF2-40B4-BE49-F238E27FC236}">
                <a16:creationId xmlns:a16="http://schemas.microsoft.com/office/drawing/2014/main" id="{CC11BB8C-F2A2-436A-A3B7-DC4970C97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619500"/>
            <a:ext cx="72390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chapter-table-text-3-2">
            <a:extLst xmlns:a="http://schemas.openxmlformats.org/drawingml/2006/main">
              <a:ext uri="{FF2B5EF4-FFF2-40B4-BE49-F238E27FC236}">
                <a16:creationId xmlns:a16="http://schemas.microsoft.com/office/drawing/2014/main" id="{8185EB16-FB2C-4F4A-87AF-0DE4A63E7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95700"/>
            <a:ext cx="7048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One firm can serve the market at lower average cost than several firms.</a:t>
            </a:r>
          </a:p>
        </p:txBody>
      </p:sp>
      <p:sp>
        <p:nvSpPr>
          <p:cNvPr id="23" name="chapter-table-cell-4-1">
            <a:extLst xmlns:a="http://schemas.openxmlformats.org/drawingml/2006/main">
              <a:ext uri="{FF2B5EF4-FFF2-40B4-BE49-F238E27FC236}">
                <a16:creationId xmlns:a16="http://schemas.microsoft.com/office/drawing/2014/main" id="{F5226E76-2C0C-4B20-8897-666FCC9CE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419600"/>
            <a:ext cx="28575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chapter-table-text-4-1">
            <a:extLst xmlns:a="http://schemas.openxmlformats.org/drawingml/2006/main">
              <a:ext uri="{FF2B5EF4-FFF2-40B4-BE49-F238E27FC236}">
                <a16:creationId xmlns:a16="http://schemas.microsoft.com/office/drawing/2014/main" id="{595275D5-6CFF-4AF6-BA99-5A7F3D7DC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495800"/>
            <a:ext cx="266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Network effects</a:t>
            </a:r>
          </a:p>
        </p:txBody>
      </p:sp>
      <p:sp>
        <p:nvSpPr>
          <p:cNvPr id="25" name="chapter-table-cell-4-2">
            <a:extLst xmlns:a="http://schemas.openxmlformats.org/drawingml/2006/main">
              <a:ext uri="{FF2B5EF4-FFF2-40B4-BE49-F238E27FC236}">
                <a16:creationId xmlns:a16="http://schemas.microsoft.com/office/drawing/2014/main" id="{7A1B4E91-1E6F-4598-9E11-8AD547C75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419600"/>
            <a:ext cx="72390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chapter-table-text-4-2">
            <a:extLst xmlns:a="http://schemas.openxmlformats.org/drawingml/2006/main">
              <a:ext uri="{FF2B5EF4-FFF2-40B4-BE49-F238E27FC236}">
                <a16:creationId xmlns:a16="http://schemas.microsoft.com/office/drawing/2014/main" id="{0DD3EF7E-1AE5-4E07-989A-118323DD3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495800"/>
            <a:ext cx="7048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service becomes more useful when many users join the same network.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1C3B82A-D5B2-4340-AEDA-5A908BDB2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6260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Without an entry barrier, economic profit attracts competitors.</a:t>
            </a:r>
          </a:p>
        </p:txBody>
      </p:sp>
    </p:spTree>
    <p:extLst>
      <p:ext uri="{BB962C8B-B14F-4D97-AF65-F5344CB8AC3E}">
        <p14:creationId xmlns:p14="http://schemas.microsoft.com/office/powerpoint/2010/main" val="189886391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12A5987-CB59-4742-8504-EE4457138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053CA1F-50B0-4479-AA52-B765D2B34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B617934-E68F-468F-816F-68019A23E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8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National Grid contains a monopoly and a competitive choice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65CA8DE-B54D-42DC-8544-8331D28FD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5121794-870D-4AE2-A884-F0B54796C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38FA6BC-9344-4D71-929D-EAA8E4B11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643D79BA-C389-4EAA-8F3C-A6939AA45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268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Western New York customers may choose an energy supplier, but National Grid still owns the local delivery network.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0C8600DC-104E-46B3-A9AA-449FE963D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3AEEDFB0-E9E6-4EB9-B385-D917FF869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Generating electricity can be separated from delivering it.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216497B8-E923-44FA-965A-009BD8F78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D3ADA871-DDDA-4CDE-AE4E-D46814D37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7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Duplicating poles, wires, and local distribution can be extremely costly.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54F4D0FA-98E9-46AA-894B-B6B27E526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E045178C-7D4A-4069-A2FB-DAAFC9815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delivery service is the clearer natural-monopoly component.</a:t>
            </a:r>
          </a:p>
        </p:txBody>
      </p:sp>
    </p:spTree>
    <p:extLst>
      <p:ext uri="{BB962C8B-B14F-4D97-AF65-F5344CB8AC3E}">
        <p14:creationId xmlns:p14="http://schemas.microsoft.com/office/powerpoint/2010/main" val="202194631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4CA2D60-CD15-4215-B57D-F2DBBD193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4AAE66D-BAB6-4BF6-AA3C-2A88B7E55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9317596-FBC9-4AB4-9CC0-457BC79A3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monopolist is a price searcher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81F6DE2-548C-44D3-A0DA-94C176848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18EB9B1-B2C8-4D10-9730-7CCA54611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9BEEE0B-7A6B-490A-984D-B0A323699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05EDBD60-F4DF-41E0-BE06-6A1B0EF65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81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The firm can choose any point on its demand curve, but not price and quantity independently.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741CFCE7-FB2F-4DAB-9899-7ACB6B570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AC9F1346-181E-41FE-B490-E82CC7998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higher price means fewer units sold.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A3CFA081-9484-4F3A-B0B8-55E861CA7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9E584F8F-3DC2-4DDA-A8C3-35A521A24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lower price means more units sold.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0CF66B5B-E806-4B39-A520-E73EDA653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06927187-6C55-4CBA-8D34-EB29C754B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166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firm searches along demand for the combination that maximizes economic profit.</a:t>
            </a:r>
          </a:p>
        </p:txBody>
      </p:sp>
    </p:spTree>
    <p:extLst>
      <p:ext uri="{BB962C8B-B14F-4D97-AF65-F5344CB8AC3E}">
        <p14:creationId xmlns:p14="http://schemas.microsoft.com/office/powerpoint/2010/main" val="84138431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EA80D31-B25B-498C-A833-1F762EB4B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F1988A9-8872-4A6F-9898-B4A8354AF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1C1C74D-B425-467B-935E-9CBF2392B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Marginal revenue lies below demand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F8AC76E-5DFF-4A88-AB34-EE4EFFB3B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E86B66D-F909-43BE-938C-A36C8DCD3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4F1E334-BDF1-4C35-B6C0-DE55BA8DD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eb9a54bd0b44a6"/>
          <a:stretch xmlns:a="http://schemas.openxmlformats.org/drawingml/2006/main"/>
        </p:blipFill>
        <p:spPr>
          <a:xfrm xmlns:a="http://schemas.openxmlformats.org/drawingml/2006/main">
            <a:off x="3413485" y="1371600"/>
            <a:ext cx="5365030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3A787DF1-3D24-44A8-87CC-594392DD2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Selling another unit adds its price but lowers the price received on earlier units.</a:t>
            </a:r>
          </a:p>
        </p:txBody>
      </p:sp>
    </p:spTree>
    <p:extLst>
      <p:ext uri="{BB962C8B-B14F-4D97-AF65-F5344CB8AC3E}">
        <p14:creationId xmlns:p14="http://schemas.microsoft.com/office/powerpoint/2010/main" val="8772803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A6A6FDE-94B1-4D01-8017-92186B951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F381CAF-682E-437E-9824-08AEA73CC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CDADDA1-A999-4DB3-9236-3BB2CC73E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One more sale creates two revenue effects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A8AAC30-ED2B-47CE-B05A-179FF588A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29073E9-E145-4C7F-B962-E7B8B1D62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6BCE5A0-5D12-4ED8-B792-CE70DF10A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A5855660-D5DF-4D3B-80C1-ACC50C82D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CABA54-B698-47EF-AF92-0B7DDD93E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QUANTITY EFFECT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8CC17192-CA98-4199-BAD9-94CEC901D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Sell one more unit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EA1ADBFC-D33A-47A1-8E37-0FF1254C8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Revenue rises by the price received from the additional buyer.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59A0E032-3216-4BB1-AA06-9F4E4654F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E8CEF4-842E-4D1D-879A-ED7EDAF2C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PRICE EFFECT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B14BB3ED-D24C-4EEE-9006-CD73E5619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7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Lower price on earlier units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4269EF6F-F5BE-4E5F-9B39-00E8B866C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When one posted price applies to everyone, expanding sales reduces revenue from units already sold.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9EC760-CBF9-4F22-B037-94BD82414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Marginal revenue is the quantity gain minus the price loss.</a:t>
            </a:r>
          </a:p>
        </p:txBody>
      </p:sp>
    </p:spTree>
    <p:extLst>
      <p:ext uri="{BB962C8B-B14F-4D97-AF65-F5344CB8AC3E}">
        <p14:creationId xmlns:p14="http://schemas.microsoft.com/office/powerpoint/2010/main" val="3596605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CB1B84B-D2E7-438E-8392-94231882D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6217947-EADF-4423-9E66-20D5BD2B8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15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F4B11D1-A1B7-434E-B118-96D118756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Choose monopoly output first, then price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3A944B4-E92B-43E6-8953-FEA013EF6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D1F854D-90B4-494E-A9B5-FEFCC94DB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C807655-44A9-429F-B5CE-069B88277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step-1-field">
            <a:extLst xmlns:a="http://schemas.openxmlformats.org/drawingml/2006/main">
              <a:ext uri="{FF2B5EF4-FFF2-40B4-BE49-F238E27FC236}">
                <a16:creationId xmlns:a16="http://schemas.microsoft.com/office/drawing/2014/main" id="{38A77848-FD9B-418F-B6DD-9250C1AE9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00250"/>
            <a:ext cx="32893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7C6A13-7974-44FE-A12D-7F2D8154D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190750"/>
            <a:ext cx="283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1</a:t>
            </a:r>
          </a:p>
        </p:txBody>
      </p:sp>
      <p:sp>
        <p:nvSpPr>
          <p:cNvPr id="9" name="step-1-heading">
            <a:extLst xmlns:a="http://schemas.openxmlformats.org/drawingml/2006/main">
              <a:ext uri="{FF2B5EF4-FFF2-40B4-BE49-F238E27FC236}">
                <a16:creationId xmlns:a16="http://schemas.microsoft.com/office/drawing/2014/main" id="{3C35526C-6563-4C8D-BA9B-96F87FF43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590800"/>
            <a:ext cx="2832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Find the output</a:t>
            </a:r>
          </a:p>
        </p:txBody>
      </p:sp>
      <p:sp>
        <p:nvSpPr>
          <p:cNvPr id="10" name="step-1-body">
            <a:extLst xmlns:a="http://schemas.openxmlformats.org/drawingml/2006/main">
              <a:ext uri="{FF2B5EF4-FFF2-40B4-BE49-F238E27FC236}">
                <a16:creationId xmlns:a16="http://schemas.microsoft.com/office/drawing/2014/main" id="{7CC4563F-1EA8-4C56-90AF-1B03F2610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409950"/>
            <a:ext cx="2755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22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Expand while marginal revenue exceeds marginal cost.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EAB8CC-56CD-4133-A02D-389F8A1BA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0850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step-2-field">
            <a:extLst xmlns:a="http://schemas.openxmlformats.org/drawingml/2006/main">
              <a:ext uri="{FF2B5EF4-FFF2-40B4-BE49-F238E27FC236}">
                <a16:creationId xmlns:a16="http://schemas.microsoft.com/office/drawing/2014/main" id="{550C95D1-3EAD-4CD9-A4B6-4420A664F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1350" y="2000250"/>
            <a:ext cx="32893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47B4693-B7CE-431C-8042-24EE516C1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9950" y="2190750"/>
            <a:ext cx="283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2</a:t>
            </a:r>
          </a:p>
        </p:txBody>
      </p:sp>
      <p:sp>
        <p:nvSpPr>
          <p:cNvPr id="14" name="step-2-heading">
            <a:extLst xmlns:a="http://schemas.openxmlformats.org/drawingml/2006/main">
              <a:ext uri="{FF2B5EF4-FFF2-40B4-BE49-F238E27FC236}">
                <a16:creationId xmlns:a16="http://schemas.microsoft.com/office/drawing/2014/main" id="{8D5A07E1-BB7E-4FDD-8E5B-BEBAE3FA3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9950" y="2590800"/>
            <a:ext cx="2832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Stop at MR = MC</a:t>
            </a:r>
          </a:p>
        </p:txBody>
      </p:sp>
      <p:sp>
        <p:nvSpPr>
          <p:cNvPr id="15" name="step-2-body">
            <a:extLst xmlns:a="http://schemas.openxmlformats.org/drawingml/2006/main">
              <a:ext uri="{FF2B5EF4-FFF2-40B4-BE49-F238E27FC236}">
                <a16:creationId xmlns:a16="http://schemas.microsoft.com/office/drawing/2014/main" id="{AA138338-1B64-4CA3-A06A-8FE9E3190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8050" y="3409950"/>
            <a:ext cx="2755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next unit would no longer add more revenue than cost.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B18320-4A39-4FAD-BBBA-76EBDF933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9700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7" name="step-3-field">
            <a:extLst xmlns:a="http://schemas.openxmlformats.org/drawingml/2006/main">
              <a:ext uri="{FF2B5EF4-FFF2-40B4-BE49-F238E27FC236}">
                <a16:creationId xmlns:a16="http://schemas.microsoft.com/office/drawing/2014/main" id="{98709380-6A8C-43A4-9003-C5BAF804D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0200" y="2000250"/>
            <a:ext cx="32893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E40DA63-382C-4063-88D0-5D50A9F51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8800" y="2190750"/>
            <a:ext cx="283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3</a:t>
            </a:r>
          </a:p>
        </p:txBody>
      </p:sp>
      <p:sp>
        <p:nvSpPr>
          <p:cNvPr id="19" name="step-3-heading">
            <a:extLst xmlns:a="http://schemas.openxmlformats.org/drawingml/2006/main">
              <a:ext uri="{FF2B5EF4-FFF2-40B4-BE49-F238E27FC236}">
                <a16:creationId xmlns:a16="http://schemas.microsoft.com/office/drawing/2014/main" id="{466259B6-F1CE-4A07-935A-8871D0DF0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8800" y="2590800"/>
            <a:ext cx="2832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Move to demand</a:t>
            </a:r>
          </a:p>
        </p:txBody>
      </p:sp>
      <p:sp>
        <p:nvSpPr>
          <p:cNvPr id="20" name="step-3-body">
            <a:extLst xmlns:a="http://schemas.openxmlformats.org/drawingml/2006/main">
              <a:ext uri="{FF2B5EF4-FFF2-40B4-BE49-F238E27FC236}">
                <a16:creationId xmlns:a16="http://schemas.microsoft.com/office/drawing/2014/main" id="{EFF10F0C-132B-44CE-9857-932958243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6900" y="3409950"/>
            <a:ext cx="2755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53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Demand shows the highest price buyers will pay for that quantity.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A5E1A53-799E-4EB9-BE21-DD21049C6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067300"/>
            <a:ext cx="933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Do not use the demand-MC intersection to choose monopoly output.</a:t>
            </a:r>
          </a:p>
        </p:txBody>
      </p:sp>
    </p:spTree>
    <p:extLst>
      <p:ext uri="{BB962C8B-B14F-4D97-AF65-F5344CB8AC3E}">
        <p14:creationId xmlns:p14="http://schemas.microsoft.com/office/powerpoint/2010/main" val="45050834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2026-07-31T14:31:58.9300000Z</dcterms:created>
  <dcterms:modified xsi:type="dcterms:W3CDTF">2026-07-31T14:31:58.9300000Z</dcterms:modified>
</coreProperties>
</file>