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c8f02307b8f4827" /><Relationship Type="http://schemas.openxmlformats.org/officeDocument/2006/relationships/extended-properties" Target="/docProps/app.xml" Id="Rb5eb439c2c9848c1" /><Relationship Type="http://schemas.openxmlformats.org/officeDocument/2006/relationships/officeDocument" Target="/ppt/presentation.xml" Id="Red3c0ba2e5724d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0ad63977f84a13"/>
  </p:sldMasterIdLst>
  <p:notesMasterIdLst>
    <p:notesMasterId xmlns:r="http://schemas.openxmlformats.org/officeDocument/2006/relationships" r:id="R2fe40d74b5fe4eb9"/>
  </p:notesMasterIdLst>
  <p:sldIdLst>
    <p:sldId xmlns:r="http://schemas.openxmlformats.org/officeDocument/2006/relationships" id="256" r:id="Rf46e4a3b683b4828"/>
    <p:sldId xmlns:r="http://schemas.openxmlformats.org/officeDocument/2006/relationships" id="257" r:id="Rc58c0cb89cbb489a"/>
    <p:sldId xmlns:r="http://schemas.openxmlformats.org/officeDocument/2006/relationships" id="258" r:id="Ra10a3822ddee49f3"/>
    <p:sldId xmlns:r="http://schemas.openxmlformats.org/officeDocument/2006/relationships" id="259" r:id="R76f6fb947e074e1c"/>
    <p:sldId xmlns:r="http://schemas.openxmlformats.org/officeDocument/2006/relationships" id="260" r:id="R6c334089ad0e4c25"/>
    <p:sldId xmlns:r="http://schemas.openxmlformats.org/officeDocument/2006/relationships" id="261" r:id="Re332d541a5f14c8b"/>
    <p:sldId xmlns:r="http://schemas.openxmlformats.org/officeDocument/2006/relationships" id="262" r:id="R4e12c5724441427a"/>
    <p:sldId xmlns:r="http://schemas.openxmlformats.org/officeDocument/2006/relationships" id="263" r:id="Rdf190b494ea64b4c"/>
    <p:sldId xmlns:r="http://schemas.openxmlformats.org/officeDocument/2006/relationships" id="264" r:id="R745248f4c4694789"/>
    <p:sldId xmlns:r="http://schemas.openxmlformats.org/officeDocument/2006/relationships" id="265" r:id="R0e23aa24c3ac4edf"/>
    <p:sldId xmlns:r="http://schemas.openxmlformats.org/officeDocument/2006/relationships" id="266" r:id="R41dce545d4544e9d"/>
    <p:sldId xmlns:r="http://schemas.openxmlformats.org/officeDocument/2006/relationships" id="267" r:id="R81631ab2c43c4cf3"/>
    <p:sldId xmlns:r="http://schemas.openxmlformats.org/officeDocument/2006/relationships" id="268" r:id="Racb4039ead2f46af"/>
    <p:sldId xmlns:r="http://schemas.openxmlformats.org/officeDocument/2006/relationships" id="269" r:id="Rd8829ee8655c4f12"/>
    <p:sldId xmlns:r="http://schemas.openxmlformats.org/officeDocument/2006/relationships" id="270" r:id="R38ebaabcb05745c8"/>
    <p:sldId xmlns:r="http://schemas.openxmlformats.org/officeDocument/2006/relationships" id="271" r:id="R626b87354d0d4c90"/>
    <p:sldId xmlns:r="http://schemas.openxmlformats.org/officeDocument/2006/relationships" id="272" r:id="Rc45034ed47f6445d"/>
    <p:sldId xmlns:r="http://schemas.openxmlformats.org/officeDocument/2006/relationships" id="273" r:id="R6bb123574b754bbb"/>
    <p:sldId xmlns:r="http://schemas.openxmlformats.org/officeDocument/2006/relationships" id="274" r:id="R76497290acf64685"/>
    <p:sldId xmlns:r="http://schemas.openxmlformats.org/officeDocument/2006/relationships" id="275" r:id="R19c162b24d2841b1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bc0c95e1e3044788" /><Relationship Type="http://schemas.openxmlformats.org/officeDocument/2006/relationships/slideMaster" Target="/ppt/slideMasters/slideMaster1.xml" Id="Rf60ad63977f84a13" /><Relationship Type="http://schemas.openxmlformats.org/officeDocument/2006/relationships/notesMaster" Target="/ppt/notesMasters/notesMaster1.xml" Id="R2fe40d74b5fe4eb9" /><Relationship Type="http://schemas.openxmlformats.org/officeDocument/2006/relationships/presProps" Target="/ppt/presProps.xml" Id="R47a2c88583c1433e" /><Relationship Type="http://schemas.openxmlformats.org/officeDocument/2006/relationships/tableStyles" Target="/ppt/tableStyles.xml" Id="R9034ebe8bbd444f3" /><Relationship Type="http://schemas.openxmlformats.org/officeDocument/2006/relationships/slide" Target="/ppt/slides/slide1.xml" Id="Rf46e4a3b683b4828" /><Relationship Type="http://schemas.openxmlformats.org/officeDocument/2006/relationships/slide" Target="/ppt/slides/slide2.xml" Id="Rc58c0cb89cbb489a" /><Relationship Type="http://schemas.openxmlformats.org/officeDocument/2006/relationships/slide" Target="/ppt/slides/slide3.xml" Id="Ra10a3822ddee49f3" /><Relationship Type="http://schemas.openxmlformats.org/officeDocument/2006/relationships/slide" Target="/ppt/slides/slide4.xml" Id="R76f6fb947e074e1c" /><Relationship Type="http://schemas.openxmlformats.org/officeDocument/2006/relationships/slide" Target="/ppt/slides/slide5.xml" Id="R6c334089ad0e4c25" /><Relationship Type="http://schemas.openxmlformats.org/officeDocument/2006/relationships/slide" Target="/ppt/slides/slide6.xml" Id="Re332d541a5f14c8b" /><Relationship Type="http://schemas.openxmlformats.org/officeDocument/2006/relationships/slide" Target="/ppt/slides/slide7.xml" Id="R4e12c5724441427a" /><Relationship Type="http://schemas.openxmlformats.org/officeDocument/2006/relationships/slide" Target="/ppt/slides/slide8.xml" Id="Rdf190b494ea64b4c" /><Relationship Type="http://schemas.openxmlformats.org/officeDocument/2006/relationships/slide" Target="/ppt/slides/slide9.xml" Id="R745248f4c4694789" /><Relationship Type="http://schemas.openxmlformats.org/officeDocument/2006/relationships/slide" Target="/ppt/slides/slide10.xml" Id="R0e23aa24c3ac4edf" /><Relationship Type="http://schemas.openxmlformats.org/officeDocument/2006/relationships/slide" Target="/ppt/slides/slide11.xml" Id="R41dce545d4544e9d" /><Relationship Type="http://schemas.openxmlformats.org/officeDocument/2006/relationships/slide" Target="/ppt/slides/slide12.xml" Id="R81631ab2c43c4cf3" /><Relationship Type="http://schemas.openxmlformats.org/officeDocument/2006/relationships/slide" Target="/ppt/slides/slide13.xml" Id="Racb4039ead2f46af" /><Relationship Type="http://schemas.openxmlformats.org/officeDocument/2006/relationships/slide" Target="/ppt/slides/slide14.xml" Id="Rd8829ee8655c4f12" /><Relationship Type="http://schemas.openxmlformats.org/officeDocument/2006/relationships/slide" Target="/ppt/slides/slide15.xml" Id="R38ebaabcb05745c8" /><Relationship Type="http://schemas.openxmlformats.org/officeDocument/2006/relationships/slide" Target="/ppt/slides/slide16.xml" Id="R626b87354d0d4c90" /><Relationship Type="http://schemas.openxmlformats.org/officeDocument/2006/relationships/slide" Target="/ppt/slides/slide17.xml" Id="Rc45034ed47f6445d" /><Relationship Type="http://schemas.openxmlformats.org/officeDocument/2006/relationships/slide" Target="/ppt/slides/slide18.xml" Id="R6bb123574b754bbb" /><Relationship Type="http://schemas.openxmlformats.org/officeDocument/2006/relationships/slide" Target="/ppt/slides/slide19.xml" Id="R76497290acf64685" /><Relationship Type="http://schemas.openxmlformats.org/officeDocument/2006/relationships/slide" Target="/ppt/slides/slide20.xml" Id="R19c162b24d2841b1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db831215d1d4f3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70db45f64db4439f" /><Relationship Type="http://schemas.openxmlformats.org/officeDocument/2006/relationships/notesMaster" Target="/ppt/notesMasters/notesMaster1.xml" Id="Rd9b14daa77904d6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382198d42a949d2" /><Relationship Type="http://schemas.openxmlformats.org/officeDocument/2006/relationships/notesMaster" Target="/ppt/notesMasters/notesMaster1.xml" Id="R1a19df7fde66401e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68a68290df9946df" /><Relationship Type="http://schemas.openxmlformats.org/officeDocument/2006/relationships/notesMaster" Target="/ppt/notesMasters/notesMaster1.xml" Id="Rc48bfd5a5bdf46f6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6299d4e114a417f" /><Relationship Type="http://schemas.openxmlformats.org/officeDocument/2006/relationships/notesMaster" Target="/ppt/notesMasters/notesMaster1.xml" Id="R3ce8d42f81fb406c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9b00b6c506c942c1" /><Relationship Type="http://schemas.openxmlformats.org/officeDocument/2006/relationships/notesMaster" Target="/ppt/notesMasters/notesMaster1.xml" Id="R4b4b873430bf4ade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ab240251f73d431b" /><Relationship Type="http://schemas.openxmlformats.org/officeDocument/2006/relationships/notesMaster" Target="/ppt/notesMasters/notesMaster1.xml" Id="R6a733b1d599e4391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45f59141bb7240bb" /><Relationship Type="http://schemas.openxmlformats.org/officeDocument/2006/relationships/notesMaster" Target="/ppt/notesMasters/notesMaster1.xml" Id="R2ca9e74162c94a76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04d60609132949c4" /><Relationship Type="http://schemas.openxmlformats.org/officeDocument/2006/relationships/notesMaster" Target="/ppt/notesMasters/notesMaster1.xml" Id="Rded5d1f87be64a0e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8fe3236c133041c0" /><Relationship Type="http://schemas.openxmlformats.org/officeDocument/2006/relationships/notesMaster" Target="/ppt/notesMasters/notesMaster1.xml" Id="R7457fc01d1c24899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620d631c67ad4741" /><Relationship Type="http://schemas.openxmlformats.org/officeDocument/2006/relationships/notesMaster" Target="/ppt/notesMasters/notesMaster1.xml" Id="Rc147aa61df494f75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85db591a548f4c89" /><Relationship Type="http://schemas.openxmlformats.org/officeDocument/2006/relationships/notesMaster" Target="/ppt/notesMasters/notesMaster1.xml" Id="R3b79665bb3ad4f0f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251940da769a4546" /><Relationship Type="http://schemas.openxmlformats.org/officeDocument/2006/relationships/notesMaster" Target="/ppt/notesMasters/notesMaster1.xml" Id="R1fff2baa905345dd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e9370e1056764776" /><Relationship Type="http://schemas.openxmlformats.org/officeDocument/2006/relationships/notesMaster" Target="/ppt/notesMasters/notesMaster1.xml" Id="Rf5afe188ef6c4f09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f32987fcd15e4ca8" /><Relationship Type="http://schemas.openxmlformats.org/officeDocument/2006/relationships/notesMaster" Target="/ppt/notesMasters/notesMaster1.xml" Id="R157dd21ec2644362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1b765512c1841ee" /><Relationship Type="http://schemas.openxmlformats.org/officeDocument/2006/relationships/notesMaster" Target="/ppt/notesMasters/notesMaster1.xml" Id="R08a54d9dc6c2408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16b8753d65546c1" /><Relationship Type="http://schemas.openxmlformats.org/officeDocument/2006/relationships/notesMaster" Target="/ppt/notesMasters/notesMaster1.xml" Id="Rf1bdfc87581941b0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d62f59d634864ba3" /><Relationship Type="http://schemas.openxmlformats.org/officeDocument/2006/relationships/notesMaster" Target="/ppt/notesMasters/notesMaster1.xml" Id="R8a9c760933824ee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325a89abc48b4e13" /><Relationship Type="http://schemas.openxmlformats.org/officeDocument/2006/relationships/notesMaster" Target="/ppt/notesMasters/notesMaster1.xml" Id="Rcaa24954d2684491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e6adc5279404dff" /><Relationship Type="http://schemas.openxmlformats.org/officeDocument/2006/relationships/notesMaster" Target="/ppt/notesMasters/notesMaster1.xml" Id="R1019215f217d44b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b5a7a44804ae41cb" /><Relationship Type="http://schemas.openxmlformats.org/officeDocument/2006/relationships/notesMaster" Target="/ppt/notesMasters/notesMaster1.xml" Id="Rb840fcc7e05840ab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with an industry in which one firm's price, output, or product decision clearly provokes a response from a few recognizable rivals.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17: Oligopoly and Strategic Behavior (current project draft).</a:t>
            </a:r>
          </a:p>
          <a:p xmlns:a="http://schemas.openxmlformats.org/drawingml/2006/main">
            <a:r>
              <a:t>- Cover artwork: design/book-cover/principles-of-micro-cover.png (project-generated asset).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Connect the payoffs to price and quantity. If both pump more, the world price falls and cartel profit erodes.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17: Oligopoly and Strategic Behavior (current project draft).</a:t>
            </a:r>
          </a:p>
          <a:p xmlns:a="http://schemas.openxmlformats.org/drawingml/2006/main">
            <a:r>
              <a:t>- Project-reviewed Chapter 17 figures from figures/ch17_oligopoly_and_strategic_behavior/.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Do not imply repetition guarantees cooperation. Monitoring errors, changing membership, impatience, and weak punishment can still break it.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17: Oligopoly and Strategic Behavior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timeline for both cartels and ordinary cooperation. The welfare meaning of cooperation depends on the setting.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17: Oligopoly and Strategic Behavior (current project draft).</a:t>
            </a:r>
          </a:p>
          <a:p xmlns:a="http://schemas.openxmlformats.org/drawingml/2006/main">
            <a:r>
              <a:t>- Project-reviewed Chapter 17 figures from figures/ch17_oligopoly_and_strategic_behavior/.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Present the tournament as an important demonstration, not a universal theorem. Performance depends on opponents, noise, payoffs, and how long interaction lasts.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17: Oligopoly and Strategic Behavior (current project draft).</a:t>
            </a:r>
          </a:p>
          <a:p xmlns:a="http://schemas.openxmlformats.org/drawingml/2006/main">
            <a:r>
              <a:t>- Robert Axelrod, Effective Choice in the Prisoner's Dilemma, Journal of Conflict Resolution 24(1), 1980; Robert Axelrod and William D. Hamilton, The Evolution of Cooperation, Science 211, 1981.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Tie this back to the book's coordination theme. For cartels, seller cooperation is bad for consumers; in most other settings, cooperation creates value.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17: Oligopoly and Strategic Behavior (current project draft).</a:t>
            </a:r>
          </a:p>
          <a:p xmlns:a="http://schemas.openxmlformats.org/drawingml/2006/main">
            <a:r>
              <a:t>- Robert Axelrod, Effective Choice in the Prisoner's Dilemma, Journal of Conflict Resolution 24(1), 1980; Robert Axelrod and William D. Hamilton, The Evolution of Cooperation, Science 211, 1981.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the examples intuitive. Schelling extends strategic thinking beyond price competition.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17: Oligopoly and Strategic Behavior (current project draft).</a:t>
            </a:r>
          </a:p>
          <a:p xmlns:a="http://schemas.openxmlformats.org/drawingml/2006/main">
            <a:r>
              <a:t>- Thomas C. Schelling, The Strategy of Conflict, 1960; Nobel Prize, Popular Information, 2005.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consumer welfare and the competitive process as the principles-level frame. Avoid making firm size itself the offense.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17: Oligopoly and Strategic Behavior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district court blocked the merger. Use the case to show why antitrust is a comparative prediction, not simply counting firms.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17: Oligopoly and Strategic Behavior (current project draft).</a:t>
            </a:r>
          </a:p>
          <a:p xmlns:a="http://schemas.openxmlformats.org/drawingml/2006/main">
            <a:r>
              <a:t>- U.S. District Court for the District of Massachusetts, United States v. JetBlue Airways Corp., Findings of Fact and Conclusions of Law, January 16, 2024.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the case compact but preserve the strange path from browser placement to a proposed company breakup. It is a good example of how difficult remedy design can be.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17: Oligopoly and Strategic Behavior (current project draft).</a:t>
            </a:r>
          </a:p>
          <a:p xmlns:a="http://schemas.openxmlformats.org/drawingml/2006/main">
            <a:r>
              <a:t>- U.S. District Court for the District of Columbia, United States v. Microsoft Corp., Findings of Fact, 1999; Benjamin Klein, The Microsoft Case, Journal of Economic Perspectives 15(2), 2001; U.S. Department of Justice case archive.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as the transfer checklist for an unfamiliar oligopoly.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17: Oligopoly and Strategic Behavior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Strategic interdependence is the defining idea. Few sellers alone does not produce one universal pricing result.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17: Oligopoly and Strategic Behavior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by asking students how the cartel game and an ordinary cooperation game differ in their effect on outsiders.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17: Oligopoly and Strategic Behavior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State the intuition without implying a determinate formula. Rivals may match, accommodate, collude, innovate, or enter.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17: Oligopoly and Strategic Behavior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why the chapter does not teach Cournot and Bertrand models by name. Game theory supplies a general language without pretending one model fits every oligopoly.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17: Oligopoly and Strategic Behavior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Avoid forcing technology firms into one textbook category. The relevant market is a question, not a company label.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17: Oligopoly and Strategic Behavior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each term immediately in the prisoners' dilemma rather than assigning the list for memorization.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17: Oligopoly and Strategic Behavior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confess and stay silent directly. Do not add moral labels to cooperate and defect; the matrix describes incentives.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17: Oligopoly and Strategic Behavior (current project draft).</a:t>
            </a:r>
          </a:p>
          <a:p xmlns:a="http://schemas.openxmlformats.org/drawingml/2006/main">
            <a:r>
              <a:t>- Project-reviewed Chapter 17 figures from figures/ch17_oligopoly_and_strategic_behavior/.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Ask whether either prisoner would switch alone after both confess. That no-deviation test identifies the Nash equilibrium.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17: Oligopoly and Strategic Behavior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is one unusual setting where cooperation among sellers harms consumers and defection can improve welfare.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Principles of Micro, Chapter 17: Oligopoly and Strategic Behavior (current project draft).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84043dda74ce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0881dc63c3154e9f" /><Relationship Type="http://schemas.openxmlformats.org/officeDocument/2006/relationships/slideLayout" Target="/ppt/slideLayouts/slideLayout1.xml" Id="R4d48ea87fa1346d9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48ea87fa1346d9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6fbd33af7349f0" /><Relationship Type="http://schemas.openxmlformats.org/officeDocument/2006/relationships/image" Target="/ppt/media/image.png" Id="R097723dc200e4bd4" /><Relationship Type="http://schemas.openxmlformats.org/officeDocument/2006/relationships/notesSlide" Target="/ppt/notesSlides/notesSlide1.xml" Id="R112fa7d8bfe0425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90bf24670f46d2" /><Relationship Type="http://schemas.openxmlformats.org/officeDocument/2006/relationships/image" Target="/ppt/media/image3.png" Id="R53996df1042b4264" /><Relationship Type="http://schemas.openxmlformats.org/officeDocument/2006/relationships/notesSlide" Target="/ppt/notesSlides/notesSlide10.xml" Id="Rfce3dd6b0418452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49b5c7c014af7" /><Relationship Type="http://schemas.openxmlformats.org/officeDocument/2006/relationships/notesSlide" Target="/ppt/notesSlides/notesSlide11.xml" Id="R8660ffcd396e414d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f4060dfb1466e" /><Relationship Type="http://schemas.openxmlformats.org/officeDocument/2006/relationships/image" Target="/ppt/media/image4.png" Id="R6c45034685da472f" /><Relationship Type="http://schemas.openxmlformats.org/officeDocument/2006/relationships/notesSlide" Target="/ppt/notesSlides/notesSlide12.xml" Id="Rc2cbd0d2f9ce4c5d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fdd2bf9134610" /><Relationship Type="http://schemas.openxmlformats.org/officeDocument/2006/relationships/notesSlide" Target="/ppt/notesSlides/notesSlide13.xml" Id="Rf7ef02d14ab148ea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dd0cd78284994" /><Relationship Type="http://schemas.openxmlformats.org/officeDocument/2006/relationships/notesSlide" Target="/ppt/notesSlides/notesSlide14.xml" Id="R8c031b15377247e7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48a51ed45244a9" /><Relationship Type="http://schemas.openxmlformats.org/officeDocument/2006/relationships/notesSlide" Target="/ppt/notesSlides/notesSlide15.xml" Id="Ra84b2854274149f4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3aa5c728e4882" /><Relationship Type="http://schemas.openxmlformats.org/officeDocument/2006/relationships/notesSlide" Target="/ppt/notesSlides/notesSlide16.xml" Id="Rf74d4e3ba92f4055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7808db4fe540a0" /><Relationship Type="http://schemas.openxmlformats.org/officeDocument/2006/relationships/notesSlide" Target="/ppt/notesSlides/notesSlide17.xml" Id="R2e4f54fe7038466f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20b5775774f6b" /><Relationship Type="http://schemas.openxmlformats.org/officeDocument/2006/relationships/notesSlide" Target="/ppt/notesSlides/notesSlide18.xml" Id="Re58ce207e4cc431f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b35768bd64703" /><Relationship Type="http://schemas.openxmlformats.org/officeDocument/2006/relationships/notesSlide" Target="/ppt/notesSlides/notesSlide19.xml" Id="Rc8c46ac1b8844a5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be38bcee14c96" /><Relationship Type="http://schemas.openxmlformats.org/officeDocument/2006/relationships/notesSlide" Target="/ppt/notesSlides/notesSlide2.xml" Id="R4338ec0d44a049dd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f4c0e09534f37" /><Relationship Type="http://schemas.openxmlformats.org/officeDocument/2006/relationships/notesSlide" Target="/ppt/notesSlides/notesSlide20.xml" Id="R9a004b7ce6c24b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71ef84b184c49" /><Relationship Type="http://schemas.openxmlformats.org/officeDocument/2006/relationships/notesSlide" Target="/ppt/notesSlides/notesSlide3.xml" Id="R8f23cc04beb64a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9f7eb5cd8240fa" /><Relationship Type="http://schemas.openxmlformats.org/officeDocument/2006/relationships/notesSlide" Target="/ppt/notesSlides/notesSlide4.xml" Id="R2d7d6b23a9f54c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d9a635aac6492c" /><Relationship Type="http://schemas.openxmlformats.org/officeDocument/2006/relationships/notesSlide" Target="/ppt/notesSlides/notesSlide5.xml" Id="R1b1b8624637c4f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1af2328134aed" /><Relationship Type="http://schemas.openxmlformats.org/officeDocument/2006/relationships/notesSlide" Target="/ppt/notesSlides/notesSlide6.xml" Id="R04fb3eac218f46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2def158724bbf" /><Relationship Type="http://schemas.openxmlformats.org/officeDocument/2006/relationships/image" Target="/ppt/media/image2.png" Id="R42d1015fce2149dd" /><Relationship Type="http://schemas.openxmlformats.org/officeDocument/2006/relationships/notesSlide" Target="/ppt/notesSlides/notesSlide7.xml" Id="R6d5732451fc141cf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fd8550fe446d9" /><Relationship Type="http://schemas.openxmlformats.org/officeDocument/2006/relationships/notesSlide" Target="/ppt/notesSlides/notesSlide8.xml" Id="R1e8224a47b7c492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db8a29cf8425d" /><Relationship Type="http://schemas.openxmlformats.org/officeDocument/2006/relationships/notesSlide" Target="/ppt/notesSlides/notesSlide9.xml" Id="R17150e0b476b4fe3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title-field">
            <a:extLst xmlns:a="http://schemas.openxmlformats.org/drawingml/2006/main">
              <a:ext uri="{FF2B5EF4-FFF2-40B4-BE49-F238E27FC236}">
                <a16:creationId xmlns:a16="http://schemas.microsoft.com/office/drawing/2014/main" id="{8DF0DE71-A6F5-4874-BDB3-89FE15C117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75247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4E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title-accent">
            <a:extLst xmlns:a="http://schemas.openxmlformats.org/drawingml/2006/main">
              <a:ext uri="{FF2B5EF4-FFF2-40B4-BE49-F238E27FC236}">
                <a16:creationId xmlns:a16="http://schemas.microsoft.com/office/drawing/2014/main" id="{090718A9-4773-4382-8BBF-163BB955DA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876300"/>
            <a:ext cx="8763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deck-title">
            <a:extLst xmlns:a="http://schemas.openxmlformats.org/drawingml/2006/main">
              <a:ext uri="{FF2B5EF4-FFF2-40B4-BE49-F238E27FC236}">
                <a16:creationId xmlns:a16="http://schemas.microsoft.com/office/drawing/2014/main" id="{940EEE88-8C1C-4372-A9B2-AB12CBFA32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447800"/>
            <a:ext cx="6667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7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7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Oligopoly and Strategic Behavior</a:t>
            </a:r>
          </a:p>
        </p:txBody>
      </p:sp>
      <p:sp>
        <p:nvSpPr>
          <p:cNvPr id="4" name="deck-chapter">
            <a:extLst xmlns:a="http://schemas.openxmlformats.org/drawingml/2006/main">
              <a:ext uri="{FF2B5EF4-FFF2-40B4-BE49-F238E27FC236}">
                <a16:creationId xmlns:a16="http://schemas.microsoft.com/office/drawing/2014/main" id="{A32939C7-ADA0-4565-BA3F-BB98F96EF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71850"/>
            <a:ext cx="20955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9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Chapter 17</a:t>
            </a:r>
          </a:p>
        </p:txBody>
      </p:sp>
      <p:sp>
        <p:nvSpPr>
          <p:cNvPr id="5" name="deck-book">
            <a:extLst xmlns:a="http://schemas.openxmlformats.org/drawingml/2006/main">
              <a:ext uri="{FF2B5EF4-FFF2-40B4-BE49-F238E27FC236}">
                <a16:creationId xmlns:a16="http://schemas.microsoft.com/office/drawing/2014/main" id="{C1FD29D6-542A-4781-A6F5-149CAEE27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34000"/>
            <a:ext cx="3143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800" b="0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1800" b="0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Principles of Micro</a:t>
            </a:r>
          </a:p>
        </p:txBody>
      </p:sp>
      <p:sp>
        <p:nvSpPr>
          <p:cNvPr id="6" name="deck-author">
            <a:extLst xmlns:a="http://schemas.openxmlformats.org/drawingml/2006/main">
              <a:ext uri="{FF2B5EF4-FFF2-40B4-BE49-F238E27FC236}">
                <a16:creationId xmlns:a16="http://schemas.microsoft.com/office/drawing/2014/main" id="{0B22018C-2F93-422B-B988-E39BB93880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7215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75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1575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Mark Wilson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97723dc200e4bd4"/>
          <a:stretch xmlns:a="http://schemas.openxmlformats.org/drawingml/2006/main"/>
        </p:blipFill>
        <p:spPr>
          <a:xfrm xmlns:a="http://schemas.openxmlformats.org/drawingml/2006/main">
            <a:off x="8267700" y="762000"/>
            <a:ext cx="2857500" cy="4286250"/>
          </a:xfrm>
          <a:prstGeom xmlns:a="http://schemas.openxmlformats.org/drawingml/2006/main" prst="rect">
            <a:avLst/>
          </a:prstGeom>
        </p:spPr>
      </p:pic>
      <p:sp>
        <p:nvSpPr>
          <p:cNvPr id="8" name="deck-theme">
            <a:extLst xmlns:a="http://schemas.openxmlformats.org/drawingml/2006/main">
              <a:ext uri="{FF2B5EF4-FFF2-40B4-BE49-F238E27FC236}">
                <a16:creationId xmlns:a16="http://schemas.microsoft.com/office/drawing/2014/main" id="{12002C11-1986-4621-9945-B4D6AD94B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5467350"/>
            <a:ext cx="43434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350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350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When a few rivals matter, the best choice depends on what each expects the others to do</a:t>
            </a:r>
          </a:p>
        </p:txBody>
      </p:sp>
    </p:spTree>
    <p:extLst>
      <p:ext uri="{BB962C8B-B14F-4D97-AF65-F5344CB8AC3E}">
        <p14:creationId xmlns:p14="http://schemas.microsoft.com/office/powerpoint/2010/main" val="1983950578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C5C8E311-2272-4FCC-BDD4-0204801E3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AF4169E9-8DC8-47DF-9F4D-F689347D9C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6FEA67B-406D-432B-A1E4-4DC5A12D6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OPEC members face the cartel prisoner's dilemma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12509337-8689-4602-8189-AB5895F468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DCD2339F-B124-4160-9A4C-0DCEC23C6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A1677A25-CA12-4358-86E4-6F316FEEC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10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3996df1042b4264"/>
          <a:stretch xmlns:a="http://schemas.openxmlformats.org/drawingml/2006/main"/>
        </p:blipFill>
        <p:spPr>
          <a:xfrm xmlns:a="http://schemas.openxmlformats.org/drawingml/2006/main">
            <a:off x="2818577" y="1371600"/>
            <a:ext cx="6554845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8CF249DD-602C-4BB5-83B5-B25C61745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Each producer wants the other to restrict output while it quietly expands sales.</a:t>
            </a:r>
          </a:p>
        </p:txBody>
      </p:sp>
    </p:spTree>
    <p:extLst>
      <p:ext uri="{BB962C8B-B14F-4D97-AF65-F5344CB8AC3E}">
        <p14:creationId xmlns:p14="http://schemas.microsoft.com/office/powerpoint/2010/main" val="611277960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367610B0-99B9-4425-8E21-4C3D9A206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81DCDC53-35AC-4454-8858-638D5992C7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4BBAC39-BEFA-495C-8BA5-504E996B4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Repeated interaction changes what can be sustained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37C71D1A-1D5C-4F0C-8976-C739F2142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362E697F-5918-48CB-9DF4-AC556C180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02B6EFB3-391E-4A7D-A9A5-056D4921C8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11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550C56BD-000F-4582-ACEC-F3E1ECF22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A short-run gain from cheating can trigger future punishment.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50F80873-98D4-4ED2-8757-D48902C86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12C85314-811D-44F9-81AB-43B5B6825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Firms can observe patterns and respond later.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C2BEAE53-22CA-4129-81E7-8BBEA6C5B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E95334ED-3A61-4E19-9B8E-AAB791850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credible punishment makes cooperation more valuable.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DC13B05C-4AF2-41AE-A495-456C4B802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31F069C8-CD65-4F25-B8D7-1F49F3490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Uncertain end dates can make future consequences matter more.</a:t>
            </a:r>
          </a:p>
        </p:txBody>
      </p:sp>
    </p:spTree>
    <p:extLst>
      <p:ext uri="{BB962C8B-B14F-4D97-AF65-F5344CB8AC3E}">
        <p14:creationId xmlns:p14="http://schemas.microsoft.com/office/powerpoint/2010/main" val="384555533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6218F9BD-BC8A-4C3B-BA8A-D89D84A99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8C326635-5BEB-4C9B-BACB-595BD5154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24D2513-949B-4C9A-96ED-F81F51DF95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Today’s choice changes tomorrow’s response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1019C726-0F73-4C0B-8718-8D3CF2C15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D647B18E-F0A9-4F60-9BFB-EBDB1A237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4AC9A1DF-B67B-469E-B479-A8CD532989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12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c45034685da472f"/>
          <a:stretch xmlns:a="http://schemas.openxmlformats.org/drawingml/2006/main"/>
        </p:blipFill>
        <p:spPr>
          <a:xfrm xmlns:a="http://schemas.openxmlformats.org/drawingml/2006/main">
            <a:off x="876300" y="2170874"/>
            <a:ext cx="10439400" cy="2821052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EF652217-2D8A-42F2-B32E-37B0D801C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Reputation links current behavior to future payoffs.</a:t>
            </a:r>
          </a:p>
        </p:txBody>
      </p:sp>
    </p:spTree>
    <p:extLst>
      <p:ext uri="{BB962C8B-B14F-4D97-AF65-F5344CB8AC3E}">
        <p14:creationId xmlns:p14="http://schemas.microsoft.com/office/powerpoint/2010/main" val="180213496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85A4EBE8-F4B2-4DD8-85EE-64E442F9A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705D07AA-8501-4329-A95C-B7545ED1DF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2485642-B5EC-4A25-ABA3-0CF95BCA2E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304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Axelrod's tournament found strength in a simple strategy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28BAE3EA-83D7-4B04-BFF7-046B040C4D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6AE3B1F0-8D29-41FF-88D4-7B612983DB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E836A44D-363E-470F-B65F-3136490DE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13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8A100A02-B42C-4AED-A6CB-402DB4BFE4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Tit for Tat began by cooperating, then copied the other player's previous move.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71F5F4FC-F9F2-43D8-936D-FEB2906C9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A91A0738-9978-4A7F-9541-AAA1A06CD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It was nice: it did not defect first.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D195784C-D8B1-4AA9-AA27-539825FDB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B2BA3DD1-E1AD-436E-B2F0-747E59D00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It was retaliatory: defection received a quick response.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CE633A6E-E01A-4A25-B922-03DD07A43D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61F6AE52-8465-4E1A-870B-6E2CEE9BE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It was forgiving: renewed cooperation was immediately accepted.</a:t>
            </a:r>
          </a:p>
        </p:txBody>
      </p:sp>
      <p:sp>
        <p:nvSpPr>
          <p:cNvPr id="14" name="bullet-mark-4">
            <a:extLst xmlns:a="http://schemas.openxmlformats.org/drawingml/2006/main">
              <a:ext uri="{FF2B5EF4-FFF2-40B4-BE49-F238E27FC236}">
                <a16:creationId xmlns:a16="http://schemas.microsoft.com/office/drawing/2014/main" id="{AD2AE0E6-B764-461F-BD97-FA5F7224C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50387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5" name="bullet-4">
            <a:extLst xmlns:a="http://schemas.openxmlformats.org/drawingml/2006/main">
              <a:ext uri="{FF2B5EF4-FFF2-40B4-BE49-F238E27FC236}">
                <a16:creationId xmlns:a16="http://schemas.microsoft.com/office/drawing/2014/main" id="{D07D2578-E720-41BC-AAA1-699195CB3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50482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It was clear: other players could understand its pattern.</a:t>
            </a:r>
          </a:p>
        </p:txBody>
      </p:sp>
    </p:spTree>
    <p:extLst>
      <p:ext uri="{BB962C8B-B14F-4D97-AF65-F5344CB8AC3E}">
        <p14:creationId xmlns:p14="http://schemas.microsoft.com/office/powerpoint/2010/main" val="253781733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C6BF2336-D54F-4B0C-A73D-BBB61EBC89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CD0B5BD1-88DF-4F2A-BA65-D804FB69A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D1661FD-8DDC-4FDB-9D63-4520556552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66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Cooperation can emerge without a central commander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6976F22B-5A88-42FA-B8DD-416AC107C4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B076CFD9-AF01-4E27-B367-955FCD9DC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4DE48A1C-FFAC-4EC1-A1D4-E2B087DB4F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14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7F924444-C9A5-4F41-9BD8-584181F06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218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Reciprocal strategies can make cooperation self-enforcing when people expect to meet again.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2F4CAC94-1294-4C7B-92E6-FC3B9F52F5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6C554C8F-0C32-49B7-A983-EE07D956F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Markets and property rights scale cooperation among strangers.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C9961864-4064-4AF0-8186-3CC707F4C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32EC4F9A-8494-4913-909A-6AEABF8E7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316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Repeated interaction supplies an even deeper layer of trust and reciprocity.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2A1A2D4E-FE62-4BC2-A7C2-AF8A79741F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05C565F1-0313-420A-92F8-27F63418B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696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Institutions work partly by making good behavior observable and future response possible.</a:t>
            </a:r>
          </a:p>
        </p:txBody>
      </p:sp>
    </p:spTree>
    <p:extLst>
      <p:ext uri="{BB962C8B-B14F-4D97-AF65-F5344CB8AC3E}">
        <p14:creationId xmlns:p14="http://schemas.microsoft.com/office/powerpoint/2010/main" val="1132772431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B4B7BB1C-3705-4AF6-8E87-2C55E9DCE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0C32CD9E-3FA3-4DFD-94DB-BB8DFD3F8F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D50CA49-C4F3-472B-8960-480AA48419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142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Schelling showed that expectations can coordinate choices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BF73ECEA-9A7E-432A-AF39-58F046D5E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B9565377-31B5-4BD4-870D-4569DC016E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7203C4DA-8B6D-425B-8509-F653A1287C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15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E62CCFDB-0F64-471D-93BF-7725CD2F00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268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A focal point, credible commitment, or visible rule can help people choose the same action without direct communication.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45D497F1-03F5-4B6C-A27C-6635411F99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8B39D8D9-71AD-47CF-8402-1867AE695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772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People meeting in an unfamiliar city may converge on a famous landmark.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816D126D-1BB1-4E2A-9621-637B4F5729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981ABE91-E834-49E6-AFA3-F1AB92750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871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commitment changes strategy only when others believe it will be carried out.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BA1101AF-C9BF-45AE-92C0-4D6C0ED000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656314BC-4908-4B7B-8B18-0B34D580A4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Shared expectations can support coordination or conflict.</a:t>
            </a:r>
          </a:p>
        </p:txBody>
      </p:sp>
    </p:spTree>
    <p:extLst>
      <p:ext uri="{BB962C8B-B14F-4D97-AF65-F5344CB8AC3E}">
        <p14:creationId xmlns:p14="http://schemas.microsoft.com/office/powerpoint/2010/main" val="722639823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1BC47641-BBB8-4D6C-8977-BDF3142E3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B70EBC8C-D405-4654-B306-E1C1972EF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76B522D-B7B4-4BE7-AC33-11948B4BED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189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Antitrust should protect competition, not a particular competitor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8461334F-2C95-48C8-B243-DEECFA5070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ED5D0569-3796-4949-9E1B-637606A07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62251C2C-6055-4D8B-B0E2-BAD5E2453A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16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3EB7228C-7F74-40E4-921E-63ACEFC288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Aggressive rivalry can injure a firm while benefiting consumers.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16F4D748-9C6C-4A5E-9FD9-A29E363F70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07743865-5C30-4614-AF40-2A8CC8BE7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72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Price cuts, better products, and innovation can eliminate weaker rivals.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130B216A-8C25-498C-B2EF-55CE1A5BF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0046DA10-4658-4F2B-9896-8502B0E3D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2854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Agreements to restrict output or exclude efficient competition can harm the process.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BF26EDDF-67D2-4234-AC97-3850AA50E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76FB506D-5F63-4728-B70E-F9E407283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430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difficult cases require a counterfactual: what would happen without the challenged conduct?</a:t>
            </a:r>
          </a:p>
        </p:txBody>
      </p:sp>
    </p:spTree>
    <p:extLst>
      <p:ext uri="{BB962C8B-B14F-4D97-AF65-F5344CB8AC3E}">
        <p14:creationId xmlns:p14="http://schemas.microsoft.com/office/powerpoint/2010/main" val="1010057382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1D583B67-E3D6-4B3E-9597-C2CEB62F3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D8451A93-AF5A-42F6-8B5A-9D4128862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DB6C5B0-7E85-4E82-B132-EFE5D6B6E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JetBlue and Spirit posed a real trade-off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4365162C-EC3B-45AA-A254-2848CB2CF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098B7A14-CB83-4A59-BBFE-5F8B3BF14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1AEB80B2-4BE1-4715-8F70-733E2638D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17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D2F61FB8-381A-4D91-89D6-C8D05B8842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EF3EEA2-465B-40D6-AF54-AEB14BA7B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MERGER CONCERN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6CB10859-C9A4-4C41-A66D-A6AE1D5F04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Remove a low-fare rival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27F97B85-2AC9-435C-9538-82CF68237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government argued Spirit disciplined fares and its disappearance would reduce competition.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EF051C80-A3D6-4522-8A51-25C329AD5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C50C229-B268-4D06-B577-25DE0B3DB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CLAIMED EFFICIENCY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85C0B16E-1223-477E-AE9C-9B909827B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6675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Create a stronger challenger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34CAA258-5BD0-4DED-AAFC-316F34F21A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airlines argued a larger JetBlue could compete more effectively against major carriers.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578386B-C6A0-4A29-94E3-4FDA957E3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A merger case asks which future is more plausible.</a:t>
            </a:r>
          </a:p>
        </p:txBody>
      </p:sp>
    </p:spTree>
    <p:extLst>
      <p:ext uri="{BB962C8B-B14F-4D97-AF65-F5344CB8AC3E}">
        <p14:creationId xmlns:p14="http://schemas.microsoft.com/office/powerpoint/2010/main" val="1437046332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B467375C-8C3D-4ACF-83A6-844D09A26C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8ACDDFE3-E223-4A74-8730-DA9D83000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4EABF20-F5C5-4EDA-B938-C625949A6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080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Microsoft and Netscape blurred exclusion and competition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D5BF169A-8507-4032-B714-42F82237D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BD2C612F-2BD2-434D-ADC2-3819241FE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00F101BC-D461-4728-9063-DD998E6AB7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18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CEF2BA64-F5AB-4F4B-ABD3-46BBC41F3F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7268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Microsoft used favorable Windows licensing terms to keep Internet Explorer prominent on computer desktops while Netscape paid for placement too.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3BEFC7A1-2D25-46B1-98B8-85F598917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71A12BB3-DAFE-4BFD-A6D9-0FBBBF74D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430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government viewed restrictions on computer makers as protection of the Windows monopoly.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E9ECCA45-B010-4F3E-968F-180BC38F6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916D6926-148F-4F02-A46F-FEF2BA07A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4303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Microsoft argued browser integration and low price benefited users and defended its platform.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B974BD9B-5EAE-4811-B18A-970B9D4CCD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2873A3C9-831D-456B-9B1D-786930495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8518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breakup order was later vacated; the final remedy imposed conduct restrictions.</a:t>
            </a:r>
          </a:p>
        </p:txBody>
      </p:sp>
    </p:spTree>
    <p:extLst>
      <p:ext uri="{BB962C8B-B14F-4D97-AF65-F5344CB8AC3E}">
        <p14:creationId xmlns:p14="http://schemas.microsoft.com/office/powerpoint/2010/main" val="1164553049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accent-rule">
            <a:extLst xmlns:a="http://schemas.openxmlformats.org/drawingml/2006/main">
              <a:ext uri="{FF2B5EF4-FFF2-40B4-BE49-F238E27FC236}">
                <a16:creationId xmlns:a16="http://schemas.microsoft.com/office/drawing/2014/main" id="{CE1B0CC4-B8DE-4482-B598-3CA7A3768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810CB96D-FA45-4116-8284-E0C591222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EA99A4A-D9D1-4371-A410-F25B720A1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449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Strategic analysis asks what happens after the first move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214AD751-7272-4C1C-B307-7D48395D5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C1BB9CF7-68A6-41CF-AA83-D05F00D9E0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812B1DEE-8D7A-4D08-8120-611D21188A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19</a:t>
            </a:r>
          </a:p>
        </p:txBody>
      </p:sp>
      <p:sp>
        <p:nvSpPr>
          <p:cNvPr id="7" name="step-1-field">
            <a:extLst xmlns:a="http://schemas.openxmlformats.org/drawingml/2006/main">
              <a:ext uri="{FF2B5EF4-FFF2-40B4-BE49-F238E27FC236}">
                <a16:creationId xmlns:a16="http://schemas.microsoft.com/office/drawing/2014/main" id="{07339AFB-229A-49F8-8808-96DFF71CD3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00250"/>
            <a:ext cx="2414588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E67B9D6-4063-4F90-995D-76176C517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190750"/>
            <a:ext cx="19573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STEP 1</a:t>
            </a:r>
          </a:p>
        </p:txBody>
      </p:sp>
      <p:sp>
        <p:nvSpPr>
          <p:cNvPr id="9" name="step-1-heading">
            <a:extLst xmlns:a="http://schemas.openxmlformats.org/drawingml/2006/main">
              <a:ext uri="{FF2B5EF4-FFF2-40B4-BE49-F238E27FC236}">
                <a16:creationId xmlns:a16="http://schemas.microsoft.com/office/drawing/2014/main" id="{E8EA4CA3-1796-4253-AC9E-B4BBFDD74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1100" y="2590800"/>
            <a:ext cx="195738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Define the players</a:t>
            </a:r>
          </a:p>
        </p:txBody>
      </p:sp>
      <p:sp>
        <p:nvSpPr>
          <p:cNvPr id="10" name="step-1-body">
            <a:extLst xmlns:a="http://schemas.openxmlformats.org/drawingml/2006/main">
              <a:ext uri="{FF2B5EF4-FFF2-40B4-BE49-F238E27FC236}">
                <a16:creationId xmlns:a16="http://schemas.microsoft.com/office/drawing/2014/main" id="{76F2537F-BCC4-45A0-B66F-558BECF6F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19200" y="3409950"/>
            <a:ext cx="1881188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Which firms or decision makers matter?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0541B21-D0EF-4565-B2D1-98ADC82FC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86138" y="2905125"/>
            <a:ext cx="171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6956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2" name="step-2-field">
            <a:extLst xmlns:a="http://schemas.openxmlformats.org/drawingml/2006/main">
              <a:ext uri="{FF2B5EF4-FFF2-40B4-BE49-F238E27FC236}">
                <a16:creationId xmlns:a16="http://schemas.microsoft.com/office/drawing/2014/main" id="{4809C0E2-FEB5-41AD-BF72-42CB54A76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6638" y="2000250"/>
            <a:ext cx="2414588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DB57192-1E89-49F8-B8D5-219376766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05238" y="2190750"/>
            <a:ext cx="19573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STEP 2</a:t>
            </a:r>
          </a:p>
        </p:txBody>
      </p:sp>
      <p:sp>
        <p:nvSpPr>
          <p:cNvPr id="14" name="step-2-heading">
            <a:extLst xmlns:a="http://schemas.openxmlformats.org/drawingml/2006/main">
              <a:ext uri="{FF2B5EF4-FFF2-40B4-BE49-F238E27FC236}">
                <a16:creationId xmlns:a16="http://schemas.microsoft.com/office/drawing/2014/main" id="{195DD52D-1E70-4FEF-9963-436EF33566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05238" y="2590800"/>
            <a:ext cx="195738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List their choices</a:t>
            </a:r>
          </a:p>
        </p:txBody>
      </p:sp>
      <p:sp>
        <p:nvSpPr>
          <p:cNvPr id="15" name="step-2-body">
            <a:extLst xmlns:a="http://schemas.openxmlformats.org/drawingml/2006/main">
              <a:ext uri="{FF2B5EF4-FFF2-40B4-BE49-F238E27FC236}">
                <a16:creationId xmlns:a16="http://schemas.microsoft.com/office/drawing/2014/main" id="{72AA7497-62A1-41A3-9D55-C3B53F8BD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43338" y="3409950"/>
            <a:ext cx="1881188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Price, output, capacity, entry, agreement, or innovation.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0502A1B-C4BD-4F66-8CF4-FCEA22582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10275" y="2905125"/>
            <a:ext cx="171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6956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17" name="step-3-field">
            <a:extLst xmlns:a="http://schemas.openxmlformats.org/drawingml/2006/main">
              <a:ext uri="{FF2B5EF4-FFF2-40B4-BE49-F238E27FC236}">
                <a16:creationId xmlns:a16="http://schemas.microsoft.com/office/drawing/2014/main" id="{5F70FD8B-9734-4AD9-880D-8981E462B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00775" y="2000250"/>
            <a:ext cx="2414588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FA8E60E-53A0-4421-B84B-E007EE146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2190750"/>
            <a:ext cx="19573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STEP 3</a:t>
            </a:r>
          </a:p>
        </p:txBody>
      </p:sp>
      <p:sp>
        <p:nvSpPr>
          <p:cNvPr id="19" name="step-3-heading">
            <a:extLst xmlns:a="http://schemas.openxmlformats.org/drawingml/2006/main">
              <a:ext uri="{FF2B5EF4-FFF2-40B4-BE49-F238E27FC236}">
                <a16:creationId xmlns:a16="http://schemas.microsoft.com/office/drawing/2014/main" id="{37307AE7-33B4-4D80-B868-F49EEF6F4D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29375" y="2590800"/>
            <a:ext cx="195738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Anticipate responses</a:t>
            </a:r>
          </a:p>
        </p:txBody>
      </p:sp>
      <p:sp>
        <p:nvSpPr>
          <p:cNvPr id="20" name="step-3-body">
            <a:extLst xmlns:a="http://schemas.openxmlformats.org/drawingml/2006/main">
              <a:ext uri="{FF2B5EF4-FFF2-40B4-BE49-F238E27FC236}">
                <a16:creationId xmlns:a16="http://schemas.microsoft.com/office/drawing/2014/main" id="{4DC47E30-EED7-4195-A6A7-FDC28AB6EF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67475" y="3409950"/>
            <a:ext cx="1881188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What will each rival do after observing the move?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DA73328-F6E1-4BFE-88A0-135466FEB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34413" y="2905125"/>
            <a:ext cx="1714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6956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9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9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→</a:t>
            </a:r>
          </a:p>
        </p:txBody>
      </p:sp>
      <p:sp>
        <p:nvSpPr>
          <p:cNvPr id="22" name="step-4-field">
            <a:extLst xmlns:a="http://schemas.openxmlformats.org/drawingml/2006/main">
              <a:ext uri="{FF2B5EF4-FFF2-40B4-BE49-F238E27FC236}">
                <a16:creationId xmlns:a16="http://schemas.microsoft.com/office/drawing/2014/main" id="{069931CF-5619-44D6-8EB1-DEBC811E4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4913" y="2000250"/>
            <a:ext cx="2414588" cy="2381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26204D8-A680-4BC0-92B3-96253E63D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3513" y="2190750"/>
            <a:ext cx="1957388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STEP 4</a:t>
            </a:r>
          </a:p>
        </p:txBody>
      </p:sp>
      <p:sp>
        <p:nvSpPr>
          <p:cNvPr id="24" name="step-4-heading">
            <a:extLst xmlns:a="http://schemas.openxmlformats.org/drawingml/2006/main">
              <a:ext uri="{FF2B5EF4-FFF2-40B4-BE49-F238E27FC236}">
                <a16:creationId xmlns:a16="http://schemas.microsoft.com/office/drawing/2014/main" id="{7B49F019-34D1-4505-B1A1-52B58DCC4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53513" y="2590800"/>
            <a:ext cx="1957388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180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Compare outcomes</a:t>
            </a:r>
          </a:p>
        </p:txBody>
      </p:sp>
      <p:sp>
        <p:nvSpPr>
          <p:cNvPr id="25" name="step-4-body">
            <a:extLst xmlns:a="http://schemas.openxmlformats.org/drawingml/2006/main">
              <a:ext uri="{FF2B5EF4-FFF2-40B4-BE49-F238E27FC236}">
                <a16:creationId xmlns:a16="http://schemas.microsoft.com/office/drawing/2014/main" id="{9854A507-F11F-4BE9-8DB3-A8E63FA992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91613" y="3409950"/>
            <a:ext cx="1881188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398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4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4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Which result is stable, profitable, and beneficial to consumers?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63F1A9C-12F7-49F0-A17E-1A3F8B618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067300"/>
            <a:ext cx="93345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The first-order effect is rarely the whole oligopoly story.</a:t>
            </a:r>
          </a:p>
        </p:txBody>
      </p:sp>
    </p:spTree>
    <p:extLst>
      <p:ext uri="{BB962C8B-B14F-4D97-AF65-F5344CB8AC3E}">
        <p14:creationId xmlns:p14="http://schemas.microsoft.com/office/powerpoint/2010/main" val="1958338760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06882DF3-C938-4EDA-BB62-7986CCE41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0ACB1016-B90C-4270-83B5-EBC1D2203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D26AE2BE-EB99-4E8C-A60C-1DF71916B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An oligopolist cannot ignore its rivals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9694310F-6D20-471B-AFFE-28211DEBC8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ADB3FF02-FBE8-476F-A9A6-59380DE2A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39C1999F-286C-4B5E-B7E8-0AB131033B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23B0174F-D86A-4DB3-9681-6B924E80D8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Each major firm's best choice depends on how other major firms respond.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1A20D527-3703-426A-855C-E6FAE1BCD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783FD393-592C-462F-A5EA-6614055BE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price cut may be matched.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2F7A1319-52F5-4C64-9510-ABFB9C2C89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E5E1A5B2-6B45-4EF1-8B46-A35CCD2ED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An output increase can depress the market price.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5A6A3572-88B7-4178-A704-6F1A38A02A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52AEAD9F-47AE-40D1-973D-FBDE0D393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new feature, route, or chip can provoke investment by rivals.</a:t>
            </a:r>
          </a:p>
        </p:txBody>
      </p:sp>
    </p:spTree>
    <p:extLst>
      <p:ext uri="{BB962C8B-B14F-4D97-AF65-F5344CB8AC3E}">
        <p14:creationId xmlns:p14="http://schemas.microsoft.com/office/powerpoint/2010/main" val="1919709782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538CBB16-3536-41E8-BDAA-7C4BA096B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3A1A9DE2-354C-47BD-BEDE-4D6D0F7E9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7487770-0288-4B27-A646-58BB413D0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Oligopoly is the economics of mutual response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2FA3A1BA-AD5A-41FA-AE6A-8EACD2A68D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BEF09C6B-AA84-4B78-A70B-91121B87C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967390AB-229B-4D4E-8127-A98031A4B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20</a:t>
            </a:r>
          </a:p>
        </p:txBody>
      </p:sp>
      <p:sp>
        <p:nvSpPr>
          <p:cNvPr id="7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66ABAEF0-3339-4F2E-9D2A-F1DEA560FC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1628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1DB6CE6E-69C4-4E3C-BC9F-FDE28B6EAC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163830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252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Few important rivals create strategic interdependence, not one automatic price.</a:t>
            </a:r>
          </a:p>
        </p:txBody>
      </p:sp>
      <p:sp>
        <p:nvSpPr>
          <p:cNvPr id="9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369CD1A8-EDB2-4DD5-A626-DCC7481C7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257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5718E2DD-95DF-4B41-A83D-E260CB6117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26695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36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prisoner's dilemma can make individually sensible choices jointly costly.</a:t>
            </a:r>
          </a:p>
        </p:txBody>
      </p:sp>
      <p:sp>
        <p:nvSpPr>
          <p:cNvPr id="11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3DE04A74-2A7E-4822-A7B6-14E1594BC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2886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2" name="bullet-3">
            <a:extLst xmlns:a="http://schemas.openxmlformats.org/drawingml/2006/main">
              <a:ext uri="{FF2B5EF4-FFF2-40B4-BE49-F238E27FC236}">
                <a16:creationId xmlns:a16="http://schemas.microsoft.com/office/drawing/2014/main" id="{150D1793-D8C9-4A4C-A6B4-A5E10AA8F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289560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16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Repetition, reputation, retaliation, and forgiveness can support cooperation.</a:t>
            </a:r>
          </a:p>
        </p:txBody>
      </p:sp>
      <p:sp>
        <p:nvSpPr>
          <p:cNvPr id="13" name="bullet-mark-4">
            <a:extLst xmlns:a="http://schemas.openxmlformats.org/drawingml/2006/main">
              <a:ext uri="{FF2B5EF4-FFF2-40B4-BE49-F238E27FC236}">
                <a16:creationId xmlns:a16="http://schemas.microsoft.com/office/drawing/2014/main" id="{8CC46A55-B9AC-4F68-BEE7-F2D048F164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35147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4" name="bullet-4">
            <a:extLst xmlns:a="http://schemas.openxmlformats.org/drawingml/2006/main">
              <a:ext uri="{FF2B5EF4-FFF2-40B4-BE49-F238E27FC236}">
                <a16:creationId xmlns:a16="http://schemas.microsoft.com/office/drawing/2014/main" id="{8EAE7253-7156-4052-AE44-92E0EEF54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38350" y="3524250"/>
            <a:ext cx="84391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658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Antitrust must distinguish harm to competition from harm to one competitor.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BF22435-115D-4548-A6A5-C5317E228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505450"/>
            <a:ext cx="91440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0018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Next: firms demand workers and other inputs because those inputs help produce valuable output.</a:t>
            </a:r>
          </a:p>
        </p:txBody>
      </p:sp>
    </p:spTree>
    <p:extLst>
      <p:ext uri="{BB962C8B-B14F-4D97-AF65-F5344CB8AC3E}">
        <p14:creationId xmlns:p14="http://schemas.microsoft.com/office/powerpoint/2010/main" val="1851132606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34242617-3742-4CE0-9633-762CD7393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D8317C8E-1E3D-491D-BD0E-EF802ED03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ADDE2F8-6312-496D-9197-58A537C07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The familiar price and quantity effects still exist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E7ADB0D7-8A68-4443-9CEF-15E4E6458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87CE722F-440F-44F0-A204-0994EB072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264260A6-2412-402A-931A-8FF5329F6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3</a:t>
            </a:r>
          </a:p>
        </p:txBody>
      </p:sp>
      <p:sp>
        <p:nvSpPr>
          <p:cNvPr id="7" name="panel-1-field">
            <a:extLst xmlns:a="http://schemas.openxmlformats.org/drawingml/2006/main">
              <a:ext uri="{FF2B5EF4-FFF2-40B4-BE49-F238E27FC236}">
                <a16:creationId xmlns:a16="http://schemas.microsoft.com/office/drawing/2014/main" id="{4641368B-9A9F-4139-8FC0-44C039E209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5B0E88A-48CC-469F-9597-886342FF7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1E667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1E6675"/>
                </a:solidFill>
                <a:latin typeface="Aptos"/>
                <a:ea typeface="Aptos"/>
                <a:cs typeface="Aptos"/>
              </a:rPr>
              <a:t>QUANTITY EFFECT</a:t>
            </a:r>
          </a:p>
        </p:txBody>
      </p:sp>
      <p:sp>
        <p:nvSpPr>
          <p:cNvPr id="9" name="panel-1-heading">
            <a:extLst xmlns:a="http://schemas.openxmlformats.org/drawingml/2006/main">
              <a:ext uri="{FF2B5EF4-FFF2-40B4-BE49-F238E27FC236}">
                <a16:creationId xmlns:a16="http://schemas.microsoft.com/office/drawing/2014/main" id="{AD36D90C-6A8D-4B0F-8DF2-B657161C2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0495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1E6675"/>
                </a:solidFill>
                <a:latin typeface="Georgia"/>
                <a:ea typeface="Georgia"/>
                <a:cs typeface="Georgia"/>
              </a:rPr>
              <a:t>Sell more units</a:t>
            </a:r>
          </a:p>
        </p:txBody>
      </p:sp>
      <p:sp>
        <p:nvSpPr>
          <p:cNvPr id="10" name="panel-1-body">
            <a:extLst xmlns:a="http://schemas.openxmlformats.org/drawingml/2006/main">
              <a:ext uri="{FF2B5EF4-FFF2-40B4-BE49-F238E27FC236}">
                <a16:creationId xmlns:a16="http://schemas.microsoft.com/office/drawing/2014/main" id="{722E593C-E862-40B2-878E-A4FB7C1C5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Expanding output creates revenue from additional sales.</a:t>
            </a:r>
          </a:p>
        </p:txBody>
      </p:sp>
      <p:sp>
        <p:nvSpPr>
          <p:cNvPr id="11" name="panel-2-field">
            <a:extLst xmlns:a="http://schemas.openxmlformats.org/drawingml/2006/main">
              <a:ext uri="{FF2B5EF4-FFF2-40B4-BE49-F238E27FC236}">
                <a16:creationId xmlns:a16="http://schemas.microsoft.com/office/drawing/2014/main" id="{DDFEA2D8-02C5-4B4D-9EAA-C3DBB9B2A9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1752600"/>
            <a:ext cx="4476750" cy="3257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8EFEA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6CFA2C6-EB8C-4862-AFFD-2820A4C84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1943100"/>
            <a:ext cx="40195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PRICE EFFECT</a:t>
            </a:r>
          </a:p>
        </p:txBody>
      </p:sp>
      <p:sp>
        <p:nvSpPr>
          <p:cNvPr id="13" name="panel-2-heading">
            <a:extLst xmlns:a="http://schemas.openxmlformats.org/drawingml/2006/main">
              <a:ext uri="{FF2B5EF4-FFF2-40B4-BE49-F238E27FC236}">
                <a16:creationId xmlns:a16="http://schemas.microsoft.com/office/drawing/2014/main" id="{1AC50198-C5E5-45C6-AD84-6F5ADA2AB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2343150"/>
            <a:ext cx="40195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defRPr>
            </a:pPr>
            <a:r>
              <a:rPr sz="2250" b="1" i="0">
                <a:solidFill>
                  <a:srgbClr val="9A3B35"/>
                </a:solidFill>
                <a:latin typeface="Georgia"/>
                <a:ea typeface="Georgia"/>
                <a:cs typeface="Georgia"/>
              </a:rPr>
              <a:t>Market price may fall</a:t>
            </a:r>
          </a:p>
        </p:txBody>
      </p:sp>
      <p:sp>
        <p:nvSpPr>
          <p:cNvPr id="14" name="panel-2-body">
            <a:extLst xmlns:a="http://schemas.openxmlformats.org/drawingml/2006/main">
              <a:ext uri="{FF2B5EF4-FFF2-40B4-BE49-F238E27FC236}">
                <a16:creationId xmlns:a16="http://schemas.microsoft.com/office/drawing/2014/main" id="{5B314881-B30A-47F9-A4C0-50DA5927B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05600" y="3162300"/>
            <a:ext cx="39433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725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larger total quantity can reduce price on units the firm was already selling.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21AED3E-6A10-4E5D-A7A1-6AE8C99BF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391150"/>
            <a:ext cx="93726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825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20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Unlike monopoly, the strength of each effect depends partly on rival reactions.</a:t>
            </a:r>
          </a:p>
        </p:txBody>
      </p:sp>
    </p:spTree>
    <p:extLst>
      <p:ext uri="{BB962C8B-B14F-4D97-AF65-F5344CB8AC3E}">
        <p14:creationId xmlns:p14="http://schemas.microsoft.com/office/powerpoint/2010/main" val="123919401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6" name="accent-rule">
            <a:extLst xmlns:a="http://schemas.openxmlformats.org/drawingml/2006/main">
              <a:ext uri="{FF2B5EF4-FFF2-40B4-BE49-F238E27FC236}">
                <a16:creationId xmlns:a16="http://schemas.microsoft.com/office/drawing/2014/main" id="{DFE7EF9B-C3F6-4951-9D28-52F84B9B4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4A7932EF-4876-41E6-AA6B-052DA731A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70F88B4-31A4-43A3-BD35-B04E99758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Few sellers does not produce one answer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50655196-96C7-4721-BE84-A797944DF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C58BD2B9-97D2-48D1-A43C-019DF7032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2E7522ED-CBAB-435A-8E02-557B6FCCF7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4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FA42E5B0-7B50-4F5A-8500-8903741598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1742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Oligopoly outcomes range from intense competition to coordinated restriction of output.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6C3DCFC2-6498-4022-82A0-4A285EACC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9D587F06-159B-40E4-9558-3215548AAC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Products may be identical or differentiated.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67F6B5E3-EDBA-40BE-9503-E290CF6C4E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7E95AF74-802B-4156-AFC6-23533EE13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Entry may be easy or difficult.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A07683D5-5628-4863-BA87-62CFD09AE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2C920D5A-2E33-438A-8FA4-810194D4B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Firms may interact once or repeatedly.</a:t>
            </a:r>
          </a:p>
        </p:txBody>
      </p:sp>
      <p:sp>
        <p:nvSpPr>
          <p:cNvPr id="14" name="bullet-mark-4">
            <a:extLst xmlns:a="http://schemas.openxmlformats.org/drawingml/2006/main">
              <a:ext uri="{FF2B5EF4-FFF2-40B4-BE49-F238E27FC236}">
                <a16:creationId xmlns:a16="http://schemas.microsoft.com/office/drawing/2014/main" id="{D40D2A90-19A5-428B-B46A-8E018FB38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50387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5" name="bullet-4">
            <a:extLst xmlns:a="http://schemas.openxmlformats.org/drawingml/2006/main">
              <a:ext uri="{FF2B5EF4-FFF2-40B4-BE49-F238E27FC236}">
                <a16:creationId xmlns:a16="http://schemas.microsoft.com/office/drawing/2014/main" id="{E1AFF91E-34F3-40F2-A7C4-918286177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50482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335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Prices, capacity, innovation, and contracts may all be strategic choices.</a:t>
            </a:r>
          </a:p>
        </p:txBody>
      </p:sp>
    </p:spTree>
    <p:extLst>
      <p:ext uri="{BB962C8B-B14F-4D97-AF65-F5344CB8AC3E}">
        <p14:creationId xmlns:p14="http://schemas.microsoft.com/office/powerpoint/2010/main" val="138213627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EFAD2F6E-62DF-466D-871B-F10DB9AC8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91BD345F-8DC0-4B35-9F0F-01A5765B6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BE436C55-88B3-445C-9221-2D8E68D18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Define the market before counting firms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D434DA7C-B725-499F-A783-4406E9877D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4D568D64-F12E-4BB1-AEFE-D8DAD46F7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A5C530FD-D9E7-48B7-BEB9-A6249C4A40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5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C1E007C0-BD14-44F1-A62A-858BDA7B1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87599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Apple and NVIDIA have substantial power in some products without being economy-wide monopolies.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4137F2B5-3222-4528-93BA-A48682501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EA02C48C-AFFF-4F27-8F8B-3E5324968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992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A company can face different rivals across hardware, software, services, and platforms.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9AEF75C6-3218-44D1-AD97-B65CD4449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0132EA5C-A113-4750-AE71-CEA076B56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39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Cross-price response reveals which alternatives actually constrain buyers.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BD0976FF-1C94-4E8E-AD9B-422FEED744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B3C35670-841D-4CBF-8AB8-FD4245B09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878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Market boundaries can change as technology creates new substitutes.</a:t>
            </a:r>
          </a:p>
        </p:txBody>
      </p:sp>
    </p:spTree>
    <p:extLst>
      <p:ext uri="{BB962C8B-B14F-4D97-AF65-F5344CB8AC3E}">
        <p14:creationId xmlns:p14="http://schemas.microsoft.com/office/powerpoint/2010/main" val="2128818889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accent-rule">
            <a:extLst xmlns:a="http://schemas.openxmlformats.org/drawingml/2006/main">
              <a:ext uri="{FF2B5EF4-FFF2-40B4-BE49-F238E27FC236}">
                <a16:creationId xmlns:a16="http://schemas.microsoft.com/office/drawing/2014/main" id="{4F2FC883-A1DD-4988-9F87-DC74B986CA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A5944D2A-0ECE-4CB7-83C8-CD0180556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A7D6C66-968B-4F46-81DA-E6D82C8CBA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246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Game theory gives strategic choices a simple language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7A4D33E5-337F-4A73-A1F2-A8C83CCB5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8C2A3F66-B7C9-40C9-ACBA-5C6B7BA3E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994ADD59-C899-4A00-81B6-AB6171F01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6</a:t>
            </a:r>
          </a:p>
        </p:txBody>
      </p:sp>
      <p:sp>
        <p:nvSpPr>
          <p:cNvPr id="7" name="chapter-table-header-cell-1">
            <a:extLst xmlns:a="http://schemas.openxmlformats.org/drawingml/2006/main">
              <a:ext uri="{FF2B5EF4-FFF2-40B4-BE49-F238E27FC236}">
                <a16:creationId xmlns:a16="http://schemas.microsoft.com/office/drawing/2014/main" id="{F4FC47B7-BD30-4FB7-97F7-0E7634591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04950"/>
            <a:ext cx="2762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8" name="chapter-table-header-1">
            <a:extLst xmlns:a="http://schemas.openxmlformats.org/drawingml/2006/main">
              <a:ext uri="{FF2B5EF4-FFF2-40B4-BE49-F238E27FC236}">
                <a16:creationId xmlns:a16="http://schemas.microsoft.com/office/drawing/2014/main" id="{746B447F-2140-43FC-985D-49F889D09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581150"/>
            <a:ext cx="2571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Term</a:t>
            </a:r>
          </a:p>
        </p:txBody>
      </p:sp>
      <p:sp>
        <p:nvSpPr>
          <p:cNvPr id="9" name="chapter-table-header-cell-2">
            <a:extLst xmlns:a="http://schemas.openxmlformats.org/drawingml/2006/main">
              <a:ext uri="{FF2B5EF4-FFF2-40B4-BE49-F238E27FC236}">
                <a16:creationId xmlns:a16="http://schemas.microsoft.com/office/drawing/2014/main" id="{53E7AF4A-EB54-4B25-8B45-9F6E23348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504950"/>
            <a:ext cx="7334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24854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</p:sp>
      <p:sp>
        <p:nvSpPr>
          <p:cNvPr id="10" name="chapter-table-header-2">
            <a:extLst xmlns:a="http://schemas.openxmlformats.org/drawingml/2006/main">
              <a:ext uri="{FF2B5EF4-FFF2-40B4-BE49-F238E27FC236}">
                <a16:creationId xmlns:a16="http://schemas.microsoft.com/office/drawing/2014/main" id="{4E301D5A-C16F-4308-8D58-E9100BAD7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1581150"/>
            <a:ext cx="71437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500" b="1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1500" b="1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Plain meaning</a:t>
            </a:r>
          </a:p>
        </p:txBody>
      </p:sp>
      <p:sp>
        <p:nvSpPr>
          <p:cNvPr id="11" name="chapter-table-cell-1-1">
            <a:extLst xmlns:a="http://schemas.openxmlformats.org/drawingml/2006/main">
              <a:ext uri="{FF2B5EF4-FFF2-40B4-BE49-F238E27FC236}">
                <a16:creationId xmlns:a16="http://schemas.microsoft.com/office/drawing/2014/main" id="{58B58A7F-5B1E-416E-81D5-9899444D81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019300"/>
            <a:ext cx="27622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2" name="chapter-table-text-1-1">
            <a:extLst xmlns:a="http://schemas.openxmlformats.org/drawingml/2006/main">
              <a:ext uri="{FF2B5EF4-FFF2-40B4-BE49-F238E27FC236}">
                <a16:creationId xmlns:a16="http://schemas.microsoft.com/office/drawing/2014/main" id="{8335C484-826C-42F7-8080-2D53C87DC6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095500"/>
            <a:ext cx="2571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Players</a:t>
            </a:r>
          </a:p>
        </p:txBody>
      </p:sp>
      <p:sp>
        <p:nvSpPr>
          <p:cNvPr id="13" name="chapter-table-cell-1-2">
            <a:extLst xmlns:a="http://schemas.openxmlformats.org/drawingml/2006/main">
              <a:ext uri="{FF2B5EF4-FFF2-40B4-BE49-F238E27FC236}">
                <a16:creationId xmlns:a16="http://schemas.microsoft.com/office/drawing/2014/main" id="{9965406C-6C31-4C69-A31C-CD859C5444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019300"/>
            <a:ext cx="73342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4" name="chapter-table-text-1-2">
            <a:extLst xmlns:a="http://schemas.openxmlformats.org/drawingml/2006/main">
              <a:ext uri="{FF2B5EF4-FFF2-40B4-BE49-F238E27FC236}">
                <a16:creationId xmlns:a16="http://schemas.microsoft.com/office/drawing/2014/main" id="{0D6D36B2-8555-4936-93C4-FF17AC0FB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2095500"/>
            <a:ext cx="7143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people or firms making choices.</a:t>
            </a:r>
          </a:p>
        </p:txBody>
      </p:sp>
      <p:sp>
        <p:nvSpPr>
          <p:cNvPr id="15" name="chapter-table-cell-2-1">
            <a:extLst xmlns:a="http://schemas.openxmlformats.org/drawingml/2006/main">
              <a:ext uri="{FF2B5EF4-FFF2-40B4-BE49-F238E27FC236}">
                <a16:creationId xmlns:a16="http://schemas.microsoft.com/office/drawing/2014/main" id="{7D86F91D-D665-4D8C-86BB-223EC70C5C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2686050"/>
            <a:ext cx="27622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6" name="chapter-table-text-2-1">
            <a:extLst xmlns:a="http://schemas.openxmlformats.org/drawingml/2006/main">
              <a:ext uri="{FF2B5EF4-FFF2-40B4-BE49-F238E27FC236}">
                <a16:creationId xmlns:a16="http://schemas.microsoft.com/office/drawing/2014/main" id="{455D70C7-1F38-4669-9260-DD95DFA8B5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762250"/>
            <a:ext cx="2571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Strategies</a:t>
            </a:r>
          </a:p>
        </p:txBody>
      </p:sp>
      <p:sp>
        <p:nvSpPr>
          <p:cNvPr id="17" name="chapter-table-cell-2-2">
            <a:extLst xmlns:a="http://schemas.openxmlformats.org/drawingml/2006/main">
              <a:ext uri="{FF2B5EF4-FFF2-40B4-BE49-F238E27FC236}">
                <a16:creationId xmlns:a16="http://schemas.microsoft.com/office/drawing/2014/main" id="{04276509-7F86-4861-9DC5-215B9F487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2686050"/>
            <a:ext cx="73342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18" name="chapter-table-text-2-2">
            <a:extLst xmlns:a="http://schemas.openxmlformats.org/drawingml/2006/main">
              <a:ext uri="{FF2B5EF4-FFF2-40B4-BE49-F238E27FC236}">
                <a16:creationId xmlns:a16="http://schemas.microsoft.com/office/drawing/2014/main" id="{DAC5E8F0-042B-47AB-8BA5-4A19927AC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2762250"/>
            <a:ext cx="7143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The actions available to each player.</a:t>
            </a:r>
          </a:p>
        </p:txBody>
      </p:sp>
      <p:sp>
        <p:nvSpPr>
          <p:cNvPr id="19" name="chapter-table-cell-3-1">
            <a:extLst xmlns:a="http://schemas.openxmlformats.org/drawingml/2006/main">
              <a:ext uri="{FF2B5EF4-FFF2-40B4-BE49-F238E27FC236}">
                <a16:creationId xmlns:a16="http://schemas.microsoft.com/office/drawing/2014/main" id="{36686CC1-786A-4768-B173-44AFC8168F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352800"/>
            <a:ext cx="27622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0" name="chapter-table-text-3-1">
            <a:extLst xmlns:a="http://schemas.openxmlformats.org/drawingml/2006/main">
              <a:ext uri="{FF2B5EF4-FFF2-40B4-BE49-F238E27FC236}">
                <a16:creationId xmlns:a16="http://schemas.microsoft.com/office/drawing/2014/main" id="{2136F7D0-1C0D-47CC-B42E-34F96B230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429000"/>
            <a:ext cx="2571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Payoffs</a:t>
            </a:r>
          </a:p>
        </p:txBody>
      </p:sp>
      <p:sp>
        <p:nvSpPr>
          <p:cNvPr id="21" name="chapter-table-cell-3-2">
            <a:extLst xmlns:a="http://schemas.openxmlformats.org/drawingml/2006/main">
              <a:ext uri="{FF2B5EF4-FFF2-40B4-BE49-F238E27FC236}">
                <a16:creationId xmlns:a16="http://schemas.microsoft.com/office/drawing/2014/main" id="{BC476EDF-B0C7-4EF7-B006-0506D044B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3352800"/>
            <a:ext cx="73342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2" name="chapter-table-text-3-2">
            <a:extLst xmlns:a="http://schemas.openxmlformats.org/drawingml/2006/main">
              <a:ext uri="{FF2B5EF4-FFF2-40B4-BE49-F238E27FC236}">
                <a16:creationId xmlns:a16="http://schemas.microsoft.com/office/drawing/2014/main" id="{51378F31-14D7-4C0B-9835-B934190BF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3429000"/>
            <a:ext cx="7143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What each player receives from the combined choices.</a:t>
            </a:r>
          </a:p>
        </p:txBody>
      </p:sp>
      <p:sp>
        <p:nvSpPr>
          <p:cNvPr id="23" name="chapter-table-cell-4-1">
            <a:extLst xmlns:a="http://schemas.openxmlformats.org/drawingml/2006/main">
              <a:ext uri="{FF2B5EF4-FFF2-40B4-BE49-F238E27FC236}">
                <a16:creationId xmlns:a16="http://schemas.microsoft.com/office/drawing/2014/main" id="{543779BD-8421-4AD4-B126-10AE5426B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019550"/>
            <a:ext cx="27622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4" name="chapter-table-text-4-1">
            <a:extLst xmlns:a="http://schemas.openxmlformats.org/drawingml/2006/main">
              <a:ext uri="{FF2B5EF4-FFF2-40B4-BE49-F238E27FC236}">
                <a16:creationId xmlns:a16="http://schemas.microsoft.com/office/drawing/2014/main" id="{51DD9C5E-ADCB-46A1-BE8C-AA012D33A4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095750"/>
            <a:ext cx="2571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Dominant strategy</a:t>
            </a:r>
          </a:p>
        </p:txBody>
      </p:sp>
      <p:sp>
        <p:nvSpPr>
          <p:cNvPr id="25" name="chapter-table-cell-4-2">
            <a:extLst xmlns:a="http://schemas.openxmlformats.org/drawingml/2006/main">
              <a:ext uri="{FF2B5EF4-FFF2-40B4-BE49-F238E27FC236}">
                <a16:creationId xmlns:a16="http://schemas.microsoft.com/office/drawing/2014/main" id="{A2DA2D6E-E902-4A9F-81AA-EEB938B4A3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019550"/>
            <a:ext cx="73342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AF5F6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6" name="chapter-table-text-4-2">
            <a:extLst xmlns:a="http://schemas.openxmlformats.org/drawingml/2006/main">
              <a:ext uri="{FF2B5EF4-FFF2-40B4-BE49-F238E27FC236}">
                <a16:creationId xmlns:a16="http://schemas.microsoft.com/office/drawing/2014/main" id="{5FBBD807-4C01-4710-AEAA-C2BF33147D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4095750"/>
            <a:ext cx="7143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best choice no matter what the other player does.</a:t>
            </a:r>
          </a:p>
        </p:txBody>
      </p:sp>
      <p:sp>
        <p:nvSpPr>
          <p:cNvPr id="27" name="chapter-table-cell-5-1">
            <a:extLst xmlns:a="http://schemas.openxmlformats.org/drawingml/2006/main">
              <a:ext uri="{FF2B5EF4-FFF2-40B4-BE49-F238E27FC236}">
                <a16:creationId xmlns:a16="http://schemas.microsoft.com/office/drawing/2014/main" id="{E0E97C43-27CF-4DAB-ACB7-40BEAB0A8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4686300"/>
            <a:ext cx="27622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28" name="chapter-table-text-5-1">
            <a:extLst xmlns:a="http://schemas.openxmlformats.org/drawingml/2006/main">
              <a:ext uri="{FF2B5EF4-FFF2-40B4-BE49-F238E27FC236}">
                <a16:creationId xmlns:a16="http://schemas.microsoft.com/office/drawing/2014/main" id="{6465BB6D-11B2-4EFC-976B-BE9D56141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762500"/>
            <a:ext cx="2571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650" b="1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1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Nash equilibrium</a:t>
            </a:r>
          </a:p>
        </p:txBody>
      </p:sp>
      <p:sp>
        <p:nvSpPr>
          <p:cNvPr id="29" name="chapter-table-cell-5-2">
            <a:extLst xmlns:a="http://schemas.openxmlformats.org/drawingml/2006/main">
              <a:ext uri="{FF2B5EF4-FFF2-40B4-BE49-F238E27FC236}">
                <a16:creationId xmlns:a16="http://schemas.microsoft.com/office/drawing/2014/main" id="{5D2A2386-0ED8-4DB4-B6F8-A729A0D2E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686300"/>
            <a:ext cx="73342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3DADD"/>
            </a:solidFill>
            <a:prstDash val="solid"/>
          </a:ln>
        </p:spPr>
      </p:sp>
      <p:sp>
        <p:nvSpPr>
          <p:cNvPr id="30" name="chapter-table-text-5-2">
            <a:extLst xmlns:a="http://schemas.openxmlformats.org/drawingml/2006/main">
              <a:ext uri="{FF2B5EF4-FFF2-40B4-BE49-F238E27FC236}">
                <a16:creationId xmlns:a16="http://schemas.microsoft.com/office/drawing/2014/main" id="{E68E30DD-2612-4E88-8143-57220FE65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05250" y="4762500"/>
            <a:ext cx="714375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650" b="0" i="0">
                <a:solidFill>
                  <a:srgbClr val="172126"/>
                </a:solidFill>
                <a:latin typeface="Aptos"/>
                <a:ea typeface="Aptos"/>
                <a:cs typeface="Aptos"/>
              </a:defRPr>
            </a:pPr>
            <a:r>
              <a:rPr sz="1650" b="0" i="0">
                <a:solidFill>
                  <a:srgbClr val="172126"/>
                </a:solidFill>
                <a:latin typeface="Aptos"/>
                <a:ea typeface="Aptos"/>
                <a:cs typeface="Aptos"/>
              </a:rPr>
              <a:t>A set of choices where no player wants to switch alone.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1C92FE2-0B36-430C-9E3A-1432E020D6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657850"/>
            <a:ext cx="9334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00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800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A payoff matrix organizes incentives; it does not replace the economic story.</a:t>
            </a:r>
          </a:p>
        </p:txBody>
      </p:sp>
    </p:spTree>
    <p:extLst>
      <p:ext uri="{BB962C8B-B14F-4D97-AF65-F5344CB8AC3E}">
        <p14:creationId xmlns:p14="http://schemas.microsoft.com/office/powerpoint/2010/main" val="270342777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4E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31BB8B8D-3EE6-4A9C-A4FB-55CC29C35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A3B3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F29ED12A-AFB0-490D-BC73-40B6CC0A2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9A3B35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9A3B35"/>
                </a:solidFill>
                <a:latin typeface="Aptos"/>
                <a:ea typeface="Aptos"/>
                <a:cs typeface="Aptos"/>
              </a:rPr>
              <a:t>CHAPTER 17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30090F1-FA73-4C34-960D-59FCBD72AC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78487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172126"/>
                </a:solidFill>
                <a:latin typeface="Georgia"/>
                <a:ea typeface="Georgia"/>
                <a:cs typeface="Georgia"/>
              </a:rPr>
              <a:t>Two prisoners can make individually sensible choices that hurt both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1ED32D15-F7CF-487E-8248-B98F712E8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3DAD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36F09171-5506-43C7-8A55-71DA04F09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ED39BE59-9D3C-4269-B16B-ACA451458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56636A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56636A"/>
                </a:solidFill>
                <a:latin typeface="Aptos"/>
                <a:ea typeface="Aptos"/>
                <a:cs typeface="Aptos"/>
              </a:rPr>
              <a:t>7</a:t>
            </a:r>
          </a:p>
        </p:txBody>
      </p:sp>
      <p:pic>
        <p:nvPicPr>
          <p:cNvPr id="1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d1015fce2149dd"/>
          <a:stretch xmlns:a="http://schemas.openxmlformats.org/drawingml/2006/main"/>
        </p:blipFill>
        <p:spPr>
          <a:xfrm xmlns:a="http://schemas.openxmlformats.org/drawingml/2006/main">
            <a:off x="2851381" y="1371600"/>
            <a:ext cx="6489237" cy="4419600"/>
          </a:xfrm>
          <a:prstGeom xmlns:a="http://schemas.openxmlformats.org/drawingml/2006/main" prst="rect">
            <a:avLst/>
          </a:prstGeom>
        </p:spPr>
      </p:pic>
      <p:sp>
        <p:nvSpPr>
          <p:cNvPr id="8" name="figure-takeaway">
            <a:extLst xmlns:a="http://schemas.openxmlformats.org/drawingml/2006/main">
              <a:ext uri="{FF2B5EF4-FFF2-40B4-BE49-F238E27FC236}">
                <a16:creationId xmlns:a16="http://schemas.microsoft.com/office/drawing/2014/main" id="{C97BE1AD-676F-43A8-9164-83F73BD76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" y="5829300"/>
            <a:ext cx="101346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107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725" b="1" i="0">
                <a:solidFill>
                  <a:srgbClr val="124854"/>
                </a:solidFill>
                <a:latin typeface="Aptos"/>
                <a:ea typeface="Aptos"/>
                <a:cs typeface="Aptos"/>
              </a:defRPr>
            </a:pPr>
            <a:r>
              <a:rPr sz="1725" b="1" i="0">
                <a:solidFill>
                  <a:srgbClr val="124854"/>
                </a:solidFill>
                <a:latin typeface="Aptos"/>
                <a:ea typeface="Aptos"/>
                <a:cs typeface="Aptos"/>
              </a:rPr>
              <a:t>Confessing is individually attractive, yet mutual confession leaves both worse than mutual silence.</a:t>
            </a:r>
          </a:p>
        </p:txBody>
      </p:sp>
    </p:spTree>
    <p:extLst>
      <p:ext uri="{BB962C8B-B14F-4D97-AF65-F5344CB8AC3E}">
        <p14:creationId xmlns:p14="http://schemas.microsoft.com/office/powerpoint/2010/main" val="12227963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accent-rule">
            <a:extLst xmlns:a="http://schemas.openxmlformats.org/drawingml/2006/main">
              <a:ext uri="{FF2B5EF4-FFF2-40B4-BE49-F238E27FC236}">
                <a16:creationId xmlns:a16="http://schemas.microsoft.com/office/drawing/2014/main" id="{2F1BB2C7-5194-408C-BFD0-1CD2B18AE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42830485-044A-448A-B458-6BCD25E2F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2181621-FE39-46FB-8E06-F2CA0A75B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A Nash equilibrium need not maximize joint payoff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0224FC7D-C1FB-4B34-8FA4-F30151A695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6BD2D2D4-7FB1-42BD-9D26-B16E89EC0F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6D6945A1-AD9B-4F41-A088-0B71BBAD2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8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64A675B4-754A-4572-A8D0-DE9BF1F1C3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924050"/>
            <a:ext cx="100965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Each prisoner is choosing a best response, but the combined result is worse for both.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E22FE1E-4733-4F29-95CB-1AF8C3677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562600"/>
            <a:ext cx="89535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1875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1875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Individual rationality does not guarantee the best group outcome.</a:t>
            </a:r>
          </a:p>
        </p:txBody>
      </p:sp>
    </p:spTree>
    <p:extLst>
      <p:ext uri="{BB962C8B-B14F-4D97-AF65-F5344CB8AC3E}">
        <p14:creationId xmlns:p14="http://schemas.microsoft.com/office/powerpoint/2010/main" val="141179789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12485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accent-rule">
            <a:extLst xmlns:a="http://schemas.openxmlformats.org/drawingml/2006/main">
              <a:ext uri="{FF2B5EF4-FFF2-40B4-BE49-F238E27FC236}">
                <a16:creationId xmlns:a16="http://schemas.microsoft.com/office/drawing/2014/main" id="{B582B194-8407-428E-A15B-265C66E9B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4350" y="400050"/>
            <a:ext cx="685800" cy="571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A62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chapter-label">
            <a:extLst xmlns:a="http://schemas.openxmlformats.org/drawingml/2006/main">
              <a:ext uri="{FF2B5EF4-FFF2-40B4-BE49-F238E27FC236}">
                <a16:creationId xmlns:a16="http://schemas.microsoft.com/office/drawing/2014/main" id="{015506D8-6DA8-4E4E-B14E-618C1E4039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04800"/>
            <a:ext cx="142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1050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1050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CHAPTER 17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31B5868-D859-450C-9F75-586C760830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85800"/>
            <a:ext cx="109728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9261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defRPr>
            </a:pPr>
            <a:r>
              <a:rPr sz="3150" b="1" i="0">
                <a:solidFill>
                  <a:srgbClr val="FFFFFF"/>
                </a:solidFill>
                <a:latin typeface="Georgia"/>
                <a:ea typeface="Georgia"/>
                <a:cs typeface="Georgia"/>
              </a:rPr>
              <a:t>Cartel members want everyone else to restrain output</a:t>
            </a:r>
          </a:p>
        </p:txBody>
      </p:sp>
      <p:sp>
        <p:nvSpPr>
          <p:cNvPr id="4" name="footer-rule">
            <a:extLst xmlns:a="http://schemas.openxmlformats.org/drawingml/2006/main">
              <a:ext uri="{FF2B5EF4-FFF2-40B4-BE49-F238E27FC236}">
                <a16:creationId xmlns:a16="http://schemas.microsoft.com/office/drawing/2014/main" id="{57C1F1E5-1D31-4D1D-A952-D5E7D2ACB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19850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D899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5" name="footer-book">
            <a:extLst xmlns:a="http://schemas.openxmlformats.org/drawingml/2006/main">
              <a:ext uri="{FF2B5EF4-FFF2-40B4-BE49-F238E27FC236}">
                <a16:creationId xmlns:a16="http://schemas.microsoft.com/office/drawing/2014/main" id="{32245DEA-3910-48CF-82F0-D7672AB40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2095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900" b="1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1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PRINCIPLES OF MICRO</a:t>
            </a:r>
          </a:p>
        </p:txBody>
      </p:sp>
      <p:sp>
        <p:nvSpPr>
          <p:cNvPr id="6" name="footer-number">
            <a:extLst xmlns:a="http://schemas.openxmlformats.org/drawingml/2006/main">
              <a:ext uri="{FF2B5EF4-FFF2-40B4-BE49-F238E27FC236}">
                <a16:creationId xmlns:a16="http://schemas.microsoft.com/office/drawing/2014/main" id="{922AA560-2939-479C-B131-20E4EDF854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496050"/>
            <a:ext cx="533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lnSpc>
                <a:spcPct val="108000"/>
              </a:lnSpc>
              <a:buNone/>
              <a:defRPr sz="900" b="0" i="0">
                <a:solidFill>
                  <a:srgbClr val="C7DADD"/>
                </a:solidFill>
                <a:latin typeface="Aptos"/>
                <a:ea typeface="Aptos"/>
                <a:cs typeface="Aptos"/>
              </a:defRPr>
            </a:pPr>
            <a:r>
              <a:rPr sz="900" b="0" i="0">
                <a:solidFill>
                  <a:srgbClr val="C7DADD"/>
                </a:solidFill>
                <a:latin typeface="Aptos"/>
                <a:ea typeface="Aptos"/>
                <a:cs typeface="Aptos"/>
              </a:rPr>
              <a:t>9</a:t>
            </a:r>
          </a:p>
        </p:txBody>
      </p:sp>
      <p:sp>
        <p:nvSpPr>
          <p:cNvPr id="7" name="big-statement">
            <a:extLst xmlns:a="http://schemas.openxmlformats.org/drawingml/2006/main">
              <a:ext uri="{FF2B5EF4-FFF2-40B4-BE49-F238E27FC236}">
                <a16:creationId xmlns:a16="http://schemas.microsoft.com/office/drawing/2014/main" id="{19FF4705-1D3A-4912-BA71-4AB0C8959B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1524000"/>
            <a:ext cx="100965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lnSpc>
                <a:spcPct val="108000"/>
              </a:lnSpc>
              <a:buNone/>
              <a:def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defRPr>
            </a:pPr>
            <a:r>
              <a:rPr sz="3450" b="1" i="0">
                <a:solidFill>
                  <a:srgbClr val="D8A62F"/>
                </a:solidFill>
                <a:latin typeface="Georgia"/>
                <a:ea typeface="Georgia"/>
                <a:cs typeface="Georgia"/>
              </a:rPr>
              <a:t>A cartel tries to copy a monopolist by limiting total quantity and raising price.</a:t>
            </a:r>
          </a:p>
        </p:txBody>
      </p:sp>
      <p:sp>
        <p:nvSpPr>
          <p:cNvPr id="8" name="bullet-mark-1">
            <a:extLst xmlns:a="http://schemas.openxmlformats.org/drawingml/2006/main">
              <a:ext uri="{FF2B5EF4-FFF2-40B4-BE49-F238E27FC236}">
                <a16:creationId xmlns:a16="http://schemas.microsoft.com/office/drawing/2014/main" id="{0A13531A-9ECC-4463-8F13-125A9DA64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1527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9" name="bullet-1">
            <a:extLst xmlns:a="http://schemas.openxmlformats.org/drawingml/2006/main">
              <a:ext uri="{FF2B5EF4-FFF2-40B4-BE49-F238E27FC236}">
                <a16:creationId xmlns:a16="http://schemas.microsoft.com/office/drawing/2014/main" id="{2FB18D3F-F285-4F9B-98A6-B55D536B3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1623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Jointly, members gain from restriction.</a:t>
            </a:r>
          </a:p>
        </p:txBody>
      </p:sp>
      <p:sp>
        <p:nvSpPr>
          <p:cNvPr id="10" name="bullet-mark-2">
            <a:extLst xmlns:a="http://schemas.openxmlformats.org/drawingml/2006/main">
              <a:ext uri="{FF2B5EF4-FFF2-40B4-BE49-F238E27FC236}">
                <a16:creationId xmlns:a16="http://schemas.microsoft.com/office/drawing/2014/main" id="{F5B6E9CF-8A32-400F-B144-3AFB5A5992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378142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1" name="bullet-2">
            <a:extLst xmlns:a="http://schemas.openxmlformats.org/drawingml/2006/main">
              <a:ext uri="{FF2B5EF4-FFF2-40B4-BE49-F238E27FC236}">
                <a16:creationId xmlns:a16="http://schemas.microsoft.com/office/drawing/2014/main" id="{22E8A30B-F8AA-4839-AF99-565C27B58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79095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4768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Individually, each member wants to sell extra units at the high cartel price.</a:t>
            </a:r>
          </a:p>
        </p:txBody>
      </p:sp>
      <p:sp>
        <p:nvSpPr>
          <p:cNvPr id="12" name="bullet-mark-3">
            <a:extLst xmlns:a="http://schemas.openxmlformats.org/drawingml/2006/main">
              <a:ext uri="{FF2B5EF4-FFF2-40B4-BE49-F238E27FC236}">
                <a16:creationId xmlns:a16="http://schemas.microsoft.com/office/drawing/2014/main" id="{31EAA4E4-6D63-42C4-AA0D-2B29ED51C5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4050" y="4410075"/>
            <a:ext cx="2286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1" i="0">
                <a:solidFill>
                  <a:srgbClr val="D8A62F"/>
                </a:solidFill>
                <a:latin typeface="Aptos"/>
                <a:ea typeface="Aptos"/>
                <a:cs typeface="Aptos"/>
              </a:defRPr>
            </a:pPr>
            <a:r>
              <a:rPr sz="2025" b="1" i="0">
                <a:solidFill>
                  <a:srgbClr val="D8A62F"/>
                </a:solidFill>
                <a:latin typeface="Aptos"/>
                <a:ea typeface="Aptos"/>
                <a:cs typeface="Aptos"/>
              </a:rPr>
              <a:t>•</a:t>
            </a:r>
          </a:p>
        </p:txBody>
      </p:sp>
      <p:sp>
        <p:nvSpPr>
          <p:cNvPr id="13" name="bullet-3">
            <a:extLst xmlns:a="http://schemas.openxmlformats.org/drawingml/2006/main">
              <a:ext uri="{FF2B5EF4-FFF2-40B4-BE49-F238E27FC236}">
                <a16:creationId xmlns:a16="http://schemas.microsoft.com/office/drawing/2014/main" id="{096A65E6-5E2E-4D4E-B6F4-810C58120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419600"/>
            <a:ext cx="80200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8000"/>
              </a:lnSpc>
              <a:buNone/>
              <a:defRPr sz="2025" b="0" i="0">
                <a:solidFill>
                  <a:srgbClr val="FFFFFF"/>
                </a:solidFill>
                <a:latin typeface="Aptos"/>
                <a:ea typeface="Aptos"/>
                <a:cs typeface="Aptos"/>
              </a:defRPr>
            </a:pPr>
            <a:r>
              <a:rPr sz="2025" b="0" i="0">
                <a:solidFill>
                  <a:srgbClr val="FFFFFF"/>
                </a:solidFill>
                <a:latin typeface="Aptos"/>
                <a:ea typeface="Aptos"/>
                <a:cs typeface="Aptos"/>
              </a:rPr>
              <a:t>The incentive to cheat makes cartels fragile.</a:t>
            </a:r>
          </a:p>
        </p:txBody>
      </p:sp>
    </p:spTree>
    <p:extLst>
      <p:ext uri="{BB962C8B-B14F-4D97-AF65-F5344CB8AC3E}">
        <p14:creationId xmlns:p14="http://schemas.microsoft.com/office/powerpoint/2010/main" val="879879885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2026-07-31T14:32:31.8220000Z</dcterms:created>
  <dcterms:modified xsi:type="dcterms:W3CDTF">2026-07-31T14:32:31.8220000Z</dcterms:modified>
</coreProperties>
</file>