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d86b50c28504b31" /><Relationship Type="http://schemas.openxmlformats.org/officeDocument/2006/relationships/extended-properties" Target="/docProps/app.xml" Id="Ra9789780fa224159" /><Relationship Type="http://schemas.openxmlformats.org/officeDocument/2006/relationships/officeDocument" Target="/ppt/presentation.xml" Id="R930e40b739dd44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849fe67b644084"/>
  </p:sldMasterIdLst>
  <p:notesMasterIdLst>
    <p:notesMasterId xmlns:r="http://schemas.openxmlformats.org/officeDocument/2006/relationships" r:id="Rfb52101b2bc94e5e"/>
  </p:notesMasterIdLst>
  <p:sldIdLst>
    <p:sldId xmlns:r="http://schemas.openxmlformats.org/officeDocument/2006/relationships" id="256" r:id="Raf459bb121aa4cb3"/>
    <p:sldId xmlns:r="http://schemas.openxmlformats.org/officeDocument/2006/relationships" id="257" r:id="R4c23be6e5163482e"/>
    <p:sldId xmlns:r="http://schemas.openxmlformats.org/officeDocument/2006/relationships" id="258" r:id="Re4b3736cf9d24a7b"/>
    <p:sldId xmlns:r="http://schemas.openxmlformats.org/officeDocument/2006/relationships" id="259" r:id="R50e492481eb24151"/>
    <p:sldId xmlns:r="http://schemas.openxmlformats.org/officeDocument/2006/relationships" id="260" r:id="Rcc44186db573497e"/>
    <p:sldId xmlns:r="http://schemas.openxmlformats.org/officeDocument/2006/relationships" id="261" r:id="R9bb9bd97d7e04539"/>
    <p:sldId xmlns:r="http://schemas.openxmlformats.org/officeDocument/2006/relationships" id="262" r:id="Rdf99e47e8bab4336"/>
    <p:sldId xmlns:r="http://schemas.openxmlformats.org/officeDocument/2006/relationships" id="263" r:id="Rf8745eb37cda4f2c"/>
    <p:sldId xmlns:r="http://schemas.openxmlformats.org/officeDocument/2006/relationships" id="264" r:id="Raa0f018ef4ad4145"/>
    <p:sldId xmlns:r="http://schemas.openxmlformats.org/officeDocument/2006/relationships" id="265" r:id="R4455ed60a1d54561"/>
    <p:sldId xmlns:r="http://schemas.openxmlformats.org/officeDocument/2006/relationships" id="266" r:id="Rd75fe994542f48a1"/>
    <p:sldId xmlns:r="http://schemas.openxmlformats.org/officeDocument/2006/relationships" id="267" r:id="R5a88ce2d047d4ba7"/>
    <p:sldId xmlns:r="http://schemas.openxmlformats.org/officeDocument/2006/relationships" id="268" r:id="R98e03695861d462c"/>
    <p:sldId xmlns:r="http://schemas.openxmlformats.org/officeDocument/2006/relationships" id="269" r:id="R265e20107b51461d"/>
    <p:sldId xmlns:r="http://schemas.openxmlformats.org/officeDocument/2006/relationships" id="270" r:id="Re578ecc8b85f4552"/>
    <p:sldId xmlns:r="http://schemas.openxmlformats.org/officeDocument/2006/relationships" id="271" r:id="Ra541a992717841a1"/>
    <p:sldId xmlns:r="http://schemas.openxmlformats.org/officeDocument/2006/relationships" id="272" r:id="R3d794c789cbc4fd5"/>
    <p:sldId xmlns:r="http://schemas.openxmlformats.org/officeDocument/2006/relationships" id="273" r:id="Re39e5a15c0654975"/>
    <p:sldId xmlns:r="http://schemas.openxmlformats.org/officeDocument/2006/relationships" id="274" r:id="Raeb1048a578e40d0"/>
    <p:sldId xmlns:r="http://schemas.openxmlformats.org/officeDocument/2006/relationships" id="275" r:id="Rf25a46f2cfe044b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7eb9b7b09164ee7" /><Relationship Type="http://schemas.openxmlformats.org/officeDocument/2006/relationships/slideMaster" Target="/ppt/slideMasters/slideMaster1.xml" Id="Ref849fe67b644084" /><Relationship Type="http://schemas.openxmlformats.org/officeDocument/2006/relationships/notesMaster" Target="/ppt/notesMasters/notesMaster1.xml" Id="Rfb52101b2bc94e5e" /><Relationship Type="http://schemas.openxmlformats.org/officeDocument/2006/relationships/presProps" Target="/ppt/presProps.xml" Id="R5b6f09e7b70140d9" /><Relationship Type="http://schemas.openxmlformats.org/officeDocument/2006/relationships/tableStyles" Target="/ppt/tableStyles.xml" Id="R924c09fd54924c38" /><Relationship Type="http://schemas.openxmlformats.org/officeDocument/2006/relationships/slide" Target="/ppt/slides/slide1.xml" Id="Raf459bb121aa4cb3" /><Relationship Type="http://schemas.openxmlformats.org/officeDocument/2006/relationships/slide" Target="/ppt/slides/slide2.xml" Id="R4c23be6e5163482e" /><Relationship Type="http://schemas.openxmlformats.org/officeDocument/2006/relationships/slide" Target="/ppt/slides/slide3.xml" Id="Re4b3736cf9d24a7b" /><Relationship Type="http://schemas.openxmlformats.org/officeDocument/2006/relationships/slide" Target="/ppt/slides/slide4.xml" Id="R50e492481eb24151" /><Relationship Type="http://schemas.openxmlformats.org/officeDocument/2006/relationships/slide" Target="/ppt/slides/slide5.xml" Id="Rcc44186db573497e" /><Relationship Type="http://schemas.openxmlformats.org/officeDocument/2006/relationships/slide" Target="/ppt/slides/slide6.xml" Id="R9bb9bd97d7e04539" /><Relationship Type="http://schemas.openxmlformats.org/officeDocument/2006/relationships/slide" Target="/ppt/slides/slide7.xml" Id="Rdf99e47e8bab4336" /><Relationship Type="http://schemas.openxmlformats.org/officeDocument/2006/relationships/slide" Target="/ppt/slides/slide8.xml" Id="Rf8745eb37cda4f2c" /><Relationship Type="http://schemas.openxmlformats.org/officeDocument/2006/relationships/slide" Target="/ppt/slides/slide9.xml" Id="Raa0f018ef4ad4145" /><Relationship Type="http://schemas.openxmlformats.org/officeDocument/2006/relationships/slide" Target="/ppt/slides/slide10.xml" Id="R4455ed60a1d54561" /><Relationship Type="http://schemas.openxmlformats.org/officeDocument/2006/relationships/slide" Target="/ppt/slides/slide11.xml" Id="Rd75fe994542f48a1" /><Relationship Type="http://schemas.openxmlformats.org/officeDocument/2006/relationships/slide" Target="/ppt/slides/slide12.xml" Id="R5a88ce2d047d4ba7" /><Relationship Type="http://schemas.openxmlformats.org/officeDocument/2006/relationships/slide" Target="/ppt/slides/slide13.xml" Id="R98e03695861d462c" /><Relationship Type="http://schemas.openxmlformats.org/officeDocument/2006/relationships/slide" Target="/ppt/slides/slide14.xml" Id="R265e20107b51461d" /><Relationship Type="http://schemas.openxmlformats.org/officeDocument/2006/relationships/slide" Target="/ppt/slides/slide15.xml" Id="Re578ecc8b85f4552" /><Relationship Type="http://schemas.openxmlformats.org/officeDocument/2006/relationships/slide" Target="/ppt/slides/slide16.xml" Id="Ra541a992717841a1" /><Relationship Type="http://schemas.openxmlformats.org/officeDocument/2006/relationships/slide" Target="/ppt/slides/slide17.xml" Id="R3d794c789cbc4fd5" /><Relationship Type="http://schemas.openxmlformats.org/officeDocument/2006/relationships/slide" Target="/ppt/slides/slide18.xml" Id="Re39e5a15c0654975" /><Relationship Type="http://schemas.openxmlformats.org/officeDocument/2006/relationships/slide" Target="/ppt/slides/slide19.xml" Id="Raeb1048a578e40d0" /><Relationship Type="http://schemas.openxmlformats.org/officeDocument/2006/relationships/slide" Target="/ppt/slides/slide20.xml" Id="Rf25a46f2cfe044b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4b68280893646a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51d0a5d3b0d45f5" /><Relationship Type="http://schemas.openxmlformats.org/officeDocument/2006/relationships/notesMaster" Target="/ppt/notesMasters/notesMaster1.xml" Id="Rdc781614b33a4d9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f9e5076d64f497f" /><Relationship Type="http://schemas.openxmlformats.org/officeDocument/2006/relationships/notesMaster" Target="/ppt/notesMasters/notesMaster1.xml" Id="Rac445a113efd41e0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fb0629544903429a" /><Relationship Type="http://schemas.openxmlformats.org/officeDocument/2006/relationships/notesMaster" Target="/ppt/notesMasters/notesMaster1.xml" Id="Rc24591fc124c429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92dcb633f39a4a0c" /><Relationship Type="http://schemas.openxmlformats.org/officeDocument/2006/relationships/notesMaster" Target="/ppt/notesMasters/notesMaster1.xml" Id="Rf21e55613fcf4517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f1291f1e2b814ebc" /><Relationship Type="http://schemas.openxmlformats.org/officeDocument/2006/relationships/notesMaster" Target="/ppt/notesMasters/notesMaster1.xml" Id="Re0b6bc54e12a4ffc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5fe2a48b489045cf" /><Relationship Type="http://schemas.openxmlformats.org/officeDocument/2006/relationships/notesMaster" Target="/ppt/notesMasters/notesMaster1.xml" Id="Re7671ae0ed064aa3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aff78ab598894d96" /><Relationship Type="http://schemas.openxmlformats.org/officeDocument/2006/relationships/notesMaster" Target="/ppt/notesMasters/notesMaster1.xml" Id="R1ce72f92c6dc4602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c94c722a983940a7" /><Relationship Type="http://schemas.openxmlformats.org/officeDocument/2006/relationships/notesMaster" Target="/ppt/notesMasters/notesMaster1.xml" Id="R441e748100c849fe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0f18648694134fd5" /><Relationship Type="http://schemas.openxmlformats.org/officeDocument/2006/relationships/notesMaster" Target="/ppt/notesMasters/notesMaster1.xml" Id="Rff42bf179d4245d5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42fa3479cf074fe3" /><Relationship Type="http://schemas.openxmlformats.org/officeDocument/2006/relationships/notesMaster" Target="/ppt/notesMasters/notesMaster1.xml" Id="Re79d5d22047b446e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58b6bc7f918b4a8a" /><Relationship Type="http://schemas.openxmlformats.org/officeDocument/2006/relationships/notesMaster" Target="/ppt/notesMasters/notesMaster1.xml" Id="Rfd50676b9bba46f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9cf1c98c23a4af1" /><Relationship Type="http://schemas.openxmlformats.org/officeDocument/2006/relationships/notesMaster" Target="/ppt/notesMasters/notesMaster1.xml" Id="R30b82c40b63d454a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59505e8fdafe4645" /><Relationship Type="http://schemas.openxmlformats.org/officeDocument/2006/relationships/notesMaster" Target="/ppt/notesMasters/notesMaster1.xml" Id="R5c714f3c3de4465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dff17d311054c3e" /><Relationship Type="http://schemas.openxmlformats.org/officeDocument/2006/relationships/notesMaster" Target="/ppt/notesMasters/notesMaster1.xml" Id="Re6bb0e6ea8504dd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27e3c6872c34ab5" /><Relationship Type="http://schemas.openxmlformats.org/officeDocument/2006/relationships/notesMaster" Target="/ppt/notesMasters/notesMaster1.xml" Id="R4463a88a93c244e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c88333b60d44f8e" /><Relationship Type="http://schemas.openxmlformats.org/officeDocument/2006/relationships/notesMaster" Target="/ppt/notesMasters/notesMaster1.xml" Id="R28f881473d88497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11f784e33d14757" /><Relationship Type="http://schemas.openxmlformats.org/officeDocument/2006/relationships/notesMaster" Target="/ppt/notesMasters/notesMaster1.xml" Id="R0316257137a9495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4f0c6d41e4c43ec" /><Relationship Type="http://schemas.openxmlformats.org/officeDocument/2006/relationships/notesMaster" Target="/ppt/notesMasters/notesMaster1.xml" Id="Rccda75c51c8047f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8f01e22b87243a1" /><Relationship Type="http://schemas.openxmlformats.org/officeDocument/2006/relationships/notesMaster" Target="/ppt/notesMasters/notesMaster1.xml" Id="R44fb312bc94543d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3b2f97aece34c75" /><Relationship Type="http://schemas.openxmlformats.org/officeDocument/2006/relationships/notesMaster" Target="/ppt/notesMasters/notesMaster1.xml" Id="R6f80caa87c7c4e5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Begin by separating health outcomes from the health-care system. Medical care matters, but behavior, environment, income, genetics, and chance also matter.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19: Health, Medical Care, and Insurance (current project draft).</a:t>
            </a:r>
          </a:p>
          <a:p xmlns:a="http://schemas.openxmlformats.org/drawingml/2006/main">
            <a:r>
              <a:t>- Cover artwork: design/book-cover/principles-of-micro-cover.png (project-generated asset).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Moral hazard is not proof of fraud or bad character. It is the ordinary response to a lower out-of-pocket price.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19: Health, Medical Care, and Insurance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shade all additional use as waste. Welfare depends on the value and resource cost of the marginal services.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19: Health, Medical Care, and Insurance (current project draft).</a:t>
            </a:r>
          </a:p>
          <a:p xmlns:a="http://schemas.openxmlformats.org/drawingml/2006/main">
            <a:r>
              <a:t>- Project-reviewed Chapter 19 figures from figures/ch19_health_medical_care_and_insurance/.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RAND as the main evidence that use responds to out-of-pocket price. Keep numerical estimates out of the main slide.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19: Health, Medical Care, and Insurance (current project draft).</a:t>
            </a:r>
          </a:p>
          <a:p xmlns:a="http://schemas.openxmlformats.org/drawingml/2006/main">
            <a:r>
              <a:t>- RAND Corporation, The Health Insurance Experiment; Aviva Aron-Dine, Liran Einav, and Amy Finkelstein, The RAND Health Insurance Experiment, Three Decades Later, Journal of Economic Perspectives 27(1), 2013.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third-party payment in prose; the removed flowchart added more complexity than the principles-level point required.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19: Health, Medical Care, and Insurance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Mention salary and bundled payment briefly in discussion. No model removes the need for information, quality measurement, and monitoring.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19: Health, Medical Care, and Insurance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Avoid treating health care as one national market. Market power depends on service, geography, network, and available substitutes.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19: Health, Medical Care, and Insurance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public health distinct from insurance. The externality concerns effects on others; insurance concerns risk pooling and point-of-care prices.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19: Health, Medical Care, and Insurance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serious comparison is among rationing mechanisms, their incentives, and their consequences, not between rationing and no rationing.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19: Health, Medical Care, and Insurance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as an optional research assignment linked back to Chapter 6. Students should distinguish causal experiments from simple cross-country comparisons.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19: Health, Medical Care, and Insurance (current project draft).</a:t>
            </a:r>
          </a:p>
          <a:p xmlns:a="http://schemas.openxmlformats.org/drawingml/2006/main">
            <a:r>
              <a:t>- Nicola Lacetera, Mario Macis, and Robert Slonim, Rewarding Volunteers, Management Science 60(5), 2014; Carl Mellstrom and Magnus Johannesson, Crowding Out in Blood Donation, Journal of the European Economic Association 6(4), 2008.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as the chapter's transfer framework rather than a large institution-comparison table.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19: Health, Medical Care, and Insurance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distinction prevents the chapter from treating every health difference as evidence about access to doctors or insurance.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19: Health, Medical Care, and Insurance (current project draft).</a:t>
            </a:r>
          </a:p>
          <a:p xmlns:a="http://schemas.openxmlformats.org/drawingml/2006/main">
            <a:r>
              <a:t>- Michael Grossman, On the Concept of Health Capital and the Demand for Health, Journal of Political Economy 80(2), 1972.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by asking students to apply adverse selection and moral hazard to one insurance design without mixing their timing.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19: Health, Medical Care, and Insurance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These are periodic survey estimates for ages 20 to 74, not annual observations. BMI is useful for population measurement but is not a complete measure of individual metabolic health.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19: Health, Medical Care, and Insurance (current project draft).</a:t>
            </a:r>
          </a:p>
          <a:p xmlns:a="http://schemas.openxmlformats.org/drawingml/2006/main">
            <a:r>
              <a:t>- Cheryl Fryar, Joseph Afful, and Nadia Saif, Prevalence of Overweight, Obesity, and Severe Obesity Among Adults Age 20 and Older, NCHS Health E-Stat 111, 2026.</a:t>
            </a:r>
          </a:p>
          <a:p xmlns:a="http://schemas.openxmlformats.org/drawingml/2006/main">
            <a:r>
              <a:t>- Project-reviewed Chapter 19 figures from figures/ch19_health_medical_care_and_insurance/.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the discussion hopeful but bounded. Trial averages apply to selected populations, doses, and durations and are not guarantees for an individual.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19: Health, Medical Care, and Insurance (current project draft).</a:t>
            </a:r>
          </a:p>
          <a:p xmlns:a="http://schemas.openxmlformats.org/drawingml/2006/main">
            <a:r>
              <a:t>- John Wilding and coauthors, Once-Weekly Semaglutide in Adults with Overweight or Obesity, New England Journal of Medicine 384, 2021; Ania Jastreboff and coauthors, Tirzepatide Once Weekly for the Treatment of Obesity, New England Journal of Medicine 387, 2022.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imply every medicine creates savings or every patent is well designed. The point is that the social return to valuable medical R&amp;D can be very large.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19: Health, Medical Care, and Insurance (current project draft).</a:t>
            </a:r>
          </a:p>
          <a:p xmlns:a="http://schemas.openxmlformats.org/drawingml/2006/main">
            <a:r>
              <a:t>- Kevin Murphy and Robert Topel, The Value of Health and Longevity, Journal of Political Economy 114(5), 2006; Eric Budish and coauthors, Missing Markets for Innovation, NBER Working Paper 34222, 2025, revised 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CBO projected roughly $1.1 trillion in net federal Medicare outlays and $708 billion in federal Medicaid outlays for 2026. Medicaid excludes state spending. Treat current projections as update-sensitive.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19: Health, Medical Care, and Insurance (current project draft).</a:t>
            </a:r>
          </a:p>
          <a:p xmlns:a="http://schemas.openxmlformats.org/drawingml/2006/main">
            <a:r>
              <a:t>- Congressional Budget Office, The Budget and Economic Outlook: 2026 to 2036, Chapter 3.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These features make the sector a concentrated application of Chapters 5, 10, 12, 15, and 18.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19: Health, Medical Care, and Insurance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identity of the person with the loss is uncertain, and the loss may not occur exactly as pictured. The $500 is expected claims per person, not necessarily the final market premium.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19: Health, Medical Care, and Insurance (current project draft).</a:t>
            </a:r>
          </a:p>
          <a:p xmlns:a="http://schemas.openxmlformats.org/drawingml/2006/main">
            <a:r>
              <a:t>- Project-reviewed Chapter 19 figures from figures/ch19_health_medical_care_and_insurance/.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Recall Chapter 12: adverse selection concerns information and selection before or when coverage is chosen.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19: Health, Medical Care, and Insurance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10ad2d366b42a3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30556926e9c48a7" /><Relationship Type="http://schemas.openxmlformats.org/officeDocument/2006/relationships/slideLayout" Target="/ppt/slideLayouts/slideLayout1.xml" Id="R8ac010e3f48b4847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c010e3f48b484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8add1c8f8448a" /><Relationship Type="http://schemas.openxmlformats.org/officeDocument/2006/relationships/image" Target="/ppt/media/image.png" Id="Rba9cc2da4a5f4651" /><Relationship Type="http://schemas.openxmlformats.org/officeDocument/2006/relationships/notesSlide" Target="/ppt/notesSlides/notesSlide1.xml" Id="R210dd2f2521d41b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5ad36b23a4827" /><Relationship Type="http://schemas.openxmlformats.org/officeDocument/2006/relationships/notesSlide" Target="/ppt/notesSlides/notesSlide10.xml" Id="R13d3cd19e89f4e3b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9d37fce604afa" /><Relationship Type="http://schemas.openxmlformats.org/officeDocument/2006/relationships/image" Target="/ppt/media/image4.png" Id="Rd751da01362c4b6d" /><Relationship Type="http://schemas.openxmlformats.org/officeDocument/2006/relationships/notesSlide" Target="/ppt/notesSlides/notesSlide11.xml" Id="R7bf7e4e6f5c24eb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2d56f6b0441a5" /><Relationship Type="http://schemas.openxmlformats.org/officeDocument/2006/relationships/notesSlide" Target="/ppt/notesSlides/notesSlide12.xml" Id="R2239acaa544e4eef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15870b73545b4" /><Relationship Type="http://schemas.openxmlformats.org/officeDocument/2006/relationships/notesSlide" Target="/ppt/notesSlides/notesSlide13.xml" Id="R3ddba8e314774533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2eb6075644d91" /><Relationship Type="http://schemas.openxmlformats.org/officeDocument/2006/relationships/notesSlide" Target="/ppt/notesSlides/notesSlide14.xml" Id="R6856c4297ead46cb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bc532435342dd" /><Relationship Type="http://schemas.openxmlformats.org/officeDocument/2006/relationships/notesSlide" Target="/ppt/notesSlides/notesSlide15.xml" Id="Ref1f662922f44e57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6cca0b2ac441f" /><Relationship Type="http://schemas.openxmlformats.org/officeDocument/2006/relationships/notesSlide" Target="/ppt/notesSlides/notesSlide16.xml" Id="Rf0802e8a56e84184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3763dbab346b2" /><Relationship Type="http://schemas.openxmlformats.org/officeDocument/2006/relationships/notesSlide" Target="/ppt/notesSlides/notesSlide17.xml" Id="R8140a43e93524b4c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77ac5fb6c41eb" /><Relationship Type="http://schemas.openxmlformats.org/officeDocument/2006/relationships/notesSlide" Target="/ppt/notesSlides/notesSlide18.xml" Id="R277be576206e4432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6d6657ab14a58" /><Relationship Type="http://schemas.openxmlformats.org/officeDocument/2006/relationships/notesSlide" Target="/ppt/notesSlides/notesSlide19.xml" Id="R10242979ae9144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1afeedc8a4c2f" /><Relationship Type="http://schemas.openxmlformats.org/officeDocument/2006/relationships/notesSlide" Target="/ppt/notesSlides/notesSlide2.xml" Id="R713fce9480614709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4f3026b4149f4" /><Relationship Type="http://schemas.openxmlformats.org/officeDocument/2006/relationships/notesSlide" Target="/ppt/notesSlides/notesSlide20.xml" Id="R6c11e9a75a4240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8b62511cf4896" /><Relationship Type="http://schemas.openxmlformats.org/officeDocument/2006/relationships/image" Target="/ppt/media/image2.png" Id="Rd45b8ec8c85e4633" /><Relationship Type="http://schemas.openxmlformats.org/officeDocument/2006/relationships/notesSlide" Target="/ppt/notesSlides/notesSlide3.xml" Id="R2f34b1abe5ce41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640f7c42842e7" /><Relationship Type="http://schemas.openxmlformats.org/officeDocument/2006/relationships/notesSlide" Target="/ppt/notesSlides/notesSlide4.xml" Id="R1d81aca75dbc41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acfc97fec4d7a" /><Relationship Type="http://schemas.openxmlformats.org/officeDocument/2006/relationships/notesSlide" Target="/ppt/notesSlides/notesSlide5.xml" Id="Rcdb47b28cb5243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28b41cc57474f" /><Relationship Type="http://schemas.openxmlformats.org/officeDocument/2006/relationships/notesSlide" Target="/ppt/notesSlides/notesSlide6.xml" Id="R3c822173bdb744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40b01a2e14e6b" /><Relationship Type="http://schemas.openxmlformats.org/officeDocument/2006/relationships/notesSlide" Target="/ppt/notesSlides/notesSlide7.xml" Id="R74969accd6e4476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a158759114a9a" /><Relationship Type="http://schemas.openxmlformats.org/officeDocument/2006/relationships/image" Target="/ppt/media/image3.png" Id="R737529d5fd8c475e" /><Relationship Type="http://schemas.openxmlformats.org/officeDocument/2006/relationships/notesSlide" Target="/ppt/notesSlides/notesSlide8.xml" Id="Rbdabf590d25a4aa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4e94b0f1a4912" /><Relationship Type="http://schemas.openxmlformats.org/officeDocument/2006/relationships/notesSlide" Target="/ppt/notesSlides/notesSlide9.xml" Id="Ra3df178470bd4c3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title-field">
            <a:extLst xmlns:a="http://schemas.openxmlformats.org/drawingml/2006/main">
              <a:ext uri="{FF2B5EF4-FFF2-40B4-BE49-F238E27FC236}">
                <a16:creationId xmlns:a16="http://schemas.microsoft.com/office/drawing/2014/main" id="{77473E5F-44C1-4C00-BAF9-0177AB365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5247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itle-accent">
            <a:extLst xmlns:a="http://schemas.openxmlformats.org/drawingml/2006/main">
              <a:ext uri="{FF2B5EF4-FFF2-40B4-BE49-F238E27FC236}">
                <a16:creationId xmlns:a16="http://schemas.microsoft.com/office/drawing/2014/main" id="{09A9E958-88CF-4E02-819F-BAB7DBBFC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8763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deck-title">
            <a:extLst xmlns:a="http://schemas.openxmlformats.org/drawingml/2006/main">
              <a:ext uri="{FF2B5EF4-FFF2-40B4-BE49-F238E27FC236}">
                <a16:creationId xmlns:a16="http://schemas.microsoft.com/office/drawing/2014/main" id="{20E5AD21-89A8-4D41-8263-294A1B453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47800"/>
            <a:ext cx="6667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7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7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Health, Medical Care, and Insurance</a:t>
            </a:r>
          </a:p>
        </p:txBody>
      </p:sp>
      <p:sp>
        <p:nvSpPr>
          <p:cNvPr id="4" name="deck-chapter">
            <a:extLst xmlns:a="http://schemas.openxmlformats.org/drawingml/2006/main">
              <a:ext uri="{FF2B5EF4-FFF2-40B4-BE49-F238E27FC236}">
                <a16:creationId xmlns:a16="http://schemas.microsoft.com/office/drawing/2014/main" id="{C1A0E8F6-01AC-4C81-916F-5C8939DA2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7185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Chapter 19</a:t>
            </a:r>
          </a:p>
        </p:txBody>
      </p:sp>
      <p:sp>
        <p:nvSpPr>
          <p:cNvPr id="5" name="deck-book">
            <a:extLst xmlns:a="http://schemas.openxmlformats.org/drawingml/2006/main">
              <a:ext uri="{FF2B5EF4-FFF2-40B4-BE49-F238E27FC236}">
                <a16:creationId xmlns:a16="http://schemas.microsoft.com/office/drawing/2014/main" id="{A10ACC08-4017-4E6A-A1BC-DD77EE9CE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0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1800" b="0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Principles of Micro</a:t>
            </a:r>
          </a:p>
        </p:txBody>
      </p:sp>
      <p:sp>
        <p:nvSpPr>
          <p:cNvPr id="6" name="deck-author">
            <a:extLst xmlns:a="http://schemas.openxmlformats.org/drawingml/2006/main">
              <a:ext uri="{FF2B5EF4-FFF2-40B4-BE49-F238E27FC236}">
                <a16:creationId xmlns:a16="http://schemas.microsoft.com/office/drawing/2014/main" id="{C945FB47-D6EA-4369-AA67-80454820B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721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Mark Wilson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9cc2da4a5f4651"/>
          <a:stretch xmlns:a="http://schemas.openxmlformats.org/drawingml/2006/main"/>
        </p:blipFill>
        <p:spPr>
          <a:xfrm xmlns:a="http://schemas.openxmlformats.org/drawingml/2006/main">
            <a:off x="8267700" y="762000"/>
            <a:ext cx="2857500" cy="4286250"/>
          </a:xfrm>
          <a:prstGeom xmlns:a="http://schemas.openxmlformats.org/drawingml/2006/main" prst="rect">
            <a:avLst/>
          </a:prstGeom>
        </p:spPr>
      </p:pic>
      <p:sp>
        <p:nvSpPr>
          <p:cNvPr id="8" name="deck-theme">
            <a:extLst xmlns:a="http://schemas.openxmlformats.org/drawingml/2006/main">
              <a:ext uri="{FF2B5EF4-FFF2-40B4-BE49-F238E27FC236}">
                <a16:creationId xmlns:a16="http://schemas.microsoft.com/office/drawing/2014/main" id="{CD5589D4-3D5C-4D76-9D35-95A8C7A15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467350"/>
            <a:ext cx="4343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Health depends on far more than medical care, while insurance changes risk, prices, and incentives</a:t>
            </a:r>
          </a:p>
        </p:txBody>
      </p:sp>
    </p:spTree>
    <p:extLst>
      <p:ext uri="{BB962C8B-B14F-4D97-AF65-F5344CB8AC3E}">
        <p14:creationId xmlns:p14="http://schemas.microsoft.com/office/powerpoint/2010/main" val="78908317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C383A856-77FC-4240-BEF1-D1304AEB0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A421D9F9-8841-406E-8CD3-23B9F7408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19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2154D81-A925-430E-BDDD-164C49B56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Moral hazard changes behavior after coverage begins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8CB1B652-55D0-4E43-99C0-E05739726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7E921790-9D89-4877-A787-79DF8917C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924E2B56-D6CC-4DFD-9A28-CB5CEBE80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50ED7925-4BC9-483D-8A4F-40F5F9E63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Insurance lowers the price paid when care is used, so people may use more care.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74F08D87-63BB-42BF-A91C-5D8891F78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89B4A3A1-0ABE-4495-B345-27E34BE0A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78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Some additional care is valuable and would otherwise be unaffordable.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1CBB97A4-24A8-47E4-A12C-C77F77599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48488587-BA42-4DC4-A45D-3D0C7450E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Some has value below the full resource cost.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BE5FA51E-F65B-4616-BF6B-F07D52A1A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F12E9E3B-27DB-4395-A124-FF1AA9241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Providers and patients may both respond to the payment rules.</a:t>
            </a:r>
          </a:p>
        </p:txBody>
      </p:sp>
    </p:spTree>
    <p:extLst>
      <p:ext uri="{BB962C8B-B14F-4D97-AF65-F5344CB8AC3E}">
        <p14:creationId xmlns:p14="http://schemas.microsoft.com/office/powerpoint/2010/main" val="140136670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D06507B6-0AA7-4DFE-A02D-99633119E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58CD8272-B8CD-4319-9067-B08A1E7E6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19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1D5DCE8-8166-4427-8A6E-30C26447C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Insurance lowers the patient price and increases use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53D5B64-0AF0-4B33-A1FE-B42180B7D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9B5A571F-0753-4145-92A2-3A52CD187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17FED75C-DF8E-4D14-82EA-3EFAF6B22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751da01362c4b6d"/>
          <a:stretch xmlns:a="http://schemas.openxmlformats.org/drawingml/2006/main"/>
        </p:blipFill>
        <p:spPr>
          <a:xfrm xmlns:a="http://schemas.openxmlformats.org/drawingml/2006/main">
            <a:off x="2129278" y="1371600"/>
            <a:ext cx="7933445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025570E4-D45B-4324-B006-570405B59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12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Coverage changes utilization because the patient no longer faces the full cost at the point of care.</a:t>
            </a:r>
          </a:p>
        </p:txBody>
      </p:sp>
    </p:spTree>
    <p:extLst>
      <p:ext uri="{BB962C8B-B14F-4D97-AF65-F5344CB8AC3E}">
        <p14:creationId xmlns:p14="http://schemas.microsoft.com/office/powerpoint/2010/main" val="99259282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E5013392-1D11-463F-AC8C-DB4D869A7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DF2DB95D-C59E-49F0-BE70-5DDF713E2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19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ED3D0CE-51BD-4DE2-AB2C-0F5F86A99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90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Cost sharing balances risk protection and price signals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030404FD-AFEC-4E05-B641-C9538E8B8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3405D321-D46D-493F-8CAC-444747C14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F57D8ECB-B1B7-4C75-8495-FD9549F5F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737693FB-8E3C-481E-B289-FB2938DEE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69E8AD7-83DD-477D-9643-A208CCA53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MORE GENEROUS COVERAGE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4D397DAE-3073-4841-B0E9-FE8FC90C9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Better protection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578D28C8-A10F-479D-A692-3FEF731A5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Households face less financial risk when serious care is needed.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4AF9926E-F61C-4D7E-B541-22D5BD5A9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BC9C362-780C-40CF-A5DD-F52658E4B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HIGHER COST SHARING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EB6A8A64-5F37-495B-91C7-8EF620F2D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Stronger price signal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0079FCF8-6576-4B52-9A6C-1CF1AB677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Deductibles and copayments discourage some use but also expose patients to more risk.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BD75AAD-3132-402D-8E04-93056ADDA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There is no insurance design that provides full protection and leaves every incentive unchanged.</a:t>
            </a:r>
          </a:p>
        </p:txBody>
      </p:sp>
    </p:spTree>
    <p:extLst>
      <p:ext uri="{BB962C8B-B14F-4D97-AF65-F5344CB8AC3E}">
        <p14:creationId xmlns:p14="http://schemas.microsoft.com/office/powerpoint/2010/main" val="207205251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DAB2033C-B90C-4A0F-9EF0-F4F203117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EE8BF95C-65B5-47E5-9B27-2B66C0336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19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BE2CC55-0F52-4513-8DE8-688A88902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Patients, providers, and payers face different prices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00816787-0617-4CC8-82F2-FADBDA8BF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4878BCBC-0A1F-4E31-AC86-18079FA6A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D148BF4B-D66F-488F-B110-4B46C99C3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B46533E6-12AA-4236-8E46-42CBB7EAA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268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The patient can pay a copay while the insurer pays a negotiated amount and the provider receives payment under a separate rule.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0A4A8C40-8E68-4EF4-B6C1-966CE665C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07D2B085-4314-4214-8B65-42AEE9A54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sticker price may be paid by almost nobody.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5915CF1F-C0E2-4A9F-86A9-C03B3A817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34C16F29-8241-4DD9-ADC9-EC0140965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252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Network contracts determine which providers are covered and at what rate.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D66A0A02-2241-49D2-8D0D-51C629272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7E36B83E-41F8-41D5-BA93-3A6E83452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951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payment rule affects which services providers are rewarded for supplying.</a:t>
            </a:r>
          </a:p>
        </p:txBody>
      </p:sp>
    </p:spTree>
    <p:extLst>
      <p:ext uri="{BB962C8B-B14F-4D97-AF65-F5344CB8AC3E}">
        <p14:creationId xmlns:p14="http://schemas.microsoft.com/office/powerpoint/2010/main" val="16459457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54B38C57-57D8-439B-B6CF-79E3E3C6C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9DF0E744-117A-44D1-A0F7-023795C59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19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3512DBA-49F0-4F59-8248-76D1F78F9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Provider payment changes what is rewarded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CF2746F9-16F9-4B14-B56B-6F4F5B0C7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DCD324F0-8401-4DA2-8DFF-AE745F196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7DC14FA8-A6D5-4967-B31C-4EF59A7DE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2636587D-5489-4DFC-B219-4F290CAB3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5CD5576-A495-4F6C-994E-55001EC18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FEE FOR SERVICE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7009EECE-52C7-468F-A53A-788F0CB48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59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Pay for each visit or procedure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A51149D4-A755-49D1-BE7C-17A062056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Rewards additional billable activity but may encourage more services than needed.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E322EAEE-72FB-4E2E-9AA2-EE8D8E69D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4F54E62-6C80-4B76-9AF2-2C88E9F33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CAPITATION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1177851D-AF90-4115-A839-FD3009B1C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59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Pay a fixed amount per enrolled patient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06889544-8CC1-4794-A824-1055A45A8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Rewards cost control and prevention but may encourage too little care or avoiding costly patients.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91C1060-918C-48D9-8B0F-0800F8212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Every payment system solves one incentive problem by creating another.</a:t>
            </a:r>
          </a:p>
        </p:txBody>
      </p:sp>
    </p:spTree>
    <p:extLst>
      <p:ext uri="{BB962C8B-B14F-4D97-AF65-F5344CB8AC3E}">
        <p14:creationId xmlns:p14="http://schemas.microsoft.com/office/powerpoint/2010/main" val="77657362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77A978D5-B7EF-4D6B-8011-00DCC9B0B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2EF03AF2-1468-44B4-8915-5EB820588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19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7B0C9B6-567A-45A4-B411-58966BA18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335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Competition in medical care can be weak on several sides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7AA5634-64F2-4276-A2E3-A6FDACE29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89ACC564-AF06-432C-9D7A-86053A331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EB68B587-89E5-4C0F-834F-74D645F48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18F887DF-13E4-4FF8-8C76-5AB00062D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65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Hospital systems, insurers, physician groups, and drug firms can each possess market power in different markets.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7DAEB6B3-2ACE-41BD-8982-9C11BC68F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6ACC39B0-01E7-43C3-884F-12B5599FF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Emergency need and travel limits reduce patient alternatives.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1210A044-DC2A-4C98-97DD-D0D90BF55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8BE8CE34-B1B8-46EA-87EA-7273E8283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Insurance networks affect which providers compete for a patient.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CE82CC69-8CAD-412F-98CE-23424B4E3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879E1AF9-2F34-4889-83E7-1A876FBA9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Patents and specialized treatments can limit substitutes.</a:t>
            </a:r>
          </a:p>
        </p:txBody>
      </p:sp>
    </p:spTree>
    <p:extLst>
      <p:ext uri="{BB962C8B-B14F-4D97-AF65-F5344CB8AC3E}">
        <p14:creationId xmlns:p14="http://schemas.microsoft.com/office/powerpoint/2010/main" val="11329614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1E33D97F-A597-4452-ACB6-FBA6E30FE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A259CA01-3DF1-4301-9E20-83039ABCC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19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DAB07D6-C6EF-4C48-BB2C-61CFEB3D9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917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Public health adds externalities to private medical decisions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4E9B2AEA-D148-4EC5-8F36-F430A1982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D49CAADB-E560-4939-81A2-7B8816233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40C6F709-FE98-4C43-8973-0704860D4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D3B982E5-AD13-46F2-885D-503A676A0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24050"/>
            <a:ext cx="10096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Vaccination, infection control, sanitation, and information can protect people beyond the direct patient.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349DE2C-E3D0-42EA-9953-E543C7A08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562600"/>
            <a:ext cx="8953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127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The Chapter 10 case for intervention returns when private choices omit outside benefits or costs.</a:t>
            </a:r>
          </a:p>
        </p:txBody>
      </p:sp>
    </p:spTree>
    <p:extLst>
      <p:ext uri="{BB962C8B-B14F-4D97-AF65-F5344CB8AC3E}">
        <p14:creationId xmlns:p14="http://schemas.microsoft.com/office/powerpoint/2010/main" val="2085353333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F502DF04-07E0-4102-BE3C-3EA95A61F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78A8DE56-3533-4F65-9DB4-CC1CAEA4D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19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4B38B3F-4023-4976-8203-7D215A70F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Every health system rations scarce care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708F182-973A-4285-92B8-0E874DEE3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405D30EC-94B7-4EA3-8CCC-FD771CEF4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46BF7CD6-AA52-4191-8959-0C4805419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8F216C43-76F0-48D3-A932-0A2C740FF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No institution can supply every service to every patient immediately at zero price.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69E9B65A-6360-4A6E-8146-39C2F16DA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799823E4-724D-4F0F-AD0A-27A9E9A3C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Money prices and cost sharing ration some care.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D1B706D0-93CB-4A22-A30D-3D77320D8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0948C422-74D9-4718-8536-C234C1025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Insurance networks and approval rules ration access.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778E3DFF-5176-4B1F-A1B0-E27A7CC6B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0416577F-F8D2-429A-9281-88371E3CE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Waiting time, queues, and budgets ration care in other settings.</a:t>
            </a:r>
          </a:p>
        </p:txBody>
      </p:sp>
    </p:spTree>
    <p:extLst>
      <p:ext uri="{BB962C8B-B14F-4D97-AF65-F5344CB8AC3E}">
        <p14:creationId xmlns:p14="http://schemas.microsoft.com/office/powerpoint/2010/main" val="1804741751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C28FC77E-E53F-48F8-9D3A-68860C6A1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0B004546-212E-4BFD-8D24-853BC2C24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19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98FF43D-B2C0-42A4-8895-5157E409E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776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Research question: should blood or plasma donors be compensated?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AB914AA0-8CEE-425E-9340-5545D9CD3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5BD84580-D295-4DBB-95F1-464FBE4E1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307D8815-799C-4AAE-A579-BF08D2F0A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3088E22F-7D16-473E-AE89-800D1B465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664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Compensation may increase supply, but the effect depends on the product, reward, population, and institution.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D020FA56-FF3D-44C1-A935-F09321989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7EE95357-7EAA-4514-8F18-6502C5158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Does payment attract more donors or crowd out voluntary motives?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2E6D33B4-67E1-476C-A49E-B7E1C0FB1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19223CA2-297E-4D33-8510-D33380F11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How do whole blood and source plasma differ?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2B4B1BB6-8E28-4733-8AB7-4B0E70105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28AC6932-77DD-46B8-B831-6B47E98D8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What do countries with different rules actually experience?</a:t>
            </a:r>
          </a:p>
        </p:txBody>
      </p:sp>
    </p:spTree>
    <p:extLst>
      <p:ext uri="{BB962C8B-B14F-4D97-AF65-F5344CB8AC3E}">
        <p14:creationId xmlns:p14="http://schemas.microsoft.com/office/powerpoint/2010/main" val="401539840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accent-rule">
            <a:extLst xmlns:a="http://schemas.openxmlformats.org/drawingml/2006/main">
              <a:ext uri="{FF2B5EF4-FFF2-40B4-BE49-F238E27FC236}">
                <a16:creationId xmlns:a16="http://schemas.microsoft.com/office/drawing/2014/main" id="{75FCC428-18E8-492A-9299-85963F042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4924EE60-7E4B-4B98-A62A-92BEC6444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19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FBAD606-66A7-43C2-8174-2852B9DB7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92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Health-care analysis follows the same economic habits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82CD7816-A1EE-4078-B7EA-FD4CC0351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45048C54-B3C0-46DB-ADC8-0AD1BDF86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DD2F405B-9F4E-4E62-B811-FDFD21B00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sp>
        <p:nvSpPr>
          <p:cNvPr id="7" name="step-1-field">
            <a:extLst xmlns:a="http://schemas.openxmlformats.org/drawingml/2006/main">
              <a:ext uri="{FF2B5EF4-FFF2-40B4-BE49-F238E27FC236}">
                <a16:creationId xmlns:a16="http://schemas.microsoft.com/office/drawing/2014/main" id="{74AEA72B-ECD4-4357-9EFD-BA540B9FD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00250"/>
            <a:ext cx="2414588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E954E4C-C8EF-4258-8650-17A38A3B1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190750"/>
            <a:ext cx="19573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STEP 1</a:t>
            </a:r>
          </a:p>
        </p:txBody>
      </p:sp>
      <p:sp>
        <p:nvSpPr>
          <p:cNvPr id="9" name="step-1-heading">
            <a:extLst xmlns:a="http://schemas.openxmlformats.org/drawingml/2006/main">
              <a:ext uri="{FF2B5EF4-FFF2-40B4-BE49-F238E27FC236}">
                <a16:creationId xmlns:a16="http://schemas.microsoft.com/office/drawing/2014/main" id="{C1A71FF2-9982-445B-985B-556735F1C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590800"/>
            <a:ext cx="195738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Separate health from care</a:t>
            </a:r>
          </a:p>
        </p:txBody>
      </p:sp>
      <p:sp>
        <p:nvSpPr>
          <p:cNvPr id="10" name="step-1-body">
            <a:extLst xmlns:a="http://schemas.openxmlformats.org/drawingml/2006/main">
              <a:ext uri="{FF2B5EF4-FFF2-40B4-BE49-F238E27FC236}">
                <a16:creationId xmlns:a16="http://schemas.microsoft.com/office/drawing/2014/main" id="{F166E842-0EA3-417E-8887-0A8E88328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409950"/>
            <a:ext cx="1881188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Identify the outcome and all major inputs.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7829DBE-0C5B-420F-BA48-8ED577654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6138" y="2905125"/>
            <a:ext cx="171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6956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2" name="step-2-field">
            <a:extLst xmlns:a="http://schemas.openxmlformats.org/drawingml/2006/main">
              <a:ext uri="{FF2B5EF4-FFF2-40B4-BE49-F238E27FC236}">
                <a16:creationId xmlns:a16="http://schemas.microsoft.com/office/drawing/2014/main" id="{3C561363-B52B-4895-9A5A-29096FE09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6638" y="2000250"/>
            <a:ext cx="2414588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E2134D3-B619-4B3C-A6E2-6104DEAB6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05238" y="2190750"/>
            <a:ext cx="19573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STEP 2</a:t>
            </a:r>
          </a:p>
        </p:txBody>
      </p:sp>
      <p:sp>
        <p:nvSpPr>
          <p:cNvPr id="14" name="step-2-heading">
            <a:extLst xmlns:a="http://schemas.openxmlformats.org/drawingml/2006/main">
              <a:ext uri="{FF2B5EF4-FFF2-40B4-BE49-F238E27FC236}">
                <a16:creationId xmlns:a16="http://schemas.microsoft.com/office/drawing/2014/main" id="{7BEABA45-1E0E-4E1F-BFC7-AD643D654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05238" y="2590800"/>
            <a:ext cx="195738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Follow the price</a:t>
            </a:r>
          </a:p>
        </p:txBody>
      </p:sp>
      <p:sp>
        <p:nvSpPr>
          <p:cNvPr id="15" name="step-2-body">
            <a:extLst xmlns:a="http://schemas.openxmlformats.org/drawingml/2006/main">
              <a:ext uri="{FF2B5EF4-FFF2-40B4-BE49-F238E27FC236}">
                <a16:creationId xmlns:a16="http://schemas.microsoft.com/office/drawing/2014/main" id="{965101FE-8D40-49AA-AC3C-519BBCF3A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3338" y="3409950"/>
            <a:ext cx="1881188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Who pays at the point of care and who bears the full cost?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B0BEC38-B6BB-4D91-8627-760D2D754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0275" y="2905125"/>
            <a:ext cx="171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6956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7" name="step-3-field">
            <a:extLst xmlns:a="http://schemas.openxmlformats.org/drawingml/2006/main">
              <a:ext uri="{FF2B5EF4-FFF2-40B4-BE49-F238E27FC236}">
                <a16:creationId xmlns:a16="http://schemas.microsoft.com/office/drawing/2014/main" id="{BC8C6A2D-7B6D-4942-BEA2-9263472A9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0775" y="2000250"/>
            <a:ext cx="2414588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E566A20-1256-4B39-A4BE-087AFDCCD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2190750"/>
            <a:ext cx="19573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STEP 3</a:t>
            </a:r>
          </a:p>
        </p:txBody>
      </p:sp>
      <p:sp>
        <p:nvSpPr>
          <p:cNvPr id="19" name="step-3-heading">
            <a:extLst xmlns:a="http://schemas.openxmlformats.org/drawingml/2006/main">
              <a:ext uri="{FF2B5EF4-FFF2-40B4-BE49-F238E27FC236}">
                <a16:creationId xmlns:a16="http://schemas.microsoft.com/office/drawing/2014/main" id="{E55B8F1C-745F-4F54-B778-3166F1EA5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2590800"/>
            <a:ext cx="195738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Locate hidden information</a:t>
            </a:r>
          </a:p>
        </p:txBody>
      </p:sp>
      <p:sp>
        <p:nvSpPr>
          <p:cNvPr id="20" name="step-3-body">
            <a:extLst xmlns:a="http://schemas.openxmlformats.org/drawingml/2006/main">
              <a:ext uri="{FF2B5EF4-FFF2-40B4-BE49-F238E27FC236}">
                <a16:creationId xmlns:a16="http://schemas.microsoft.com/office/drawing/2014/main" id="{5946C75B-F8DF-42B2-BAB5-5D332B79A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67475" y="3409950"/>
            <a:ext cx="1881188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Who knows risk, quality, need, or effort?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CC1473F-9F3B-49C9-B5F3-107E971A7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34413" y="2905125"/>
            <a:ext cx="171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6956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22" name="step-4-field">
            <a:extLst xmlns:a="http://schemas.openxmlformats.org/drawingml/2006/main">
              <a:ext uri="{FF2B5EF4-FFF2-40B4-BE49-F238E27FC236}">
                <a16:creationId xmlns:a16="http://schemas.microsoft.com/office/drawing/2014/main" id="{597B69C1-D817-48E1-9956-70B00E949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4913" y="2000250"/>
            <a:ext cx="2414588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1D67848-32DF-4F5D-9A7A-C41454576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3513" y="2190750"/>
            <a:ext cx="19573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STEP 4</a:t>
            </a:r>
          </a:p>
        </p:txBody>
      </p:sp>
      <p:sp>
        <p:nvSpPr>
          <p:cNvPr id="24" name="step-4-heading">
            <a:extLst xmlns:a="http://schemas.openxmlformats.org/drawingml/2006/main">
              <a:ext uri="{FF2B5EF4-FFF2-40B4-BE49-F238E27FC236}">
                <a16:creationId xmlns:a16="http://schemas.microsoft.com/office/drawing/2014/main" id="{8940EBCD-FA96-4506-A949-CCCC202FB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3513" y="2590800"/>
            <a:ext cx="195738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Trace the incentive</a:t>
            </a:r>
          </a:p>
        </p:txBody>
      </p:sp>
      <p:sp>
        <p:nvSpPr>
          <p:cNvPr id="25" name="step-4-body">
            <a:extLst xmlns:a="http://schemas.openxmlformats.org/drawingml/2006/main">
              <a:ext uri="{FF2B5EF4-FFF2-40B4-BE49-F238E27FC236}">
                <a16:creationId xmlns:a16="http://schemas.microsoft.com/office/drawing/2014/main" id="{B49F76D0-3152-4044-9F06-4A4531413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1613" y="3409950"/>
            <a:ext cx="1881188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How do patients, providers, insurers, and innovators adjust?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C8D9FF0-033C-4FEE-A98B-C58B43D51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067300"/>
            <a:ext cx="9334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Complicated institutions still respond to prices, information, and rules.</a:t>
            </a:r>
          </a:p>
        </p:txBody>
      </p:sp>
    </p:spTree>
    <p:extLst>
      <p:ext uri="{BB962C8B-B14F-4D97-AF65-F5344CB8AC3E}">
        <p14:creationId xmlns:p14="http://schemas.microsoft.com/office/powerpoint/2010/main" val="76539177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3C51062E-4AF5-482F-BBD9-62FE1FA82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DC49FB5A-350C-4937-A942-72AC1641A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19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D5E0D9D-E541-4DBA-8889-7E4C8E3FB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Health is not the same thing as medical care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4A7A585A-7B13-4246-B1A8-BC8A5D017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7FF74658-81B5-4F55-88C0-113F3E7FC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A65C2269-98F2-4B4B-B8CF-69FB8A7DC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12F7A203-D1AE-4AC9-A45E-C70CEE563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Medical care is one input into health, not the sole producer of it.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77BDDE69-BE4C-4432-AF96-0B323E883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5DF20A26-F4E6-4E78-A0C8-39E2B98B0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Behavior affects diet, exercise, smoking, sleep, and exposure to risk.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49F77471-B95B-454F-B8AD-F0D726845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E5FAEA5F-C39A-45C5-BC63-ED47D141E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050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Income, education, environment, and social conditions shape opportunities and stress.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921F6102-3C5D-466D-86D1-BCD1295B5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8D8EFEEF-495B-4E9B-91A9-6728B9952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Genetics, aging, and chance also influence outcomes.</a:t>
            </a:r>
          </a:p>
        </p:txBody>
      </p:sp>
    </p:spTree>
    <p:extLst>
      <p:ext uri="{BB962C8B-B14F-4D97-AF65-F5344CB8AC3E}">
        <p14:creationId xmlns:p14="http://schemas.microsoft.com/office/powerpoint/2010/main" val="1000613424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-rule">
            <a:extLst xmlns:a="http://schemas.openxmlformats.org/drawingml/2006/main">
              <a:ext uri="{FF2B5EF4-FFF2-40B4-BE49-F238E27FC236}">
                <a16:creationId xmlns:a16="http://schemas.microsoft.com/office/drawing/2014/main" id="{0D6F2AB8-8627-402C-A84F-FEDA18E0F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99B428A2-23A5-41C0-9CDD-0B70F2FB1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19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89D7F42-0555-4B43-B0D0-B01972C5C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Insurance protects people and changes behavior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BDB437DD-54B8-4079-9D69-AF11F9300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F969307B-8ADA-41A8-B419-129327739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8BFC54DC-1EBE-4F39-A16B-C5A45C160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7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4AE09203-62D7-4A78-9699-52C9E1DF4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1628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ED977CA7-C6B8-4CE7-8AC3-1E17C74C6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163830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381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Health depends on behavior, environment, genetics, income, chance, and medical care.</a:t>
            </a:r>
          </a:p>
        </p:txBody>
      </p:sp>
      <p:sp>
        <p:nvSpPr>
          <p:cNvPr id="9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06CD214E-E6B7-4126-83B8-F4B843076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257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63E51DCB-E5B5-4DC3-94AD-B73DF3CB1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26695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272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Insurance pools risk but creates adverse-selection and moral-hazard problems.</a:t>
            </a:r>
          </a:p>
        </p:txBody>
      </p:sp>
      <p:sp>
        <p:nvSpPr>
          <p:cNvPr id="11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D9064033-7D08-4DAD-BCEF-A9E8F3FAC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886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bullet-3">
            <a:extLst xmlns:a="http://schemas.openxmlformats.org/drawingml/2006/main">
              <a:ext uri="{FF2B5EF4-FFF2-40B4-BE49-F238E27FC236}">
                <a16:creationId xmlns:a16="http://schemas.microsoft.com/office/drawing/2014/main" id="{C99CD84A-6276-4373-A16C-B2AD06608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89560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Payment rules change patient, provider, and insurer incentives.</a:t>
            </a:r>
          </a:p>
        </p:txBody>
      </p:sp>
      <p:sp>
        <p:nvSpPr>
          <p:cNvPr id="13" name="bullet-mark-4">
            <a:extLst xmlns:a="http://schemas.openxmlformats.org/drawingml/2006/main">
              <a:ext uri="{FF2B5EF4-FFF2-40B4-BE49-F238E27FC236}">
                <a16:creationId xmlns:a16="http://schemas.microsoft.com/office/drawing/2014/main" id="{766F2137-6BA8-406F-9485-A1A742E92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5147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bullet-4">
            <a:extLst xmlns:a="http://schemas.openxmlformats.org/drawingml/2006/main">
              <a:ext uri="{FF2B5EF4-FFF2-40B4-BE49-F238E27FC236}">
                <a16:creationId xmlns:a16="http://schemas.microsoft.com/office/drawing/2014/main" id="{097FCD65-FD14-4A7C-A335-0CE524098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352425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08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Medical innovation can create enormous social value and budget consequences.</a:t>
            </a:r>
          </a:p>
        </p:txBody>
      </p:sp>
      <p:sp>
        <p:nvSpPr>
          <p:cNvPr id="15" name="bullet-mark-5">
            <a:extLst xmlns:a="http://schemas.openxmlformats.org/drawingml/2006/main">
              <a:ext uri="{FF2B5EF4-FFF2-40B4-BE49-F238E27FC236}">
                <a16:creationId xmlns:a16="http://schemas.microsoft.com/office/drawing/2014/main" id="{4731F226-AB82-438D-9E9A-26C51BB95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41433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6" name="bullet-5">
            <a:extLst xmlns:a="http://schemas.openxmlformats.org/drawingml/2006/main">
              <a:ext uri="{FF2B5EF4-FFF2-40B4-BE49-F238E27FC236}">
                <a16:creationId xmlns:a16="http://schemas.microsoft.com/office/drawing/2014/main" id="{485C5A6C-8603-4E7F-AFDB-6FAB78863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415290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219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Every system rations scarce care through some combination of prices, rules, and waiting.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03A74A9-F245-4F29-8DF9-602047371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505450"/>
            <a:ext cx="9144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001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Next: firms and contracts are themselves institutions for coordinating information and incentives.</a:t>
            </a:r>
          </a:p>
        </p:txBody>
      </p:sp>
    </p:spTree>
    <p:extLst>
      <p:ext uri="{BB962C8B-B14F-4D97-AF65-F5344CB8AC3E}">
        <p14:creationId xmlns:p14="http://schemas.microsoft.com/office/powerpoint/2010/main" val="112912971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71E821E7-1AC4-46E5-88CD-910E195FE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EC75D2A0-CB45-40B3-B492-6D7E781F7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19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A208138-A2EE-4257-BD0B-CCD26974F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Adult obesity rose greatly over the long run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106274B7-0956-47D2-9340-8820AE52F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0391A268-7537-487C-96C5-5BD153900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CCF2B337-3291-4E7B-82D9-3CB1FB95B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45b8ec8c85e4633"/>
          <a:stretch xmlns:a="http://schemas.openxmlformats.org/drawingml/2006/main"/>
        </p:blipFill>
        <p:spPr>
          <a:xfrm xmlns:a="http://schemas.openxmlformats.org/drawingml/2006/main">
            <a:off x="2958171" y="1371600"/>
            <a:ext cx="6275657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86AEFE39-5F21-4719-9748-F9DFC7C2B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The trend establishes a large health change; it does not identify one cause.</a:t>
            </a:r>
          </a:p>
        </p:txBody>
      </p:sp>
    </p:spTree>
    <p:extLst>
      <p:ext uri="{BB962C8B-B14F-4D97-AF65-F5344CB8AC3E}">
        <p14:creationId xmlns:p14="http://schemas.microsoft.com/office/powerpoint/2010/main" val="117021737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23C086AF-BF76-4E11-B675-978E1B714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7900CA09-3093-4004-AF8B-4B7980DDF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19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E966BDA-4903-4B50-A658-38ADBB91E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198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 growing health problem need not produce a fixed future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60A60489-9C44-41D3-9E9F-A1131B336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EFA898B4-3571-498F-86CC-4749870D6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71E51A18-BAA4-45F9-83E9-4889A0020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00E9929F-DEAA-4D85-BA8B-BE5603CCB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268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Obesity and related metabolic risk can place enormous pressure on households, insurers, and public budgets, but technology can change that path.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552B5A3F-CF88-4850-8F4C-DF166DE3A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6828E530-FAFF-4064-83D8-FDF787B3A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868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New GLP-1 medicines have produced large average weight loss in major trials.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D6DB2827-818A-4416-9CC2-DF5EF8DBF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A0664FFD-73E1-4545-BF86-D44AB8AF1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Additional treatments and uses are being studied rapidly.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16E3BA38-94AE-43D9-A4FA-01C2A4743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53F9DA2C-F03B-438F-BC7B-40F481B95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05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Prevention, behavior, prices, access, and long-run adherence still matter.</a:t>
            </a:r>
          </a:p>
        </p:txBody>
      </p:sp>
    </p:spTree>
    <p:extLst>
      <p:ext uri="{BB962C8B-B14F-4D97-AF65-F5344CB8AC3E}">
        <p14:creationId xmlns:p14="http://schemas.microsoft.com/office/powerpoint/2010/main" val="86060226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87125BC0-4367-4474-B001-400B30B17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9970D5CC-C416-4113-A05F-946BE42AD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19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B9051DC-79AD-481B-8383-6DC42848A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529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Medical innovation can create value far beyond drug-company revenue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B834E485-CC61-46B4-A5D3-DED2A86D6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9A488ECD-D1AB-4B1B-8B11-947B21812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6AEB371E-842A-4A30-A9D6-8557BD866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C7480D95-64F5-4F92-A767-32A8DCF49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268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A treatment can improve life, reduce other care, raise productivity, and ease pressure on private and public insurance.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3BA6063F-FB5F-4454-8BD7-41FE78A32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43DFDC35-A73A-42B5-9836-9F19B8EB6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Large social gains can justify large rewards for successful research.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5BCF6355-88C5-4724-BC9A-EB03810E4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7C6B6F34-D664-4F9C-A660-50D9B8445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337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Patents create incentives but leave imperfections and high prices during protection.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A5106ADB-BA49-45D4-B69A-EC0FCD047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915FD4FD-24CD-43F6-98BD-FCB282544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429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Nonpatentable compounds and new uses for old drugs may receive too little study.</a:t>
            </a:r>
          </a:p>
        </p:txBody>
      </p:sp>
    </p:spTree>
    <p:extLst>
      <p:ext uri="{BB962C8B-B14F-4D97-AF65-F5344CB8AC3E}">
        <p14:creationId xmlns:p14="http://schemas.microsoft.com/office/powerpoint/2010/main" val="173387165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2B213F42-B463-45A8-8006-340796D38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CA0C32F5-E2BD-480F-BF83-CC2CD6745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19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78D2816-CADE-42F2-A2BE-9C642E35C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704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Medicare and Medicaid are major public insurance programs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52B906FF-308C-4A19-8784-736451FC3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844C8BCA-EC09-435F-98C0-8DBFE9B25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C08C209A-5DC9-411C-8A3D-9BC7CB637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92ACA4EB-53E7-402D-9D6F-9229EAD4A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084A164-6117-4B41-A94B-6A957503E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MEDICARE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C319280E-4684-4E29-BCD2-5C78B61B2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59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Mainly older Americans and some disabled people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0400485C-B458-4199-949A-449F3234A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federal program financed through payroll taxes, premiums, and general revenue.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2AD5B144-6413-4E0D-A9FD-8FA25470A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34B1C94-BF1B-4329-981D-32AC2B1BE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MEDICAID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30C1DB44-29E2-4BE1-BEF2-CC71CC7F8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59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Eligible low-income households and other groups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97BB8E0E-B122-4102-9237-13996840D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federal-state program whose rules and financing are shared.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EA04BC1-6EA1-4E7E-A1E4-25F8525C3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Federal outlays for the two programs are measured in trillions of dollars over short spans of time.</a:t>
            </a:r>
          </a:p>
        </p:txBody>
      </p:sp>
    </p:spTree>
    <p:extLst>
      <p:ext uri="{BB962C8B-B14F-4D97-AF65-F5344CB8AC3E}">
        <p14:creationId xmlns:p14="http://schemas.microsoft.com/office/powerpoint/2010/main" val="24528606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7CE26440-F934-4B85-82BA-D53E75224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7E9AD99C-EE30-4A72-87FB-A3BDDAA6B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19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12B4160-D09B-45A2-BAA9-EBF41E46F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Medical care is unusually difficult to organize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516CA026-648D-430E-B436-F5D263D79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6B7D0843-7454-43AD-8A7D-CE2DD97F7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159B0D20-8F1E-43D9-8959-FA4D69BF2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7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CB664B29-93BB-4E2A-9CC6-59F2903C9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962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Need is uncertain, quality is hard to judge, decisions can be urgent, and a third party often pays most of the bill.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D23916FF-F1F7-47FF-ABDA-2B70DF01D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0A776247-9248-4B91-A0B0-099B7AA9F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Patients know symptoms but providers know more medicine.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DD345E0C-A3CF-4E08-AC2D-D5514EE00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5057C75B-85EE-4F2E-ABC1-84B107883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Providers may recommend care and also receive payment for it.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8B294586-0C50-41D8-95A5-1A3FB3F5E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F4041E1D-3E9C-4BE5-9665-7F000DC2A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91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Insurance protects against risk while weakening the direct price signal.</a:t>
            </a:r>
          </a:p>
        </p:txBody>
      </p:sp>
    </p:spTree>
    <p:extLst>
      <p:ext uri="{BB962C8B-B14F-4D97-AF65-F5344CB8AC3E}">
        <p14:creationId xmlns:p14="http://schemas.microsoft.com/office/powerpoint/2010/main" val="211427767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FF7519E0-2CDD-4FBB-B6FF-AF395A7B4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AA8B6554-C52E-479B-97C4-DF91AC920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19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9E815E4-9E1C-4CED-B57E-023F938E5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90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Insurance pools an uncertain loss across many people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35A4B33-0259-4349-9AD8-8298F5FA7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F872041A-EDBA-4D35-91DF-F49B0B2F2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07C5C6EE-D391-402A-BA00-9017F9B3D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7529d5fd8c475e"/>
          <a:stretch xmlns:a="http://schemas.openxmlformats.org/drawingml/2006/main"/>
        </p:blipFill>
        <p:spPr>
          <a:xfrm xmlns:a="http://schemas.openxmlformats.org/drawingml/2006/main">
            <a:off x="1977265" y="1371600"/>
            <a:ext cx="8237470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5F6581BB-638C-4E1E-AEE0-9336ECD98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Pooling makes financial exposure more predictable; it does not make medical resources free.</a:t>
            </a:r>
          </a:p>
        </p:txBody>
      </p:sp>
    </p:spTree>
    <p:extLst>
      <p:ext uri="{BB962C8B-B14F-4D97-AF65-F5344CB8AC3E}">
        <p14:creationId xmlns:p14="http://schemas.microsoft.com/office/powerpoint/2010/main" val="103609282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0F6ADA63-25B1-437E-A065-C53918DAE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1852F8E0-B7FA-413B-B22B-B4A2AA929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19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DC63240-6DFD-4225-BAA4-D8E71E6F6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395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Adverse selection changes who enters the insurance pool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0DA149BE-1C4C-4ED2-8AFB-EFEFABB3A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1DAEA085-8D02-4ED5-9448-3F347397A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90344F82-CE8C-4514-829F-6D87DDA7A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9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7C2D4345-0E63-437E-8C31-B8D53AC69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98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People who expect high medical spending have a stronger reason to buy generous coverage.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155D31DB-86F7-4E61-B3D6-CAA3302E3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29BC06EE-8DC3-48AF-BEA2-1E15C1C5D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369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Insurers raise premiums when the covered group is costlier than expected.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9768BCA8-BF6A-4E41-BDB0-D59CB3C86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F0FB9EB2-4767-4FAA-ABCD-93F00F443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Higher premiums can drive lower-risk people out.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A1F1ECCC-5FCF-47E2-9A17-D1454D37F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02C390AD-BA97-4C3A-AB6C-E28DDE81E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remaining pool becomes still more expensive.</a:t>
            </a:r>
          </a:p>
        </p:txBody>
      </p:sp>
    </p:spTree>
    <p:extLst>
      <p:ext uri="{BB962C8B-B14F-4D97-AF65-F5344CB8AC3E}">
        <p14:creationId xmlns:p14="http://schemas.microsoft.com/office/powerpoint/2010/main" val="88113636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2026-07-31T16:55:22.4130000Z</dcterms:created>
  <dcterms:modified xsi:type="dcterms:W3CDTF">2026-07-31T16:55:22.4130000Z</dcterms:modified>
</coreProperties>
</file>