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126af71ac174de9" /><Relationship Type="http://schemas.openxmlformats.org/officeDocument/2006/relationships/extended-properties" Target="/docProps/app.xml" Id="Rbf6b5ff5ffeb4b06" /><Relationship Type="http://schemas.openxmlformats.org/officeDocument/2006/relationships/officeDocument" Target="/ppt/presentation.xml" Id="Rc2dc209f541240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8b3c85fe8a484a"/>
  </p:sldMasterIdLst>
  <p:notesMasterIdLst>
    <p:notesMasterId xmlns:r="http://schemas.openxmlformats.org/officeDocument/2006/relationships" r:id="R612a3c27487b4ffc"/>
  </p:notesMasterIdLst>
  <p:sldIdLst>
    <p:sldId xmlns:r="http://schemas.openxmlformats.org/officeDocument/2006/relationships" id="256" r:id="R062cd05f25524c62"/>
    <p:sldId xmlns:r="http://schemas.openxmlformats.org/officeDocument/2006/relationships" id="257" r:id="R4e425333b5c5472d"/>
    <p:sldId xmlns:r="http://schemas.openxmlformats.org/officeDocument/2006/relationships" id="258" r:id="Rc092abfaaa6f4fb5"/>
    <p:sldId xmlns:r="http://schemas.openxmlformats.org/officeDocument/2006/relationships" id="259" r:id="R7663ffece2034ccd"/>
    <p:sldId xmlns:r="http://schemas.openxmlformats.org/officeDocument/2006/relationships" id="260" r:id="Rbbeb728426be4b93"/>
    <p:sldId xmlns:r="http://schemas.openxmlformats.org/officeDocument/2006/relationships" id="261" r:id="Rdde46fa01a804c9f"/>
    <p:sldId xmlns:r="http://schemas.openxmlformats.org/officeDocument/2006/relationships" id="262" r:id="R5b3cbaef495f4208"/>
    <p:sldId xmlns:r="http://schemas.openxmlformats.org/officeDocument/2006/relationships" id="263" r:id="Rea847f56bf274e39"/>
    <p:sldId xmlns:r="http://schemas.openxmlformats.org/officeDocument/2006/relationships" id="264" r:id="R550e1a60db2d4f93"/>
    <p:sldId xmlns:r="http://schemas.openxmlformats.org/officeDocument/2006/relationships" id="265" r:id="R070f97753d2f4226"/>
    <p:sldId xmlns:r="http://schemas.openxmlformats.org/officeDocument/2006/relationships" id="266" r:id="R7e64089fe90e44c5"/>
    <p:sldId xmlns:r="http://schemas.openxmlformats.org/officeDocument/2006/relationships" id="267" r:id="Ra972364d645c49d5"/>
    <p:sldId xmlns:r="http://schemas.openxmlformats.org/officeDocument/2006/relationships" id="268" r:id="R1232aa2539ae4c91"/>
    <p:sldId xmlns:r="http://schemas.openxmlformats.org/officeDocument/2006/relationships" id="269" r:id="Rb12458ad3598400e"/>
    <p:sldId xmlns:r="http://schemas.openxmlformats.org/officeDocument/2006/relationships" id="270" r:id="R7625ba304e494114"/>
    <p:sldId xmlns:r="http://schemas.openxmlformats.org/officeDocument/2006/relationships" id="271" r:id="Re3d8f0869b6440a6"/>
    <p:sldId xmlns:r="http://schemas.openxmlformats.org/officeDocument/2006/relationships" id="272" r:id="R8e4649f16f9d46b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7232b2504414bf7" /><Relationship Type="http://schemas.openxmlformats.org/officeDocument/2006/relationships/slideMaster" Target="/ppt/slideMasters/slideMaster1.xml" Id="R458b3c85fe8a484a" /><Relationship Type="http://schemas.openxmlformats.org/officeDocument/2006/relationships/notesMaster" Target="/ppt/notesMasters/notesMaster1.xml" Id="R612a3c27487b4ffc" /><Relationship Type="http://schemas.openxmlformats.org/officeDocument/2006/relationships/presProps" Target="/ppt/presProps.xml" Id="R58c863becbe74921" /><Relationship Type="http://schemas.openxmlformats.org/officeDocument/2006/relationships/tableStyles" Target="/ppt/tableStyles.xml" Id="Re5ce30202a8541bc" /><Relationship Type="http://schemas.openxmlformats.org/officeDocument/2006/relationships/slide" Target="/ppt/slides/slide1.xml" Id="R062cd05f25524c62" /><Relationship Type="http://schemas.openxmlformats.org/officeDocument/2006/relationships/slide" Target="/ppt/slides/slide2.xml" Id="R4e425333b5c5472d" /><Relationship Type="http://schemas.openxmlformats.org/officeDocument/2006/relationships/slide" Target="/ppt/slides/slide3.xml" Id="Rc092abfaaa6f4fb5" /><Relationship Type="http://schemas.openxmlformats.org/officeDocument/2006/relationships/slide" Target="/ppt/slides/slide4.xml" Id="R7663ffece2034ccd" /><Relationship Type="http://schemas.openxmlformats.org/officeDocument/2006/relationships/slide" Target="/ppt/slides/slide5.xml" Id="Rbbeb728426be4b93" /><Relationship Type="http://schemas.openxmlformats.org/officeDocument/2006/relationships/slide" Target="/ppt/slides/slide6.xml" Id="Rdde46fa01a804c9f" /><Relationship Type="http://schemas.openxmlformats.org/officeDocument/2006/relationships/slide" Target="/ppt/slides/slide7.xml" Id="R5b3cbaef495f4208" /><Relationship Type="http://schemas.openxmlformats.org/officeDocument/2006/relationships/slide" Target="/ppt/slides/slide8.xml" Id="Rea847f56bf274e39" /><Relationship Type="http://schemas.openxmlformats.org/officeDocument/2006/relationships/slide" Target="/ppt/slides/slide9.xml" Id="R550e1a60db2d4f93" /><Relationship Type="http://schemas.openxmlformats.org/officeDocument/2006/relationships/slide" Target="/ppt/slides/slide10.xml" Id="R070f97753d2f4226" /><Relationship Type="http://schemas.openxmlformats.org/officeDocument/2006/relationships/slide" Target="/ppt/slides/slide11.xml" Id="R7e64089fe90e44c5" /><Relationship Type="http://schemas.openxmlformats.org/officeDocument/2006/relationships/slide" Target="/ppt/slides/slide12.xml" Id="Ra972364d645c49d5" /><Relationship Type="http://schemas.openxmlformats.org/officeDocument/2006/relationships/slide" Target="/ppt/slides/slide13.xml" Id="R1232aa2539ae4c91" /><Relationship Type="http://schemas.openxmlformats.org/officeDocument/2006/relationships/slide" Target="/ppt/slides/slide14.xml" Id="Rb12458ad3598400e" /><Relationship Type="http://schemas.openxmlformats.org/officeDocument/2006/relationships/slide" Target="/ppt/slides/slide15.xml" Id="R7625ba304e494114" /><Relationship Type="http://schemas.openxmlformats.org/officeDocument/2006/relationships/slide" Target="/ppt/slides/slide16.xml" Id="Re3d8f0869b6440a6" /><Relationship Type="http://schemas.openxmlformats.org/officeDocument/2006/relationships/slide" Target="/ppt/slides/slide17.xml" Id="R8e4649f16f9d46b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a113ad767724ec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0526f93180c4ba1" /><Relationship Type="http://schemas.openxmlformats.org/officeDocument/2006/relationships/notesMaster" Target="/ppt/notesMasters/notesMaster1.xml" Id="Rd5c9ec6a961846b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cbfa178d4324c2d" /><Relationship Type="http://schemas.openxmlformats.org/officeDocument/2006/relationships/notesMaster" Target="/ppt/notesMasters/notesMaster1.xml" Id="R9f1306f484cc4bb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9e574b011e24916" /><Relationship Type="http://schemas.openxmlformats.org/officeDocument/2006/relationships/notesMaster" Target="/ppt/notesMasters/notesMaster1.xml" Id="R2b1f03d8a08e42f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4ab7c2de6f74879" /><Relationship Type="http://schemas.openxmlformats.org/officeDocument/2006/relationships/notesMaster" Target="/ppt/notesMasters/notesMaster1.xml" Id="R4892811ca95642a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98c89e48e9774c10" /><Relationship Type="http://schemas.openxmlformats.org/officeDocument/2006/relationships/notesMaster" Target="/ppt/notesMasters/notesMaster1.xml" Id="R5ba594471a634a5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f37e3f6a1b6423e" /><Relationship Type="http://schemas.openxmlformats.org/officeDocument/2006/relationships/notesMaster" Target="/ppt/notesMasters/notesMaster1.xml" Id="Rd4dce18a72964fb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c1052fc5a3241ff" /><Relationship Type="http://schemas.openxmlformats.org/officeDocument/2006/relationships/notesMaster" Target="/ppt/notesMasters/notesMaster1.xml" Id="Rd2ccc91373d14bb2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6f557b465774d20" /><Relationship Type="http://schemas.openxmlformats.org/officeDocument/2006/relationships/notesMaster" Target="/ppt/notesMasters/notesMaster1.xml" Id="R4d7248190d174772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e3f6b0be8eb469e" /><Relationship Type="http://schemas.openxmlformats.org/officeDocument/2006/relationships/notesMaster" Target="/ppt/notesMasters/notesMaster1.xml" Id="Ra7fe9cacdead49f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891afdd0edb4fdf" /><Relationship Type="http://schemas.openxmlformats.org/officeDocument/2006/relationships/notesMaster" Target="/ppt/notesMasters/notesMaster1.xml" Id="R3aae4b0dde944c8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9685b2a9f4c4b3b" /><Relationship Type="http://schemas.openxmlformats.org/officeDocument/2006/relationships/notesMaster" Target="/ppt/notesMasters/notesMaster1.xml" Id="Rd2c1605a87c348e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52815767dfa440b" /><Relationship Type="http://schemas.openxmlformats.org/officeDocument/2006/relationships/notesMaster" Target="/ppt/notesMasters/notesMaster1.xml" Id="R1732347e0be7461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0b932d682bf4dc2" /><Relationship Type="http://schemas.openxmlformats.org/officeDocument/2006/relationships/notesMaster" Target="/ppt/notesMasters/notesMaster1.xml" Id="Rc4139045d79946e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cef0d2d01e64e74" /><Relationship Type="http://schemas.openxmlformats.org/officeDocument/2006/relationships/notesMaster" Target="/ppt/notesMasters/notesMaster1.xml" Id="R52d8ace0986d409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2ee2b64956f497d" /><Relationship Type="http://schemas.openxmlformats.org/officeDocument/2006/relationships/notesMaster" Target="/ppt/notesMasters/notesMaster1.xml" Id="Rfaa7f4c3763842a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4ce2c0dd6ee4f93" /><Relationship Type="http://schemas.openxmlformats.org/officeDocument/2006/relationships/notesMaster" Target="/ppt/notesMasters/notesMaster1.xml" Id="Re7d1d18cf8ae4ed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b8ab9f8dff04cd2" /><Relationship Type="http://schemas.openxmlformats.org/officeDocument/2006/relationships/notesMaster" Target="/ppt/notesMasters/notesMaster1.xml" Id="R9df6cdd8d962422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Return to the pencil from Chapter 2, then scale the problem to an iPhone. Coordination is the thread that ties the book together.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20: Firms, Contracts, and Coordination (current project draft).</a:t>
            </a:r>
          </a:p>
          <a:p xmlns:a="http://schemas.openxmlformats.org/drawingml/2006/main">
            <a:r>
              <a:t>- Cover artwork: design/book-cover/principles-of-micro-cover.png (project-generated asset).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familiar restaurant to make firm boundaries visible. The customer often cannot tell which ownership form operates the location.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20: Firms, Contracts, and Coordination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Research finds franchising is more likely where repeat customers matter more, but monitoring and two-sided incentives prevent one universal rule. Treat the interstate example as intuition, not a verified absolute.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20: Firms, Contracts, and Coordination (current project draft).</a:t>
            </a:r>
          </a:p>
          <a:p xmlns:a="http://schemas.openxmlformats.org/drawingml/2006/main">
            <a:r>
              <a:t>- James A. Brickley and Frederick H. Dark, The Choice of Organizational Form: The Case of Franchising, Journal of Financial Economics 18(2), 1987; Francine Lafontaine, Agency Theory and Franchising, RAND Journal of Economics 23(2), 1992.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claim McDonald's directly owned Russian chicken farms; the sources support tight organization, processing, supplier development, and later outsourcing. The case shows vertical integration substituting for missing market institutions.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20: Firms, Contracts, and Coordination (current project draft).</a:t>
            </a:r>
          </a:p>
          <a:p xmlns:a="http://schemas.openxmlformats.org/drawingml/2006/main">
            <a:r>
              <a:t>- Los Angeles Times, Perestroika Pioneer Makes Beeg Meks Work in Moscow, August 6, 1991; McDonald's Opens an Office Tower to Help It Turn a Profit in Moscow, June 2, 1993; World Bank, The Evolution of Private Enterprise: Russian McDonald's Edition, 2010.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political-economy close of the course: supply and demand operate within a legal and institutional order.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20: Firms, Contracts, and Coordination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speculation simple and conditional. The firms students work for may have different boundaries and management systems because information costs change.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20: Firms, Contracts, and Coordination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imply smart contracts are magically complete contracts. They work best for conditions that can be defined and verified digitally.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20: Firms, Contracts, and Coordination (current project draft).</a:t>
            </a:r>
          </a:p>
          <a:p xmlns:a="http://schemas.openxmlformats.org/drawingml/2006/main">
            <a:r>
              <a:t>- National Institute of Standards and Technology, Smart Contract glossary and NISTIR 8202, Blockchain Technology Overview.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as the final synthesis of the book's coordination theme.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20: Firms, Contracts, and Coordination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End by returning to Adam Smith and the pencil. The achievement is not one curve; it is the coordination of countless people who never meet.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20: Firms, Contracts, and Coordination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pencil as the simpler predecessor. The final chapter asks why coordination sometimes occurs across markets and sometimes inside firms.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20: Firms, Contracts, and Coordination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treat a firm as the opposite of a market. Firms buy and sell constantly while replacing some repeated market bargains with internal direction.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20: Firms, Contracts, and Coordination (current project draft).</a:t>
            </a:r>
          </a:p>
          <a:p xmlns:a="http://schemas.openxmlformats.org/drawingml/2006/main">
            <a:r>
              <a:t>- Ronald H. Coase, The Nature of the Firm, Economica 4(16), 1937.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a comparison, not a slogan that integration or outsourcing is generally superior.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20: Firms, Contracts, and Coordination (current project draft).</a:t>
            </a:r>
          </a:p>
          <a:p xmlns:a="http://schemas.openxmlformats.org/drawingml/2006/main">
            <a:r>
              <a:t>- Ronald H. Coase, The Nature of the Firm, Economica 4(16), 1937.</a:t>
            </a:r>
          </a:p>
          <a:p xmlns:a="http://schemas.openxmlformats.org/drawingml/2006/main">
            <a:r>
              <a:t>- Michael C. Jensen and William H. Meckling, Theory of the Firm, Journal of Financial Economics 3(4), 1976; Oliver E. Williamson, Transaction Cost Economics: The Natural Progression, American Economic Review 100(3), 2010.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idea simple. A firm is a legal and organizational structure connecting many relationships, not a single person maximizing one equation.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20: Firms, Contracts, and Coordination (current project draft).</a:t>
            </a:r>
          </a:p>
          <a:p xmlns:a="http://schemas.openxmlformats.org/drawingml/2006/main">
            <a:r>
              <a:t>- Michael C. Jensen and William H. Meckling, Theory of the Firm, Journal of Financial Economics 3(4), 1976; Oliver E. Williamson, Transaction Cost Economics: The Natural Progression, American Economic Review 100(3), 2010.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an unexpected supply disruption or equipment failure. The question is who decides when the agreement is silent.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20: Firms, Contracts, and Coordination (current project draft).</a:t>
            </a:r>
          </a:p>
          <a:p xmlns:a="http://schemas.openxmlformats.org/drawingml/2006/main">
            <a:r>
              <a:t>- Michael C. Jensen and William H. Meckling, Theory of the Firm, Journal of Financial Economics 3(4), 1976; Oliver E. Williamson, Transaction Cost Economics: The Natural Progression, American Economic Review 100(3), 2010.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principles-level Grossman-Hart intuition. Do not introduce formal incomplete-contract notation.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20: Firms, Contracts, and Coordination (current project draft).</a:t>
            </a:r>
          </a:p>
          <a:p xmlns:a="http://schemas.openxmlformats.org/drawingml/2006/main">
            <a:r>
              <a:t>- Sanford J. Grossman and Oliver D. Hart, The Costs and Benefits of Ownership, Journal of Political Economy 94(4), 1986.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Reconnect to the restaurant owner-manager problem from Chapter 12.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20: Firms, Contracts, and Coordination (current project draft).</a:t>
            </a:r>
          </a:p>
          <a:p xmlns:a="http://schemas.openxmlformats.org/drawingml/2006/main">
            <a:r>
              <a:t>- Armen A. Alchian and Harold Demsetz, Production, Information Costs, and Economic Organization, American Economic Review 62(5), 1972.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Alchian-Demsetz answer to who monitors the monitor. It is one important theory, not the only theory of the firm.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20: Firms, Contracts, and Coordination (current project draft).</a:t>
            </a:r>
          </a:p>
          <a:p xmlns:a="http://schemas.openxmlformats.org/drawingml/2006/main">
            <a:r>
              <a:t>- Armen A. Alchian and Harold Demsetz, Production, Information Costs, and Economic Organization, American Economic Review 62(5), 1972.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0cc49019d443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a3bfe66af5d4911" /><Relationship Type="http://schemas.openxmlformats.org/officeDocument/2006/relationships/slideLayout" Target="/ppt/slideLayouts/slideLayout1.xml" Id="R0d55fa3290f94c7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55fa3290f94c7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46060941b4eee" /><Relationship Type="http://schemas.openxmlformats.org/officeDocument/2006/relationships/image" Target="/ppt/media/image.png" Id="Rba404adc71ac4848" /><Relationship Type="http://schemas.openxmlformats.org/officeDocument/2006/relationships/notesSlide" Target="/ppt/notesSlides/notesSlide1.xml" Id="Rec4fbd5fcc95400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1b8033ea846dd" /><Relationship Type="http://schemas.openxmlformats.org/officeDocument/2006/relationships/notesSlide" Target="/ppt/notesSlides/notesSlide10.xml" Id="R2a162b3547b2463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0c5fa61034992" /><Relationship Type="http://schemas.openxmlformats.org/officeDocument/2006/relationships/notesSlide" Target="/ppt/notesSlides/notesSlide11.xml" Id="R06802fc1d9784a4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14a97a81c4dc9" /><Relationship Type="http://schemas.openxmlformats.org/officeDocument/2006/relationships/notesSlide" Target="/ppt/notesSlides/notesSlide12.xml" Id="R5a7aa5c0cc994d0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af5f4349e46ed" /><Relationship Type="http://schemas.openxmlformats.org/officeDocument/2006/relationships/notesSlide" Target="/ppt/notesSlides/notesSlide13.xml" Id="Ra9147a8ce3de433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3249707e449c1" /><Relationship Type="http://schemas.openxmlformats.org/officeDocument/2006/relationships/notesSlide" Target="/ppt/notesSlides/notesSlide14.xml" Id="Rd46a7a49878441f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c05b5d57e48ba" /><Relationship Type="http://schemas.openxmlformats.org/officeDocument/2006/relationships/notesSlide" Target="/ppt/notesSlides/notesSlide15.xml" Id="R5a1af3fde2be4b0d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b256e1573441c" /><Relationship Type="http://schemas.openxmlformats.org/officeDocument/2006/relationships/notesSlide" Target="/ppt/notesSlides/notesSlide16.xml" Id="Rd962ede460d54bef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06a99afa24bb8" /><Relationship Type="http://schemas.openxmlformats.org/officeDocument/2006/relationships/notesSlide" Target="/ppt/notesSlides/notesSlide17.xml" Id="R4dc89b7232bc49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1fa82699b4541" /><Relationship Type="http://schemas.openxmlformats.org/officeDocument/2006/relationships/notesSlide" Target="/ppt/notesSlides/notesSlide2.xml" Id="R379df974a3fa4c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1fe6bbfed4b02" /><Relationship Type="http://schemas.openxmlformats.org/officeDocument/2006/relationships/notesSlide" Target="/ppt/notesSlides/notesSlide3.xml" Id="Rafad7697f00146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29271138f4cb7" /><Relationship Type="http://schemas.openxmlformats.org/officeDocument/2006/relationships/notesSlide" Target="/ppt/notesSlides/notesSlide4.xml" Id="Ra43ff23e5b7948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62f8d7e5d46a4" /><Relationship Type="http://schemas.openxmlformats.org/officeDocument/2006/relationships/notesSlide" Target="/ppt/notesSlides/notesSlide5.xml" Id="R693b78d95cdc4c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0fbadafb54eb4" /><Relationship Type="http://schemas.openxmlformats.org/officeDocument/2006/relationships/notesSlide" Target="/ppt/notesSlides/notesSlide6.xml" Id="R1baea2cb14104a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ced32b92745d3" /><Relationship Type="http://schemas.openxmlformats.org/officeDocument/2006/relationships/notesSlide" Target="/ppt/notesSlides/notesSlide7.xml" Id="Rea45180f2c38462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3573f004d4eaf" /><Relationship Type="http://schemas.openxmlformats.org/officeDocument/2006/relationships/notesSlide" Target="/ppt/notesSlides/notesSlide8.xml" Id="R25b8de60dcab4f7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9f2900e8b4a45" /><Relationship Type="http://schemas.openxmlformats.org/officeDocument/2006/relationships/notesSlide" Target="/ppt/notesSlides/notesSlide9.xml" Id="R1a19a5aaff4348e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itle-field">
            <a:extLst xmlns:a="http://schemas.openxmlformats.org/drawingml/2006/main">
              <a:ext uri="{FF2B5EF4-FFF2-40B4-BE49-F238E27FC236}">
                <a16:creationId xmlns:a16="http://schemas.microsoft.com/office/drawing/2014/main" id="{93089D3D-62CB-4860-9382-9154314C2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524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itle-accent">
            <a:extLst xmlns:a="http://schemas.openxmlformats.org/drawingml/2006/main">
              <a:ext uri="{FF2B5EF4-FFF2-40B4-BE49-F238E27FC236}">
                <a16:creationId xmlns:a16="http://schemas.microsoft.com/office/drawing/2014/main" id="{235D0877-8393-4786-83F8-584B7D027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763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438E82C4-5771-4DEE-89E7-9FDFBCC2A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47800"/>
            <a:ext cx="666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7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7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Firms, Contracts, and Coordination</a:t>
            </a:r>
          </a:p>
        </p:txBody>
      </p:sp>
      <p:sp>
        <p:nvSpPr>
          <p:cNvPr id="4" name="deck-chapter">
            <a:extLst xmlns:a="http://schemas.openxmlformats.org/drawingml/2006/main">
              <a:ext uri="{FF2B5EF4-FFF2-40B4-BE49-F238E27FC236}">
                <a16:creationId xmlns:a16="http://schemas.microsoft.com/office/drawing/2014/main" id="{2EA20A3D-2834-408A-9A2A-65761D48F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718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Chapter 20</a:t>
            </a:r>
          </a:p>
        </p:txBody>
      </p:sp>
      <p:sp>
        <p:nvSpPr>
          <p:cNvPr id="5" name="deck-book">
            <a:extLst xmlns:a="http://schemas.openxmlformats.org/drawingml/2006/main">
              <a:ext uri="{FF2B5EF4-FFF2-40B4-BE49-F238E27FC236}">
                <a16:creationId xmlns:a16="http://schemas.microsoft.com/office/drawing/2014/main" id="{0D05E8F8-F2E0-4971-B4C5-14F300B71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Principles of Micro</a:t>
            </a:r>
          </a:p>
        </p:txBody>
      </p:sp>
      <p:sp>
        <p:nvSpPr>
          <p:cNvPr id="6" name="deck-author">
            <a:extLst xmlns:a="http://schemas.openxmlformats.org/drawingml/2006/main">
              <a:ext uri="{FF2B5EF4-FFF2-40B4-BE49-F238E27FC236}">
                <a16:creationId xmlns:a16="http://schemas.microsoft.com/office/drawing/2014/main" id="{B541B35D-C234-474E-BF9A-604193C5C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721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Mark Wilson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404adc71ac4848"/>
          <a:stretch xmlns:a="http://schemas.openxmlformats.org/drawingml/2006/main"/>
        </p:blipFill>
        <p:spPr>
          <a:xfrm xmlns:a="http://schemas.openxmlformats.org/drawingml/2006/main">
            <a:off x="8267700" y="762000"/>
            <a:ext cx="2857500" cy="4286250"/>
          </a:xfrm>
          <a:prstGeom xmlns:a="http://schemas.openxmlformats.org/drawingml/2006/main" prst="rect">
            <a:avLst/>
          </a:prstGeom>
        </p:spPr>
      </p:pic>
      <p:sp>
        <p:nvSpPr>
          <p:cNvPr id="8" name="deck-theme">
            <a:extLst xmlns:a="http://schemas.openxmlformats.org/drawingml/2006/main">
              <a:ext uri="{FF2B5EF4-FFF2-40B4-BE49-F238E27FC236}">
                <a16:creationId xmlns:a16="http://schemas.microsoft.com/office/drawing/2014/main" id="{3BE4B827-401B-4138-B617-5E22E11BA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467350"/>
            <a:ext cx="4343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12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Markets coordinate through prices; firms coordinate through ownership, contracts, authority, and incentives</a:t>
            </a:r>
          </a:p>
        </p:txBody>
      </p:sp>
    </p:spTree>
    <p:extLst>
      <p:ext uri="{BB962C8B-B14F-4D97-AF65-F5344CB8AC3E}">
        <p14:creationId xmlns:p14="http://schemas.microsoft.com/office/powerpoint/2010/main" val="89540322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61D7CBE-9D6D-41E0-B8D3-D4A04D879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8DB3CB3-27BC-4ACF-83C6-F4EC54252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20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D379FFD-9A6C-410D-86CF-5DCEFE585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75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McDonald's restaurant is a McDonald's restaurant, right?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4EA0281-AAA4-45D2-95C5-C924D684F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EBFDD65-CF72-4E53-9518-07529721F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2E41BC6E-CC52-4A4C-81AF-0D65B7DFE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5B7CC3D6-4866-47C5-8D9A-0805BAC44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56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The sign and menu may look identical while the ownership contract underneath is different.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78E79BC9-4094-4E7E-BD54-FFB65F109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7D81ED15-FFF9-47DC-B351-AED6B00C7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company-owned manager receives salary and career incentives.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846FE907-6B0F-4180-99B2-D7E537886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89A0758E-2AAD-45CD-ABCD-03476CA4B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franchise owner keeps the residual after paying costs and fees.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BE2C0584-561F-45DC-9B5A-AA8FBE9B6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47E2A9A5-6237-4634-852D-D25A82141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430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best arrangement depends on monitoring, local knowledge, investment, and brand protection.</a:t>
            </a:r>
          </a:p>
        </p:txBody>
      </p:sp>
    </p:spTree>
    <p:extLst>
      <p:ext uri="{BB962C8B-B14F-4D97-AF65-F5344CB8AC3E}">
        <p14:creationId xmlns:p14="http://schemas.microsoft.com/office/powerpoint/2010/main" val="120349672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343C475-AD60-45A3-BC5E-CA4261AF2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A9C08D1-D668-4114-B125-160A42C3E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20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5D2DBA7-556F-48E4-9C1D-41DECDDC1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02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Franchising strengthens local incentives but gives up some control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0BCFFEC-E8EC-46B2-878B-47EF50B4D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7CAA984-8500-49E0-87C2-1396673BC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30069772-B853-4FBA-BBA8-11443B9D2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8A60DAE3-7549-4363-A3AC-BD617E376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5388C2B-29E5-4D92-AE4D-482E3AE17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FRANCHISE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64E478ED-6A53-4097-9B08-FF08CC04F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Local owner keeps the residual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CA528925-1943-4059-99A0-150805497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Strong reason to watch labor, waste, cleanliness, demand, and repeat customers.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439DDD11-9E16-4E1A-9B5A-D7B65F125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C9EAF7A-DE71-498C-A397-94D64AD4E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COMPANY-OWNED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1130F040-4CA5-4E95-892C-751711556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Central owner keeps more control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CA14D7C1-CA4A-4FC2-8566-7DDE01D5D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Can protect systemwide strategy and standards where local monitoring or brand spillovers matter.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EE89108-773F-4851-A7B9-4A36FB744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966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Contract choice responds to which behavior is hardest to observe and most valuable.</a:t>
            </a:r>
          </a:p>
        </p:txBody>
      </p:sp>
    </p:spTree>
    <p:extLst>
      <p:ext uri="{BB962C8B-B14F-4D97-AF65-F5344CB8AC3E}">
        <p14:creationId xmlns:p14="http://schemas.microsoft.com/office/powerpoint/2010/main" val="12126433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E2154DBC-F272-44DC-A33A-0572CDE42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580B00E-84A9-4A8F-AD79-9E990C015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20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AF2939E-F419-4DE5-9A54-B2790939A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597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McDonald's in early market-transition Russia was not the same firm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A005BF6-C62E-4E4F-A6DE-2CC1848B4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F7B2755-D089-4267-95EB-FFC3780A5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5F0129F-B475-4325-B14A-CF127639B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439F8F1A-3C08-4E13-B2AF-3D0111804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177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Markets and contract enforcement that McDonald's took for granted elsewhere were missing or unreliable.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24FAB8B4-622B-46EF-A64D-B0B32E11F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6788443D-79B1-475A-B286-EA0DAB7E2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961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Reliable suppliers for ingredients, processing, logistics, and quality were difficult to find.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ED7C1FCA-088E-47E0-9780-E90018239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E4AA495B-1535-4B42-9A3D-E51D46C59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84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McDonald's built a tightly organized McComplex to perform many activities itself.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0DBD0202-3EC7-4591-8CC4-326C04F2D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EA5C131B-0FAE-409D-B041-232C08F57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379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As private supplier markets developed, more activities could move outside the firm.</a:t>
            </a:r>
          </a:p>
        </p:txBody>
      </p:sp>
    </p:spTree>
    <p:extLst>
      <p:ext uri="{BB962C8B-B14F-4D97-AF65-F5344CB8AC3E}">
        <p14:creationId xmlns:p14="http://schemas.microsoft.com/office/powerpoint/2010/main" val="70718946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3DF84F6-0D5B-4351-848A-EEADE6B76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E704A373-0F4D-44C6-91F2-BAC5BAEA7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20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BD59B68-D95D-4E04-931E-F3CEFD500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Firm boundaries depend on the legal substrate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3C6B8E8-0B49-4BD7-B88A-9E8775AD8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A10AF4F-5CFE-46A9-9A54-1983CFAC7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293C6978-F8DF-4E7A-B620-2C8B4D3BD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69A2935F-56CD-4062-8FCD-E821F605C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177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Strong property rights and enforceable contracts make narrower, more specialized firms easier to coordinate.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B1FA4691-DD44-424D-809A-C1A83EDAE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70E88C1E-322B-458E-8162-B5B02759E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95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supplier invests when it expects payment and protection from seizure.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9B4FD754-B875-46AE-9C9D-AFABB1E31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72AEC532-312E-4E84-A40F-F10803F11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2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buyer relies on a contract when quality and delivery terms can be enforced.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00F031E0-4C19-4503-93F2-14E9DCE71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D8389741-EDB5-46B4-8429-A8910E8EC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4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When those institutions are weak, ownership may replace arm's-length exchange.</a:t>
            </a:r>
          </a:p>
        </p:txBody>
      </p:sp>
    </p:spTree>
    <p:extLst>
      <p:ext uri="{BB962C8B-B14F-4D97-AF65-F5344CB8AC3E}">
        <p14:creationId xmlns:p14="http://schemas.microsoft.com/office/powerpoint/2010/main" val="97095044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C8DF314-7C3A-42AA-AD9D-39B8A58E1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46BD409-26E4-4527-AA2B-48483317A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20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9EF22B6-F890-4161-A594-0450EEC6D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81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AI could lower coordination cost and increase monitoring risk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3E8018CC-FC29-4DBF-9F3B-7EC513C29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245E3B4-B758-4130-8FBE-AF188A3EF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91D26B8-515D-4F20-AA48-F65D4FEDD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EBE4C5E3-0834-4C73-AC87-68BC2B1B2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995D446-0CA1-4AAE-B6B4-83807379E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POSSIBLE GAIN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FA99F80D-ADFF-41AE-8753-8551279FA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Cheaper information and adaptation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35D31679-275E-45FE-9755-27E16FD80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AI can summarize contracts, forecast demand, coordinate schedules, and help small firms use specialized suppliers.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D2DEBB6C-E54F-4534-9C5B-31E2D58B1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CF2EC1B-B1B9-476B-BA8D-83F5AB8DC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POSSIBLE COST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0114F472-0128-4B8D-A86E-42E1E13D9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More surveillance and hidden dependence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DC897E41-CBDA-470F-A57D-64D929ED4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Automated monitoring can intensify control while creating new errors, bias, security, and accountability problems.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9D98FD3-CD19-40A6-8FB4-F8FF39BA7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Technology changes the cost of organizing; it does not eliminate the organization problem.</a:t>
            </a:r>
          </a:p>
        </p:txBody>
      </p:sp>
    </p:spTree>
    <p:extLst>
      <p:ext uri="{BB962C8B-B14F-4D97-AF65-F5344CB8AC3E}">
        <p14:creationId xmlns:p14="http://schemas.microsoft.com/office/powerpoint/2010/main" val="151440219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B522F3F8-8ECB-4F27-B96D-3DE66E732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7C1DACA-8475-47B4-B1F9-215F8527E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20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C9E8147-7A62-41BB-BBF7-B3DBCDFA1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88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Smart contracts automate what can be stated and verified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677B6B9-68CE-4505-859A-4CE3FFDE9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7156342-2067-428D-A605-5336F2E58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3B4B1E39-325C-440C-85BE-3058BF28B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B45CBB3C-E018-46B2-A7BB-693F8ECE2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Code can execute a payment or transfer when specified conditions are met.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29573099-2708-44AC-ABE3-73F79DF13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26F54E7E-2175-4F5B-82B0-836720FD8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Automation can reduce routine enforcement cost.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347CBDC3-18AA-48BE-B2EF-F72210704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BC94EC48-98D0-4498-A51F-CDA24F6AF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code still needs reliable information about the outside world.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A609F691-3846-4E74-93AA-349CFC3D7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BFFCA611-70EE-4BE1-BA11-BD1569CA8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485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Ambiguous quality, unforeseen events, and disputed facts still require governance.</a:t>
            </a:r>
          </a:p>
        </p:txBody>
      </p:sp>
    </p:spTree>
    <p:extLst>
      <p:ext uri="{BB962C8B-B14F-4D97-AF65-F5344CB8AC3E}">
        <p14:creationId xmlns:p14="http://schemas.microsoft.com/office/powerpoint/2010/main" val="41419365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A596734-4333-43C7-81B1-C1CC32046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B6A3BE7-8F0B-4156-A16D-E55A408D7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20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1138C16-FFC6-44EE-876F-59E9EA6ED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The coordination problem never disappears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F88D835-FBFA-4646-AE19-0CFF22585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D9543BD0-FE18-4B18-8C97-9878AC2B1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57566C6B-7945-4E23-A1DB-A9DD0C146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7" name="step-1-field">
            <a:extLst xmlns:a="http://schemas.openxmlformats.org/drawingml/2006/main">
              <a:ext uri="{FF2B5EF4-FFF2-40B4-BE49-F238E27FC236}">
                <a16:creationId xmlns:a16="http://schemas.microsoft.com/office/drawing/2014/main" id="{4A68A024-8604-4D6A-AFC0-9B84AD95A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77EEFA0-1773-4EC1-B817-4FF25F0CE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STEP 1</a:t>
            </a:r>
          </a:p>
        </p:txBody>
      </p:sp>
      <p:sp>
        <p:nvSpPr>
          <p:cNvPr id="9" name="step-1-heading">
            <a:extLst xmlns:a="http://schemas.openxmlformats.org/drawingml/2006/main">
              <a:ext uri="{FF2B5EF4-FFF2-40B4-BE49-F238E27FC236}">
                <a16:creationId xmlns:a16="http://schemas.microsoft.com/office/drawing/2014/main" id="{DC2A78D6-74C4-4955-985E-E9026DA89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Prices</a:t>
            </a:r>
          </a:p>
        </p:txBody>
      </p:sp>
      <p:sp>
        <p:nvSpPr>
          <p:cNvPr id="10" name="step-1-body">
            <a:extLst xmlns:a="http://schemas.openxmlformats.org/drawingml/2006/main">
              <a:ext uri="{FF2B5EF4-FFF2-40B4-BE49-F238E27FC236}">
                <a16:creationId xmlns:a16="http://schemas.microsoft.com/office/drawing/2014/main" id="{429F2039-0BBE-4144-A1C8-C05D2D127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Coordinate decentralized choices across markets.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ACD418-6D3B-4F57-8C3D-4608F17A7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6138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2" name="step-2-field">
            <a:extLst xmlns:a="http://schemas.openxmlformats.org/drawingml/2006/main">
              <a:ext uri="{FF2B5EF4-FFF2-40B4-BE49-F238E27FC236}">
                <a16:creationId xmlns:a16="http://schemas.microsoft.com/office/drawing/2014/main" id="{D7C6E38F-D699-4AA3-8706-4CAE5F6CC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6638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3D42A87-A8FA-497C-9285-8FAAB5AED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5238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STEP 2</a:t>
            </a:r>
          </a:p>
        </p:txBody>
      </p:sp>
      <p:sp>
        <p:nvSpPr>
          <p:cNvPr id="14" name="step-2-heading">
            <a:extLst xmlns:a="http://schemas.openxmlformats.org/drawingml/2006/main">
              <a:ext uri="{FF2B5EF4-FFF2-40B4-BE49-F238E27FC236}">
                <a16:creationId xmlns:a16="http://schemas.microsoft.com/office/drawing/2014/main" id="{930013F6-C240-4BCE-BD3B-D75F4D85C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5238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Contracts</a:t>
            </a:r>
          </a:p>
        </p:txBody>
      </p:sp>
      <p:sp>
        <p:nvSpPr>
          <p:cNvPr id="15" name="step-2-body">
            <a:extLst xmlns:a="http://schemas.openxmlformats.org/drawingml/2006/main">
              <a:ext uri="{FF2B5EF4-FFF2-40B4-BE49-F238E27FC236}">
                <a16:creationId xmlns:a16="http://schemas.microsoft.com/office/drawing/2014/main" id="{AB13143F-03D9-4B04-A44B-DFF8AA689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3338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Specify promises, rewards, and responsibilities.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F873402-2748-4B51-9631-6965A0D60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75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7" name="step-3-field">
            <a:extLst xmlns:a="http://schemas.openxmlformats.org/drawingml/2006/main">
              <a:ext uri="{FF2B5EF4-FFF2-40B4-BE49-F238E27FC236}">
                <a16:creationId xmlns:a16="http://schemas.microsoft.com/office/drawing/2014/main" id="{8E3C6B11-F295-48E6-BAEE-FD3FD6075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E3A49FA-AEF7-4B67-96DC-472670594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STEP 3</a:t>
            </a:r>
          </a:p>
        </p:txBody>
      </p:sp>
      <p:sp>
        <p:nvSpPr>
          <p:cNvPr id="19" name="step-3-heading">
            <a:extLst xmlns:a="http://schemas.openxmlformats.org/drawingml/2006/main">
              <a:ext uri="{FF2B5EF4-FFF2-40B4-BE49-F238E27FC236}">
                <a16:creationId xmlns:a16="http://schemas.microsoft.com/office/drawing/2014/main" id="{78B9C459-7570-4B6F-AC86-27974D9B8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Ownership</a:t>
            </a:r>
          </a:p>
        </p:txBody>
      </p:sp>
      <p:sp>
        <p:nvSpPr>
          <p:cNvPr id="20" name="step-3-body">
            <a:extLst xmlns:a="http://schemas.openxmlformats.org/drawingml/2006/main">
              <a:ext uri="{FF2B5EF4-FFF2-40B4-BE49-F238E27FC236}">
                <a16:creationId xmlns:a16="http://schemas.microsoft.com/office/drawing/2014/main" id="{66F3CE9D-2430-4E7B-8293-6C21E1A08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7475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Assign control when agreements are incomplete.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DA78CD5-1B84-48E0-BDCD-F76D327E1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34413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22" name="step-4-field">
            <a:extLst xmlns:a="http://schemas.openxmlformats.org/drawingml/2006/main">
              <a:ext uri="{FF2B5EF4-FFF2-40B4-BE49-F238E27FC236}">
                <a16:creationId xmlns:a16="http://schemas.microsoft.com/office/drawing/2014/main" id="{9DDFA6C6-FB16-408A-B70F-5DC157B1E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4913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44D4DA7-CD90-4FC7-88CA-1558D3802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3513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STEP 4</a:t>
            </a:r>
          </a:p>
        </p:txBody>
      </p:sp>
      <p:sp>
        <p:nvSpPr>
          <p:cNvPr id="24" name="step-4-heading">
            <a:extLst xmlns:a="http://schemas.openxmlformats.org/drawingml/2006/main">
              <a:ext uri="{FF2B5EF4-FFF2-40B4-BE49-F238E27FC236}">
                <a16:creationId xmlns:a16="http://schemas.microsoft.com/office/drawing/2014/main" id="{EFBB75C8-4D08-4790-AD81-F0D2C3445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3513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Institutions</a:t>
            </a:r>
          </a:p>
        </p:txBody>
      </p:sp>
      <p:sp>
        <p:nvSpPr>
          <p:cNvPr id="25" name="step-4-body">
            <a:extLst xmlns:a="http://schemas.openxmlformats.org/drawingml/2006/main">
              <a:ext uri="{FF2B5EF4-FFF2-40B4-BE49-F238E27FC236}">
                <a16:creationId xmlns:a16="http://schemas.microsoft.com/office/drawing/2014/main" id="{9317E469-0218-4D4A-8720-639301305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1613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Make property rights, exchange, and enforcement credible.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4B3D710-75C6-4A67-8C4C-DF3AC2EEB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067300"/>
            <a:ext cx="9334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Economic organization combines all four rather than choosing only one.</a:t>
            </a:r>
          </a:p>
        </p:txBody>
      </p:sp>
    </p:spTree>
    <p:extLst>
      <p:ext uri="{BB962C8B-B14F-4D97-AF65-F5344CB8AC3E}">
        <p14:creationId xmlns:p14="http://schemas.microsoft.com/office/powerpoint/2010/main" val="165044207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97ED124-519B-4CDC-BE5D-B24A2798D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619374B-3391-4C85-B683-890AF6D4E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20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9ADF1FE-61EB-49B6-AD53-5BE9D2062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00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Microeconomics is the study of coordination under scarcity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6453149-071C-4809-AFD9-CFBD3C05A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26FCF5E-3860-4259-A7DE-677E640CD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1177167-5324-49C8-AD6F-EC1559466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7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24B42D7D-957A-4AF7-8A6D-FD1D84A8C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1628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7C99917B-2E0E-4893-8FEE-D6849B8DB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16383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People respond to incentives and compare choices at the margin.</a:t>
            </a:r>
          </a:p>
        </p:txBody>
      </p:sp>
      <p:sp>
        <p:nvSpPr>
          <p:cNvPr id="9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C860831A-2E38-4A9B-A4E0-3BEC86C17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257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A79F7E4C-2C4A-4DD8-8C50-BE2DE9228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26695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Prices communicate scarcity and coordinate decentralized plans.</a:t>
            </a:r>
          </a:p>
        </p:txBody>
      </p:sp>
      <p:sp>
        <p:nvSpPr>
          <p:cNvPr id="11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26A51E9B-5943-409D-9BC3-49789135E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886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bullet-3">
            <a:extLst xmlns:a="http://schemas.openxmlformats.org/drawingml/2006/main">
              <a:ext uri="{FF2B5EF4-FFF2-40B4-BE49-F238E27FC236}">
                <a16:creationId xmlns:a16="http://schemas.microsoft.com/office/drawing/2014/main" id="{7B220EAE-3E5A-4FAD-886D-11AF83577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8956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873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Property rights, contracts, firms, and law determine what can be traded and who may decide.</a:t>
            </a:r>
          </a:p>
        </p:txBody>
      </p:sp>
      <p:sp>
        <p:nvSpPr>
          <p:cNvPr id="13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0FA57ECB-530E-4128-A6C8-445361829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5147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bullet-4">
            <a:extLst xmlns:a="http://schemas.openxmlformats.org/drawingml/2006/main">
              <a:ext uri="{FF2B5EF4-FFF2-40B4-BE49-F238E27FC236}">
                <a16:creationId xmlns:a16="http://schemas.microsoft.com/office/drawing/2014/main" id="{A6F25718-7787-4954-8415-209D4FC61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352425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9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Market failures and government failures both require institutional comparison.</a:t>
            </a:r>
          </a:p>
        </p:txBody>
      </p:sp>
      <p:sp>
        <p:nvSpPr>
          <p:cNvPr id="15" name="bullet-mark-5">
            <a:extLst xmlns:a="http://schemas.openxmlformats.org/drawingml/2006/main">
              <a:ext uri="{FF2B5EF4-FFF2-40B4-BE49-F238E27FC236}">
                <a16:creationId xmlns:a16="http://schemas.microsoft.com/office/drawing/2014/main" id="{4A8F9A16-8B3C-4B2F-9451-29B389C74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1433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bullet-5">
            <a:extLst xmlns:a="http://schemas.openxmlformats.org/drawingml/2006/main">
              <a:ext uri="{FF2B5EF4-FFF2-40B4-BE49-F238E27FC236}">
                <a16:creationId xmlns:a16="http://schemas.microsoft.com/office/drawing/2014/main" id="{A4F3771C-7958-49E0-98E1-046991A85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41529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05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Changing technology changes the tools of coordination, not the need for them.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A7CDC86-83DF-4738-BF2E-F3BCF097B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505450"/>
            <a:ext cx="914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53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The course ends where political economy begins: markets rest on institutions.</a:t>
            </a:r>
          </a:p>
        </p:txBody>
      </p:sp>
    </p:spTree>
    <p:extLst>
      <p:ext uri="{BB962C8B-B14F-4D97-AF65-F5344CB8AC3E}">
        <p14:creationId xmlns:p14="http://schemas.microsoft.com/office/powerpoint/2010/main" val="30103200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461EA4D4-58E0-4C2D-A1A2-3F77FB77D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65A88276-5FB7-4D46-A4EF-99E0E2895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20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3E51232-3242-4911-A42F-063EA42E2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No one person knows how to make an iPhone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85D4C60-40BA-49A4-9F36-6FF419361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ADC762F-6A1A-4FFA-9101-A6F5DA1DA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74C1065-FA55-4458-9F6C-5B5460FCF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E32E0544-82A9-41E6-B150-1782D258B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77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Thousands of specialists, suppliers, contracts, property rights, and price signals must fit together.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2968BFB9-A11E-4CC4-9225-0BB1E0F4E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152ADE2A-86A2-43BA-BBBA-768AB18DB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Markets coordinate many independent exchanges.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7D6D4153-3277-41BD-8B8B-3B4A38668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BFC80E54-7496-4FDF-9C8F-7EC141859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Firms coordinate some decisions through plans and authority.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3668A075-7763-4608-839B-91F9F0198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70AE4C81-0FC1-4E54-9D98-EA56D57C1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Law and contracts define who may decide when plans collide.</a:t>
            </a:r>
          </a:p>
        </p:txBody>
      </p:sp>
    </p:spTree>
    <p:extLst>
      <p:ext uri="{BB962C8B-B14F-4D97-AF65-F5344CB8AC3E}">
        <p14:creationId xmlns:p14="http://schemas.microsoft.com/office/powerpoint/2010/main" val="587442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086C8F8-0354-4A40-B852-00AB6BD3A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910EE65-DFEC-4BCC-B485-B5601A909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20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F802A26-9CD2-456D-8D3C-19ABB99EB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Coase asked a deceptively simple question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C384FAE-BDFE-4930-A979-28581B01A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E9B3E2A6-B7D2-4271-81D1-C72B21773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31C48D5D-2FE0-4DD8-BA96-35D4DF8E8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96B3AC1-1208-483B-8F71-FCD4D867A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695450"/>
            <a:ext cx="95250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925" b="1" i="1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2925" b="1" i="1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“If prices coordinate economic activity, why do firms exist at all?”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BB6CD87-454E-4280-8780-A172FF76F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00550"/>
            <a:ext cx="8001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Ronald Coase, The Nature of the Firm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138E721-38CF-4DDC-996B-C02FACA52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181600"/>
            <a:ext cx="8953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Using a market is valuable, but it is not free.</a:t>
            </a:r>
          </a:p>
        </p:txBody>
      </p:sp>
    </p:spTree>
    <p:extLst>
      <p:ext uri="{BB962C8B-B14F-4D97-AF65-F5344CB8AC3E}">
        <p14:creationId xmlns:p14="http://schemas.microsoft.com/office/powerpoint/2010/main" val="32104174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09CB4B4-04D1-454D-95B0-C0436234B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B34510D4-074E-4E0A-AF95-0DB92AB31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20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AC1B50A-A510-4582-93DB-BC5E2C780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54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Make or buy compares two imperfect ways to coordinate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4006AAC-5A8E-41A7-9F5E-907818A51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CE7DFCB-9685-4939-98B4-AB720233D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6C63078-3115-4243-B332-1036E2E94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39A45401-593F-4382-B4AD-A4BF771EE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CEEA473-6780-4E13-8D25-E4CC47059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BUY THROUGH THE MARKET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48E6A5B2-A1D4-4ACD-9C27-2B53FA15A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Use a supplier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FAD1A8AF-37D9-4763-8A73-80DB25137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Gain specialization and outside competition, but bear search, negotiation, quality, and adaptation costs.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54778D0E-2352-4004-8EAC-E42B051E4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E2AC476-D89F-422B-92CA-41E5827C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MAKE INSIDE THE FIRM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B7041E75-E03C-408E-8CDE-1B768828A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Own and direct the activity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0470C12A-5C5D-49F9-8E4F-29F9340B5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Gain control over adaptation, but bear monitoring, bureaucracy, and weaker internal incentives.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49D80B9-3071-496A-B4A4-4A455611D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firm expands until organizing one more activity internally costs more than buying it outside.</a:t>
            </a:r>
          </a:p>
        </p:txBody>
      </p:sp>
    </p:spTree>
    <p:extLst>
      <p:ext uri="{BB962C8B-B14F-4D97-AF65-F5344CB8AC3E}">
        <p14:creationId xmlns:p14="http://schemas.microsoft.com/office/powerpoint/2010/main" val="104864521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B904782F-E52F-45A5-87A0-578585408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ADB5762-68C0-402E-8C8B-702C7FF50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20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245239B-426F-4540-BA97-40742DB63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firm is a web of contracts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9B3F9E0-5E10-48AC-B8B3-6F428800C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8081E170-3EC2-4B13-9106-1A629612F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4C4C704B-7967-42CC-A287-B1B0FA5E2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45D31F36-FD30-4683-8E1D-358781CBC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531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Workers, owners, lenders, suppliers, landlords, customers, and managers contribute under different agreements.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B7A31A37-8FB6-4621-994A-4A3D6B06A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E8F8BB54-BBAF-4385-95E6-49F0E5006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Each contract assigns rights, duties, rewards, and risks.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F52047D5-3C6E-4838-ADC6-3EACDC350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C0D6E105-EF80-476E-8B16-59BD3C703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No contract can specify every future event.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732E65A6-C0D0-4814-98D0-986F00641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60FDD0B6-DD2E-45E0-9EF8-8C9BAAF31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remaining gaps make ownership and authority important.</a:t>
            </a:r>
          </a:p>
        </p:txBody>
      </p:sp>
    </p:spTree>
    <p:extLst>
      <p:ext uri="{BB962C8B-B14F-4D97-AF65-F5344CB8AC3E}">
        <p14:creationId xmlns:p14="http://schemas.microsoft.com/office/powerpoint/2010/main" val="120814177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4D471C2E-B391-4D4C-BE66-55B52A84B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23504D3-1BD9-4B16-962D-23ED8F4DE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20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3E51547-3A56-442C-8778-1D70BAF49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Contracts cannot predict everything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4E700D2-CC5F-4886-B1D7-868747A60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F1A8892-4898-4E3B-866E-E5E52C18E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4BB2E5D-402D-4F3A-8A5C-ABCA78DCA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012F1A11-D4CA-449D-93C0-4B3C35EA3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268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A complete contract would have to describe every future event, the required action, and how compliance will be verified.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17401DC6-6BED-47F0-93CD-3DA38FC7B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6BDF131B-2E76-4FE7-B84D-F42071B32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Future conditions are uncertain.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6CB69088-EF0E-42D2-81C5-439221FC8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12335301-B77D-4278-A3AA-04C0B81A0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Quality and effort can be hard to describe and observe.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5CC1F00A-4EFF-4C26-8FA3-D55C471FC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C5590DE9-0E9A-47FE-ABD0-7BAD614D9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Writing and enforcing detailed terms is costly.</a:t>
            </a:r>
          </a:p>
        </p:txBody>
      </p:sp>
    </p:spTree>
    <p:extLst>
      <p:ext uri="{BB962C8B-B14F-4D97-AF65-F5344CB8AC3E}">
        <p14:creationId xmlns:p14="http://schemas.microsoft.com/office/powerpoint/2010/main" val="77378372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068C0B3-EEDB-4F2B-89AD-C097C4AF7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0196D5C7-81DE-40A5-A8FE-07F9804E0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20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8C47623-7364-436F-8CE8-03352A037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94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Ownership means deciding when the contract is silent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0E0D100-6602-4B65-82BD-422A6A67E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F9CEA44-1765-4241-9341-D47E1EF52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54DC7A79-5027-4E56-AAD0-7F55CA222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CE9A4B1E-4362-4A4D-AF71-D1195A2FE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52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The owner holds the remaining control rights over uses that were not specified in advance.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46F7B6A8-35A3-4D64-A1F6-C08F75E77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4828E899-CE09-4350-BA0D-2352FC0FD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Ownership changes bargaining power after an unforeseen event.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862B7B5A-11D3-4EF1-AE17-5C6591318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06BE8628-5466-4362-A398-0CA183C30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expectation of control changes who invests before the event.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E4D7DF8A-5EB6-4FC8-B015-411C4C249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ADCF5531-B997-49F4-A6ED-7B420DB18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12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Moving an asset across a firm boundary changes incentives, not merely bookkeeping.</a:t>
            </a:r>
          </a:p>
        </p:txBody>
      </p:sp>
    </p:spTree>
    <p:extLst>
      <p:ext uri="{BB962C8B-B14F-4D97-AF65-F5344CB8AC3E}">
        <p14:creationId xmlns:p14="http://schemas.microsoft.com/office/powerpoint/2010/main" val="17055432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3E2C628-030E-44AC-B9A1-4B3F85613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9BC7ED0-5F42-47A3-8EE6-16B207246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20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60F65C6-2BA0-4571-948F-70985516C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Inside a firm, effort remains difficult to measure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290E7CDA-2E4C-4BE5-B228-A5B4AD7A8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80BB231-1964-473E-AA12-E89A47768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36DE82D-1C74-4B4C-A4A1-17136B365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2A70B78B-A55B-4249-A4FB-1FDE0B727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F71DEE5-2DAC-4BA0-9DFB-AC163462E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TEAM PRODUCTION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1FB987D2-A5FB-43D7-844C-5A3FA4453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Output is jointly created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9246C5E5-0C4D-4D82-A27F-88C838EDF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It can be hard to tell exactly how much one person's care or effort added.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E5D05A9C-2655-4F2B-A1FB-FB6A14FAD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705BB2F-3674-453D-8E6C-C750AC295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MONITORING PROBLEM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0962DB6F-72BF-473B-AD66-343E0904B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Who watches the watcher?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B92DF675-F01D-462E-9301-543C81DD1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salaried monitor may also have weak reason to spend effort detecting waste or poor quality.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6CDE350-3366-4F3C-8635-E1F7CFFAC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Organization must connect decision rights and rewards to performance.</a:t>
            </a:r>
          </a:p>
        </p:txBody>
      </p:sp>
    </p:spTree>
    <p:extLst>
      <p:ext uri="{BB962C8B-B14F-4D97-AF65-F5344CB8AC3E}">
        <p14:creationId xmlns:p14="http://schemas.microsoft.com/office/powerpoint/2010/main" val="171255565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1419520C-C38A-4FAB-A8AB-14D6EA211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84D9B3D-2D47-4390-A24A-EEF026432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20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45335BF-B445-41F1-BD24-726085317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The residual claimant has a reason to monitor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2A49418-9425-484D-B066-260F45DE5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66F1628-3EC7-4C48-BF37-5CB99A0E2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C406572-5DAD-449F-A7CA-BD496C77C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936058F1-F8D6-47C8-BB98-E5ABE5C1A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350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After every promised payment is made, the residual claimant keeps what remains and bears the loss if little remains.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B79E41A1-C8B4-4BA4-90F7-73C83F9C4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852D6B30-5A7B-4AC0-9902-B1DA05613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Better monitoring can directly raise the claimant's return.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D3DF4977-31AB-4304-AD42-793C18DD0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E961B3C2-E294-4F17-954E-4BFC9306C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Poor decisions reduce the claimant's own wealth.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891B14EF-404B-4202-802E-67F977660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88D6F23B-30A5-431E-880F-886E09C81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64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This helps explain why for-profit ownership organizes so much economic activity.</a:t>
            </a:r>
          </a:p>
        </p:txBody>
      </p:sp>
    </p:spTree>
    <p:extLst>
      <p:ext uri="{BB962C8B-B14F-4D97-AF65-F5344CB8AC3E}">
        <p14:creationId xmlns:p14="http://schemas.microsoft.com/office/powerpoint/2010/main" val="68858817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2026-07-31T16:55:38.5570000Z</dcterms:created>
  <dcterms:modified xsi:type="dcterms:W3CDTF">2026-07-31T16:55:38.5570000Z</dcterms:modified>
</coreProperties>
</file>