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01e9e4f93c724d09" /><Relationship Type="http://schemas.openxmlformats.org/officeDocument/2006/relationships/extended-properties" Target="/docProps/app.xml" Id="Rdeca260989db4c25" /><Relationship Type="http://schemas.openxmlformats.org/officeDocument/2006/relationships/officeDocument" Target="/ppt/presentation.xml" Id="Rfb86099cdbfa465b" /></Relationships>
</file>

<file path=ppt/presentation.xml><?xml version="1.0" encoding="utf-8"?>
<p:presentation xmlns:p="http://schemas.openxmlformats.org/presentationml/2006/main">
  <p:sldMasterIdLst>
    <p:sldMasterId xmlns:r="http://schemas.openxmlformats.org/officeDocument/2006/relationships" id="2147483648" r:id="Ra41ad7f46f9d4f22"/>
  </p:sldMasterIdLst>
  <p:notesMasterIdLst>
    <p:notesMasterId xmlns:r="http://schemas.openxmlformats.org/officeDocument/2006/relationships" r:id="R7f944c4e02604b3e"/>
  </p:notesMasterIdLst>
  <p:sldIdLst>
    <p:sldId xmlns:r="http://schemas.openxmlformats.org/officeDocument/2006/relationships" id="256" r:id="R9761b9c59c7b4546"/>
    <p:sldId xmlns:r="http://schemas.openxmlformats.org/officeDocument/2006/relationships" id="257" r:id="R60002c51d34f4e8b"/>
    <p:sldId xmlns:r="http://schemas.openxmlformats.org/officeDocument/2006/relationships" id="258" r:id="R87fe5c37b5f347f4"/>
    <p:sldId xmlns:r="http://schemas.openxmlformats.org/officeDocument/2006/relationships" id="259" r:id="R284df66cda9d4d77"/>
    <p:sldId xmlns:r="http://schemas.openxmlformats.org/officeDocument/2006/relationships" id="260" r:id="R40407c3c47ca40f2"/>
    <p:sldId xmlns:r="http://schemas.openxmlformats.org/officeDocument/2006/relationships" id="261" r:id="R72d176da7467473c"/>
    <p:sldId xmlns:r="http://schemas.openxmlformats.org/officeDocument/2006/relationships" id="262" r:id="R8122fafa81e24455"/>
    <p:sldId xmlns:r="http://schemas.openxmlformats.org/officeDocument/2006/relationships" id="263" r:id="Rba2e021fb9e94ab3"/>
    <p:sldId xmlns:r="http://schemas.openxmlformats.org/officeDocument/2006/relationships" id="264" r:id="Rcaa5664b640f4830"/>
    <p:sldId xmlns:r="http://schemas.openxmlformats.org/officeDocument/2006/relationships" id="265" r:id="R4b35cbc7bf174cba"/>
    <p:sldId xmlns:r="http://schemas.openxmlformats.org/officeDocument/2006/relationships" id="266" r:id="R213115ed3bdd42f3"/>
    <p:sldId xmlns:r="http://schemas.openxmlformats.org/officeDocument/2006/relationships" id="267" r:id="Rffb09684739447d0"/>
    <p:sldId xmlns:r="http://schemas.openxmlformats.org/officeDocument/2006/relationships" id="268" r:id="Rbcc6a040cfcb4fb2"/>
    <p:sldId xmlns:r="http://schemas.openxmlformats.org/officeDocument/2006/relationships" id="269" r:id="R00b062445e5745c3"/>
    <p:sldId xmlns:r="http://schemas.openxmlformats.org/officeDocument/2006/relationships" id="270" r:id="R4a06359ca26b4381"/>
    <p:sldId xmlns:r="http://schemas.openxmlformats.org/officeDocument/2006/relationships" id="271" r:id="R35e12499f5824349"/>
    <p:sldId xmlns:r="http://schemas.openxmlformats.org/officeDocument/2006/relationships" id="272" r:id="R284dfe7b61674fe6"/>
    <p:sldId xmlns:r="http://schemas.openxmlformats.org/officeDocument/2006/relationships" id="273" r:id="R767351bff72c4dff"/>
    <p:sldId xmlns:r="http://schemas.openxmlformats.org/officeDocument/2006/relationships" id="274" r:id="R610a42ee16074737"/>
    <p:sldId xmlns:r="http://schemas.openxmlformats.org/officeDocument/2006/relationships" id="275" r:id="R695eddd2041b4218"/>
    <p:sldId xmlns:r="http://schemas.openxmlformats.org/officeDocument/2006/relationships" id="276" r:id="R16d5f41635bd4376"/>
    <p:sldId xmlns:r="http://schemas.openxmlformats.org/officeDocument/2006/relationships" id="277" r:id="R2f60ff9547114ccc"/>
    <p:sldId xmlns:r="http://schemas.openxmlformats.org/officeDocument/2006/relationships" id="278" r:id="Rd9cef1f554354a7a"/>
    <p:sldId xmlns:r="http://schemas.openxmlformats.org/officeDocument/2006/relationships" id="279" r:id="R693c2d87b0d14384"/>
    <p:sldId xmlns:r="http://schemas.openxmlformats.org/officeDocument/2006/relationships" id="280" r:id="R50ece20810394e0b"/>
    <p:sldId xmlns:r="http://schemas.openxmlformats.org/officeDocument/2006/relationships" id="281" r:id="Rf3487d33105041d9"/>
    <p:sldId xmlns:r="http://schemas.openxmlformats.org/officeDocument/2006/relationships" id="282" r:id="R63af726b780a4034"/>
    <p:sldId xmlns:r="http://schemas.openxmlformats.org/officeDocument/2006/relationships" id="283" r:id="R59bba4aefb7544be"/>
    <p:sldId xmlns:r="http://schemas.openxmlformats.org/officeDocument/2006/relationships" id="284" r:id="Rf289a44167af4856"/>
    <p:sldId xmlns:r="http://schemas.openxmlformats.org/officeDocument/2006/relationships" id="285" r:id="R3a4e59b482e1461b"/>
    <p:sldId xmlns:r="http://schemas.openxmlformats.org/officeDocument/2006/relationships" id="286" r:id="R72c31d9f250c4e5d"/>
    <p:sldId xmlns:r="http://schemas.openxmlformats.org/officeDocument/2006/relationships" id="287" r:id="R1da1ed29af76419a"/>
    <p:sldId xmlns:r="http://schemas.openxmlformats.org/officeDocument/2006/relationships" id="288" r:id="R3f9759b6466b435e"/>
    <p:sldId xmlns:r="http://schemas.openxmlformats.org/officeDocument/2006/relationships" id="289" r:id="R2288ffd91e9c4a5c"/>
    <p:sldId xmlns:r="http://schemas.openxmlformats.org/officeDocument/2006/relationships" id="290" r:id="R858a4c855f1a4165"/>
    <p:sldId xmlns:r="http://schemas.openxmlformats.org/officeDocument/2006/relationships" id="291" r:id="Rd63d5a40494b4a17"/>
    <p:sldId xmlns:r="http://schemas.openxmlformats.org/officeDocument/2006/relationships" id="292" r:id="R75fb75cd9c6e4f81"/>
    <p:sldId xmlns:r="http://schemas.openxmlformats.org/officeDocument/2006/relationships" id="293" r:id="Ra6fc775328ff412d"/>
    <p:sldId xmlns:r="http://schemas.openxmlformats.org/officeDocument/2006/relationships" id="294" r:id="R725a8324ca064966"/>
    <p:sldId xmlns:r="http://schemas.openxmlformats.org/officeDocument/2006/relationships" id="295" r:id="R4b59bebbf00f4983"/>
    <p:sldId xmlns:r="http://schemas.openxmlformats.org/officeDocument/2006/relationships" id="296" r:id="R67f9fd43e3f34d80"/>
    <p:sldId xmlns:r="http://schemas.openxmlformats.org/officeDocument/2006/relationships" id="297" r:id="R245566c387d74f7a"/>
    <p:sldId xmlns:r="http://schemas.openxmlformats.org/officeDocument/2006/relationships" id="298" r:id="R7c12699256974cd1"/>
    <p:sldId xmlns:r="http://schemas.openxmlformats.org/officeDocument/2006/relationships" id="299" r:id="R58f6850befee4f74"/>
    <p:sldId xmlns:r="http://schemas.openxmlformats.org/officeDocument/2006/relationships" id="300" r:id="R1316414a012b4176"/>
    <p:sldId xmlns:r="http://schemas.openxmlformats.org/officeDocument/2006/relationships" id="301" r:id="R8bd185039ac04f6d"/>
    <p:sldId xmlns:r="http://schemas.openxmlformats.org/officeDocument/2006/relationships" id="302" r:id="Ra9bedb4ebdc54579"/>
    <p:sldId xmlns:r="http://schemas.openxmlformats.org/officeDocument/2006/relationships" id="303" r:id="Rbb61152132ea42ff"/>
    <p:sldId xmlns:r="http://schemas.openxmlformats.org/officeDocument/2006/relationships" id="304" r:id="Rf5ba297695e943d2"/>
    <p:sldId xmlns:r="http://schemas.openxmlformats.org/officeDocument/2006/relationships" id="305" r:id="Rcc26aba49c5f4b91"/>
    <p:sldId xmlns:r="http://schemas.openxmlformats.org/officeDocument/2006/relationships" id="306" r:id="R88c39e14f4b04953"/>
    <p:sldId xmlns:r="http://schemas.openxmlformats.org/officeDocument/2006/relationships" id="307" r:id="Rabcaad14e232483e"/>
    <p:sldId xmlns:r="http://schemas.openxmlformats.org/officeDocument/2006/relationships" id="308" r:id="R552e09d1e5514ebd"/>
    <p:sldId xmlns:r="http://schemas.openxmlformats.org/officeDocument/2006/relationships" id="309" r:id="R41840e33ad8f437d"/>
    <p:sldId xmlns:r="http://schemas.openxmlformats.org/officeDocument/2006/relationships" id="310" r:id="R70a51f07c66344b7"/>
    <p:sldId xmlns:r="http://schemas.openxmlformats.org/officeDocument/2006/relationships" id="311" r:id="Rb26eb4d3df79489b"/>
    <p:sldId xmlns:r="http://schemas.openxmlformats.org/officeDocument/2006/relationships" id="312" r:id="Rdaca056b6e4c4630"/>
    <p:sldId xmlns:r="http://schemas.openxmlformats.org/officeDocument/2006/relationships" id="313" r:id="Re06d00319fba44d9"/>
    <p:sldId xmlns:r="http://schemas.openxmlformats.org/officeDocument/2006/relationships" id="314" r:id="R2a4adb3c387f43c5"/>
    <p:sldId xmlns:r="http://schemas.openxmlformats.org/officeDocument/2006/relationships" id="315" r:id="R766934a53331457a"/>
    <p:sldId xmlns:r="http://schemas.openxmlformats.org/officeDocument/2006/relationships" id="316" r:id="Rdc1c181b3bee4668"/>
    <p:sldId xmlns:r="http://schemas.openxmlformats.org/officeDocument/2006/relationships" id="317" r:id="R2b1eb326b2fa4d76"/>
    <p:sldId xmlns:r="http://schemas.openxmlformats.org/officeDocument/2006/relationships" id="318" r:id="R2c5d6e6422974676"/>
    <p:sldId xmlns:r="http://schemas.openxmlformats.org/officeDocument/2006/relationships" id="319" r:id="R3036130f85ad436e"/>
    <p:sldId xmlns:r="http://schemas.openxmlformats.org/officeDocument/2006/relationships" id="320" r:id="R9ecc09eb6b1d4a48"/>
    <p:sldId xmlns:r="http://schemas.openxmlformats.org/officeDocument/2006/relationships" id="321" r:id="R1a483e7b7bfd43c1"/>
    <p:sldId xmlns:r="http://schemas.openxmlformats.org/officeDocument/2006/relationships" id="322" r:id="Rb544037306b646fe"/>
    <p:sldId xmlns:r="http://schemas.openxmlformats.org/officeDocument/2006/relationships" id="323" r:id="R3e1e2222c2fb4e57"/>
    <p:sldId xmlns:r="http://schemas.openxmlformats.org/officeDocument/2006/relationships" id="324" r:id="R6f34ed9b0aa9496e"/>
    <p:sldId xmlns:r="http://schemas.openxmlformats.org/officeDocument/2006/relationships" id="325" r:id="R323b26b7b52e4397"/>
    <p:sldId xmlns:r="http://schemas.openxmlformats.org/officeDocument/2006/relationships" id="326" r:id="R8fb0430a378c41b6"/>
    <p:sldId xmlns:r="http://schemas.openxmlformats.org/officeDocument/2006/relationships" id="327" r:id="Rd60692867ec54a59"/>
    <p:sldId xmlns:r="http://schemas.openxmlformats.org/officeDocument/2006/relationships" id="328" r:id="R245c1447452748a3"/>
    <p:sldId xmlns:r="http://schemas.openxmlformats.org/officeDocument/2006/relationships" id="329" r:id="R5729e933568d4943"/>
    <p:sldId xmlns:r="http://schemas.openxmlformats.org/officeDocument/2006/relationships" id="330" r:id="Rd5120d7297d54098"/>
    <p:sldId xmlns:r="http://schemas.openxmlformats.org/officeDocument/2006/relationships" id="331" r:id="R9274234b319f4228"/>
    <p:sldId xmlns:r="http://schemas.openxmlformats.org/officeDocument/2006/relationships" id="332" r:id="R5e92512e238d4f9a"/>
    <p:sldId xmlns:r="http://schemas.openxmlformats.org/officeDocument/2006/relationships" id="333" r:id="Rea9732e5aa1342c7"/>
    <p:sldId xmlns:r="http://schemas.openxmlformats.org/officeDocument/2006/relationships" id="334" r:id="R5ba3ac1163ac4b72"/>
    <p:sldId xmlns:r="http://schemas.openxmlformats.org/officeDocument/2006/relationships" id="335" r:id="Rc5d35f3830fe4572"/>
    <p:sldId xmlns:r="http://schemas.openxmlformats.org/officeDocument/2006/relationships" id="336" r:id="R8a10fbae9ea74cac"/>
    <p:sldId xmlns:r="http://schemas.openxmlformats.org/officeDocument/2006/relationships" id="337" r:id="R42dc58309e214891"/>
    <p:sldId xmlns:r="http://schemas.openxmlformats.org/officeDocument/2006/relationships" id="338" r:id="R98e420269a9d497f"/>
    <p:sldId xmlns:r="http://schemas.openxmlformats.org/officeDocument/2006/relationships" id="339" r:id="R0e735839081e423f"/>
    <p:sldId xmlns:r="http://schemas.openxmlformats.org/officeDocument/2006/relationships" id="340" r:id="R091c36f95ed4469a"/>
    <p:sldId xmlns:r="http://schemas.openxmlformats.org/officeDocument/2006/relationships" id="341" r:id="R8dbe7d025fae433c"/>
    <p:sldId xmlns:r="http://schemas.openxmlformats.org/officeDocument/2006/relationships" id="342" r:id="R8595ebec7a8d41d9"/>
    <p:sldId xmlns:r="http://schemas.openxmlformats.org/officeDocument/2006/relationships" id="343" r:id="R5b92302ca25642e6"/>
    <p:sldId xmlns:r="http://schemas.openxmlformats.org/officeDocument/2006/relationships" id="344" r:id="R009ae973e00b4fc8"/>
    <p:sldId xmlns:r="http://schemas.openxmlformats.org/officeDocument/2006/relationships" id="345" r:id="R0c5719bc223b431a"/>
    <p:sldId xmlns:r="http://schemas.openxmlformats.org/officeDocument/2006/relationships" id="346" r:id="R03353bf53fd14e8c"/>
    <p:sldId xmlns:r="http://schemas.openxmlformats.org/officeDocument/2006/relationships" id="347" r:id="Rb614ddc07b184888"/>
    <p:sldId xmlns:r="http://schemas.openxmlformats.org/officeDocument/2006/relationships" id="348" r:id="Rd22f3a8279e347c6"/>
    <p:sldId xmlns:r="http://schemas.openxmlformats.org/officeDocument/2006/relationships" id="349" r:id="R038968e973a24394"/>
    <p:sldId xmlns:r="http://schemas.openxmlformats.org/officeDocument/2006/relationships" id="350" r:id="Ra1d49613616a4ace"/>
    <p:sldId xmlns:r="http://schemas.openxmlformats.org/officeDocument/2006/relationships" id="351" r:id="R267b5801871e406c"/>
    <p:sldId xmlns:r="http://schemas.openxmlformats.org/officeDocument/2006/relationships" id="352" r:id="R57e6dbe855eb4df1"/>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1b462f5deac8402f" /><Relationship Type="http://schemas.openxmlformats.org/officeDocument/2006/relationships/slideMaster" Target="/ppt/slideMasters/slideMaster1.xml" Id="Ra41ad7f46f9d4f22" /><Relationship Type="http://schemas.openxmlformats.org/officeDocument/2006/relationships/notesMaster" Target="/ppt/notesMasters/notesMaster1.xml" Id="R7f944c4e02604b3e" /><Relationship Type="http://schemas.openxmlformats.org/officeDocument/2006/relationships/presProps" Target="/ppt/presProps.xml" Id="Rdd4217fa7562447e" /><Relationship Type="http://schemas.openxmlformats.org/officeDocument/2006/relationships/tableStyles" Target="/ppt/tableStyles.xml" Id="R36b7124f515d4177" /><Relationship Type="http://schemas.openxmlformats.org/officeDocument/2006/relationships/slide" Target="/ppt/slides/slide1.xml" Id="R9761b9c59c7b4546" /><Relationship Type="http://schemas.openxmlformats.org/officeDocument/2006/relationships/slide" Target="/ppt/slides/slide2.xml" Id="R60002c51d34f4e8b" /><Relationship Type="http://schemas.openxmlformats.org/officeDocument/2006/relationships/slide" Target="/ppt/slides/slide3.xml" Id="R87fe5c37b5f347f4" /><Relationship Type="http://schemas.openxmlformats.org/officeDocument/2006/relationships/slide" Target="/ppt/slides/slide4.xml" Id="R284df66cda9d4d77" /><Relationship Type="http://schemas.openxmlformats.org/officeDocument/2006/relationships/slide" Target="/ppt/slides/slide5.xml" Id="R40407c3c47ca40f2" /><Relationship Type="http://schemas.openxmlformats.org/officeDocument/2006/relationships/slide" Target="/ppt/slides/slide6.xml" Id="R72d176da7467473c" /><Relationship Type="http://schemas.openxmlformats.org/officeDocument/2006/relationships/slide" Target="/ppt/slides/slide7.xml" Id="R8122fafa81e24455" /><Relationship Type="http://schemas.openxmlformats.org/officeDocument/2006/relationships/slide" Target="/ppt/slides/slide8.xml" Id="Rba2e021fb9e94ab3" /><Relationship Type="http://schemas.openxmlformats.org/officeDocument/2006/relationships/slide" Target="/ppt/slides/slide9.xml" Id="Rcaa5664b640f4830" /><Relationship Type="http://schemas.openxmlformats.org/officeDocument/2006/relationships/slide" Target="/ppt/slides/slide10.xml" Id="R4b35cbc7bf174cba" /><Relationship Type="http://schemas.openxmlformats.org/officeDocument/2006/relationships/slide" Target="/ppt/slides/slide11.xml" Id="R213115ed3bdd42f3" /><Relationship Type="http://schemas.openxmlformats.org/officeDocument/2006/relationships/slide" Target="/ppt/slides/slide12.xml" Id="Rffb09684739447d0" /><Relationship Type="http://schemas.openxmlformats.org/officeDocument/2006/relationships/slide" Target="/ppt/slides/slide13.xml" Id="Rbcc6a040cfcb4fb2" /><Relationship Type="http://schemas.openxmlformats.org/officeDocument/2006/relationships/slide" Target="/ppt/slides/slide14.xml" Id="R00b062445e5745c3" /><Relationship Type="http://schemas.openxmlformats.org/officeDocument/2006/relationships/slide" Target="/ppt/slides/slide15.xml" Id="R4a06359ca26b4381" /><Relationship Type="http://schemas.openxmlformats.org/officeDocument/2006/relationships/slide" Target="/ppt/slides/slide16.xml" Id="R35e12499f5824349" /><Relationship Type="http://schemas.openxmlformats.org/officeDocument/2006/relationships/slide" Target="/ppt/slides/slide17.xml" Id="R284dfe7b61674fe6" /><Relationship Type="http://schemas.openxmlformats.org/officeDocument/2006/relationships/slide" Target="/ppt/slides/slide18.xml" Id="R767351bff72c4dff" /><Relationship Type="http://schemas.openxmlformats.org/officeDocument/2006/relationships/slide" Target="/ppt/slides/slide19.xml" Id="R610a42ee16074737" /><Relationship Type="http://schemas.openxmlformats.org/officeDocument/2006/relationships/slide" Target="/ppt/slides/slide20.xml" Id="R695eddd2041b4218" /><Relationship Type="http://schemas.openxmlformats.org/officeDocument/2006/relationships/slide" Target="/ppt/slides/slide21.xml" Id="R16d5f41635bd4376" /><Relationship Type="http://schemas.openxmlformats.org/officeDocument/2006/relationships/slide" Target="/ppt/slides/slide22.xml" Id="R2f60ff9547114ccc" /><Relationship Type="http://schemas.openxmlformats.org/officeDocument/2006/relationships/slide" Target="/ppt/slides/slide23.xml" Id="Rd9cef1f554354a7a" /><Relationship Type="http://schemas.openxmlformats.org/officeDocument/2006/relationships/slide" Target="/ppt/slides/slide24.xml" Id="R693c2d87b0d14384" /><Relationship Type="http://schemas.openxmlformats.org/officeDocument/2006/relationships/slide" Target="/ppt/slides/slide25.xml" Id="R50ece20810394e0b" /><Relationship Type="http://schemas.openxmlformats.org/officeDocument/2006/relationships/slide" Target="/ppt/slides/slide26.xml" Id="Rf3487d33105041d9" /><Relationship Type="http://schemas.openxmlformats.org/officeDocument/2006/relationships/slide" Target="/ppt/slides/slide27.xml" Id="R63af726b780a4034" /><Relationship Type="http://schemas.openxmlformats.org/officeDocument/2006/relationships/slide" Target="/ppt/slides/slide28.xml" Id="R59bba4aefb7544be" /><Relationship Type="http://schemas.openxmlformats.org/officeDocument/2006/relationships/slide" Target="/ppt/slides/slide29.xml" Id="Rf289a44167af4856" /><Relationship Type="http://schemas.openxmlformats.org/officeDocument/2006/relationships/slide" Target="/ppt/slides/slide30.xml" Id="R3a4e59b482e1461b" /><Relationship Type="http://schemas.openxmlformats.org/officeDocument/2006/relationships/slide" Target="/ppt/slides/slide31.xml" Id="R72c31d9f250c4e5d" /><Relationship Type="http://schemas.openxmlformats.org/officeDocument/2006/relationships/slide" Target="/ppt/slides/slide32.xml" Id="R1da1ed29af76419a" /><Relationship Type="http://schemas.openxmlformats.org/officeDocument/2006/relationships/slide" Target="/ppt/slides/slide33.xml" Id="R3f9759b6466b435e" /><Relationship Type="http://schemas.openxmlformats.org/officeDocument/2006/relationships/slide" Target="/ppt/slides/slide34.xml" Id="R2288ffd91e9c4a5c" /><Relationship Type="http://schemas.openxmlformats.org/officeDocument/2006/relationships/slide" Target="/ppt/slides/slide35.xml" Id="R858a4c855f1a4165" /><Relationship Type="http://schemas.openxmlformats.org/officeDocument/2006/relationships/slide" Target="/ppt/slides/slide36.xml" Id="Rd63d5a40494b4a17" /><Relationship Type="http://schemas.openxmlformats.org/officeDocument/2006/relationships/slide" Target="/ppt/slides/slide37.xml" Id="R75fb75cd9c6e4f81" /><Relationship Type="http://schemas.openxmlformats.org/officeDocument/2006/relationships/slide" Target="/ppt/slides/slide38.xml" Id="Ra6fc775328ff412d" /><Relationship Type="http://schemas.openxmlformats.org/officeDocument/2006/relationships/slide" Target="/ppt/slides/slide39.xml" Id="R725a8324ca064966" /><Relationship Type="http://schemas.openxmlformats.org/officeDocument/2006/relationships/slide" Target="/ppt/slides/slide40.xml" Id="R4b59bebbf00f4983" /><Relationship Type="http://schemas.openxmlformats.org/officeDocument/2006/relationships/slide" Target="/ppt/slides/slide41.xml" Id="R67f9fd43e3f34d80" /><Relationship Type="http://schemas.openxmlformats.org/officeDocument/2006/relationships/slide" Target="/ppt/slides/slide42.xml" Id="R245566c387d74f7a" /><Relationship Type="http://schemas.openxmlformats.org/officeDocument/2006/relationships/slide" Target="/ppt/slides/slide43.xml" Id="R7c12699256974cd1" /><Relationship Type="http://schemas.openxmlformats.org/officeDocument/2006/relationships/slide" Target="/ppt/slides/slide44.xml" Id="R58f6850befee4f74" /><Relationship Type="http://schemas.openxmlformats.org/officeDocument/2006/relationships/slide" Target="/ppt/slides/slide45.xml" Id="R1316414a012b4176" /><Relationship Type="http://schemas.openxmlformats.org/officeDocument/2006/relationships/slide" Target="/ppt/slides/slide46.xml" Id="R8bd185039ac04f6d" /><Relationship Type="http://schemas.openxmlformats.org/officeDocument/2006/relationships/slide" Target="/ppt/slides/slide47.xml" Id="Ra9bedb4ebdc54579" /><Relationship Type="http://schemas.openxmlformats.org/officeDocument/2006/relationships/slide" Target="/ppt/slides/slide48.xml" Id="Rbb61152132ea42ff" /><Relationship Type="http://schemas.openxmlformats.org/officeDocument/2006/relationships/slide" Target="/ppt/slides/slide49.xml" Id="Rf5ba297695e943d2" /><Relationship Type="http://schemas.openxmlformats.org/officeDocument/2006/relationships/slide" Target="/ppt/slides/slide50.xml" Id="Rcc26aba49c5f4b91" /><Relationship Type="http://schemas.openxmlformats.org/officeDocument/2006/relationships/slide" Target="/ppt/slides/slide51.xml" Id="R88c39e14f4b04953" /><Relationship Type="http://schemas.openxmlformats.org/officeDocument/2006/relationships/slide" Target="/ppt/slides/slide52.xml" Id="Rabcaad14e232483e" /><Relationship Type="http://schemas.openxmlformats.org/officeDocument/2006/relationships/slide" Target="/ppt/slides/slide53.xml" Id="R552e09d1e5514ebd" /><Relationship Type="http://schemas.openxmlformats.org/officeDocument/2006/relationships/slide" Target="/ppt/slides/slide54.xml" Id="R41840e33ad8f437d" /><Relationship Type="http://schemas.openxmlformats.org/officeDocument/2006/relationships/slide" Target="/ppt/slides/slide55.xml" Id="R70a51f07c66344b7" /><Relationship Type="http://schemas.openxmlformats.org/officeDocument/2006/relationships/slide" Target="/ppt/slides/slide56.xml" Id="Rb26eb4d3df79489b" /><Relationship Type="http://schemas.openxmlformats.org/officeDocument/2006/relationships/slide" Target="/ppt/slides/slide57.xml" Id="Rdaca056b6e4c4630" /><Relationship Type="http://schemas.openxmlformats.org/officeDocument/2006/relationships/slide" Target="/ppt/slides/slide58.xml" Id="Re06d00319fba44d9" /><Relationship Type="http://schemas.openxmlformats.org/officeDocument/2006/relationships/slide" Target="/ppt/slides/slide59.xml" Id="R2a4adb3c387f43c5" /><Relationship Type="http://schemas.openxmlformats.org/officeDocument/2006/relationships/slide" Target="/ppt/slides/slide60.xml" Id="R766934a53331457a" /><Relationship Type="http://schemas.openxmlformats.org/officeDocument/2006/relationships/slide" Target="/ppt/slides/slide61.xml" Id="Rdc1c181b3bee4668" /><Relationship Type="http://schemas.openxmlformats.org/officeDocument/2006/relationships/slide" Target="/ppt/slides/slide62.xml" Id="R2b1eb326b2fa4d76" /><Relationship Type="http://schemas.openxmlformats.org/officeDocument/2006/relationships/slide" Target="/ppt/slides/slide63.xml" Id="R2c5d6e6422974676" /><Relationship Type="http://schemas.openxmlformats.org/officeDocument/2006/relationships/slide" Target="/ppt/slides/slide64.xml" Id="R3036130f85ad436e" /><Relationship Type="http://schemas.openxmlformats.org/officeDocument/2006/relationships/slide" Target="/ppt/slides/slide65.xml" Id="R9ecc09eb6b1d4a48" /><Relationship Type="http://schemas.openxmlformats.org/officeDocument/2006/relationships/slide" Target="/ppt/slides/slide66.xml" Id="R1a483e7b7bfd43c1" /><Relationship Type="http://schemas.openxmlformats.org/officeDocument/2006/relationships/slide" Target="/ppt/slides/slide67.xml" Id="Rb544037306b646fe" /><Relationship Type="http://schemas.openxmlformats.org/officeDocument/2006/relationships/slide" Target="/ppt/slides/slide68.xml" Id="R3e1e2222c2fb4e57" /><Relationship Type="http://schemas.openxmlformats.org/officeDocument/2006/relationships/slide" Target="/ppt/slides/slide69.xml" Id="R6f34ed9b0aa9496e" /><Relationship Type="http://schemas.openxmlformats.org/officeDocument/2006/relationships/slide" Target="/ppt/slides/slide70.xml" Id="R323b26b7b52e4397" /><Relationship Type="http://schemas.openxmlformats.org/officeDocument/2006/relationships/slide" Target="/ppt/slides/slide71.xml" Id="R8fb0430a378c41b6" /><Relationship Type="http://schemas.openxmlformats.org/officeDocument/2006/relationships/slide" Target="/ppt/slides/slide72.xml" Id="Rd60692867ec54a59" /><Relationship Type="http://schemas.openxmlformats.org/officeDocument/2006/relationships/slide" Target="/ppt/slides/slide73.xml" Id="R245c1447452748a3" /><Relationship Type="http://schemas.openxmlformats.org/officeDocument/2006/relationships/slide" Target="/ppt/slides/slide74.xml" Id="R5729e933568d4943" /><Relationship Type="http://schemas.openxmlformats.org/officeDocument/2006/relationships/slide" Target="/ppt/slides/slide75.xml" Id="Rd5120d7297d54098" /><Relationship Type="http://schemas.openxmlformats.org/officeDocument/2006/relationships/slide" Target="/ppt/slides/slide76.xml" Id="R9274234b319f4228" /><Relationship Type="http://schemas.openxmlformats.org/officeDocument/2006/relationships/slide" Target="/ppt/slides/slide77.xml" Id="R5e92512e238d4f9a" /><Relationship Type="http://schemas.openxmlformats.org/officeDocument/2006/relationships/slide" Target="/ppt/slides/slide78.xml" Id="Rea9732e5aa1342c7" /><Relationship Type="http://schemas.openxmlformats.org/officeDocument/2006/relationships/slide" Target="/ppt/slides/slide79.xml" Id="R5ba3ac1163ac4b72" /><Relationship Type="http://schemas.openxmlformats.org/officeDocument/2006/relationships/slide" Target="/ppt/slides/slide80.xml" Id="Rc5d35f3830fe4572" /><Relationship Type="http://schemas.openxmlformats.org/officeDocument/2006/relationships/slide" Target="/ppt/slides/slide81.xml" Id="R8a10fbae9ea74cac" /><Relationship Type="http://schemas.openxmlformats.org/officeDocument/2006/relationships/slide" Target="/ppt/slides/slide82.xml" Id="R42dc58309e214891" /><Relationship Type="http://schemas.openxmlformats.org/officeDocument/2006/relationships/slide" Target="/ppt/slides/slide83.xml" Id="R98e420269a9d497f" /><Relationship Type="http://schemas.openxmlformats.org/officeDocument/2006/relationships/slide" Target="/ppt/slides/slide84.xml" Id="R0e735839081e423f" /><Relationship Type="http://schemas.openxmlformats.org/officeDocument/2006/relationships/slide" Target="/ppt/slides/slide85.xml" Id="R091c36f95ed4469a" /><Relationship Type="http://schemas.openxmlformats.org/officeDocument/2006/relationships/slide" Target="/ppt/slides/slide86.xml" Id="R8dbe7d025fae433c" /><Relationship Type="http://schemas.openxmlformats.org/officeDocument/2006/relationships/slide" Target="/ppt/slides/slide87.xml" Id="R8595ebec7a8d41d9" /><Relationship Type="http://schemas.openxmlformats.org/officeDocument/2006/relationships/slide" Target="/ppt/slides/slide88.xml" Id="R5b92302ca25642e6" /><Relationship Type="http://schemas.openxmlformats.org/officeDocument/2006/relationships/slide" Target="/ppt/slides/slide89.xml" Id="R009ae973e00b4fc8" /><Relationship Type="http://schemas.openxmlformats.org/officeDocument/2006/relationships/slide" Target="/ppt/slides/slide90.xml" Id="R0c5719bc223b431a" /><Relationship Type="http://schemas.openxmlformats.org/officeDocument/2006/relationships/slide" Target="/ppt/slides/slide91.xml" Id="R03353bf53fd14e8c" /><Relationship Type="http://schemas.openxmlformats.org/officeDocument/2006/relationships/slide" Target="/ppt/slides/slide92.xml" Id="Rb614ddc07b184888" /><Relationship Type="http://schemas.openxmlformats.org/officeDocument/2006/relationships/slide" Target="/ppt/slides/slide93.xml" Id="Rd22f3a8279e347c6" /><Relationship Type="http://schemas.openxmlformats.org/officeDocument/2006/relationships/slide" Target="/ppt/slides/slide94.xml" Id="R038968e973a24394" /><Relationship Type="http://schemas.openxmlformats.org/officeDocument/2006/relationships/slide" Target="/ppt/slides/slide95.xml" Id="Ra1d49613616a4ace" /><Relationship Type="http://schemas.openxmlformats.org/officeDocument/2006/relationships/slide" Target="/ppt/slides/slide96.xml" Id="R267b5801871e406c" /><Relationship Type="http://schemas.openxmlformats.org/officeDocument/2006/relationships/slide" Target="/ppt/slides/slide97.xml" Id="R57e6dbe855eb4df1"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11c82223e574a6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f98b8fdbce334b90" /><Relationship Type="http://schemas.openxmlformats.org/officeDocument/2006/relationships/notesMaster" Target="/ppt/notesMasters/notesMaster1.xml" Id="R6a029b82f3b0467b" /></Relationships>
</file>

<file path=ppt/notesSlides/_rels/notesSlide2.xml.rels>&#65279;<?xml version="1.0" encoding="utf-8"?><Relationships xmlns="http://schemas.openxmlformats.org/package/2006/relationships"><Relationship Type="http://schemas.openxmlformats.org/officeDocument/2006/relationships/slide" Target="/ppt/slides/slide2.xml" Id="R5411dbeb6995469f" /><Relationship Type="http://schemas.openxmlformats.org/officeDocument/2006/relationships/notesMaster" Target="/ppt/notesMasters/notesMaster1.xml" Id="R304d9abd7db9496a" /></Relationships>
</file>

<file path=ppt/notesSlides/_rels/notesSlide3.xml.rels>&#65279;<?xml version="1.0" encoding="utf-8"?><Relationships xmlns="http://schemas.openxmlformats.org/package/2006/relationships"><Relationship Type="http://schemas.openxmlformats.org/officeDocument/2006/relationships/slide" Target="/ppt/slides/slide3.xml" Id="R2859460c459747db" /><Relationship Type="http://schemas.openxmlformats.org/officeDocument/2006/relationships/notesMaster" Target="/ppt/notesMasters/notesMaster1.xml" Id="Rc15f15fddf5d4ec6" /></Relationships>
</file>

<file path=ppt/notesSlides/_rels/notesSlide4.xml.rels>&#65279;<?xml version="1.0" encoding="utf-8"?><Relationships xmlns="http://schemas.openxmlformats.org/package/2006/relationships"><Relationship Type="http://schemas.openxmlformats.org/officeDocument/2006/relationships/slide" Target="/ppt/slides/slide4.xml" Id="Rbab2ff13b94744d7" /><Relationship Type="http://schemas.openxmlformats.org/officeDocument/2006/relationships/notesMaster" Target="/ppt/notesMasters/notesMaster1.xml" Id="R746a3185794b4f58" /></Relationships>
</file>

<file path=ppt/notesSlides/_rels/notesSlide5.xml.rels>&#65279;<?xml version="1.0" encoding="utf-8"?><Relationships xmlns="http://schemas.openxmlformats.org/package/2006/relationships"><Relationship Type="http://schemas.openxmlformats.org/officeDocument/2006/relationships/slide" Target="/ppt/slides/slide5.xml" Id="R731441b440d441da" /><Relationship Type="http://schemas.openxmlformats.org/officeDocument/2006/relationships/notesMaster" Target="/ppt/notesMasters/notesMaster1.xml" Id="Rdcf749d8d7894f88" /></Relationships>
</file>

<file path=ppt/notesSlides/_rels/notesSlide6.xml.rels>&#65279;<?xml version="1.0" encoding="utf-8"?><Relationships xmlns="http://schemas.openxmlformats.org/package/2006/relationships"><Relationship Type="http://schemas.openxmlformats.org/officeDocument/2006/relationships/slide" Target="/ppt/slides/slide6.xml" Id="R85fee7e823dc426c" /><Relationship Type="http://schemas.openxmlformats.org/officeDocument/2006/relationships/notesMaster" Target="/ppt/notesMasters/notesMaster1.xml" Id="R91bf067b7ab842ea" /></Relationships>
</file>

<file path=ppt/notesSlides/_rels/notesSlide7.xml.rels>&#65279;<?xml version="1.0" encoding="utf-8"?><Relationships xmlns="http://schemas.openxmlformats.org/package/2006/relationships"><Relationship Type="http://schemas.openxmlformats.org/officeDocument/2006/relationships/slide" Target="/ppt/slides/slide7.xml" Id="Rc5302453fff745d6" /><Relationship Type="http://schemas.openxmlformats.org/officeDocument/2006/relationships/notesMaster" Target="/ppt/notesMasters/notesMaster1.xml" Id="R60fa743dc2714885" /></Relationships>
</file>

<file path=ppt/notesSlides/_rels/notesSlide8.xml.rels>&#65279;<?xml version="1.0" encoding="utf-8"?><Relationships xmlns="http://schemas.openxmlformats.org/package/2006/relationships"><Relationship Type="http://schemas.openxmlformats.org/officeDocument/2006/relationships/slide" Target="/ppt/slides/slide8.xml" Id="R7a033f5c66e44799" /><Relationship Type="http://schemas.openxmlformats.org/officeDocument/2006/relationships/notesMaster" Target="/ppt/notesMasters/notesMaster1.xml" Id="R31da2c39a9934364" /></Relationships>
</file>

<file path=ppt/notesSlides/_rels/notesSlide9.xml.rels>&#65279;<?xml version="1.0" encoding="utf-8"?><Relationships xmlns="http://schemas.openxmlformats.org/package/2006/relationships"><Relationship Type="http://schemas.openxmlformats.org/officeDocument/2006/relationships/slide" Target="/ppt/slides/slide9.xml" Id="R4d74b3dc5fb3436c" /><Relationship Type="http://schemas.openxmlformats.org/officeDocument/2006/relationships/notesMaster" Target="/ppt/notesMasters/notesMaster1.xml" Id="R85ab3a9ec11d439d"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a448b88d438449c1" /><Relationship Type="http://schemas.openxmlformats.org/officeDocument/2006/relationships/notesMaster" Target="/ppt/notesMasters/notesMaster1.xml" Id="Re1801d8a60c64471"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12f15b47274a47ee" /><Relationship Type="http://schemas.openxmlformats.org/officeDocument/2006/relationships/notesMaster" Target="/ppt/notesMasters/notesMaster1.xml" Id="R2352e81a413c4998"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bf880f568dec49ad" /><Relationship Type="http://schemas.openxmlformats.org/officeDocument/2006/relationships/notesMaster" Target="/ppt/notesMasters/notesMaster1.xml" Id="R193841a5db29407d"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24b0bc2c8f6247e3" /><Relationship Type="http://schemas.openxmlformats.org/officeDocument/2006/relationships/notesMaster" Target="/ppt/notesMasters/notesMaster1.xml" Id="R60e4ccd6af054677"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43478b97de804892" /><Relationship Type="http://schemas.openxmlformats.org/officeDocument/2006/relationships/notesMaster" Target="/ppt/notesMasters/notesMaster1.xml" Id="R0efa22ac42f54873"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ad934c7743184d4a" /><Relationship Type="http://schemas.openxmlformats.org/officeDocument/2006/relationships/notesMaster" Target="/ppt/notesMasters/notesMaster1.xml" Id="R37eeceec3fab46ad"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0d8a378d9cc54db9" /><Relationship Type="http://schemas.openxmlformats.org/officeDocument/2006/relationships/notesMaster" Target="/ppt/notesMasters/notesMaster1.xml" Id="Ree1e82f5f3f54048"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bc4f4a3b5cb646ea" /><Relationship Type="http://schemas.openxmlformats.org/officeDocument/2006/relationships/notesMaster" Target="/ppt/notesMasters/notesMaster1.xml" Id="R0d3ae976e92149ce"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23b9fdb08bac4b6b" /><Relationship Type="http://schemas.openxmlformats.org/officeDocument/2006/relationships/notesMaster" Target="/ppt/notesMasters/notesMaster1.xml" Id="R41be5847ed9049dc"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c58a0bee6d334580" /><Relationship Type="http://schemas.openxmlformats.org/officeDocument/2006/relationships/notesMaster" Target="/ppt/notesMasters/notesMaster1.xml" Id="R90c89dba14274fee"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71039c8e03f54efb" /><Relationship Type="http://schemas.openxmlformats.org/officeDocument/2006/relationships/notesMaster" Target="/ppt/notesMasters/notesMaster1.xml" Id="R26629c948e774508"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34c391133ed04ed7" /><Relationship Type="http://schemas.openxmlformats.org/officeDocument/2006/relationships/notesMaster" Target="/ppt/notesMasters/notesMaster1.xml" Id="R8ffb85196a3a4347"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2185ce22a6024981" /><Relationship Type="http://schemas.openxmlformats.org/officeDocument/2006/relationships/notesMaster" Target="/ppt/notesMasters/notesMaster1.xml" Id="R076466e8c0034083"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9842c27599334bf7" /><Relationship Type="http://schemas.openxmlformats.org/officeDocument/2006/relationships/notesMaster" Target="/ppt/notesMasters/notesMaster1.xml" Id="Rdaefe3a4c2fc4204"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3f087b5081434b18" /><Relationship Type="http://schemas.openxmlformats.org/officeDocument/2006/relationships/notesMaster" Target="/ppt/notesMasters/notesMaster1.xml" Id="Rf8292d967dd64e04"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6cba4c85cd1541e9" /><Relationship Type="http://schemas.openxmlformats.org/officeDocument/2006/relationships/notesMaster" Target="/ppt/notesMasters/notesMaster1.xml" Id="R488a9fb8f59a4cb8"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2edc9c70850d4d0c" /><Relationship Type="http://schemas.openxmlformats.org/officeDocument/2006/relationships/notesMaster" Target="/ppt/notesMasters/notesMaster1.xml" Id="R1758860c8a0b45f3"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d61e31427062417b" /><Relationship Type="http://schemas.openxmlformats.org/officeDocument/2006/relationships/notesMaster" Target="/ppt/notesMasters/notesMaster1.xml" Id="R706b89a70ce44d0d"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807a027b7b6a475f" /><Relationship Type="http://schemas.openxmlformats.org/officeDocument/2006/relationships/notesMaster" Target="/ppt/notesMasters/notesMaster1.xml" Id="Rbaff48c3f2c94f30"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9e857190690543f0" /><Relationship Type="http://schemas.openxmlformats.org/officeDocument/2006/relationships/notesMaster" Target="/ppt/notesMasters/notesMaster1.xml" Id="Ra6eca38e4bf84b6a"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7009b5dcf21845c0" /><Relationship Type="http://schemas.openxmlformats.org/officeDocument/2006/relationships/notesMaster" Target="/ppt/notesMasters/notesMaster1.xml" Id="R55ec035173954a30"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b1221f9b9d464164" /><Relationship Type="http://schemas.openxmlformats.org/officeDocument/2006/relationships/notesMaster" Target="/ppt/notesMasters/notesMaster1.xml" Id="Rde124354237140eb"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d6394a1b6cc54943" /><Relationship Type="http://schemas.openxmlformats.org/officeDocument/2006/relationships/notesMaster" Target="/ppt/notesMasters/notesMaster1.xml" Id="Re13e4db5e3714659"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ac19fb142c884787" /><Relationship Type="http://schemas.openxmlformats.org/officeDocument/2006/relationships/notesMaster" Target="/ppt/notesMasters/notesMaster1.xml" Id="Rb71aa8640b3c4790"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11d1b8ae739d4d0f" /><Relationship Type="http://schemas.openxmlformats.org/officeDocument/2006/relationships/notesMaster" Target="/ppt/notesMasters/notesMaster1.xml" Id="R2b10b5fe246145df"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50ec69e5006f4e54" /><Relationship Type="http://schemas.openxmlformats.org/officeDocument/2006/relationships/notesMaster" Target="/ppt/notesMasters/notesMaster1.xml" Id="R1fe81b0ccbbe48d7"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14aec59c99be421a" /><Relationship Type="http://schemas.openxmlformats.org/officeDocument/2006/relationships/notesMaster" Target="/ppt/notesMasters/notesMaster1.xml" Id="R99d53a97666c4ff7"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98c9c4a408d9453a" /><Relationship Type="http://schemas.openxmlformats.org/officeDocument/2006/relationships/notesMaster" Target="/ppt/notesMasters/notesMaster1.xml" Id="R9966da572b6a4f10"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9419d08b26784d4b" /><Relationship Type="http://schemas.openxmlformats.org/officeDocument/2006/relationships/notesMaster" Target="/ppt/notesMasters/notesMaster1.xml" Id="Rc3f51e1097c946e0"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40f8444885ce439f" /><Relationship Type="http://schemas.openxmlformats.org/officeDocument/2006/relationships/notesMaster" Target="/ppt/notesMasters/notesMaster1.xml" Id="R5350661424bd470d"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7a9ae482c2154b78" /><Relationship Type="http://schemas.openxmlformats.org/officeDocument/2006/relationships/notesMaster" Target="/ppt/notesMasters/notesMaster1.xml" Id="Rf3579ed41f694c83"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99627096c3584c51" /><Relationship Type="http://schemas.openxmlformats.org/officeDocument/2006/relationships/notesMaster" Target="/ppt/notesMasters/notesMaster1.xml" Id="R65c29dc7881e4b77"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e0099bfbed934054" /><Relationship Type="http://schemas.openxmlformats.org/officeDocument/2006/relationships/notesMaster" Target="/ppt/notesMasters/notesMaster1.xml" Id="R5ba92a9e17dd4d02"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6087b18be40c4634" /><Relationship Type="http://schemas.openxmlformats.org/officeDocument/2006/relationships/notesMaster" Target="/ppt/notesMasters/notesMaster1.xml" Id="Rf2f86daae70642dc"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107aad6d4a1849e2" /><Relationship Type="http://schemas.openxmlformats.org/officeDocument/2006/relationships/notesMaster" Target="/ppt/notesMasters/notesMaster1.xml" Id="Rcc68b31a8d13479c"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ecdfe523cedc4dfd" /><Relationship Type="http://schemas.openxmlformats.org/officeDocument/2006/relationships/notesMaster" Target="/ppt/notesMasters/notesMaster1.xml" Id="R0a223eff3c044c17"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65c093b822b746a3" /><Relationship Type="http://schemas.openxmlformats.org/officeDocument/2006/relationships/notesMaster" Target="/ppt/notesMasters/notesMaster1.xml" Id="Rabb3fb98a1014ac2"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46718018aefe4fb1" /><Relationship Type="http://schemas.openxmlformats.org/officeDocument/2006/relationships/notesMaster" Target="/ppt/notesMasters/notesMaster1.xml" Id="R11f4e62d6d274329"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5b153c68da244c51" /><Relationship Type="http://schemas.openxmlformats.org/officeDocument/2006/relationships/notesMaster" Target="/ppt/notesMasters/notesMaster1.xml" Id="Rf6580dd66956414c" /></Relationships>
</file>

<file path=ppt/notesSlides/_rels/notesSlide49.xml.rels>&#65279;<?xml version="1.0" encoding="utf-8"?><Relationships xmlns="http://schemas.openxmlformats.org/package/2006/relationships"><Relationship Type="http://schemas.openxmlformats.org/officeDocument/2006/relationships/slide" Target="/ppt/slides/slide49.xml" Id="R1f7fa3725cfb4ab1" /><Relationship Type="http://schemas.openxmlformats.org/officeDocument/2006/relationships/notesMaster" Target="/ppt/notesMasters/notesMaster1.xml" Id="R7570691e24204af1" /></Relationships>
</file>

<file path=ppt/notesSlides/_rels/notesSlide50.xml.rels>&#65279;<?xml version="1.0" encoding="utf-8"?><Relationships xmlns="http://schemas.openxmlformats.org/package/2006/relationships"><Relationship Type="http://schemas.openxmlformats.org/officeDocument/2006/relationships/slide" Target="/ppt/slides/slide50.xml" Id="R777d7389d4d54c2e" /><Relationship Type="http://schemas.openxmlformats.org/officeDocument/2006/relationships/notesMaster" Target="/ppt/notesMasters/notesMaster1.xml" Id="R4906c16273474c41" /></Relationships>
</file>

<file path=ppt/notesSlides/_rels/notesSlide51.xml.rels>&#65279;<?xml version="1.0" encoding="utf-8"?><Relationships xmlns="http://schemas.openxmlformats.org/package/2006/relationships"><Relationship Type="http://schemas.openxmlformats.org/officeDocument/2006/relationships/slide" Target="/ppt/slides/slide51.xml" Id="Ref3db746785b4b1f" /><Relationship Type="http://schemas.openxmlformats.org/officeDocument/2006/relationships/notesMaster" Target="/ppt/notesMasters/notesMaster1.xml" Id="Rf6aec67549e44bf7" /></Relationships>
</file>

<file path=ppt/notesSlides/_rels/notesSlide52.xml.rels>&#65279;<?xml version="1.0" encoding="utf-8"?><Relationships xmlns="http://schemas.openxmlformats.org/package/2006/relationships"><Relationship Type="http://schemas.openxmlformats.org/officeDocument/2006/relationships/slide" Target="/ppt/slides/slide52.xml" Id="Rd3656a1ac9374d61" /><Relationship Type="http://schemas.openxmlformats.org/officeDocument/2006/relationships/notesMaster" Target="/ppt/notesMasters/notesMaster1.xml" Id="Rafbd1534e27b4de3" /></Relationships>
</file>

<file path=ppt/notesSlides/_rels/notesSlide53.xml.rels>&#65279;<?xml version="1.0" encoding="utf-8"?><Relationships xmlns="http://schemas.openxmlformats.org/package/2006/relationships"><Relationship Type="http://schemas.openxmlformats.org/officeDocument/2006/relationships/slide" Target="/ppt/slides/slide53.xml" Id="R2deef2cb11674270" /><Relationship Type="http://schemas.openxmlformats.org/officeDocument/2006/relationships/notesMaster" Target="/ppt/notesMasters/notesMaster1.xml" Id="R3d0ac3426867468e" /></Relationships>
</file>

<file path=ppt/notesSlides/_rels/notesSlide54.xml.rels>&#65279;<?xml version="1.0" encoding="utf-8"?><Relationships xmlns="http://schemas.openxmlformats.org/package/2006/relationships"><Relationship Type="http://schemas.openxmlformats.org/officeDocument/2006/relationships/slide" Target="/ppt/slides/slide54.xml" Id="R5605722dd0a9491a" /><Relationship Type="http://schemas.openxmlformats.org/officeDocument/2006/relationships/notesMaster" Target="/ppt/notesMasters/notesMaster1.xml" Id="Rfbc3d58e0ee44be9" /></Relationships>
</file>

<file path=ppt/notesSlides/_rels/notesSlide55.xml.rels>&#65279;<?xml version="1.0" encoding="utf-8"?><Relationships xmlns="http://schemas.openxmlformats.org/package/2006/relationships"><Relationship Type="http://schemas.openxmlformats.org/officeDocument/2006/relationships/slide" Target="/ppt/slides/slide55.xml" Id="R2b750f0ed9e34f5f" /><Relationship Type="http://schemas.openxmlformats.org/officeDocument/2006/relationships/notesMaster" Target="/ppt/notesMasters/notesMaster1.xml" Id="R882152d4e4cb4c1b" /></Relationships>
</file>

<file path=ppt/notesSlides/_rels/notesSlide56.xml.rels>&#65279;<?xml version="1.0" encoding="utf-8"?><Relationships xmlns="http://schemas.openxmlformats.org/package/2006/relationships"><Relationship Type="http://schemas.openxmlformats.org/officeDocument/2006/relationships/slide" Target="/ppt/slides/slide56.xml" Id="R6fb74232bb084ea7" /><Relationship Type="http://schemas.openxmlformats.org/officeDocument/2006/relationships/notesMaster" Target="/ppt/notesMasters/notesMaster1.xml" Id="R0c006514fcbc46a7" /></Relationships>
</file>

<file path=ppt/notesSlides/_rels/notesSlide57.xml.rels>&#65279;<?xml version="1.0" encoding="utf-8"?><Relationships xmlns="http://schemas.openxmlformats.org/package/2006/relationships"><Relationship Type="http://schemas.openxmlformats.org/officeDocument/2006/relationships/slide" Target="/ppt/slides/slide57.xml" Id="R591cd6a739e64b84" /><Relationship Type="http://schemas.openxmlformats.org/officeDocument/2006/relationships/notesMaster" Target="/ppt/notesMasters/notesMaster1.xml" Id="Rfd880a573ef347fe" /></Relationships>
</file>

<file path=ppt/notesSlides/_rels/notesSlide58.xml.rels>&#65279;<?xml version="1.0" encoding="utf-8"?><Relationships xmlns="http://schemas.openxmlformats.org/package/2006/relationships"><Relationship Type="http://schemas.openxmlformats.org/officeDocument/2006/relationships/slide" Target="/ppt/slides/slide58.xml" Id="Rdaf6cbb49b1b466c" /><Relationship Type="http://schemas.openxmlformats.org/officeDocument/2006/relationships/notesMaster" Target="/ppt/notesMasters/notesMaster1.xml" Id="R9b5ab0982b6e4f42" /></Relationships>
</file>

<file path=ppt/notesSlides/_rels/notesSlide59.xml.rels>&#65279;<?xml version="1.0" encoding="utf-8"?><Relationships xmlns="http://schemas.openxmlformats.org/package/2006/relationships"><Relationship Type="http://schemas.openxmlformats.org/officeDocument/2006/relationships/slide" Target="/ppt/slides/slide59.xml" Id="R83507778172e4258" /><Relationship Type="http://schemas.openxmlformats.org/officeDocument/2006/relationships/notesMaster" Target="/ppt/notesMasters/notesMaster1.xml" Id="Rf9b0bb51dd28416b" /></Relationships>
</file>

<file path=ppt/notesSlides/_rels/notesSlide60.xml.rels>&#65279;<?xml version="1.0" encoding="utf-8"?><Relationships xmlns="http://schemas.openxmlformats.org/package/2006/relationships"><Relationship Type="http://schemas.openxmlformats.org/officeDocument/2006/relationships/slide" Target="/ppt/slides/slide60.xml" Id="R6b08cc50460e44ba" /><Relationship Type="http://schemas.openxmlformats.org/officeDocument/2006/relationships/notesMaster" Target="/ppt/notesMasters/notesMaster1.xml" Id="Rdb592afa0f9348a8" /></Relationships>
</file>

<file path=ppt/notesSlides/_rels/notesSlide61.xml.rels>&#65279;<?xml version="1.0" encoding="utf-8"?><Relationships xmlns="http://schemas.openxmlformats.org/package/2006/relationships"><Relationship Type="http://schemas.openxmlformats.org/officeDocument/2006/relationships/slide" Target="/ppt/slides/slide61.xml" Id="R5d80934b0c374b65" /><Relationship Type="http://schemas.openxmlformats.org/officeDocument/2006/relationships/notesMaster" Target="/ppt/notesMasters/notesMaster1.xml" Id="R3e683daf34694c3e" /></Relationships>
</file>

<file path=ppt/notesSlides/_rels/notesSlide62.xml.rels>&#65279;<?xml version="1.0" encoding="utf-8"?><Relationships xmlns="http://schemas.openxmlformats.org/package/2006/relationships"><Relationship Type="http://schemas.openxmlformats.org/officeDocument/2006/relationships/slide" Target="/ppt/slides/slide62.xml" Id="R75bbc12a78144f3a" /><Relationship Type="http://schemas.openxmlformats.org/officeDocument/2006/relationships/notesMaster" Target="/ppt/notesMasters/notesMaster1.xml" Id="R9038b7eeac4b430b" /></Relationships>
</file>

<file path=ppt/notesSlides/_rels/notesSlide63.xml.rels>&#65279;<?xml version="1.0" encoding="utf-8"?><Relationships xmlns="http://schemas.openxmlformats.org/package/2006/relationships"><Relationship Type="http://schemas.openxmlformats.org/officeDocument/2006/relationships/slide" Target="/ppt/slides/slide63.xml" Id="R759ecaa991ef4555" /><Relationship Type="http://schemas.openxmlformats.org/officeDocument/2006/relationships/notesMaster" Target="/ppt/notesMasters/notesMaster1.xml" Id="R212660c2ba904044" /></Relationships>
</file>

<file path=ppt/notesSlides/_rels/notesSlide64.xml.rels>&#65279;<?xml version="1.0" encoding="utf-8"?><Relationships xmlns="http://schemas.openxmlformats.org/package/2006/relationships"><Relationship Type="http://schemas.openxmlformats.org/officeDocument/2006/relationships/slide" Target="/ppt/slides/slide64.xml" Id="Rd446a5c44bed466d" /><Relationship Type="http://schemas.openxmlformats.org/officeDocument/2006/relationships/notesMaster" Target="/ppt/notesMasters/notesMaster1.xml" Id="R3aef19d4a99c4982" /></Relationships>
</file>

<file path=ppt/notesSlides/_rels/notesSlide65.xml.rels>&#65279;<?xml version="1.0" encoding="utf-8"?><Relationships xmlns="http://schemas.openxmlformats.org/package/2006/relationships"><Relationship Type="http://schemas.openxmlformats.org/officeDocument/2006/relationships/slide" Target="/ppt/slides/slide65.xml" Id="R7c9ef2c570e84a60" /><Relationship Type="http://schemas.openxmlformats.org/officeDocument/2006/relationships/notesMaster" Target="/ppt/notesMasters/notesMaster1.xml" Id="R5f78d449cab24a55" /></Relationships>
</file>

<file path=ppt/notesSlides/_rels/notesSlide66.xml.rels>&#65279;<?xml version="1.0" encoding="utf-8"?><Relationships xmlns="http://schemas.openxmlformats.org/package/2006/relationships"><Relationship Type="http://schemas.openxmlformats.org/officeDocument/2006/relationships/slide" Target="/ppt/slides/slide66.xml" Id="Ra48a088fefa34732" /><Relationship Type="http://schemas.openxmlformats.org/officeDocument/2006/relationships/notesMaster" Target="/ppt/notesMasters/notesMaster1.xml" Id="R09b48d17fb044585" /></Relationships>
</file>

<file path=ppt/notesSlides/_rels/notesSlide67.xml.rels>&#65279;<?xml version="1.0" encoding="utf-8"?><Relationships xmlns="http://schemas.openxmlformats.org/package/2006/relationships"><Relationship Type="http://schemas.openxmlformats.org/officeDocument/2006/relationships/slide" Target="/ppt/slides/slide67.xml" Id="Rbb575174c7e64784" /><Relationship Type="http://schemas.openxmlformats.org/officeDocument/2006/relationships/notesMaster" Target="/ppt/notesMasters/notesMaster1.xml" Id="Reaf26883853447ed" /></Relationships>
</file>

<file path=ppt/notesSlides/_rels/notesSlide68.xml.rels>&#65279;<?xml version="1.0" encoding="utf-8"?><Relationships xmlns="http://schemas.openxmlformats.org/package/2006/relationships"><Relationship Type="http://schemas.openxmlformats.org/officeDocument/2006/relationships/slide" Target="/ppt/slides/slide68.xml" Id="Rae32f79a387e4919" /><Relationship Type="http://schemas.openxmlformats.org/officeDocument/2006/relationships/notesMaster" Target="/ppt/notesMasters/notesMaster1.xml" Id="Rf3a6e004ea394e47" /></Relationships>
</file>

<file path=ppt/notesSlides/_rels/notesSlide69.xml.rels>&#65279;<?xml version="1.0" encoding="utf-8"?><Relationships xmlns="http://schemas.openxmlformats.org/package/2006/relationships"><Relationship Type="http://schemas.openxmlformats.org/officeDocument/2006/relationships/slide" Target="/ppt/slides/slide69.xml" Id="R1390b7fe6fdb4032" /><Relationship Type="http://schemas.openxmlformats.org/officeDocument/2006/relationships/notesMaster" Target="/ppt/notesMasters/notesMaster1.xml" Id="Rd6fe58011ebc4249" /></Relationships>
</file>

<file path=ppt/notesSlides/_rels/notesSlide70.xml.rels>&#65279;<?xml version="1.0" encoding="utf-8"?><Relationships xmlns="http://schemas.openxmlformats.org/package/2006/relationships"><Relationship Type="http://schemas.openxmlformats.org/officeDocument/2006/relationships/slide" Target="/ppt/slides/slide70.xml" Id="R1331633e054d4fb8" /><Relationship Type="http://schemas.openxmlformats.org/officeDocument/2006/relationships/notesMaster" Target="/ppt/notesMasters/notesMaster1.xml" Id="R3db7625cdd204eae" /></Relationships>
</file>

<file path=ppt/notesSlides/_rels/notesSlide71.xml.rels>&#65279;<?xml version="1.0" encoding="utf-8"?><Relationships xmlns="http://schemas.openxmlformats.org/package/2006/relationships"><Relationship Type="http://schemas.openxmlformats.org/officeDocument/2006/relationships/slide" Target="/ppt/slides/slide71.xml" Id="Rdbc36624a7f0416e" /><Relationship Type="http://schemas.openxmlformats.org/officeDocument/2006/relationships/notesMaster" Target="/ppt/notesMasters/notesMaster1.xml" Id="R44d66333df594c81" /></Relationships>
</file>

<file path=ppt/notesSlides/_rels/notesSlide72.xml.rels>&#65279;<?xml version="1.0" encoding="utf-8"?><Relationships xmlns="http://schemas.openxmlformats.org/package/2006/relationships"><Relationship Type="http://schemas.openxmlformats.org/officeDocument/2006/relationships/slide" Target="/ppt/slides/slide72.xml" Id="R82ab83346981435c" /><Relationship Type="http://schemas.openxmlformats.org/officeDocument/2006/relationships/notesMaster" Target="/ppt/notesMasters/notesMaster1.xml" Id="R9cf12098aa5b45e5" /></Relationships>
</file>

<file path=ppt/notesSlides/_rels/notesSlide73.xml.rels>&#65279;<?xml version="1.0" encoding="utf-8"?><Relationships xmlns="http://schemas.openxmlformats.org/package/2006/relationships"><Relationship Type="http://schemas.openxmlformats.org/officeDocument/2006/relationships/slide" Target="/ppt/slides/slide73.xml" Id="Ra6faabe3f9a44b54" /><Relationship Type="http://schemas.openxmlformats.org/officeDocument/2006/relationships/notesMaster" Target="/ppt/notesMasters/notesMaster1.xml" Id="Rc4efc0c4a5a14e74" /></Relationships>
</file>

<file path=ppt/notesSlides/_rels/notesSlide74.xml.rels>&#65279;<?xml version="1.0" encoding="utf-8"?><Relationships xmlns="http://schemas.openxmlformats.org/package/2006/relationships"><Relationship Type="http://schemas.openxmlformats.org/officeDocument/2006/relationships/slide" Target="/ppt/slides/slide74.xml" Id="Rc0777cff862a435d" /><Relationship Type="http://schemas.openxmlformats.org/officeDocument/2006/relationships/notesMaster" Target="/ppt/notesMasters/notesMaster1.xml" Id="R5db12f2e6fd64ad8" /></Relationships>
</file>

<file path=ppt/notesSlides/_rels/notesSlide75.xml.rels>&#65279;<?xml version="1.0" encoding="utf-8"?><Relationships xmlns="http://schemas.openxmlformats.org/package/2006/relationships"><Relationship Type="http://schemas.openxmlformats.org/officeDocument/2006/relationships/slide" Target="/ppt/slides/slide75.xml" Id="Rc7bf911fdf604a74" /><Relationship Type="http://schemas.openxmlformats.org/officeDocument/2006/relationships/notesMaster" Target="/ppt/notesMasters/notesMaster1.xml" Id="R2a3763d9433c4fa5" /></Relationships>
</file>

<file path=ppt/notesSlides/_rels/notesSlide76.xml.rels>&#65279;<?xml version="1.0" encoding="utf-8"?><Relationships xmlns="http://schemas.openxmlformats.org/package/2006/relationships"><Relationship Type="http://schemas.openxmlformats.org/officeDocument/2006/relationships/slide" Target="/ppt/slides/slide76.xml" Id="R0efc3f6bfc2c48f0" /><Relationship Type="http://schemas.openxmlformats.org/officeDocument/2006/relationships/notesMaster" Target="/ppt/notesMasters/notesMaster1.xml" Id="R767000e621b1469a" /></Relationships>
</file>

<file path=ppt/notesSlides/_rels/notesSlide77.xml.rels>&#65279;<?xml version="1.0" encoding="utf-8"?><Relationships xmlns="http://schemas.openxmlformats.org/package/2006/relationships"><Relationship Type="http://schemas.openxmlformats.org/officeDocument/2006/relationships/slide" Target="/ppt/slides/slide77.xml" Id="R0ec9af4b9ead45ed" /><Relationship Type="http://schemas.openxmlformats.org/officeDocument/2006/relationships/notesMaster" Target="/ppt/notesMasters/notesMaster1.xml" Id="R8b1d344fa3b446f6" /></Relationships>
</file>

<file path=ppt/notesSlides/_rels/notesSlide78.xml.rels>&#65279;<?xml version="1.0" encoding="utf-8"?><Relationships xmlns="http://schemas.openxmlformats.org/package/2006/relationships"><Relationship Type="http://schemas.openxmlformats.org/officeDocument/2006/relationships/slide" Target="/ppt/slides/slide78.xml" Id="R0b96c450ad884221" /><Relationship Type="http://schemas.openxmlformats.org/officeDocument/2006/relationships/notesMaster" Target="/ppt/notesMasters/notesMaster1.xml" Id="R3bd85561e4474529" /></Relationships>
</file>

<file path=ppt/notesSlides/_rels/notesSlide79.xml.rels>&#65279;<?xml version="1.0" encoding="utf-8"?><Relationships xmlns="http://schemas.openxmlformats.org/package/2006/relationships"><Relationship Type="http://schemas.openxmlformats.org/officeDocument/2006/relationships/slide" Target="/ppt/slides/slide79.xml" Id="Rc1b4c279563f4137" /><Relationship Type="http://schemas.openxmlformats.org/officeDocument/2006/relationships/notesMaster" Target="/ppt/notesMasters/notesMaster1.xml" Id="Rbf4ac21b71c64ee4" /></Relationships>
</file>

<file path=ppt/notesSlides/_rels/notesSlide80.xml.rels>&#65279;<?xml version="1.0" encoding="utf-8"?><Relationships xmlns="http://schemas.openxmlformats.org/package/2006/relationships"><Relationship Type="http://schemas.openxmlformats.org/officeDocument/2006/relationships/slide" Target="/ppt/slides/slide80.xml" Id="Re49182b70658470a" /><Relationship Type="http://schemas.openxmlformats.org/officeDocument/2006/relationships/notesMaster" Target="/ppt/notesMasters/notesMaster1.xml" Id="R10586123481947f9" /></Relationships>
</file>

<file path=ppt/notesSlides/_rels/notesSlide81.xml.rels>&#65279;<?xml version="1.0" encoding="utf-8"?><Relationships xmlns="http://schemas.openxmlformats.org/package/2006/relationships"><Relationship Type="http://schemas.openxmlformats.org/officeDocument/2006/relationships/slide" Target="/ppt/slides/slide81.xml" Id="R0fa8e4f166c945ce" /><Relationship Type="http://schemas.openxmlformats.org/officeDocument/2006/relationships/notesMaster" Target="/ppt/notesMasters/notesMaster1.xml" Id="Ra0f3ed48dc934a30" /></Relationships>
</file>

<file path=ppt/notesSlides/_rels/notesSlide82.xml.rels>&#65279;<?xml version="1.0" encoding="utf-8"?><Relationships xmlns="http://schemas.openxmlformats.org/package/2006/relationships"><Relationship Type="http://schemas.openxmlformats.org/officeDocument/2006/relationships/slide" Target="/ppt/slides/slide82.xml" Id="Rb6b54a3cdd97457e" /><Relationship Type="http://schemas.openxmlformats.org/officeDocument/2006/relationships/notesMaster" Target="/ppt/notesMasters/notesMaster1.xml" Id="R1b3d49c1dd1543a3" /></Relationships>
</file>

<file path=ppt/notesSlides/_rels/notesSlide83.xml.rels>&#65279;<?xml version="1.0" encoding="utf-8"?><Relationships xmlns="http://schemas.openxmlformats.org/package/2006/relationships"><Relationship Type="http://schemas.openxmlformats.org/officeDocument/2006/relationships/slide" Target="/ppt/slides/slide83.xml" Id="R581647e9ee044590" /><Relationship Type="http://schemas.openxmlformats.org/officeDocument/2006/relationships/notesMaster" Target="/ppt/notesMasters/notesMaster1.xml" Id="R24d280e7fe4a4260" /></Relationships>
</file>

<file path=ppt/notesSlides/_rels/notesSlide84.xml.rels>&#65279;<?xml version="1.0" encoding="utf-8"?><Relationships xmlns="http://schemas.openxmlformats.org/package/2006/relationships"><Relationship Type="http://schemas.openxmlformats.org/officeDocument/2006/relationships/slide" Target="/ppt/slides/slide84.xml" Id="Ra70b4a954a604de7" /><Relationship Type="http://schemas.openxmlformats.org/officeDocument/2006/relationships/notesMaster" Target="/ppt/notesMasters/notesMaster1.xml" Id="R6ff71dffd79149c2" /></Relationships>
</file>

<file path=ppt/notesSlides/_rels/notesSlide85.xml.rels>&#65279;<?xml version="1.0" encoding="utf-8"?><Relationships xmlns="http://schemas.openxmlformats.org/package/2006/relationships"><Relationship Type="http://schemas.openxmlformats.org/officeDocument/2006/relationships/slide" Target="/ppt/slides/slide85.xml" Id="R133697f2eaa6414a" /><Relationship Type="http://schemas.openxmlformats.org/officeDocument/2006/relationships/notesMaster" Target="/ppt/notesMasters/notesMaster1.xml" Id="Re2e68f00c6d14e95" /></Relationships>
</file>

<file path=ppt/notesSlides/_rels/notesSlide86.xml.rels>&#65279;<?xml version="1.0" encoding="utf-8"?><Relationships xmlns="http://schemas.openxmlformats.org/package/2006/relationships"><Relationship Type="http://schemas.openxmlformats.org/officeDocument/2006/relationships/slide" Target="/ppt/slides/slide86.xml" Id="R7bcf4e3a7661475b" /><Relationship Type="http://schemas.openxmlformats.org/officeDocument/2006/relationships/notesMaster" Target="/ppt/notesMasters/notesMaster1.xml" Id="R681d63c4186d4315" /></Relationships>
</file>

<file path=ppt/notesSlides/_rels/notesSlide87.xml.rels>&#65279;<?xml version="1.0" encoding="utf-8"?><Relationships xmlns="http://schemas.openxmlformats.org/package/2006/relationships"><Relationship Type="http://schemas.openxmlformats.org/officeDocument/2006/relationships/slide" Target="/ppt/slides/slide87.xml" Id="Rc7f380bd34404f2c" /><Relationship Type="http://schemas.openxmlformats.org/officeDocument/2006/relationships/notesMaster" Target="/ppt/notesMasters/notesMaster1.xml" Id="Rd07a82e58e304096" /></Relationships>
</file>

<file path=ppt/notesSlides/_rels/notesSlide88.xml.rels>&#65279;<?xml version="1.0" encoding="utf-8"?><Relationships xmlns="http://schemas.openxmlformats.org/package/2006/relationships"><Relationship Type="http://schemas.openxmlformats.org/officeDocument/2006/relationships/slide" Target="/ppt/slides/slide88.xml" Id="R5974abe6e92e4e49" /><Relationship Type="http://schemas.openxmlformats.org/officeDocument/2006/relationships/notesMaster" Target="/ppt/notesMasters/notesMaster1.xml" Id="Rf0b74b431c1a4f33" /></Relationships>
</file>

<file path=ppt/notesSlides/_rels/notesSlide89.xml.rels>&#65279;<?xml version="1.0" encoding="utf-8"?><Relationships xmlns="http://schemas.openxmlformats.org/package/2006/relationships"><Relationship Type="http://schemas.openxmlformats.org/officeDocument/2006/relationships/slide" Target="/ppt/slides/slide89.xml" Id="Rbb38995602aa4612" /><Relationship Type="http://schemas.openxmlformats.org/officeDocument/2006/relationships/notesMaster" Target="/ppt/notesMasters/notesMaster1.xml" Id="Ra93baa12a4cb4912" /></Relationships>
</file>

<file path=ppt/notesSlides/_rels/notesSlide90.xml.rels>&#65279;<?xml version="1.0" encoding="utf-8"?><Relationships xmlns="http://schemas.openxmlformats.org/package/2006/relationships"><Relationship Type="http://schemas.openxmlformats.org/officeDocument/2006/relationships/slide" Target="/ppt/slides/slide90.xml" Id="R54fae1e5e3804439" /><Relationship Type="http://schemas.openxmlformats.org/officeDocument/2006/relationships/notesMaster" Target="/ppt/notesMasters/notesMaster1.xml" Id="Rc2f02ee0b343487c" /></Relationships>
</file>

<file path=ppt/notesSlides/_rels/notesSlide91.xml.rels>&#65279;<?xml version="1.0" encoding="utf-8"?><Relationships xmlns="http://schemas.openxmlformats.org/package/2006/relationships"><Relationship Type="http://schemas.openxmlformats.org/officeDocument/2006/relationships/slide" Target="/ppt/slides/slide91.xml" Id="Re16021320d7c4be8" /><Relationship Type="http://schemas.openxmlformats.org/officeDocument/2006/relationships/notesMaster" Target="/ppt/notesMasters/notesMaster1.xml" Id="Ra96481b744c24533" /></Relationships>
</file>

<file path=ppt/notesSlides/_rels/notesSlide92.xml.rels>&#65279;<?xml version="1.0" encoding="utf-8"?><Relationships xmlns="http://schemas.openxmlformats.org/package/2006/relationships"><Relationship Type="http://schemas.openxmlformats.org/officeDocument/2006/relationships/slide" Target="/ppt/slides/slide92.xml" Id="R264657d284bf4737" /><Relationship Type="http://schemas.openxmlformats.org/officeDocument/2006/relationships/notesMaster" Target="/ppt/notesMasters/notesMaster1.xml" Id="Rbbe9f6c5f9b24e7d" /></Relationships>
</file>

<file path=ppt/notesSlides/_rels/notesSlide93.xml.rels>&#65279;<?xml version="1.0" encoding="utf-8"?><Relationships xmlns="http://schemas.openxmlformats.org/package/2006/relationships"><Relationship Type="http://schemas.openxmlformats.org/officeDocument/2006/relationships/slide" Target="/ppt/slides/slide93.xml" Id="Ra466b4ada9b64cbe" /><Relationship Type="http://schemas.openxmlformats.org/officeDocument/2006/relationships/notesMaster" Target="/ppt/notesMasters/notesMaster1.xml" Id="R66eb672645394988" /></Relationships>
</file>

<file path=ppt/notesSlides/_rels/notesSlide94.xml.rels>&#65279;<?xml version="1.0" encoding="utf-8"?><Relationships xmlns="http://schemas.openxmlformats.org/package/2006/relationships"><Relationship Type="http://schemas.openxmlformats.org/officeDocument/2006/relationships/slide" Target="/ppt/slides/slide94.xml" Id="Rfdc5c00696dc4e38" /><Relationship Type="http://schemas.openxmlformats.org/officeDocument/2006/relationships/notesMaster" Target="/ppt/notesMasters/notesMaster1.xml" Id="Rd2ce9879d2204f6f" /></Relationships>
</file>

<file path=ppt/notesSlides/_rels/notesSlide95.xml.rels>&#65279;<?xml version="1.0" encoding="utf-8"?><Relationships xmlns="http://schemas.openxmlformats.org/package/2006/relationships"><Relationship Type="http://schemas.openxmlformats.org/officeDocument/2006/relationships/slide" Target="/ppt/slides/slide95.xml" Id="Rbe682a0d9f6a4a06" /><Relationship Type="http://schemas.openxmlformats.org/officeDocument/2006/relationships/notesMaster" Target="/ppt/notesMasters/notesMaster1.xml" Id="R32e1b2039ef448cf" /></Relationships>
</file>

<file path=ppt/notesSlides/_rels/notesSlide96.xml.rels>&#65279;<?xml version="1.0" encoding="utf-8"?><Relationships xmlns="http://schemas.openxmlformats.org/package/2006/relationships"><Relationship Type="http://schemas.openxmlformats.org/officeDocument/2006/relationships/slide" Target="/ppt/slides/slide96.xml" Id="R76718d9c14fe43b4" /><Relationship Type="http://schemas.openxmlformats.org/officeDocument/2006/relationships/notesMaster" Target="/ppt/notesMasters/notesMaster1.xml" Id="R6f1f1f669c8f4342" /></Relationships>
</file>

<file path=ppt/notesSlides/_rels/notesSlide97.xml.rels>&#65279;<?xml version="1.0" encoding="utf-8"?><Relationships xmlns="http://schemas.openxmlformats.org/package/2006/relationships"><Relationship Type="http://schemas.openxmlformats.org/officeDocument/2006/relationships/slide" Target="/ppt/slides/slide97.xml" Id="Rb9e0b9d1186b469d" /><Relationship Type="http://schemas.openxmlformats.org/officeDocument/2006/relationships/notesMaster" Target="/ppt/notesMasters/notesMaster1.xml" Id="Re23d668fdac04566"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Market Outcomes and Policy</a:t>
            </a:r>
          </a:p>
          <a:p xmlns:a="http://schemas.openxmlformats.org/drawingml/2006/main">
            <a:r>
              <a:t>Mode: Lesson</a:t>
            </a:r>
          </a:p>
          <a:p xmlns:a="http://schemas.openxmlformats.org/drawingml/2006/main">
            <a:r>
              <a:t/>
            </a:r>
          </a:p>
          <a:p xmlns:a="http://schemas.openxmlformats.org/drawingml/2006/main">
            <a:r>
              <a:t/>
            </a:r>
          </a:p>
          <a:p xmlns:a="http://schemas.openxmlformats.org/drawingml/2006/main">
            <a:r>
              <a:t/>
            </a:r>
          </a:p>
          <a:p xmlns:a="http://schemas.openxmlformats.org/drawingml/2006/main">
            <a:r>
              <a:t>[Sources]</a:t>
            </a:r>
          </a:p>
          <a:p xmlns:a="http://schemas.openxmlformats.org/drawingml/2006/main">
            <a:r>
              <a:t>- draft-chapters/ch03-market-outcomes-and-policy.md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Market Outcomes and Policy</a:t>
            </a:r>
          </a:p>
          <a:p xmlns:a="http://schemas.openxmlformats.org/drawingml/2006/main">
            <a:r>
              <a:t>Mode: Opening case</a:t>
            </a:r>
          </a:p>
          <a:p xmlns:a="http://schemas.openxmlformats.org/drawingml/2006/main">
            <a:r>
              <a:t/>
            </a:r>
          </a:p>
          <a:p xmlns:a="http://schemas.openxmlformats.org/drawingml/2006/main">
            <a:r>
              <a:t/>
            </a:r>
          </a:p>
          <a:p xmlns:a="http://schemas.openxmlformats.org/drawingml/2006/main">
            <a:r>
              <a:t/>
            </a:r>
          </a:p>
          <a:p xmlns:a="http://schemas.openxmlformats.org/drawingml/2006/main">
            <a:r>
              <a:t>[Sources]</a:t>
            </a:r>
          </a:p>
          <a:p xmlns:a="http://schemas.openxmlformats.org/drawingml/2006/main">
            <a:r>
              <a:t>- draft-chapters/ch03-market-outcomes-and-policy.md</a:t>
            </a:r>
          </a:p>
          <a:p xmlns:a="http://schemas.openxmlformats.org/drawingml/2006/main">
            <a:r>
              <a:t>- Premier League, “Premier League Statement on £30 Cap on Away Tickets,” March 19, 2026, &lt;https://www.premierleague.com/en/news/4617247/premier-league-statement-on-30-pounds-cap-on-away-tickets&gt;, accessed August 3, 2026. The statement supports the cap, extension, duration, league rationale, and reported change in away attendance. The attendance comparison is descriptive and does not independently identify the cap's causal effect.</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Market Outcomes and Policy</a:t>
            </a:r>
          </a:p>
          <a:p xmlns:a="http://schemas.openxmlformats.org/drawingml/2006/main">
            <a:r>
              <a:t>Mode: Lesson</a:t>
            </a:r>
          </a:p>
          <a:p xmlns:a="http://schemas.openxmlformats.org/drawingml/2006/main">
            <a:r>
              <a:t/>
            </a:r>
          </a:p>
          <a:p xmlns:a="http://schemas.openxmlformats.org/drawingml/2006/main">
            <a:r>
              <a:t/>
            </a:r>
          </a:p>
          <a:p xmlns:a="http://schemas.openxmlformats.org/drawingml/2006/main">
            <a:r>
              <a:t/>
            </a:r>
          </a:p>
          <a:p xmlns:a="http://schemas.openxmlformats.org/drawingml/2006/main">
            <a:r>
              <a:t>[Sources]</a:t>
            </a:r>
          </a:p>
          <a:p xmlns:a="http://schemas.openxmlformats.org/drawingml/2006/main">
            <a:r>
              <a:t>- draft-chapters/ch03-market-outcomes-and-policy.md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Learning Goals</a:t>
            </a:r>
          </a:p>
          <a:p xmlns:a="http://schemas.openxmlformats.org/drawingml/2006/main">
            <a:r>
              <a:t>Mode: Lesson</a:t>
            </a:r>
          </a:p>
          <a:p xmlns:a="http://schemas.openxmlformats.org/drawingml/2006/main">
            <a:r>
              <a:t/>
            </a:r>
          </a:p>
          <a:p xmlns:a="http://schemas.openxmlformats.org/drawingml/2006/main">
            <a:r>
              <a:t/>
            </a:r>
          </a:p>
          <a:p xmlns:a="http://schemas.openxmlformats.org/drawingml/2006/main">
            <a:r>
              <a:t/>
            </a:r>
          </a:p>
          <a:p xmlns:a="http://schemas.openxmlformats.org/drawingml/2006/main">
            <a:r>
              <a:t>[Sources]</a:t>
            </a:r>
          </a:p>
          <a:p xmlns:a="http://schemas.openxmlformats.org/drawingml/2006/main">
            <a:r>
              <a:t>- draft-chapters/ch03-market-outcomes-and-policy.md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Learning Goals</a:t>
            </a:r>
          </a:p>
          <a:p xmlns:a="http://schemas.openxmlformats.org/drawingml/2006/main">
            <a:r>
              <a:t>Mode: Lesson</a:t>
            </a:r>
          </a:p>
          <a:p xmlns:a="http://schemas.openxmlformats.org/drawingml/2006/main">
            <a:r>
              <a:t/>
            </a:r>
          </a:p>
          <a:p xmlns:a="http://schemas.openxmlformats.org/drawingml/2006/main">
            <a:r>
              <a:t/>
            </a:r>
          </a:p>
          <a:p xmlns:a="http://schemas.openxmlformats.org/drawingml/2006/main">
            <a:r>
              <a:t/>
            </a:r>
          </a:p>
          <a:p xmlns:a="http://schemas.openxmlformats.org/drawingml/2006/main">
            <a:r>
              <a:t>[Sources]</a:t>
            </a:r>
          </a:p>
          <a:p xmlns:a="http://schemas.openxmlformats.org/drawingml/2006/main">
            <a:r>
              <a:t>- draft-chapters/ch03-market-outcomes-and-policy.md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Learning Goals</a:t>
            </a:r>
          </a:p>
          <a:p xmlns:a="http://schemas.openxmlformats.org/drawingml/2006/main">
            <a:r>
              <a:t>Mode: Lesson</a:t>
            </a:r>
          </a:p>
          <a:p xmlns:a="http://schemas.openxmlformats.org/drawingml/2006/main">
            <a:r>
              <a:t/>
            </a:r>
          </a:p>
          <a:p xmlns:a="http://schemas.openxmlformats.org/drawingml/2006/main">
            <a:r>
              <a:t/>
            </a:r>
          </a:p>
          <a:p xmlns:a="http://schemas.openxmlformats.org/drawingml/2006/main">
            <a:r>
              <a:t/>
            </a:r>
          </a:p>
          <a:p xmlns:a="http://schemas.openxmlformats.org/drawingml/2006/main">
            <a:r>
              <a:t>[Sources]</a:t>
            </a:r>
          </a:p>
          <a:p xmlns:a="http://schemas.openxmlformats.org/drawingml/2006/main">
            <a:r>
              <a:t>- draft-chapters/ch03-market-outcomes-and-policy.md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Learning Goals</a:t>
            </a:r>
          </a:p>
          <a:p xmlns:a="http://schemas.openxmlformats.org/drawingml/2006/main">
            <a:r>
              <a:t>Mode: Lesson</a:t>
            </a:r>
          </a:p>
          <a:p xmlns:a="http://schemas.openxmlformats.org/drawingml/2006/main">
            <a:r>
              <a:t/>
            </a:r>
          </a:p>
          <a:p xmlns:a="http://schemas.openxmlformats.org/drawingml/2006/main">
            <a:r>
              <a:t/>
            </a:r>
          </a:p>
          <a:p xmlns:a="http://schemas.openxmlformats.org/drawingml/2006/main">
            <a:r>
              <a:t/>
            </a:r>
          </a:p>
          <a:p xmlns:a="http://schemas.openxmlformats.org/drawingml/2006/main">
            <a:r>
              <a:t>[Sources]</a:t>
            </a:r>
          </a:p>
          <a:p xmlns:a="http://schemas.openxmlformats.org/drawingml/2006/main">
            <a:r>
              <a:t>- draft-chapters/ch03-market-outcomes-and-policy.md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Equilibrium As A Policy Benchmark</a:t>
            </a:r>
          </a:p>
          <a:p xmlns:a="http://schemas.openxmlformats.org/drawingml/2006/main">
            <a:r>
              <a:t>Mode: Lesson</a:t>
            </a:r>
          </a:p>
          <a:p xmlns:a="http://schemas.openxmlformats.org/drawingml/2006/main">
            <a:r>
              <a:t/>
            </a:r>
          </a:p>
          <a:p xmlns:a="http://schemas.openxmlformats.org/drawingml/2006/main">
            <a:r>
              <a:t/>
            </a:r>
          </a:p>
          <a:p xmlns:a="http://schemas.openxmlformats.org/drawingml/2006/main">
            <a:r>
              <a:t/>
            </a:r>
          </a:p>
          <a:p xmlns:a="http://schemas.openxmlformats.org/drawingml/2006/main">
            <a:r>
              <a:t>[Sources]</a:t>
            </a:r>
          </a:p>
          <a:p xmlns:a="http://schemas.openxmlformats.org/drawingml/2006/main">
            <a:r>
              <a:t>- draft-chapters/ch03-market-outcomes-and-policy.md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Equilibrium As A Policy Benchmark</a:t>
            </a:r>
          </a:p>
          <a:p xmlns:a="http://schemas.openxmlformats.org/drawingml/2006/main">
            <a:r>
              <a:t>Mode: Benchmark</a:t>
            </a:r>
          </a:p>
          <a:p xmlns:a="http://schemas.openxmlformats.org/drawingml/2006/main">
            <a:r>
              <a:t/>
            </a:r>
          </a:p>
          <a:p xmlns:a="http://schemas.openxmlformats.org/drawingml/2006/main">
            <a:r>
              <a:t/>
            </a:r>
          </a:p>
          <a:p xmlns:a="http://schemas.openxmlformats.org/drawingml/2006/main">
            <a:r>
              <a:t/>
            </a:r>
          </a:p>
          <a:p xmlns:a="http://schemas.openxmlformats.org/drawingml/2006/main">
            <a:r>
              <a:t>[Sources]</a:t>
            </a:r>
          </a:p>
          <a:p xmlns:a="http://schemas.openxmlformats.org/drawingml/2006/main">
            <a:r>
              <a:t>- draft-chapters/ch03-market-outcomes-and-policy.md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Equilibrium As A Policy Benchmark</a:t>
            </a:r>
          </a:p>
          <a:p xmlns:a="http://schemas.openxmlformats.org/drawingml/2006/main">
            <a:r>
              <a:t>Mode: Lesson</a:t>
            </a:r>
          </a:p>
          <a:p xmlns:a="http://schemas.openxmlformats.org/drawingml/2006/main">
            <a:r>
              <a:t/>
            </a:r>
          </a:p>
          <a:p xmlns:a="http://schemas.openxmlformats.org/drawingml/2006/main">
            <a:r>
              <a:t/>
            </a:r>
          </a:p>
          <a:p xmlns:a="http://schemas.openxmlformats.org/drawingml/2006/main">
            <a:r>
              <a:t/>
            </a:r>
          </a:p>
          <a:p xmlns:a="http://schemas.openxmlformats.org/drawingml/2006/main">
            <a:r>
              <a:t>[Sources]</a:t>
            </a:r>
          </a:p>
          <a:p xmlns:a="http://schemas.openxmlformats.org/drawingml/2006/main">
            <a:r>
              <a:t>- draft-chapters/ch03-market-outcomes-and-policy.md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Equilibrium As A Policy Benchmark</a:t>
            </a:r>
          </a:p>
          <a:p xmlns:a="http://schemas.openxmlformats.org/drawingml/2006/main">
            <a:r>
              <a:t>Mode: Algebra Extension</a:t>
            </a:r>
          </a:p>
          <a:p xmlns:a="http://schemas.openxmlformats.org/drawingml/2006/main">
            <a:r>
              <a:t/>
            </a:r>
          </a:p>
          <a:p xmlns:a="http://schemas.openxmlformats.org/drawingml/2006/main">
            <a:r>
              <a:t/>
            </a:r>
          </a:p>
          <a:p xmlns:a="http://schemas.openxmlformats.org/drawingml/2006/main">
            <a:r>
              <a:t/>
            </a:r>
          </a:p>
          <a:p xmlns:a="http://schemas.openxmlformats.org/drawingml/2006/main">
            <a:r>
              <a:t>[Sources]</a:t>
            </a:r>
          </a:p>
          <a:p xmlns:a="http://schemas.openxmlformats.org/drawingml/2006/main">
            <a:r>
              <a:t>- draft-chapters/ch03-market-outcomes-and-policy.md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Price Controls</a:t>
            </a:r>
          </a:p>
          <a:p xmlns:a="http://schemas.openxmlformats.org/drawingml/2006/main">
            <a:r>
              <a:t>Mode: Lesson</a:t>
            </a:r>
          </a:p>
          <a:p xmlns:a="http://schemas.openxmlformats.org/drawingml/2006/main">
            <a:r>
              <a:t/>
            </a:r>
          </a:p>
          <a:p xmlns:a="http://schemas.openxmlformats.org/drawingml/2006/main">
            <a:r>
              <a:t/>
            </a:r>
          </a:p>
          <a:p xmlns:a="http://schemas.openxmlformats.org/drawingml/2006/main">
            <a:r>
              <a:t/>
            </a:r>
          </a:p>
          <a:p xmlns:a="http://schemas.openxmlformats.org/drawingml/2006/main">
            <a:r>
              <a:t>[Sources]</a:t>
            </a:r>
          </a:p>
          <a:p xmlns:a="http://schemas.openxmlformats.org/drawingml/2006/main">
            <a:r>
              <a:t>- draft-chapters/ch03-market-outcomes-and-policy.md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Price Controls</a:t>
            </a:r>
          </a:p>
          <a:p xmlns:a="http://schemas.openxmlformats.org/drawingml/2006/main">
            <a:r>
              <a:t>Mode: Lesson</a:t>
            </a:r>
          </a:p>
          <a:p xmlns:a="http://schemas.openxmlformats.org/drawingml/2006/main">
            <a:r>
              <a:t/>
            </a:r>
          </a:p>
          <a:p xmlns:a="http://schemas.openxmlformats.org/drawingml/2006/main">
            <a:r>
              <a:t/>
            </a:r>
          </a:p>
          <a:p xmlns:a="http://schemas.openxmlformats.org/drawingml/2006/main">
            <a:r>
              <a:t/>
            </a:r>
          </a:p>
          <a:p xmlns:a="http://schemas.openxmlformats.org/drawingml/2006/main">
            <a:r>
              <a:t>[Sources]</a:t>
            </a:r>
          </a:p>
          <a:p xmlns:a="http://schemas.openxmlformats.org/drawingml/2006/main">
            <a:r>
              <a:t>- draft-chapters/ch03-market-outcomes-and-policy.md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Price Controls</a:t>
            </a:r>
          </a:p>
          <a:p xmlns:a="http://schemas.openxmlformats.org/drawingml/2006/main">
            <a:r>
              <a:t>Mode: Lesson</a:t>
            </a:r>
          </a:p>
          <a:p xmlns:a="http://schemas.openxmlformats.org/drawingml/2006/main">
            <a:r>
              <a:t/>
            </a:r>
          </a:p>
          <a:p xmlns:a="http://schemas.openxmlformats.org/drawingml/2006/main">
            <a:r>
              <a:t/>
            </a:r>
          </a:p>
          <a:p xmlns:a="http://schemas.openxmlformats.org/drawingml/2006/main">
            <a:r>
              <a:t/>
            </a:r>
          </a:p>
          <a:p xmlns:a="http://schemas.openxmlformats.org/drawingml/2006/main">
            <a:r>
              <a:t>[Sources]</a:t>
            </a:r>
          </a:p>
          <a:p xmlns:a="http://schemas.openxmlformats.org/drawingml/2006/main">
            <a:r>
              <a:t>- draft-chapters/ch03-market-outcomes-and-policy.md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Price Controls</a:t>
            </a:r>
          </a:p>
          <a:p xmlns:a="http://schemas.openxmlformats.org/drawingml/2006/main">
            <a:r>
              <a:t>Mode: Supplied-value arithmetic</a:t>
            </a:r>
          </a:p>
          <a:p xmlns:a="http://schemas.openxmlformats.org/drawingml/2006/main">
            <a:r>
              <a:t/>
            </a:r>
          </a:p>
          <a:p xmlns:a="http://schemas.openxmlformats.org/drawingml/2006/main">
            <a:r>
              <a:t/>
            </a:r>
          </a:p>
          <a:p xmlns:a="http://schemas.openxmlformats.org/drawingml/2006/main">
            <a:r>
              <a:t/>
            </a:r>
          </a:p>
          <a:p xmlns:a="http://schemas.openxmlformats.org/drawingml/2006/main">
            <a:r>
              <a:t>[Sources]</a:t>
            </a:r>
          </a:p>
          <a:p xmlns:a="http://schemas.openxmlformats.org/drawingml/2006/main">
            <a:r>
              <a:t>- draft-chapters/ch03-market-outcomes-and-policy.md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Price Controls</a:t>
            </a:r>
          </a:p>
          <a:p xmlns:a="http://schemas.openxmlformats.org/drawingml/2006/main">
            <a:r>
              <a:t>Mode: Lesson</a:t>
            </a:r>
          </a:p>
          <a:p xmlns:a="http://schemas.openxmlformats.org/drawingml/2006/main">
            <a:r>
              <a:t/>
            </a:r>
          </a:p>
          <a:p xmlns:a="http://schemas.openxmlformats.org/drawingml/2006/main">
            <a:r>
              <a:t/>
            </a:r>
          </a:p>
          <a:p xmlns:a="http://schemas.openxmlformats.org/drawingml/2006/main">
            <a:r>
              <a:t/>
            </a:r>
          </a:p>
          <a:p xmlns:a="http://schemas.openxmlformats.org/drawingml/2006/main">
            <a:r>
              <a:t>[Sources]</a:t>
            </a:r>
          </a:p>
          <a:p xmlns:a="http://schemas.openxmlformats.org/drawingml/2006/main">
            <a:r>
              <a:t>- draft-chapters/ch03-market-outcomes-and-policy.md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Price Controls</a:t>
            </a:r>
          </a:p>
          <a:p xmlns:a="http://schemas.openxmlformats.org/drawingml/2006/main">
            <a:r>
              <a:t>Mode: Algebra Extension</a:t>
            </a:r>
          </a:p>
          <a:p xmlns:a="http://schemas.openxmlformats.org/drawingml/2006/main">
            <a:r>
              <a:t/>
            </a:r>
          </a:p>
          <a:p xmlns:a="http://schemas.openxmlformats.org/drawingml/2006/main">
            <a:r>
              <a:t/>
            </a:r>
          </a:p>
          <a:p xmlns:a="http://schemas.openxmlformats.org/drawingml/2006/main">
            <a:r>
              <a:t/>
            </a:r>
          </a:p>
          <a:p xmlns:a="http://schemas.openxmlformats.org/drawingml/2006/main">
            <a:r>
              <a:t>[Sources]</a:t>
            </a:r>
          </a:p>
          <a:p xmlns:a="http://schemas.openxmlformats.org/drawingml/2006/main">
            <a:r>
              <a:t>- draft-chapters/ch03-market-outcomes-and-policy.md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Price Controls</a:t>
            </a:r>
          </a:p>
          <a:p xmlns:a="http://schemas.openxmlformats.org/drawingml/2006/main">
            <a:r>
              <a:t>Mode: Algebra Extension</a:t>
            </a:r>
          </a:p>
          <a:p xmlns:a="http://schemas.openxmlformats.org/drawingml/2006/main">
            <a:r>
              <a:t/>
            </a:r>
          </a:p>
          <a:p xmlns:a="http://schemas.openxmlformats.org/drawingml/2006/main">
            <a:r>
              <a:t/>
            </a:r>
          </a:p>
          <a:p xmlns:a="http://schemas.openxmlformats.org/drawingml/2006/main">
            <a:r>
              <a:t/>
            </a:r>
          </a:p>
          <a:p xmlns:a="http://schemas.openxmlformats.org/drawingml/2006/main">
            <a:r>
              <a:t>[Sources]</a:t>
            </a:r>
          </a:p>
          <a:p xmlns:a="http://schemas.openxmlformats.org/drawingml/2006/main">
            <a:r>
              <a:t>- draft-chapters/ch03-market-outcomes-and-policy.md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Price Controls</a:t>
            </a:r>
          </a:p>
          <a:p xmlns:a="http://schemas.openxmlformats.org/drawingml/2006/main">
            <a:r>
              <a:t>Mode: Lesson</a:t>
            </a:r>
          </a:p>
          <a:p xmlns:a="http://schemas.openxmlformats.org/drawingml/2006/main">
            <a:r>
              <a:t/>
            </a:r>
          </a:p>
          <a:p xmlns:a="http://schemas.openxmlformats.org/drawingml/2006/main">
            <a:r>
              <a:t>Both panels use P=100−5Q and P=20+5Q, with equilibrium Q=8, P=60. Left: ceiling50, Qs6, Qd10, shortage4. Right: floor70, Qd6, Qs10, surplus4. The floor is developed next. These are generic price-taking markets, not a fixed-capacity event.</a:t>
            </a:r>
          </a:p>
          <a:p xmlns:a="http://schemas.openxmlformats.org/drawingml/2006/main">
            <a:r>
              <a:t/>
            </a:r>
          </a:p>
          <a:p xmlns:a="http://schemas.openxmlformats.org/drawingml/2006/main">
            <a:r>
              <a:t>[Sources]</a:t>
            </a:r>
          </a:p>
          <a:p xmlns:a="http://schemas.openxmlformats.org/drawingml/2006/main">
            <a:r>
              <a:t>- draft-chapters/ch03-market-outcomes-and-policy.md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Price Controls</a:t>
            </a:r>
          </a:p>
          <a:p xmlns:a="http://schemas.openxmlformats.org/drawingml/2006/main">
            <a:r>
              <a:t>Mode: Lesson</a:t>
            </a:r>
          </a:p>
          <a:p xmlns:a="http://schemas.openxmlformats.org/drawingml/2006/main">
            <a:r>
              <a:t/>
            </a:r>
          </a:p>
          <a:p xmlns:a="http://schemas.openxmlformats.org/drawingml/2006/main">
            <a:r>
              <a:t/>
            </a:r>
          </a:p>
          <a:p xmlns:a="http://schemas.openxmlformats.org/drawingml/2006/main">
            <a:r>
              <a:t/>
            </a:r>
          </a:p>
          <a:p xmlns:a="http://schemas.openxmlformats.org/drawingml/2006/main">
            <a:r>
              <a:t>[Sources]</a:t>
            </a:r>
          </a:p>
          <a:p xmlns:a="http://schemas.openxmlformats.org/drawingml/2006/main">
            <a:r>
              <a:t>- draft-chapters/ch03-market-outcomes-and-policy.md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Price Controls</a:t>
            </a:r>
          </a:p>
          <a:p xmlns:a="http://schemas.openxmlformats.org/drawingml/2006/main">
            <a:r>
              <a:t>Mode: Lesson</a:t>
            </a:r>
          </a:p>
          <a:p xmlns:a="http://schemas.openxmlformats.org/drawingml/2006/main">
            <a:r>
              <a:t/>
            </a:r>
          </a:p>
          <a:p xmlns:a="http://schemas.openxmlformats.org/drawingml/2006/main">
            <a:r>
              <a:t/>
            </a:r>
          </a:p>
          <a:p xmlns:a="http://schemas.openxmlformats.org/drawingml/2006/main">
            <a:r>
              <a:t/>
            </a:r>
          </a:p>
          <a:p xmlns:a="http://schemas.openxmlformats.org/drawingml/2006/main">
            <a:r>
              <a:t>[Sources]</a:t>
            </a:r>
          </a:p>
          <a:p xmlns:a="http://schemas.openxmlformats.org/drawingml/2006/main">
            <a:r>
              <a:t>- draft-chapters/ch03-market-outcomes-and-policy.md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Price Controls</a:t>
            </a:r>
          </a:p>
          <a:p xmlns:a="http://schemas.openxmlformats.org/drawingml/2006/main">
            <a:r>
              <a:t>Mode: Lesson</a:t>
            </a:r>
          </a:p>
          <a:p xmlns:a="http://schemas.openxmlformats.org/drawingml/2006/main">
            <a:r>
              <a:t/>
            </a:r>
          </a:p>
          <a:p xmlns:a="http://schemas.openxmlformats.org/drawingml/2006/main">
            <a:r>
              <a:t/>
            </a:r>
          </a:p>
          <a:p xmlns:a="http://schemas.openxmlformats.org/drawingml/2006/main">
            <a:r>
              <a:t/>
            </a:r>
          </a:p>
          <a:p xmlns:a="http://schemas.openxmlformats.org/drawingml/2006/main">
            <a:r>
              <a:t>[Sources]</a:t>
            </a:r>
          </a:p>
          <a:p xmlns:a="http://schemas.openxmlformats.org/drawingml/2006/main">
            <a:r>
              <a:t>- draft-chapters/ch03-market-outcomes-and-policy.md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Price Controls</a:t>
            </a:r>
          </a:p>
          <a:p xmlns:a="http://schemas.openxmlformats.org/drawingml/2006/main">
            <a:r>
              <a:t>Mode: Supplied-value arithmetic</a:t>
            </a:r>
          </a:p>
          <a:p xmlns:a="http://schemas.openxmlformats.org/drawingml/2006/main">
            <a:r>
              <a:t/>
            </a:r>
          </a:p>
          <a:p xmlns:a="http://schemas.openxmlformats.org/drawingml/2006/main">
            <a:r>
              <a:t/>
            </a:r>
          </a:p>
          <a:p xmlns:a="http://schemas.openxmlformats.org/drawingml/2006/main">
            <a:r>
              <a:t/>
            </a:r>
          </a:p>
          <a:p xmlns:a="http://schemas.openxmlformats.org/drawingml/2006/main">
            <a:r>
              <a:t>[Sources]</a:t>
            </a:r>
          </a:p>
          <a:p xmlns:a="http://schemas.openxmlformats.org/drawingml/2006/main">
            <a:r>
              <a:t>- draft-chapters/ch03-market-outcomes-and-policy.md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Price Controls</a:t>
            </a:r>
          </a:p>
          <a:p xmlns:a="http://schemas.openxmlformats.org/drawingml/2006/main">
            <a:r>
              <a:t>Mode: Hypothetical example</a:t>
            </a:r>
          </a:p>
          <a:p xmlns:a="http://schemas.openxmlformats.org/drawingml/2006/main">
            <a:r>
              <a:t/>
            </a:r>
          </a:p>
          <a:p xmlns:a="http://schemas.openxmlformats.org/drawingml/2006/main">
            <a:r>
              <a:t>Do not apply the simple competitive prediction mechanically to collectively bargained minimum player salaries. Chapters 13–14 examine those institutions.</a:t>
            </a:r>
          </a:p>
          <a:p xmlns:a="http://schemas.openxmlformats.org/drawingml/2006/main">
            <a:r>
              <a:t/>
            </a:r>
          </a:p>
          <a:p xmlns:a="http://schemas.openxmlformats.org/drawingml/2006/main">
            <a:r>
              <a:t>[Sources]</a:t>
            </a:r>
          </a:p>
          <a:p xmlns:a="http://schemas.openxmlformats.org/drawingml/2006/main">
            <a:r>
              <a:t>- draft-chapters/ch03-market-outcomes-and-policy.md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Case Study: The Premier League's £30 Away-Ticket Cap</a:t>
            </a:r>
          </a:p>
          <a:p xmlns:a="http://schemas.openxmlformats.org/drawingml/2006/main">
            <a:r>
              <a:t>Mode: Case study</a:t>
            </a:r>
          </a:p>
          <a:p xmlns:a="http://schemas.openxmlformats.org/drawingml/2006/main">
            <a:r>
              <a:t/>
            </a:r>
          </a:p>
          <a:p xmlns:a="http://schemas.openxmlformats.org/drawingml/2006/main">
            <a:r>
              <a:t/>
            </a:r>
          </a:p>
          <a:p xmlns:a="http://schemas.openxmlformats.org/drawingml/2006/main">
            <a:r>
              <a:t/>
            </a:r>
          </a:p>
          <a:p xmlns:a="http://schemas.openxmlformats.org/drawingml/2006/main">
            <a:r>
              <a:t>[Sources]</a:t>
            </a:r>
          </a:p>
          <a:p xmlns:a="http://schemas.openxmlformats.org/drawingml/2006/main">
            <a:r>
              <a:t>- draft-chapters/ch03-market-outcomes-and-policy.md</a:t>
            </a:r>
          </a:p>
          <a:p xmlns:a="http://schemas.openxmlformats.org/drawingml/2006/main">
            <a:r>
              <a:t>- Premier League, “Premier League Statement on £30 Cap on Away Tickets,” March 19, 2026, &lt;https://www.premierleague.com/en/news/4617247/premier-league-statement-on-30-pounds-cap-on-away-tickets&gt;, accessed August 3, 2026. The statement supports the cap, extension, duration, league rationale, and reported change in away attendance. The attendance comparison is descriptive and does not independently identify the cap's causal effect.</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Case Study: The Premier League's £30 Away-Ticket Cap</a:t>
            </a:r>
          </a:p>
          <a:p xmlns:a="http://schemas.openxmlformats.org/drawingml/2006/main">
            <a:r>
              <a:t>Mode: Case study</a:t>
            </a:r>
          </a:p>
          <a:p xmlns:a="http://schemas.openxmlformats.org/drawingml/2006/main">
            <a:r>
              <a:t/>
            </a:r>
          </a:p>
          <a:p xmlns:a="http://schemas.openxmlformats.org/drawingml/2006/main">
            <a:r>
              <a:t/>
            </a:r>
          </a:p>
          <a:p xmlns:a="http://schemas.openxmlformats.org/drawingml/2006/main">
            <a:r>
              <a:t/>
            </a:r>
          </a:p>
          <a:p xmlns:a="http://schemas.openxmlformats.org/drawingml/2006/main">
            <a:r>
              <a:t>[Sources]</a:t>
            </a:r>
          </a:p>
          <a:p xmlns:a="http://schemas.openxmlformats.org/drawingml/2006/main">
            <a:r>
              <a:t>- draft-chapters/ch03-market-outcomes-and-policy.md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Case Study: The Premier League's £30 Away-Ticket Cap</a:t>
            </a:r>
          </a:p>
          <a:p xmlns:a="http://schemas.openxmlformats.org/drawingml/2006/main">
            <a:r>
              <a:t>Mode: Case study · Arithmetic</a:t>
            </a:r>
          </a:p>
          <a:p xmlns:a="http://schemas.openxmlformats.org/drawingml/2006/main">
            <a:r>
              <a:t/>
            </a:r>
          </a:p>
          <a:p xmlns:a="http://schemas.openxmlformats.org/drawingml/2006/main">
            <a:r>
              <a:t>Assume frictionless resale and ignore fees. Distinguish initial allocation and income from final attendance.</a:t>
            </a:r>
          </a:p>
          <a:p xmlns:a="http://schemas.openxmlformats.org/drawingml/2006/main">
            <a:r>
              <a:t/>
            </a:r>
          </a:p>
          <a:p xmlns:a="http://schemas.openxmlformats.org/drawingml/2006/main">
            <a:r>
              <a:t>[Sources]</a:t>
            </a:r>
          </a:p>
          <a:p xmlns:a="http://schemas.openxmlformats.org/drawingml/2006/main">
            <a:r>
              <a:t>- draft-chapters/ch03-market-outcomes-and-policy.md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Case Study: The Premier League's £30 Away-Ticket Cap</a:t>
            </a:r>
          </a:p>
          <a:p xmlns:a="http://schemas.openxmlformats.org/drawingml/2006/main">
            <a:r>
              <a:t>Mode: Case study</a:t>
            </a:r>
          </a:p>
          <a:p xmlns:a="http://schemas.openxmlformats.org/drawingml/2006/main">
            <a:r>
              <a:t/>
            </a:r>
          </a:p>
          <a:p xmlns:a="http://schemas.openxmlformats.org/drawingml/2006/main">
            <a:r>
              <a:t/>
            </a:r>
          </a:p>
          <a:p xmlns:a="http://schemas.openxmlformats.org/drawingml/2006/main">
            <a:r>
              <a:t/>
            </a:r>
          </a:p>
          <a:p xmlns:a="http://schemas.openxmlformats.org/drawingml/2006/main">
            <a:r>
              <a:t>[Sources]</a:t>
            </a:r>
          </a:p>
          <a:p xmlns:a="http://schemas.openxmlformats.org/drawingml/2006/main">
            <a:r>
              <a:t>- draft-chapters/ch03-market-outcomes-and-policy.md</a:t>
            </a:r>
          </a:p>
          <a:p xmlns:a="http://schemas.openxmlformats.org/drawingml/2006/main">
            <a:r>
              <a:t>- Premier League, “Premier League Tickets—Safe Buying Tickets,” accessed August 3, 2026, &lt;https://www.premierleague.com/en/tickets/safe-buying-tickets&gt;; Premier League, “Digital Ticketing,” August 2, 2024, &lt;https://www.premierleague.com/en/news/4071456&gt;; Criminal Justice and Public Order Act 1994, sec. 166, &lt;https://www.legislation.gov.uk/ukpga/1994/33/pdfs/ukpga_19940033_en.pdf&gt;, accessed August 3, 2026. The league sources support the risks of unauthorized purchases, supporter assignment, anti-touting purpose, and club-specific authorized transfer arrangements. The statute establishes legal restrictions on unauthorized sales of designated football tickets in England and Wales. These sources do not imply that illegal resale never occurs or that every club uses identical transfer rules.</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Case Study: The Premier League's £30 Away-Ticket Cap</a:t>
            </a:r>
          </a:p>
          <a:p xmlns:a="http://schemas.openxmlformats.org/drawingml/2006/main">
            <a:r>
              <a:t>Mode: Case study</a:t>
            </a:r>
          </a:p>
          <a:p xmlns:a="http://schemas.openxmlformats.org/drawingml/2006/main">
            <a:r>
              <a:t/>
            </a:r>
          </a:p>
          <a:p xmlns:a="http://schemas.openxmlformats.org/drawingml/2006/main">
            <a:r>
              <a:t/>
            </a:r>
          </a:p>
          <a:p xmlns:a="http://schemas.openxmlformats.org/drawingml/2006/main">
            <a:r>
              <a:t/>
            </a:r>
          </a:p>
          <a:p xmlns:a="http://schemas.openxmlformats.org/drawingml/2006/main">
            <a:r>
              <a:t>[Sources]</a:t>
            </a:r>
          </a:p>
          <a:p xmlns:a="http://schemas.openxmlformats.org/drawingml/2006/main">
            <a:r>
              <a:t>- draft-chapters/ch03-market-outcomes-and-policy.md</a:t>
            </a:r>
          </a:p>
          <a:p xmlns:a="http://schemas.openxmlformats.org/drawingml/2006/main">
            <a:r>
              <a:t>- Nottingham Forest Ticketing Team, “2025/26 Away Ticket Scheme Renewals Open This Morning,” July 8, 2025, hosted by the Premier League, &lt;https://www.premierleague.com/en/news/4350300&gt;, accessed August 3, 2026. The page documents eligibility, attendance requirements, priority tiers, balloting, named-user restrictions, authorized transfers within the scheme, scan-based booking history, and sanctions for misuse. It is a club-specific example, not a description of every Premier League club.</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Case Study: The Premier League's £30 Away-Ticket Cap</a:t>
            </a:r>
          </a:p>
          <a:p xmlns:a="http://schemas.openxmlformats.org/drawingml/2006/main">
            <a:r>
              <a:t>Mode: Case study</a:t>
            </a:r>
          </a:p>
          <a:p xmlns:a="http://schemas.openxmlformats.org/drawingml/2006/main">
            <a:r>
              <a:t/>
            </a:r>
          </a:p>
          <a:p xmlns:a="http://schemas.openxmlformats.org/drawingml/2006/main">
            <a:r>
              <a:t/>
            </a:r>
          </a:p>
          <a:p xmlns:a="http://schemas.openxmlformats.org/drawingml/2006/main">
            <a:r>
              <a:t/>
            </a:r>
          </a:p>
          <a:p xmlns:a="http://schemas.openxmlformats.org/drawingml/2006/main">
            <a:r>
              <a:t>[Sources]</a:t>
            </a:r>
          </a:p>
          <a:p xmlns:a="http://schemas.openxmlformats.org/drawingml/2006/main">
            <a:r>
              <a:t>- draft-chapters/ch03-market-outcomes-and-policy.md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Case Study: The Premier League's £30 Away-Ticket Cap</a:t>
            </a:r>
          </a:p>
          <a:p xmlns:a="http://schemas.openxmlformats.org/drawingml/2006/main">
            <a:r>
              <a:t>Mode: Case study</a:t>
            </a:r>
          </a:p>
          <a:p xmlns:a="http://schemas.openxmlformats.org/drawingml/2006/main">
            <a:r>
              <a:t/>
            </a:r>
          </a:p>
          <a:p xmlns:a="http://schemas.openxmlformats.org/drawingml/2006/main">
            <a:r>
              <a:t/>
            </a:r>
          </a:p>
          <a:p xmlns:a="http://schemas.openxmlformats.org/drawingml/2006/main">
            <a:r>
              <a:t/>
            </a:r>
          </a:p>
          <a:p xmlns:a="http://schemas.openxmlformats.org/drawingml/2006/main">
            <a:r>
              <a:t>[Sources]</a:t>
            </a:r>
          </a:p>
          <a:p xmlns:a="http://schemas.openxmlformats.org/drawingml/2006/main">
            <a:r>
              <a:t>- draft-chapters/ch03-market-outcomes-and-policy.md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Case Study: The Premier League's £30 Away-Ticket Cap</a:t>
            </a:r>
          </a:p>
          <a:p xmlns:a="http://schemas.openxmlformats.org/drawingml/2006/main">
            <a:r>
              <a:t>Mode: Case study</a:t>
            </a:r>
          </a:p>
          <a:p xmlns:a="http://schemas.openxmlformats.org/drawingml/2006/main">
            <a:r>
              <a:t/>
            </a:r>
          </a:p>
          <a:p xmlns:a="http://schemas.openxmlformats.org/drawingml/2006/main">
            <a:r>
              <a:t/>
            </a:r>
          </a:p>
          <a:p xmlns:a="http://schemas.openxmlformats.org/drawingml/2006/main">
            <a:r>
              <a:t/>
            </a:r>
          </a:p>
          <a:p xmlns:a="http://schemas.openxmlformats.org/drawingml/2006/main">
            <a:r>
              <a:t>[Sources]</a:t>
            </a:r>
          </a:p>
          <a:p xmlns:a="http://schemas.openxmlformats.org/drawingml/2006/main">
            <a:r>
              <a:t>- draft-chapters/ch03-market-outcomes-and-policy.md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Case Study: The Premier League's £30 Away-Ticket Cap</a:t>
            </a:r>
          </a:p>
          <a:p xmlns:a="http://schemas.openxmlformats.org/drawingml/2006/main">
            <a:r>
              <a:t>Mode: Case study</a:t>
            </a:r>
          </a:p>
          <a:p xmlns:a="http://schemas.openxmlformats.org/drawingml/2006/main">
            <a:r>
              <a:t/>
            </a:r>
          </a:p>
          <a:p xmlns:a="http://schemas.openxmlformats.org/drawingml/2006/main">
            <a:r>
              <a:t/>
            </a:r>
          </a:p>
          <a:p xmlns:a="http://schemas.openxmlformats.org/drawingml/2006/main">
            <a:r>
              <a:t/>
            </a:r>
          </a:p>
          <a:p xmlns:a="http://schemas.openxmlformats.org/drawingml/2006/main">
            <a:r>
              <a:t>[Sources]</a:t>
            </a:r>
          </a:p>
          <a:p xmlns:a="http://schemas.openxmlformats.org/drawingml/2006/main">
            <a:r>
              <a:t>- draft-chapters/ch03-market-outcomes-and-policy.md</a:t>
            </a:r>
          </a:p>
          <a:p xmlns:a="http://schemas.openxmlformats.org/drawingml/2006/main">
            <a:r>
              <a:t>- Premier League, “Premier League Statement on £30 Cap on Away Tickets,” March 19, 2026, &lt;https://www.premierleague.com/en/news/4617247/premier-league-statement-on-30-pounds-cap-on-away-tickets&gt;, accessed August 3, 2026. The statement supports the cap, extension, duration, league rationale, and reported change in away attendance. The attendance comparison is descriptive and does not independently identify the cap's causal effect.</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Case Study: The Premier League's £30 Away-Ticket Cap</a:t>
            </a:r>
          </a:p>
          <a:p xmlns:a="http://schemas.openxmlformats.org/drawingml/2006/main">
            <a:r>
              <a:t>Mode: Case discussion</a:t>
            </a:r>
          </a:p>
          <a:p xmlns:a="http://schemas.openxmlformats.org/drawingml/2006/main">
            <a:r>
              <a:t/>
            </a:r>
          </a:p>
          <a:p xmlns:a="http://schemas.openxmlformats.org/drawingml/2006/main">
            <a:r>
              <a:t>1: Compare £30 with the unconstrained price for that match. 2: Shortage=5,000−3,000=2,000; the subtraction does not identify who receives tickets.</a:t>
            </a:r>
          </a:p>
          <a:p xmlns:a="http://schemas.openxmlformats.org/drawingml/2006/main">
            <a:r>
              <a:t/>
            </a:r>
          </a:p>
          <a:p xmlns:a="http://schemas.openxmlformats.org/drawingml/2006/main">
            <a:r>
              <a:t>[Sources]</a:t>
            </a:r>
          </a:p>
          <a:p xmlns:a="http://schemas.openxmlformats.org/drawingml/2006/main">
            <a:r>
              <a:t>- draft-chapters/ch03-market-outcomes-and-policy.md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Case Study: The Premier League's £30 Away-Ticket Cap</a:t>
            </a:r>
          </a:p>
          <a:p xmlns:a="http://schemas.openxmlformats.org/drawingml/2006/main">
            <a:r>
              <a:t>Mode: Case discussion</a:t>
            </a:r>
          </a:p>
          <a:p xmlns:a="http://schemas.openxmlformats.org/drawingml/2006/main">
            <a:r>
              <a:t/>
            </a:r>
          </a:p>
          <a:p xmlns:a="http://schemas.openxmlformats.org/drawingml/2006/main">
            <a:r>
              <a:t>3: Initial buyer captures £50; final spectator pays £80 absent frictions. 4: Committed supporters may contribute atmosphere; restrictions can block mutually beneficial transfers and leave seats unused.</a:t>
            </a:r>
          </a:p>
          <a:p xmlns:a="http://schemas.openxmlformats.org/drawingml/2006/main">
            <a:r>
              <a:t/>
            </a:r>
          </a:p>
          <a:p xmlns:a="http://schemas.openxmlformats.org/drawingml/2006/main">
            <a:r>
              <a:t>[Sources]</a:t>
            </a:r>
          </a:p>
          <a:p xmlns:a="http://schemas.openxmlformats.org/drawingml/2006/main">
            <a:r>
              <a:t>- draft-chapters/ch03-market-outcomes-and-policy.md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Case Study: The Premier League's £30 Away-Ticket Cap</a:t>
            </a:r>
          </a:p>
          <a:p xmlns:a="http://schemas.openxmlformats.org/drawingml/2006/main">
            <a:r>
              <a:t>Mode: Case discussion</a:t>
            </a:r>
          </a:p>
          <a:p xmlns:a="http://schemas.openxmlformats.org/drawingml/2006/main">
            <a:r>
              <a:t/>
            </a:r>
          </a:p>
          <a:p xmlns:a="http://schemas.openxmlformats.org/drawingml/2006/main">
            <a:r>
              <a:t>5: Other changes in performance, allocation, travel, scheduling, or demand can affect attendance. A credible no-cap counterfactual is needed.</a:t>
            </a:r>
          </a:p>
          <a:p xmlns:a="http://schemas.openxmlformats.org/drawingml/2006/main">
            <a:r>
              <a:t/>
            </a:r>
          </a:p>
          <a:p xmlns:a="http://schemas.openxmlformats.org/drawingml/2006/main">
            <a:r>
              <a:t>[Sources]</a:t>
            </a:r>
          </a:p>
          <a:p xmlns:a="http://schemas.openxmlformats.org/drawingml/2006/main">
            <a:r>
              <a:t>- draft-chapters/ch03-market-outcomes-and-policy.md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What Price Controls Teach Us</a:t>
            </a:r>
          </a:p>
          <a:p xmlns:a="http://schemas.openxmlformats.org/drawingml/2006/main">
            <a:r>
              <a:t>Mode: Lesson</a:t>
            </a:r>
          </a:p>
          <a:p xmlns:a="http://schemas.openxmlformats.org/drawingml/2006/main">
            <a:r>
              <a:t/>
            </a:r>
          </a:p>
          <a:p xmlns:a="http://schemas.openxmlformats.org/drawingml/2006/main">
            <a:r>
              <a:t/>
            </a:r>
          </a:p>
          <a:p xmlns:a="http://schemas.openxmlformats.org/drawingml/2006/main">
            <a:r>
              <a:t/>
            </a:r>
          </a:p>
          <a:p xmlns:a="http://schemas.openxmlformats.org/drawingml/2006/main">
            <a:r>
              <a:t>[Sources]</a:t>
            </a:r>
          </a:p>
          <a:p xmlns:a="http://schemas.openxmlformats.org/drawingml/2006/main">
            <a:r>
              <a:t>- draft-chapters/ch03-market-outcomes-and-policy.md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What Price Controls Teach Us</a:t>
            </a:r>
          </a:p>
          <a:p xmlns:a="http://schemas.openxmlformats.org/drawingml/2006/main">
            <a:r>
              <a:t>Mode: Lesson</a:t>
            </a:r>
          </a:p>
          <a:p xmlns:a="http://schemas.openxmlformats.org/drawingml/2006/main">
            <a:r>
              <a:t/>
            </a:r>
          </a:p>
          <a:p xmlns:a="http://schemas.openxmlformats.org/drawingml/2006/main">
            <a:r>
              <a:t/>
            </a:r>
          </a:p>
          <a:p xmlns:a="http://schemas.openxmlformats.org/drawingml/2006/main">
            <a:r>
              <a:t/>
            </a:r>
          </a:p>
          <a:p xmlns:a="http://schemas.openxmlformats.org/drawingml/2006/main">
            <a:r>
              <a:t>[Sources]</a:t>
            </a:r>
          </a:p>
          <a:p xmlns:a="http://schemas.openxmlformats.org/drawingml/2006/main">
            <a:r>
              <a:t>- draft-chapters/ch03-market-outcomes-and-policy.md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Taxes Create A Wedge</a:t>
            </a:r>
          </a:p>
          <a:p xmlns:a="http://schemas.openxmlformats.org/drawingml/2006/main">
            <a:r>
              <a:t>Mode: Lesson</a:t>
            </a:r>
          </a:p>
          <a:p xmlns:a="http://schemas.openxmlformats.org/drawingml/2006/main">
            <a:r>
              <a:t/>
            </a:r>
          </a:p>
          <a:p xmlns:a="http://schemas.openxmlformats.org/drawingml/2006/main">
            <a:r>
              <a:t/>
            </a:r>
          </a:p>
          <a:p xmlns:a="http://schemas.openxmlformats.org/drawingml/2006/main">
            <a:r>
              <a:t/>
            </a:r>
          </a:p>
          <a:p xmlns:a="http://schemas.openxmlformats.org/drawingml/2006/main">
            <a:r>
              <a:t>[Sources]</a:t>
            </a:r>
          </a:p>
          <a:p xmlns:a="http://schemas.openxmlformats.org/drawingml/2006/main">
            <a:r>
              <a:t>- draft-chapters/ch03-market-outcomes-and-policy.md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Taxes Create A Wedge</a:t>
            </a:r>
          </a:p>
          <a:p xmlns:a="http://schemas.openxmlformats.org/drawingml/2006/main">
            <a:r>
              <a:t>Mode: Lesson</a:t>
            </a:r>
          </a:p>
          <a:p xmlns:a="http://schemas.openxmlformats.org/drawingml/2006/main">
            <a:r>
              <a:t/>
            </a:r>
          </a:p>
          <a:p xmlns:a="http://schemas.openxmlformats.org/drawingml/2006/main">
            <a:r>
              <a:t/>
            </a:r>
          </a:p>
          <a:p xmlns:a="http://schemas.openxmlformats.org/drawingml/2006/main">
            <a:r>
              <a:t/>
            </a:r>
          </a:p>
          <a:p xmlns:a="http://schemas.openxmlformats.org/drawingml/2006/main">
            <a:r>
              <a:t>[Sources]</a:t>
            </a:r>
          </a:p>
          <a:p xmlns:a="http://schemas.openxmlformats.org/drawingml/2006/main">
            <a:r>
              <a:t>- draft-chapters/ch03-market-outcomes-and-policy.md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Taxes Create A Wedge</a:t>
            </a:r>
          </a:p>
          <a:p xmlns:a="http://schemas.openxmlformats.org/drawingml/2006/main">
            <a:r>
              <a:t>Mode: Lesson</a:t>
            </a:r>
          </a:p>
          <a:p xmlns:a="http://schemas.openxmlformats.org/drawingml/2006/main">
            <a:r>
              <a:t/>
            </a:r>
          </a:p>
          <a:p xmlns:a="http://schemas.openxmlformats.org/drawingml/2006/main">
            <a:r>
              <a:t/>
            </a:r>
          </a:p>
          <a:p xmlns:a="http://schemas.openxmlformats.org/drawingml/2006/main">
            <a:r>
              <a:t/>
            </a:r>
          </a:p>
          <a:p xmlns:a="http://schemas.openxmlformats.org/drawingml/2006/main">
            <a:r>
              <a:t>[Sources]</a:t>
            </a:r>
          </a:p>
          <a:p xmlns:a="http://schemas.openxmlformats.org/drawingml/2006/main">
            <a:r>
              <a:t>- draft-chapters/ch03-market-outcomes-and-policy.md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Taxes Create A Wedge</a:t>
            </a:r>
          </a:p>
          <a:p xmlns:a="http://schemas.openxmlformats.org/drawingml/2006/main">
            <a:r>
              <a:t>Mode: Lesson</a:t>
            </a:r>
          </a:p>
          <a:p xmlns:a="http://schemas.openxmlformats.org/drawingml/2006/main">
            <a:r>
              <a:t/>
            </a:r>
          </a:p>
          <a:p xmlns:a="http://schemas.openxmlformats.org/drawingml/2006/main">
            <a:r>
              <a:t/>
            </a:r>
          </a:p>
          <a:p xmlns:a="http://schemas.openxmlformats.org/drawingml/2006/main">
            <a:r>
              <a:t/>
            </a:r>
          </a:p>
          <a:p xmlns:a="http://schemas.openxmlformats.org/drawingml/2006/main">
            <a:r>
              <a:t>[Sources]</a:t>
            </a:r>
          </a:p>
          <a:p xmlns:a="http://schemas.openxmlformats.org/drawingml/2006/main">
            <a:r>
              <a:t>- draft-chapters/ch03-market-outcomes-and-policy.md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Taxes Create A Wedge</a:t>
            </a:r>
          </a:p>
          <a:p xmlns:a="http://schemas.openxmlformats.org/drawingml/2006/main">
            <a:r>
              <a:t>Mode: Lesson</a:t>
            </a:r>
          </a:p>
          <a:p xmlns:a="http://schemas.openxmlformats.org/drawingml/2006/main">
            <a:r>
              <a:t/>
            </a:r>
          </a:p>
          <a:p xmlns:a="http://schemas.openxmlformats.org/drawingml/2006/main">
            <a:r>
              <a:t/>
            </a:r>
          </a:p>
          <a:p xmlns:a="http://schemas.openxmlformats.org/drawingml/2006/main">
            <a:r>
              <a:t/>
            </a:r>
          </a:p>
          <a:p xmlns:a="http://schemas.openxmlformats.org/drawingml/2006/main">
            <a:r>
              <a:t>[Sources]</a:t>
            </a:r>
          </a:p>
          <a:p xmlns:a="http://schemas.openxmlformats.org/drawingml/2006/main">
            <a:r>
              <a:t>- draft-chapters/ch03-market-outcomes-and-policy.md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Taxes Create A Wedge</a:t>
            </a:r>
          </a:p>
          <a:p xmlns:a="http://schemas.openxmlformats.org/drawingml/2006/main">
            <a:r>
              <a:t>Mode: Lesson</a:t>
            </a:r>
          </a:p>
          <a:p xmlns:a="http://schemas.openxmlformats.org/drawingml/2006/main">
            <a:r>
              <a:t/>
            </a:r>
          </a:p>
          <a:p xmlns:a="http://schemas.openxmlformats.org/drawingml/2006/main">
            <a:r>
              <a:t>Compare the same original curves and t=20. Seller remittance shifts tax-inclusive supply upward; buyer remittance shifts net-to-seller demand downward. The equal split follows symmetric slopes, not a general rule.</a:t>
            </a:r>
          </a:p>
          <a:p xmlns:a="http://schemas.openxmlformats.org/drawingml/2006/main">
            <a:r>
              <a:t/>
            </a:r>
          </a:p>
          <a:p xmlns:a="http://schemas.openxmlformats.org/drawingml/2006/main">
            <a:r>
              <a:t>[Sources]</a:t>
            </a:r>
          </a:p>
          <a:p xmlns:a="http://schemas.openxmlformats.org/drawingml/2006/main">
            <a:r>
              <a:t>- draft-chapters/ch03-market-outcomes-and-policy.md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Taxes Create A Wedge</a:t>
            </a:r>
          </a:p>
          <a:p xmlns:a="http://schemas.openxmlformats.org/drawingml/2006/main">
            <a:r>
              <a:t>Mode: Algebra Extension</a:t>
            </a:r>
          </a:p>
          <a:p xmlns:a="http://schemas.openxmlformats.org/drawingml/2006/main">
            <a:r>
              <a:t/>
            </a:r>
          </a:p>
          <a:p xmlns:a="http://schemas.openxmlformats.org/drawingml/2006/main">
            <a:r>
              <a:t/>
            </a:r>
          </a:p>
          <a:p xmlns:a="http://schemas.openxmlformats.org/drawingml/2006/main">
            <a:r>
              <a:t/>
            </a:r>
          </a:p>
          <a:p xmlns:a="http://schemas.openxmlformats.org/drawingml/2006/main">
            <a:r>
              <a:t>[Sources]</a:t>
            </a:r>
          </a:p>
          <a:p xmlns:a="http://schemas.openxmlformats.org/drawingml/2006/main">
            <a:r>
              <a:t>- draft-chapters/ch03-market-outcomes-and-policy.md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Taxes Create A Wedge</a:t>
            </a:r>
          </a:p>
          <a:p xmlns:a="http://schemas.openxmlformats.org/drawingml/2006/main">
            <a:r>
              <a:t>Mode: Algebra Extension</a:t>
            </a:r>
          </a:p>
          <a:p xmlns:a="http://schemas.openxmlformats.org/drawingml/2006/main">
            <a:r>
              <a:t/>
            </a:r>
          </a:p>
          <a:p xmlns:a="http://schemas.openxmlformats.org/drawingml/2006/main">
            <a:r>
              <a:t/>
            </a:r>
          </a:p>
          <a:p xmlns:a="http://schemas.openxmlformats.org/drawingml/2006/main">
            <a:r>
              <a:t/>
            </a:r>
          </a:p>
          <a:p xmlns:a="http://schemas.openxmlformats.org/drawingml/2006/main">
            <a:r>
              <a:t>[Sources]</a:t>
            </a:r>
          </a:p>
          <a:p xmlns:a="http://schemas.openxmlformats.org/drawingml/2006/main">
            <a:r>
              <a:t>- draft-chapters/ch03-market-outcomes-and-policy.md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Taxes Create A Wedge</a:t>
            </a:r>
          </a:p>
          <a:p xmlns:a="http://schemas.openxmlformats.org/drawingml/2006/main">
            <a:r>
              <a:t>Mode: Algebra Extension</a:t>
            </a:r>
          </a:p>
          <a:p xmlns:a="http://schemas.openxmlformats.org/drawingml/2006/main">
            <a:r>
              <a:t/>
            </a:r>
          </a:p>
          <a:p xmlns:a="http://schemas.openxmlformats.org/drawingml/2006/main">
            <a:r>
              <a:t/>
            </a:r>
          </a:p>
          <a:p xmlns:a="http://schemas.openxmlformats.org/drawingml/2006/main">
            <a:r>
              <a:t/>
            </a:r>
          </a:p>
          <a:p xmlns:a="http://schemas.openxmlformats.org/drawingml/2006/main">
            <a:r>
              <a:t>[Sources]</a:t>
            </a:r>
          </a:p>
          <a:p xmlns:a="http://schemas.openxmlformats.org/drawingml/2006/main">
            <a:r>
              <a:t>- draft-chapters/ch03-market-outcomes-and-policy.md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Taxes Create A Wedge</a:t>
            </a:r>
          </a:p>
          <a:p xmlns:a="http://schemas.openxmlformats.org/drawingml/2006/main">
            <a:r>
              <a:t>Mode: Lesson</a:t>
            </a:r>
          </a:p>
          <a:p xmlns:a="http://schemas.openxmlformats.org/drawingml/2006/main">
            <a:r>
              <a:t/>
            </a:r>
          </a:p>
          <a:p xmlns:a="http://schemas.openxmlformats.org/drawingml/2006/main">
            <a:r>
              <a:t/>
            </a:r>
          </a:p>
          <a:p xmlns:a="http://schemas.openxmlformats.org/drawingml/2006/main">
            <a:r>
              <a:t/>
            </a:r>
          </a:p>
          <a:p xmlns:a="http://schemas.openxmlformats.org/drawingml/2006/main">
            <a:r>
              <a:t>[Sources]</a:t>
            </a:r>
          </a:p>
          <a:p xmlns:a="http://schemas.openxmlformats.org/drawingml/2006/main">
            <a:r>
              <a:t>- draft-chapters/ch03-market-outcomes-and-policy.md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Taxes Create A Wedge</a:t>
            </a:r>
          </a:p>
          <a:p xmlns:a="http://schemas.openxmlformats.org/drawingml/2006/main">
            <a:r>
              <a:t>Mode: Lesson</a:t>
            </a:r>
          </a:p>
          <a:p xmlns:a="http://schemas.openxmlformats.org/drawingml/2006/main">
            <a:r>
              <a:t/>
            </a:r>
          </a:p>
          <a:p xmlns:a="http://schemas.openxmlformats.org/drawingml/2006/main">
            <a:r>
              <a:t/>
            </a:r>
          </a:p>
          <a:p xmlns:a="http://schemas.openxmlformats.org/drawingml/2006/main">
            <a:r>
              <a:t/>
            </a:r>
          </a:p>
          <a:p xmlns:a="http://schemas.openxmlformats.org/drawingml/2006/main">
            <a:r>
              <a:t>[Sources]</a:t>
            </a:r>
          </a:p>
          <a:p xmlns:a="http://schemas.openxmlformats.org/drawingml/2006/main">
            <a:r>
              <a:t>- draft-chapters/ch03-market-outcomes-and-policy.md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Surplus And The Gains From Trade</a:t>
            </a:r>
          </a:p>
          <a:p xmlns:a="http://schemas.openxmlformats.org/drawingml/2006/main">
            <a:r>
              <a:t>Mode: Lesson</a:t>
            </a:r>
          </a:p>
          <a:p xmlns:a="http://schemas.openxmlformats.org/drawingml/2006/main">
            <a:r>
              <a:t/>
            </a:r>
          </a:p>
          <a:p xmlns:a="http://schemas.openxmlformats.org/drawingml/2006/main">
            <a:r>
              <a:t/>
            </a:r>
          </a:p>
          <a:p xmlns:a="http://schemas.openxmlformats.org/drawingml/2006/main">
            <a:r>
              <a:t/>
            </a:r>
          </a:p>
          <a:p xmlns:a="http://schemas.openxmlformats.org/drawingml/2006/main">
            <a:r>
              <a:t>[Sources]</a:t>
            </a:r>
          </a:p>
          <a:p xmlns:a="http://schemas.openxmlformats.org/drawingml/2006/main">
            <a:r>
              <a:t>- draft-chapters/ch03-market-outcomes-and-policy.md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Surplus And The Gains From Trade</a:t>
            </a:r>
          </a:p>
          <a:p xmlns:a="http://schemas.openxmlformats.org/drawingml/2006/main">
            <a:r>
              <a:t>Mode: Lesson</a:t>
            </a:r>
          </a:p>
          <a:p xmlns:a="http://schemas.openxmlformats.org/drawingml/2006/main">
            <a:r>
              <a:t/>
            </a:r>
          </a:p>
          <a:p xmlns:a="http://schemas.openxmlformats.org/drawingml/2006/main">
            <a:r>
              <a:t/>
            </a:r>
          </a:p>
          <a:p xmlns:a="http://schemas.openxmlformats.org/drawingml/2006/main">
            <a:r>
              <a:t/>
            </a:r>
          </a:p>
          <a:p xmlns:a="http://schemas.openxmlformats.org/drawingml/2006/main">
            <a:r>
              <a:t>[Sources]</a:t>
            </a:r>
          </a:p>
          <a:p xmlns:a="http://schemas.openxmlformats.org/drawingml/2006/main">
            <a:r>
              <a:t>- draft-chapters/ch03-market-outcomes-and-policy.md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Surplus And The Gains From Trade</a:t>
            </a:r>
          </a:p>
          <a:p xmlns:a="http://schemas.openxmlformats.org/drawingml/2006/main">
            <a:r>
              <a:t>Mode: Lesson</a:t>
            </a:r>
          </a:p>
          <a:p xmlns:a="http://schemas.openxmlformats.org/drawingml/2006/main">
            <a:r>
              <a:t/>
            </a:r>
          </a:p>
          <a:p xmlns:a="http://schemas.openxmlformats.org/drawingml/2006/main">
            <a:r>
              <a:t/>
            </a:r>
          </a:p>
          <a:p xmlns:a="http://schemas.openxmlformats.org/drawingml/2006/main">
            <a:r>
              <a:t/>
            </a:r>
          </a:p>
          <a:p xmlns:a="http://schemas.openxmlformats.org/drawingml/2006/main">
            <a:r>
              <a:t>[Sources]</a:t>
            </a:r>
          </a:p>
          <a:p xmlns:a="http://schemas.openxmlformats.org/drawingml/2006/main">
            <a:r>
              <a:t>- draft-chapters/ch03-market-outcomes-and-policy.md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Surplus And The Gains From Trade</a:t>
            </a:r>
          </a:p>
          <a:p xmlns:a="http://schemas.openxmlformats.org/drawingml/2006/main">
            <a:r>
              <a:t>Mode: Supplied-value arithmetic</a:t>
            </a:r>
          </a:p>
          <a:p xmlns:a="http://schemas.openxmlformats.org/drawingml/2006/main">
            <a:r>
              <a:t/>
            </a:r>
          </a:p>
          <a:p xmlns:a="http://schemas.openxmlformats.org/drawingml/2006/main">
            <a:r>
              <a:t/>
            </a:r>
          </a:p>
          <a:p xmlns:a="http://schemas.openxmlformats.org/drawingml/2006/main">
            <a:r>
              <a:t/>
            </a:r>
          </a:p>
          <a:p xmlns:a="http://schemas.openxmlformats.org/drawingml/2006/main">
            <a:r>
              <a:t>[Sources]</a:t>
            </a:r>
          </a:p>
          <a:p xmlns:a="http://schemas.openxmlformats.org/drawingml/2006/main">
            <a:r>
              <a:t>- draft-chapters/ch03-market-outcomes-and-policy.md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Surplus And The Gains From Trade</a:t>
            </a:r>
          </a:p>
          <a:p xmlns:a="http://schemas.openxmlformats.org/drawingml/2006/main">
            <a:r>
              <a:t>Mode: Supplied-value arithmetic</a:t>
            </a:r>
          </a:p>
          <a:p xmlns:a="http://schemas.openxmlformats.org/drawingml/2006/main">
            <a:r>
              <a:t/>
            </a:r>
          </a:p>
          <a:p xmlns:a="http://schemas.openxmlformats.org/drawingml/2006/main">
            <a:r>
              <a:t/>
            </a:r>
          </a:p>
          <a:p xmlns:a="http://schemas.openxmlformats.org/drawingml/2006/main">
            <a:r>
              <a:t/>
            </a:r>
          </a:p>
          <a:p xmlns:a="http://schemas.openxmlformats.org/drawingml/2006/main">
            <a:r>
              <a:t>[Sources]</a:t>
            </a:r>
          </a:p>
          <a:p xmlns:a="http://schemas.openxmlformats.org/drawingml/2006/main">
            <a:r>
              <a:t>- draft-chapters/ch03-market-outcomes-and-policy.md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Surplus And The Gains From Trade</a:t>
            </a:r>
          </a:p>
          <a:p xmlns:a="http://schemas.openxmlformats.org/drawingml/2006/main">
            <a:r>
              <a:t>Mode: Lesson</a:t>
            </a:r>
          </a:p>
          <a:p xmlns:a="http://schemas.openxmlformats.org/drawingml/2006/main">
            <a:r>
              <a:t/>
            </a:r>
          </a:p>
          <a:p xmlns:a="http://schemas.openxmlformats.org/drawingml/2006/main">
            <a:r>
              <a:t/>
            </a:r>
          </a:p>
          <a:p xmlns:a="http://schemas.openxmlformats.org/drawingml/2006/main">
            <a:r>
              <a:t/>
            </a:r>
          </a:p>
          <a:p xmlns:a="http://schemas.openxmlformats.org/drawingml/2006/main">
            <a:r>
              <a:t>[Sources]</a:t>
            </a:r>
          </a:p>
          <a:p xmlns:a="http://schemas.openxmlformats.org/drawingml/2006/main">
            <a:r>
              <a:t>- draft-chapters/ch03-market-outcomes-and-policy.md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Surplus And The Gains From Trade</a:t>
            </a:r>
          </a:p>
          <a:p xmlns:a="http://schemas.openxmlformats.org/drawingml/2006/main">
            <a:r>
              <a:t>Mode: Lesson</a:t>
            </a:r>
          </a:p>
          <a:p xmlns:a="http://schemas.openxmlformats.org/drawingml/2006/main">
            <a:r>
              <a:t/>
            </a:r>
          </a:p>
          <a:p xmlns:a="http://schemas.openxmlformats.org/drawingml/2006/main">
            <a:r>
              <a:t/>
            </a:r>
          </a:p>
          <a:p xmlns:a="http://schemas.openxmlformats.org/drawingml/2006/main">
            <a:r>
              <a:t/>
            </a:r>
          </a:p>
          <a:p xmlns:a="http://schemas.openxmlformats.org/drawingml/2006/main">
            <a:r>
              <a:t>[Sources]</a:t>
            </a:r>
          </a:p>
          <a:p xmlns:a="http://schemas.openxmlformats.org/drawingml/2006/main">
            <a:r>
              <a:t>- draft-chapters/ch03-market-outcomes-and-policy.md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Tax Revenue And Deadweight Loss</a:t>
            </a:r>
          </a:p>
          <a:p xmlns:a="http://schemas.openxmlformats.org/drawingml/2006/main">
            <a:r>
              <a:t>Mode: Lesson</a:t>
            </a:r>
          </a:p>
          <a:p xmlns:a="http://schemas.openxmlformats.org/drawingml/2006/main">
            <a:r>
              <a:t/>
            </a:r>
          </a:p>
          <a:p xmlns:a="http://schemas.openxmlformats.org/drawingml/2006/main">
            <a:r>
              <a:t/>
            </a:r>
          </a:p>
          <a:p xmlns:a="http://schemas.openxmlformats.org/drawingml/2006/main">
            <a:r>
              <a:t/>
            </a:r>
          </a:p>
          <a:p xmlns:a="http://schemas.openxmlformats.org/drawingml/2006/main">
            <a:r>
              <a:t>[Sources]</a:t>
            </a:r>
          </a:p>
          <a:p xmlns:a="http://schemas.openxmlformats.org/drawingml/2006/main">
            <a:r>
              <a:t>- draft-chapters/ch03-market-outcomes-and-policy.md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Tax Revenue And Deadweight Loss</a:t>
            </a:r>
          </a:p>
          <a:p xmlns:a="http://schemas.openxmlformats.org/drawingml/2006/main">
            <a:r>
              <a:t>Mode: Supplied-value arithmetic</a:t>
            </a:r>
          </a:p>
          <a:p xmlns:a="http://schemas.openxmlformats.org/drawingml/2006/main">
            <a:r>
              <a:t/>
            </a:r>
          </a:p>
          <a:p xmlns:a="http://schemas.openxmlformats.org/drawingml/2006/main">
            <a:r>
              <a:t/>
            </a:r>
          </a:p>
          <a:p xmlns:a="http://schemas.openxmlformats.org/drawingml/2006/main">
            <a:r>
              <a:t/>
            </a:r>
          </a:p>
          <a:p xmlns:a="http://schemas.openxmlformats.org/drawingml/2006/main">
            <a:r>
              <a:t>[Sources]</a:t>
            </a:r>
          </a:p>
          <a:p xmlns:a="http://schemas.openxmlformats.org/drawingml/2006/main">
            <a:r>
              <a:t>- draft-chapters/ch03-market-outcomes-and-policy.md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Tax Revenue And Deadweight Loss</a:t>
            </a:r>
          </a:p>
          <a:p xmlns:a="http://schemas.openxmlformats.org/drawingml/2006/main">
            <a:r>
              <a:t>Mode: Supplied-value arithmetic</a:t>
            </a:r>
          </a:p>
          <a:p xmlns:a="http://schemas.openxmlformats.org/drawingml/2006/main">
            <a:r>
              <a:t/>
            </a:r>
          </a:p>
          <a:p xmlns:a="http://schemas.openxmlformats.org/drawingml/2006/main">
            <a:r>
              <a:t/>
            </a:r>
          </a:p>
          <a:p xmlns:a="http://schemas.openxmlformats.org/drawingml/2006/main">
            <a:r>
              <a:t/>
            </a:r>
          </a:p>
          <a:p xmlns:a="http://schemas.openxmlformats.org/drawingml/2006/main">
            <a:r>
              <a:t>[Sources]</a:t>
            </a:r>
          </a:p>
          <a:p xmlns:a="http://schemas.openxmlformats.org/drawingml/2006/main">
            <a:r>
              <a:t>- draft-chapters/ch03-market-outcomes-and-policy.md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Tax Revenue And Deadweight Loss</a:t>
            </a:r>
          </a:p>
          <a:p xmlns:a="http://schemas.openxmlformats.org/drawingml/2006/main">
            <a:r>
              <a:t>Mode: Supplied-value arithmetic</a:t>
            </a:r>
          </a:p>
          <a:p xmlns:a="http://schemas.openxmlformats.org/drawingml/2006/main">
            <a:r>
              <a:t/>
            </a:r>
          </a:p>
          <a:p xmlns:a="http://schemas.openxmlformats.org/drawingml/2006/main">
            <a:r>
              <a:t/>
            </a:r>
          </a:p>
          <a:p xmlns:a="http://schemas.openxmlformats.org/drawingml/2006/main">
            <a:r>
              <a:t/>
            </a:r>
          </a:p>
          <a:p xmlns:a="http://schemas.openxmlformats.org/drawingml/2006/main">
            <a:r>
              <a:t>[Sources]</a:t>
            </a:r>
          </a:p>
          <a:p xmlns:a="http://schemas.openxmlformats.org/drawingml/2006/main">
            <a:r>
              <a:t>- draft-chapters/ch03-market-outcomes-and-policy.md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Tax Revenue And Deadweight Loss</a:t>
            </a:r>
          </a:p>
          <a:p xmlns:a="http://schemas.openxmlformats.org/drawingml/2006/main">
            <a:r>
              <a:t>Mode: Supplied-value arithmetic</a:t>
            </a:r>
          </a:p>
          <a:p xmlns:a="http://schemas.openxmlformats.org/drawingml/2006/main">
            <a:r>
              <a:t/>
            </a:r>
          </a:p>
          <a:p xmlns:a="http://schemas.openxmlformats.org/drawingml/2006/main">
            <a:r>
              <a:t/>
            </a:r>
          </a:p>
          <a:p xmlns:a="http://schemas.openxmlformats.org/drawingml/2006/main">
            <a:r>
              <a:t/>
            </a:r>
          </a:p>
          <a:p xmlns:a="http://schemas.openxmlformats.org/drawingml/2006/main">
            <a:r>
              <a:t>[Sources]</a:t>
            </a:r>
          </a:p>
          <a:p xmlns:a="http://schemas.openxmlformats.org/drawingml/2006/main">
            <a:r>
              <a:t>- draft-chapters/ch03-market-outcomes-and-policy.md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Tax Revenue And Deadweight Loss</a:t>
            </a:r>
          </a:p>
          <a:p xmlns:a="http://schemas.openxmlformats.org/drawingml/2006/main">
            <a:r>
              <a:t>Mode: Lesson</a:t>
            </a:r>
          </a:p>
          <a:p xmlns:a="http://schemas.openxmlformats.org/drawingml/2006/main">
            <a:r>
              <a:t/>
            </a:r>
          </a:p>
          <a:p xmlns:a="http://schemas.openxmlformats.org/drawingml/2006/main">
            <a:r>
              <a:t>Before tax: CS160+PS160=320. After: CS90+PS90+revenue120=300. DWL20 closes the accounting: 90+90+120+20=320. The rectangle is a transfer; only the missing gains over quantities6 to8 are DWL.</a:t>
            </a:r>
          </a:p>
          <a:p xmlns:a="http://schemas.openxmlformats.org/drawingml/2006/main">
            <a:r>
              <a:t/>
            </a:r>
          </a:p>
          <a:p xmlns:a="http://schemas.openxmlformats.org/drawingml/2006/main">
            <a:r>
              <a:t>[Sources]</a:t>
            </a:r>
          </a:p>
          <a:p xmlns:a="http://schemas.openxmlformats.org/drawingml/2006/main">
            <a:r>
              <a:t>- draft-chapters/ch03-market-outcomes-and-policy.md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Tax Revenue And Deadweight Loss</a:t>
            </a:r>
          </a:p>
          <a:p xmlns:a="http://schemas.openxmlformats.org/drawingml/2006/main">
            <a:r>
              <a:t>Mode: Lesson</a:t>
            </a:r>
          </a:p>
          <a:p xmlns:a="http://schemas.openxmlformats.org/drawingml/2006/main">
            <a:r>
              <a:t/>
            </a:r>
          </a:p>
          <a:p xmlns:a="http://schemas.openxmlformats.org/drawingml/2006/main">
            <a:r>
              <a:t>A broader evaluation includes administrative costs and the benefits or costs of public spending. The narrow surplus calculation does not assume spending is wise or costless.</a:t>
            </a:r>
          </a:p>
          <a:p xmlns:a="http://schemas.openxmlformats.org/drawingml/2006/main">
            <a:r>
              <a:t/>
            </a:r>
          </a:p>
          <a:p xmlns:a="http://schemas.openxmlformats.org/drawingml/2006/main">
            <a:r>
              <a:t>[Sources]</a:t>
            </a:r>
          </a:p>
          <a:p xmlns:a="http://schemas.openxmlformats.org/drawingml/2006/main">
            <a:r>
              <a:t>- draft-chapters/ch03-market-outcomes-and-policy.md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Tax Revenue And Deadweight Loss</a:t>
            </a:r>
          </a:p>
          <a:p xmlns:a="http://schemas.openxmlformats.org/drawingml/2006/main">
            <a:r>
              <a:t>Mode: Lesson</a:t>
            </a:r>
          </a:p>
          <a:p xmlns:a="http://schemas.openxmlformats.org/drawingml/2006/main">
            <a:r>
              <a:t/>
            </a:r>
          </a:p>
          <a:p xmlns:a="http://schemas.openxmlformats.org/drawingml/2006/main">
            <a:r>
              <a:t/>
            </a:r>
          </a:p>
          <a:p xmlns:a="http://schemas.openxmlformats.org/drawingml/2006/main">
            <a:r>
              <a:t/>
            </a:r>
          </a:p>
          <a:p xmlns:a="http://schemas.openxmlformats.org/drawingml/2006/main">
            <a:r>
              <a:t>[Sources]</a:t>
            </a:r>
          </a:p>
          <a:p xmlns:a="http://schemas.openxmlformats.org/drawingml/2006/main">
            <a:r>
              <a:t>- draft-chapters/ch03-market-outcomes-and-policy.md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When Private Markets Omit Effects On Others</a:t>
            </a:r>
          </a:p>
          <a:p xmlns:a="http://schemas.openxmlformats.org/drawingml/2006/main">
            <a:r>
              <a:t>Mode: Lesson</a:t>
            </a:r>
          </a:p>
          <a:p xmlns:a="http://schemas.openxmlformats.org/drawingml/2006/main">
            <a:r>
              <a:t/>
            </a:r>
          </a:p>
          <a:p xmlns:a="http://schemas.openxmlformats.org/drawingml/2006/main">
            <a:r>
              <a:t/>
            </a:r>
          </a:p>
          <a:p xmlns:a="http://schemas.openxmlformats.org/drawingml/2006/main">
            <a:r>
              <a:t/>
            </a:r>
          </a:p>
          <a:p xmlns:a="http://schemas.openxmlformats.org/drawingml/2006/main">
            <a:r>
              <a:t>[Sources]</a:t>
            </a:r>
          </a:p>
          <a:p xmlns:a="http://schemas.openxmlformats.org/drawingml/2006/main">
            <a:r>
              <a:t>- draft-chapters/ch03-market-outcomes-and-policy.md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When Private Markets Omit Effects On Others</a:t>
            </a:r>
          </a:p>
          <a:p xmlns:a="http://schemas.openxmlformats.org/drawingml/2006/main">
            <a:r>
              <a:t>Mode: Lesson</a:t>
            </a:r>
          </a:p>
          <a:p xmlns:a="http://schemas.openxmlformats.org/drawingml/2006/main">
            <a:r>
              <a:t/>
            </a:r>
          </a:p>
          <a:p xmlns:a="http://schemas.openxmlformats.org/drawingml/2006/main">
            <a:r>
              <a:t/>
            </a:r>
          </a:p>
          <a:p xmlns:a="http://schemas.openxmlformats.org/drawingml/2006/main">
            <a:r>
              <a:t/>
            </a:r>
          </a:p>
          <a:p xmlns:a="http://schemas.openxmlformats.org/drawingml/2006/main">
            <a:r>
              <a:t>[Sources]</a:t>
            </a:r>
          </a:p>
          <a:p xmlns:a="http://schemas.openxmlformats.org/drawingml/2006/main">
            <a:r>
              <a:t>- draft-chapters/ch03-market-outcomes-and-policy.md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When Private Markets Omit Effects On Others</a:t>
            </a:r>
          </a:p>
          <a:p xmlns:a="http://schemas.openxmlformats.org/drawingml/2006/main">
            <a:r>
              <a:t>Mode: Lesson</a:t>
            </a:r>
          </a:p>
          <a:p xmlns:a="http://schemas.openxmlformats.org/drawingml/2006/main">
            <a:r>
              <a:t/>
            </a:r>
          </a:p>
          <a:p xmlns:a="http://schemas.openxmlformats.org/drawingml/2006/main">
            <a:r>
              <a:t/>
            </a:r>
          </a:p>
          <a:p xmlns:a="http://schemas.openxmlformats.org/drawingml/2006/main">
            <a:r>
              <a:t/>
            </a:r>
          </a:p>
          <a:p xmlns:a="http://schemas.openxmlformats.org/drawingml/2006/main">
            <a:r>
              <a:t>[Sources]</a:t>
            </a:r>
          </a:p>
          <a:p xmlns:a="http://schemas.openxmlformats.org/drawingml/2006/main">
            <a:r>
              <a:t>- draft-chapters/ch03-market-outcomes-and-policy.md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When Private Markets Omit Effects On Others</a:t>
            </a:r>
          </a:p>
          <a:p xmlns:a="http://schemas.openxmlformats.org/drawingml/2006/main">
            <a:r>
              <a:t>Mode: Lesson</a:t>
            </a:r>
          </a:p>
          <a:p xmlns:a="http://schemas.openxmlformats.org/drawingml/2006/main">
            <a:r>
              <a:t/>
            </a:r>
          </a:p>
          <a:p xmlns:a="http://schemas.openxmlformats.org/drawingml/2006/main">
            <a:r>
              <a:t/>
            </a:r>
          </a:p>
          <a:p xmlns:a="http://schemas.openxmlformats.org/drawingml/2006/main">
            <a:r>
              <a:t/>
            </a:r>
          </a:p>
          <a:p xmlns:a="http://schemas.openxmlformats.org/drawingml/2006/main">
            <a:r>
              <a:t>[Sources]</a:t>
            </a:r>
          </a:p>
          <a:p xmlns:a="http://schemas.openxmlformats.org/drawingml/2006/main">
            <a:r>
              <a:t>- draft-chapters/ch03-market-outcomes-and-policy.md</a:t>
            </a:r>
          </a:p>
          <a:p xmlns:a="http://schemas.openxmlformats.org/drawingml/2006/main">
            <a:r>
              <a:t>- R. H. Coase, “The Problem of Social Cost,” *Journal of Law and Economics* 3 (1960): 1–44, &lt;https://doi.org/10.1086/466560&gt;. The chapter uses Coase for the importance of reciprocal effects, institutional rights, and the real costs of negotiation and enforcement—not for the claim that private bargaining is always feasible or distributionally neutral.</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When Private Markets Omit Effects On Others</a:t>
            </a:r>
          </a:p>
          <a:p xmlns:a="http://schemas.openxmlformats.org/drawingml/2006/main">
            <a:r>
              <a:t>Mode: Lesson</a:t>
            </a:r>
          </a:p>
          <a:p xmlns:a="http://schemas.openxmlformats.org/drawingml/2006/main">
            <a:r>
              <a:t/>
            </a:r>
          </a:p>
          <a:p xmlns:a="http://schemas.openxmlformats.org/drawingml/2006/main">
            <a:r>
              <a:t/>
            </a:r>
          </a:p>
          <a:p xmlns:a="http://schemas.openxmlformats.org/drawingml/2006/main">
            <a:r>
              <a:t/>
            </a:r>
          </a:p>
          <a:p xmlns:a="http://schemas.openxmlformats.org/drawingml/2006/main">
            <a:r>
              <a:t>[Sources]</a:t>
            </a:r>
          </a:p>
          <a:p xmlns:a="http://schemas.openxmlformats.org/drawingml/2006/main">
            <a:r>
              <a:t>- draft-chapters/ch03-market-outcomes-and-policy.md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When Private Markets Omit Effects On Others</a:t>
            </a:r>
          </a:p>
          <a:p xmlns:a="http://schemas.openxmlformats.org/drawingml/2006/main">
            <a:r>
              <a:t>Mode: Lesson</a:t>
            </a:r>
          </a:p>
          <a:p xmlns:a="http://schemas.openxmlformats.org/drawingml/2006/main">
            <a:r>
              <a:t/>
            </a:r>
          </a:p>
          <a:p xmlns:a="http://schemas.openxmlformats.org/drawingml/2006/main">
            <a:r>
              <a:t/>
            </a:r>
          </a:p>
          <a:p xmlns:a="http://schemas.openxmlformats.org/drawingml/2006/main">
            <a:r>
              <a:t/>
            </a:r>
          </a:p>
          <a:p xmlns:a="http://schemas.openxmlformats.org/drawingml/2006/main">
            <a:r>
              <a:t>[Sources]</a:t>
            </a:r>
          </a:p>
          <a:p xmlns:a="http://schemas.openxmlformats.org/drawingml/2006/main">
            <a:r>
              <a:t>- draft-chapters/ch03-market-outcomes-and-policy.md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When Private Markets Omit Effects On Others</a:t>
            </a:r>
          </a:p>
          <a:p xmlns:a="http://schemas.openxmlformats.org/drawingml/2006/main">
            <a:r>
              <a:t>Mode: Lesson</a:t>
            </a:r>
          </a:p>
          <a:p xmlns:a="http://schemas.openxmlformats.org/drawingml/2006/main">
            <a:r>
              <a:t/>
            </a:r>
          </a:p>
          <a:p xmlns:a="http://schemas.openxmlformats.org/drawingml/2006/main">
            <a:r>
              <a:t/>
            </a:r>
          </a:p>
          <a:p xmlns:a="http://schemas.openxmlformats.org/drawingml/2006/main">
            <a:r>
              <a:t/>
            </a:r>
          </a:p>
          <a:p xmlns:a="http://schemas.openxmlformats.org/drawingml/2006/main">
            <a:r>
              <a:t>[Sources]</a:t>
            </a:r>
          </a:p>
          <a:p xmlns:a="http://schemas.openxmlformats.org/drawingml/2006/main">
            <a:r>
              <a:t>- draft-chapters/ch03-market-outcomes-and-policy.md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When Private Markets Omit Effects On Others</a:t>
            </a:r>
          </a:p>
          <a:p xmlns:a="http://schemas.openxmlformats.org/drawingml/2006/main">
            <a:r>
              <a:t>Mode: Lesson</a:t>
            </a:r>
          </a:p>
          <a:p xmlns:a="http://schemas.openxmlformats.org/drawingml/2006/main">
            <a:r>
              <a:t/>
            </a:r>
          </a:p>
          <a:p xmlns:a="http://schemas.openxmlformats.org/drawingml/2006/main">
            <a:r>
              <a:t>Qualitative panels only. Negative externality: Qm exceeds Q*, with DWL from overproduction. Positive externality: Qm is below Q*, with DWL from omitted valuable units. Use Supply, Demand, Social cost, Social value; do not assign numerical curves or amounts.</a:t>
            </a:r>
          </a:p>
          <a:p xmlns:a="http://schemas.openxmlformats.org/drawingml/2006/main">
            <a:r>
              <a:t/>
            </a:r>
          </a:p>
          <a:p xmlns:a="http://schemas.openxmlformats.org/drawingml/2006/main">
            <a:r>
              <a:t>[Sources]</a:t>
            </a:r>
          </a:p>
          <a:p xmlns:a="http://schemas.openxmlformats.org/drawingml/2006/main">
            <a:r>
              <a:t>- draft-chapters/ch03-market-outcomes-and-policy.md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Externalities Are Not Public Goods</a:t>
            </a:r>
          </a:p>
          <a:p xmlns:a="http://schemas.openxmlformats.org/drawingml/2006/main">
            <a:r>
              <a:t>Mode: Lesson</a:t>
            </a:r>
          </a:p>
          <a:p xmlns:a="http://schemas.openxmlformats.org/drawingml/2006/main">
            <a:r>
              <a:t/>
            </a:r>
          </a:p>
          <a:p xmlns:a="http://schemas.openxmlformats.org/drawingml/2006/main">
            <a:r>
              <a:t/>
            </a:r>
          </a:p>
          <a:p xmlns:a="http://schemas.openxmlformats.org/drawingml/2006/main">
            <a:r>
              <a:t/>
            </a:r>
          </a:p>
          <a:p xmlns:a="http://schemas.openxmlformats.org/drawingml/2006/main">
            <a:r>
              <a:t>[Sources]</a:t>
            </a:r>
          </a:p>
          <a:p xmlns:a="http://schemas.openxmlformats.org/drawingml/2006/main">
            <a:r>
              <a:t>- draft-chapters/ch03-market-outcomes-and-policy.md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Externalities Are Not Public Goods</a:t>
            </a:r>
          </a:p>
          <a:p xmlns:a="http://schemas.openxmlformats.org/drawingml/2006/main">
            <a:r>
              <a:t>Mode: Lesson</a:t>
            </a:r>
          </a:p>
          <a:p xmlns:a="http://schemas.openxmlformats.org/drawingml/2006/main">
            <a:r>
              <a:t/>
            </a:r>
          </a:p>
          <a:p xmlns:a="http://schemas.openxmlformats.org/drawingml/2006/main">
            <a:r>
              <a:t/>
            </a:r>
          </a:p>
          <a:p xmlns:a="http://schemas.openxmlformats.org/drawingml/2006/main">
            <a:r>
              <a:t/>
            </a:r>
          </a:p>
          <a:p xmlns:a="http://schemas.openxmlformats.org/drawingml/2006/main">
            <a:r>
              <a:t>[Sources]</a:t>
            </a:r>
          </a:p>
          <a:p xmlns:a="http://schemas.openxmlformats.org/drawingml/2006/main">
            <a:r>
              <a:t>- draft-chapters/ch03-market-outcomes-and-policy.md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Externalities Are Not Public Goods</a:t>
            </a:r>
          </a:p>
          <a:p xmlns:a="http://schemas.openxmlformats.org/drawingml/2006/main">
            <a:r>
              <a:t>Mode: Lesson</a:t>
            </a:r>
          </a:p>
          <a:p xmlns:a="http://schemas.openxmlformats.org/drawingml/2006/main">
            <a:r>
              <a:t/>
            </a:r>
          </a:p>
          <a:p xmlns:a="http://schemas.openxmlformats.org/drawingml/2006/main">
            <a:r>
              <a:t/>
            </a:r>
          </a:p>
          <a:p xmlns:a="http://schemas.openxmlformats.org/drawingml/2006/main">
            <a:r>
              <a:t/>
            </a:r>
          </a:p>
          <a:p xmlns:a="http://schemas.openxmlformats.org/drawingml/2006/main">
            <a:r>
              <a:t>[Sources]</a:t>
            </a:r>
          </a:p>
          <a:p xmlns:a="http://schemas.openxmlformats.org/drawingml/2006/main">
            <a:r>
              <a:t>- draft-chapters/ch03-market-outcomes-and-policy.md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Market Power Changes The Benchmark</a:t>
            </a:r>
          </a:p>
          <a:p xmlns:a="http://schemas.openxmlformats.org/drawingml/2006/main">
            <a:r>
              <a:t>Mode: Lesson</a:t>
            </a:r>
          </a:p>
          <a:p xmlns:a="http://schemas.openxmlformats.org/drawingml/2006/main">
            <a:r>
              <a:t/>
            </a:r>
          </a:p>
          <a:p xmlns:a="http://schemas.openxmlformats.org/drawingml/2006/main">
            <a:r>
              <a:t/>
            </a:r>
          </a:p>
          <a:p xmlns:a="http://schemas.openxmlformats.org/drawingml/2006/main">
            <a:r>
              <a:t/>
            </a:r>
          </a:p>
          <a:p xmlns:a="http://schemas.openxmlformats.org/drawingml/2006/main">
            <a:r>
              <a:t>[Sources]</a:t>
            </a:r>
          </a:p>
          <a:p xmlns:a="http://schemas.openxmlformats.org/drawingml/2006/main">
            <a:r>
              <a:t>- draft-chapters/ch03-market-outcomes-and-policy.md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A Policy Analysis Checklist</a:t>
            </a:r>
          </a:p>
          <a:p xmlns:a="http://schemas.openxmlformats.org/drawingml/2006/main">
            <a:r>
              <a:t>Mode: Lesson</a:t>
            </a:r>
          </a:p>
          <a:p xmlns:a="http://schemas.openxmlformats.org/drawingml/2006/main">
            <a:r>
              <a:t/>
            </a:r>
          </a:p>
          <a:p xmlns:a="http://schemas.openxmlformats.org/drawingml/2006/main">
            <a:r>
              <a:t/>
            </a:r>
          </a:p>
          <a:p xmlns:a="http://schemas.openxmlformats.org/drawingml/2006/main">
            <a:r>
              <a:t/>
            </a:r>
          </a:p>
          <a:p xmlns:a="http://schemas.openxmlformats.org/drawingml/2006/main">
            <a:r>
              <a:t>[Sources]</a:t>
            </a:r>
          </a:p>
          <a:p xmlns:a="http://schemas.openxmlformats.org/drawingml/2006/main">
            <a:r>
              <a:t>- draft-chapters/ch03-market-outcomes-and-policy.md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A Policy Analysis Checklist</a:t>
            </a:r>
          </a:p>
          <a:p xmlns:a="http://schemas.openxmlformats.org/drawingml/2006/main">
            <a:r>
              <a:t>Mode: Lesson</a:t>
            </a:r>
          </a:p>
          <a:p xmlns:a="http://schemas.openxmlformats.org/drawingml/2006/main">
            <a:r>
              <a:t/>
            </a:r>
          </a:p>
          <a:p xmlns:a="http://schemas.openxmlformats.org/drawingml/2006/main">
            <a:r>
              <a:t/>
            </a:r>
          </a:p>
          <a:p xmlns:a="http://schemas.openxmlformats.org/drawingml/2006/main">
            <a:r>
              <a:t/>
            </a:r>
          </a:p>
          <a:p xmlns:a="http://schemas.openxmlformats.org/drawingml/2006/main">
            <a:r>
              <a:t>[Sources]</a:t>
            </a:r>
          </a:p>
          <a:p xmlns:a="http://schemas.openxmlformats.org/drawingml/2006/main">
            <a:r>
              <a:t>- draft-chapters/ch03-market-outcomes-and-policy.md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A Policy Analysis Checklist</a:t>
            </a:r>
          </a:p>
          <a:p xmlns:a="http://schemas.openxmlformats.org/drawingml/2006/main">
            <a:r>
              <a:t>Mode: Lesson</a:t>
            </a:r>
          </a:p>
          <a:p xmlns:a="http://schemas.openxmlformats.org/drawingml/2006/main">
            <a:r>
              <a:t/>
            </a:r>
          </a:p>
          <a:p xmlns:a="http://schemas.openxmlformats.org/drawingml/2006/main">
            <a:r>
              <a:t/>
            </a:r>
          </a:p>
          <a:p xmlns:a="http://schemas.openxmlformats.org/drawingml/2006/main">
            <a:r>
              <a:t/>
            </a:r>
          </a:p>
          <a:p xmlns:a="http://schemas.openxmlformats.org/drawingml/2006/main">
            <a:r>
              <a:t>[Sources]</a:t>
            </a:r>
          </a:p>
          <a:p xmlns:a="http://schemas.openxmlformats.org/drawingml/2006/main">
            <a:r>
              <a:t>- draft-chapters/ch03-market-outcomes-and-policy.md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Big Picture</a:t>
            </a:r>
          </a:p>
          <a:p xmlns:a="http://schemas.openxmlformats.org/drawingml/2006/main">
            <a:r>
              <a:t>Mode: Lesson</a:t>
            </a:r>
          </a:p>
          <a:p xmlns:a="http://schemas.openxmlformats.org/drawingml/2006/main">
            <a:r>
              <a:t/>
            </a:r>
          </a:p>
          <a:p xmlns:a="http://schemas.openxmlformats.org/drawingml/2006/main">
            <a:r>
              <a:t/>
            </a:r>
          </a:p>
          <a:p xmlns:a="http://schemas.openxmlformats.org/drawingml/2006/main">
            <a:r>
              <a:t/>
            </a:r>
          </a:p>
          <a:p xmlns:a="http://schemas.openxmlformats.org/drawingml/2006/main">
            <a:r>
              <a:t>[Sources]</a:t>
            </a:r>
          </a:p>
          <a:p xmlns:a="http://schemas.openxmlformats.org/drawingml/2006/main">
            <a:r>
              <a:t>- draft-chapters/ch03-market-outcomes-and-policy.md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Big Picture</a:t>
            </a:r>
          </a:p>
          <a:p xmlns:a="http://schemas.openxmlformats.org/drawingml/2006/main">
            <a:r>
              <a:t>Mode: Lesson</a:t>
            </a:r>
          </a:p>
          <a:p xmlns:a="http://schemas.openxmlformats.org/drawingml/2006/main">
            <a:r>
              <a:t/>
            </a:r>
          </a:p>
          <a:p xmlns:a="http://schemas.openxmlformats.org/drawingml/2006/main">
            <a:r>
              <a:t/>
            </a:r>
          </a:p>
          <a:p xmlns:a="http://schemas.openxmlformats.org/drawingml/2006/main">
            <a:r>
              <a:t/>
            </a:r>
          </a:p>
          <a:p xmlns:a="http://schemas.openxmlformats.org/drawingml/2006/main">
            <a:r>
              <a:t>[Sources]</a:t>
            </a:r>
          </a:p>
          <a:p xmlns:a="http://schemas.openxmlformats.org/drawingml/2006/main">
            <a:r>
              <a:t>- draft-chapters/ch03-market-outcomes-and-policy.md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Review Questions</a:t>
            </a:r>
          </a:p>
          <a:p xmlns:a="http://schemas.openxmlformats.org/drawingml/2006/main">
            <a:r>
              <a:t>Mode: Review</a:t>
            </a:r>
          </a:p>
          <a:p xmlns:a="http://schemas.openxmlformats.org/drawingml/2006/main">
            <a:r>
              <a:t/>
            </a:r>
          </a:p>
          <a:p xmlns:a="http://schemas.openxmlformats.org/drawingml/2006/main">
            <a:r>
              <a:t>1: Ceiling below the unconstrained price; floor above it. 2: Waiting, search, eligibility, inconvenience, and risk. 3: The initial recipient captures the resale gain; final user pays the resale price.</a:t>
            </a:r>
          </a:p>
          <a:p xmlns:a="http://schemas.openxmlformats.org/drawingml/2006/main">
            <a:r>
              <a:t/>
            </a:r>
          </a:p>
          <a:p xmlns:a="http://schemas.openxmlformats.org/drawingml/2006/main">
            <a:r>
              <a:t>[Sources]</a:t>
            </a:r>
          </a:p>
          <a:p xmlns:a="http://schemas.openxmlformats.org/drawingml/2006/main">
            <a:r>
              <a:t>- draft-chapters/ch03-market-outcomes-and-policy.md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Review Questions</a:t>
            </a:r>
          </a:p>
          <a:p xmlns:a="http://schemas.openxmlformats.org/drawingml/2006/main">
            <a:r>
              <a:t>Mode: Review</a:t>
            </a:r>
          </a:p>
          <a:p xmlns:a="http://schemas.openxmlformats.org/drawingml/2006/main">
            <a:r>
              <a:t/>
            </a:r>
          </a:p>
          <a:p xmlns:a="http://schemas.openxmlformats.org/drawingml/2006/main">
            <a:r>
              <a:t>4: Who remits versus who bears the adjusted burden. 5: Same t and underlying curves imply the same wedge and quantity. 6: The less responsive side bears more.</a:t>
            </a:r>
          </a:p>
          <a:p xmlns:a="http://schemas.openxmlformats.org/drawingml/2006/main">
            <a:r>
              <a:t/>
            </a:r>
          </a:p>
          <a:p xmlns:a="http://schemas.openxmlformats.org/drawingml/2006/main">
            <a:r>
              <a:t>[Sources]</a:t>
            </a:r>
          </a:p>
          <a:p xmlns:a="http://schemas.openxmlformats.org/drawingml/2006/main">
            <a:r>
              <a:t>- draft-chapters/ch03-market-outcomes-and-policy.md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Review Questions</a:t>
            </a:r>
          </a:p>
          <a:p xmlns:a="http://schemas.openxmlformats.org/drawingml/2006/main">
            <a:r>
              <a:t>Mode: Review</a:t>
            </a:r>
          </a:p>
          <a:p xmlns:a="http://schemas.openxmlformats.org/drawingml/2006/main">
            <a:r>
              <a:t/>
            </a:r>
          </a:p>
          <a:p xmlns:a="http://schemas.openxmlformats.org/drawingml/2006/main">
            <a:r>
              <a:t>7: CS is value minus price; PS is receipts minus marginal costs; total includes CS+PS+revenue; DWL is lost gains relative to efficiency. 8: Revenue changes hands. 9: Maximizing measured gains and judging their distribution are different questions.</a:t>
            </a:r>
          </a:p>
          <a:p xmlns:a="http://schemas.openxmlformats.org/drawingml/2006/main">
            <a:r>
              <a:t/>
            </a:r>
          </a:p>
          <a:p xmlns:a="http://schemas.openxmlformats.org/drawingml/2006/main">
            <a:r>
              <a:t>[Sources]</a:t>
            </a:r>
          </a:p>
          <a:p xmlns:a="http://schemas.openxmlformats.org/drawingml/2006/main">
            <a:r>
              <a:t>- draft-chapters/ch03-market-outcomes-and-policy.md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Review Questions</a:t>
            </a:r>
          </a:p>
          <a:p xmlns:a="http://schemas.openxmlformats.org/drawingml/2006/main">
            <a:r>
              <a:t>Mode: Review</a:t>
            </a:r>
          </a:p>
          <a:p xmlns:a="http://schemas.openxmlformats.org/drawingml/2006/main">
            <a:r>
              <a:t/>
            </a:r>
          </a:p>
          <a:p xmlns:a="http://schemas.openxmlformats.org/drawingml/2006/main">
            <a:r>
              <a:t>10: Uncompensated external costs versus benefits. 11: Nonrival and nonexcludable. 12: Tickets exclude nonpayers and seats are rival at capacity. 13: A price-searching seller chooses prices/quantity, so a price-taking counterfactual may be inappropriate.</a:t>
            </a:r>
          </a:p>
          <a:p xmlns:a="http://schemas.openxmlformats.org/drawingml/2006/main">
            <a:r>
              <a:t/>
            </a:r>
          </a:p>
          <a:p xmlns:a="http://schemas.openxmlformats.org/drawingml/2006/main">
            <a:r>
              <a:t>[Sources]</a:t>
            </a:r>
          </a:p>
          <a:p xmlns:a="http://schemas.openxmlformats.org/drawingml/2006/main">
            <a:r>
              <a:t>- draft-chapters/ch03-market-outcomes-and-policy.md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Problems And Applications</a:t>
            </a:r>
          </a:p>
          <a:p xmlns:a="http://schemas.openxmlformats.org/drawingml/2006/main">
            <a:r>
              <a:t>Mode: Algebra practice</a:t>
            </a:r>
          </a:p>
          <a:p xmlns:a="http://schemas.openxmlformats.org/drawingml/2006/main">
            <a:r>
              <a:t/>
            </a:r>
          </a:p>
          <a:p xmlns:a="http://schemas.openxmlformats.org/drawingml/2006/main">
            <a:r>
              <a:t>Equilibrium:100−5Q=20+5Q gives Q8,P60. At40, Qd12 and Qs4. Shortage12−4=8; buyers seek eight more units than offered.</a:t>
            </a:r>
          </a:p>
          <a:p xmlns:a="http://schemas.openxmlformats.org/drawingml/2006/main">
            <a:r>
              <a:t/>
            </a:r>
          </a:p>
          <a:p xmlns:a="http://schemas.openxmlformats.org/drawingml/2006/main">
            <a:r>
              <a:t>[Sources]</a:t>
            </a:r>
          </a:p>
          <a:p xmlns:a="http://schemas.openxmlformats.org/drawingml/2006/main">
            <a:r>
              <a:t>- draft-chapters/ch03-market-outcomes-and-policy.md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Problems And Applications</a:t>
            </a:r>
          </a:p>
          <a:p xmlns:a="http://schemas.openxmlformats.org/drawingml/2006/main">
            <a:r>
              <a:t>Mode: Arithmetic and interpretation</a:t>
            </a:r>
          </a:p>
          <a:p xmlns:a="http://schemas.openxmlformats.org/drawingml/2006/main">
            <a:r>
              <a:t/>
            </a:r>
          </a:p>
          <a:p xmlns:a="http://schemas.openxmlformats.org/drawingml/2006/main">
            <a:r>
              <a:t>Gain=£60 before costs. Initial recipient captures the gain; final user pays£90. Effective transfer/resale controls or authorized face-value exchanges would be needed, with enforcement and allocation trade-offs.</a:t>
            </a:r>
          </a:p>
          <a:p xmlns:a="http://schemas.openxmlformats.org/drawingml/2006/main">
            <a:r>
              <a:t/>
            </a:r>
          </a:p>
          <a:p xmlns:a="http://schemas.openxmlformats.org/drawingml/2006/main">
            <a:r>
              <a:t>[Sources]</a:t>
            </a:r>
          </a:p>
          <a:p xmlns:a="http://schemas.openxmlformats.org/drawingml/2006/main">
            <a:r>
              <a:t>- draft-chapters/ch03-market-outcomes-and-policy.md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Problems And Applications</a:t>
            </a:r>
          </a:p>
          <a:p xmlns:a="http://schemas.openxmlformats.org/drawingml/2006/main">
            <a:r>
              <a:t>Mode: Algebra practice</a:t>
            </a:r>
          </a:p>
          <a:p xmlns:a="http://schemas.openxmlformats.org/drawingml/2006/main">
            <a:r>
              <a:t/>
            </a:r>
          </a:p>
          <a:p xmlns:a="http://schemas.openxmlformats.org/drawingml/2006/main">
            <a:r>
              <a:t>Seller:100−5Q=40+5Q givesQ6,PB70,PS50. Buyer:80−5Q=20+5Q givesQ6,PS50,PB70. Both implement the same20 wedge.</a:t>
            </a:r>
          </a:p>
          <a:p xmlns:a="http://schemas.openxmlformats.org/drawingml/2006/main">
            <a:r>
              <a:t/>
            </a:r>
          </a:p>
          <a:p xmlns:a="http://schemas.openxmlformats.org/drawingml/2006/main">
            <a:r>
              <a:t>[Sources]</a:t>
            </a:r>
          </a:p>
          <a:p xmlns:a="http://schemas.openxmlformats.org/drawingml/2006/main">
            <a:r>
              <a:t>- draft-chapters/ch03-market-outcomes-and-policy.md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Problems And Applications</a:t>
            </a:r>
          </a:p>
          <a:p xmlns:a="http://schemas.openxmlformats.org/drawingml/2006/main">
            <a:r>
              <a:t>Mode: Supplied-value arithmetic</a:t>
            </a:r>
          </a:p>
          <a:p xmlns:a="http://schemas.openxmlformats.org/drawingml/2006/main">
            <a:r>
              <a:t/>
            </a:r>
          </a:p>
          <a:p xmlns:a="http://schemas.openxmlformats.org/drawingml/2006/main">
            <a:r>
              <a:t>Revenue=12×44=528. DWL=½×12×(50−44)=36. Revenue is transferred surplus;36 is missing gains. Supplied values are a separate example, not the common Chapter3 curves.</a:t>
            </a:r>
          </a:p>
          <a:p xmlns:a="http://schemas.openxmlformats.org/drawingml/2006/main">
            <a:r>
              <a:t/>
            </a:r>
          </a:p>
          <a:p xmlns:a="http://schemas.openxmlformats.org/drawingml/2006/main">
            <a:r>
              <a:t>[Sources]</a:t>
            </a:r>
          </a:p>
          <a:p xmlns:a="http://schemas.openxmlformats.org/drawingml/2006/main">
            <a:r>
              <a:t>- draft-chapters/ch03-market-outcomes-and-policy.md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Problems And Applications</a:t>
            </a:r>
          </a:p>
          <a:p xmlns:a="http://schemas.openxmlformats.org/drawingml/2006/main">
            <a:r>
              <a:t>Mode: Supplied-value arithmetic</a:t>
            </a:r>
          </a:p>
          <a:p xmlns:a="http://schemas.openxmlformats.org/drawingml/2006/main">
            <a:r>
              <a:t/>
            </a:r>
          </a:p>
          <a:p xmlns:a="http://schemas.openxmlformats.org/drawingml/2006/main">
            <a:r>
              <a:t>Combined loss=(160−90)+(160−90)=140. Revenue120 plus DWL20 accounts for140. Do not call all140 deadweight loss.</a:t>
            </a:r>
          </a:p>
          <a:p xmlns:a="http://schemas.openxmlformats.org/drawingml/2006/main">
            <a:r>
              <a:t/>
            </a:r>
          </a:p>
          <a:p xmlns:a="http://schemas.openxmlformats.org/drawingml/2006/main">
            <a:r>
              <a:t>[Sources]</a:t>
            </a:r>
          </a:p>
          <a:p xmlns:a="http://schemas.openxmlformats.org/drawingml/2006/main">
            <a:r>
              <a:t>- draft-chapters/ch03-market-outcomes-and-policy.md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Problems And Applications</a:t>
            </a:r>
          </a:p>
          <a:p xmlns:a="http://schemas.openxmlformats.org/drawingml/2006/main">
            <a:r>
              <a:t>Mode: Policy application</a:t>
            </a:r>
          </a:p>
          <a:p xmlns:a="http://schemas.openxmlformats.org/drawingml/2006/main">
            <a:r>
              <a:t/>
            </a:r>
          </a:p>
          <a:p xmlns:a="http://schemas.openxmlformats.org/drawingml/2006/main">
            <a:r>
              <a:t>Consider delays to other road users, noise or emissions; compare with traffic under a plausible no-fee policy. Need marginal harm, substitution, price response, timing, enforcement and administration costs.</a:t>
            </a:r>
          </a:p>
          <a:p xmlns:a="http://schemas.openxmlformats.org/drawingml/2006/main">
            <a:r>
              <a:t/>
            </a:r>
          </a:p>
          <a:p xmlns:a="http://schemas.openxmlformats.org/drawingml/2006/main">
            <a:r>
              <a:t>[Sources]</a:t>
            </a:r>
          </a:p>
          <a:p xmlns:a="http://schemas.openxmlformats.org/drawingml/2006/main">
            <a:r>
              <a:t>- draft-chapters/ch03-market-outcomes-and-policy.md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Problems And Applications</a:t>
            </a:r>
          </a:p>
          <a:p xmlns:a="http://schemas.openxmlformats.org/drawingml/2006/main">
            <a:r>
              <a:t>Mode: Conceptual practice</a:t>
            </a:r>
          </a:p>
          <a:p xmlns:a="http://schemas.openxmlformats.org/drawingml/2006/main">
            <a:r>
              <a:t/>
            </a:r>
          </a:p>
          <a:p xmlns:a="http://schemas.openxmlformats.org/drawingml/2006/main">
            <a:r>
              <a:t>Funding source does not determine either property. Tickets exclude nonpayers; seats are rival at capacity. Distinguish any civic-pride spillover from admission itself.</a:t>
            </a:r>
          </a:p>
          <a:p xmlns:a="http://schemas.openxmlformats.org/drawingml/2006/main">
            <a:r>
              <a:t/>
            </a:r>
          </a:p>
          <a:p xmlns:a="http://schemas.openxmlformats.org/drawingml/2006/main">
            <a:r>
              <a:t>[Sources]</a:t>
            </a:r>
          </a:p>
          <a:p xmlns:a="http://schemas.openxmlformats.org/drawingml/2006/main">
            <a:r>
              <a:t>- draft-chapters/ch03-market-outcomes-and-policy.md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Problems And Applications</a:t>
            </a:r>
          </a:p>
          <a:p xmlns:a="http://schemas.openxmlformats.org/drawingml/2006/main">
            <a:r>
              <a:t>Mode: Policy application</a:t>
            </a:r>
          </a:p>
          <a:p xmlns:a="http://schemas.openxmlformats.org/drawingml/2006/main">
            <a:r>
              <a:t/>
            </a:r>
          </a:p>
          <a:p xmlns:a="http://schemas.openxmlformats.org/drawingml/2006/main">
            <a:r>
              <a:t>Private benefit goes to participating families. External benefits go uncompensated to others. Need evidence of additional participation, health effects, displacement from other activity, policy costs, and a credible counterfactual.</a:t>
            </a:r>
          </a:p>
          <a:p xmlns:a="http://schemas.openxmlformats.org/drawingml/2006/main">
            <a:r>
              <a:t/>
            </a:r>
          </a:p>
          <a:p xmlns:a="http://schemas.openxmlformats.org/drawingml/2006/main">
            <a:r>
              <a:t>[Sources]</a:t>
            </a:r>
          </a:p>
          <a:p xmlns:a="http://schemas.openxmlformats.org/drawingml/2006/main">
            <a:r>
              <a:t>- draft-chapters/ch03-market-outcomes-and-policy.md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Evidence Activity</a:t>
            </a:r>
          </a:p>
          <a:p xmlns:a="http://schemas.openxmlformats.org/drawingml/2006/main">
            <a:r>
              <a:t>Mode: Evidence activity</a:t>
            </a:r>
          </a:p>
          <a:p xmlns:a="http://schemas.openxmlformats.org/drawingml/2006/main">
            <a:r>
              <a:t/>
            </a:r>
          </a:p>
          <a:p xmlns:a="http://schemas.openxmlformats.org/drawingml/2006/main">
            <a:r>
              <a:t/>
            </a:r>
          </a:p>
          <a:p xmlns:a="http://schemas.openxmlformats.org/drawingml/2006/main">
            <a:r>
              <a:t/>
            </a:r>
          </a:p>
          <a:p xmlns:a="http://schemas.openxmlformats.org/drawingml/2006/main">
            <a:r>
              <a:t>[Sources]</a:t>
            </a:r>
          </a:p>
          <a:p xmlns:a="http://schemas.openxmlformats.org/drawingml/2006/main">
            <a:r>
              <a:t>- draft-chapters/ch03-market-outcomes-and-policy.md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Evidence Activity</a:t>
            </a:r>
          </a:p>
          <a:p xmlns:a="http://schemas.openxmlformats.org/drawingml/2006/main">
            <a:r>
              <a:t>Mode: Evidence activity</a:t>
            </a:r>
          </a:p>
          <a:p xmlns:a="http://schemas.openxmlformats.org/drawingml/2006/main">
            <a:r>
              <a:t/>
            </a:r>
          </a:p>
          <a:p xmlns:a="http://schemas.openxmlformats.org/drawingml/2006/main">
            <a:r>
              <a:t/>
            </a:r>
          </a:p>
          <a:p xmlns:a="http://schemas.openxmlformats.org/drawingml/2006/main">
            <a:r>
              <a:t/>
            </a:r>
          </a:p>
          <a:p xmlns:a="http://schemas.openxmlformats.org/drawingml/2006/main">
            <a:r>
              <a:t>[Sources]</a:t>
            </a:r>
          </a:p>
          <a:p xmlns:a="http://schemas.openxmlformats.org/drawingml/2006/main">
            <a:r>
              <a:t>- draft-chapters/ch03-market-outcomes-and-policy.md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Evidence Activity</a:t>
            </a:r>
          </a:p>
          <a:p xmlns:a="http://schemas.openxmlformats.org/drawingml/2006/main">
            <a:r>
              <a:t>Mode: Evidence activity</a:t>
            </a:r>
          </a:p>
          <a:p xmlns:a="http://schemas.openxmlformats.org/drawingml/2006/main">
            <a:r>
              <a:t/>
            </a:r>
          </a:p>
          <a:p xmlns:a="http://schemas.openxmlformats.org/drawingml/2006/main">
            <a:r>
              <a:t/>
            </a:r>
          </a:p>
          <a:p xmlns:a="http://schemas.openxmlformats.org/drawingml/2006/main">
            <a:r>
              <a:t/>
            </a:r>
          </a:p>
          <a:p xmlns:a="http://schemas.openxmlformats.org/drawingml/2006/main">
            <a:r>
              <a:t>[Sources]</a:t>
            </a:r>
          </a:p>
          <a:p xmlns:a="http://schemas.openxmlformats.org/drawingml/2006/main">
            <a:r>
              <a:t>- draft-chapters/ch03-market-outcomes-and-policy.md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Source Notes</a:t>
            </a:r>
          </a:p>
          <a:p xmlns:a="http://schemas.openxmlformats.org/drawingml/2006/main">
            <a:r>
              <a:t>Mode: Sources</a:t>
            </a:r>
          </a:p>
          <a:p xmlns:a="http://schemas.openxmlformats.org/drawingml/2006/main">
            <a:r>
              <a:t/>
            </a:r>
          </a:p>
          <a:p xmlns:a="http://schemas.openxmlformats.org/drawingml/2006/main">
            <a:r>
              <a:t/>
            </a:r>
          </a:p>
          <a:p xmlns:a="http://schemas.openxmlformats.org/drawingml/2006/main">
            <a:r>
              <a:t/>
            </a:r>
          </a:p>
          <a:p xmlns:a="http://schemas.openxmlformats.org/drawingml/2006/main">
            <a:r>
              <a:t>[Sources]</a:t>
            </a:r>
          </a:p>
          <a:p xmlns:a="http://schemas.openxmlformats.org/drawingml/2006/main">
            <a:r>
              <a:t>- draft-chapters/ch03-market-outcomes-and-policy.md</a:t>
            </a:r>
          </a:p>
          <a:p xmlns:a="http://schemas.openxmlformats.org/drawingml/2006/main">
            <a:r>
              <a:t>- Premier League, “Premier League Statement on £30 Cap on Away Tickets,” March 19, 2026, &lt;https://www.premierleague.com/en/news/4617247/premier-league-statement-on-30-pounds-cap-on-away-tickets&gt;, accessed August 3, 2026. The statement supports the cap, extension, duration, league rationale, and reported change in away attendance. The attendance comparison is descriptive and does not independently identify the cap's causal effect.</a:t>
            </a:r>
          </a:p>
          <a:p xmlns:a="http://schemas.openxmlformats.org/drawingml/2006/main">
            <a:r>
              <a:t>- Premier League, “Premier League Tickets—Safe Buying Tickets,” accessed August 3, 2026, &lt;https://www.premierleague.com/en/tickets/safe-buying-tickets&gt;; Premier League, “Digital Ticketing,” August 2, 2024, &lt;https://www.premierleague.com/en/news/4071456&gt;; Criminal Justice and Public Order Act 1994, sec. 166, &lt;https://www.legislation.gov.uk/ukpga/1994/33/pdfs/ukpga_19940033_en.pdf&gt;, accessed August 3, 2026. The league sources support the risks of unauthorized purchases, supporter assignment, anti-touting purpose, and club-specific authorized transfer arrangements. The statute establishes legal restrictions on unauthorized sales of designated football tickets in England and Wales. These sources do not imply that illegal resale never occurs or that every club uses identical transfer rules.</a:t>
            </a:r>
          </a:p>
          <a:p xmlns:a="http://schemas.openxmlformats.org/drawingml/2006/main">
            <a:r>
              <a:t>- Nottingham Forest Ticketing Team, “2025/26 Away Ticket Scheme Renewals Open This Morning,” July 8, 2025, hosted by the Premier League, &lt;https://www.premierleague.com/en/news/4350300&gt;, accessed August 3, 2026. The page documents eligibility, attendance requirements, priority tiers, balloting, named-user restrictions, authorized transfers within the scheme, scan-based booking history, and sanctions for misuse. It is a club-specific example, not a description of every Premier League club.</a:t>
            </a:r>
          </a:p>
          <a:p xmlns:a="http://schemas.openxmlformats.org/drawingml/2006/main">
            <a:r>
              <a:t>- R. H. Coase, “The Problem of Social Cost,” *Journal of Law and Economics* 3 (1960): 1–44, &lt;https://doi.org/10.1086/466560&gt;. The chapter uses Coase for the importance of reciprocal effects, institutional rights, and the real costs of negotiation and enforcement—not for the claim that private bargaining is always feasible or distributionally neutral.</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dc9846c495264b0a"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389f8a88b95945ec" /><Relationship Type="http://schemas.openxmlformats.org/officeDocument/2006/relationships/slideLayout" Target="/ppt/slideLayouts/slideLayout1.xml" Id="R331d04644f5d45c3"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331d04644f5d45c3"/>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88e0c1ebe68b43cf" /><Relationship Type="http://schemas.openxmlformats.org/officeDocument/2006/relationships/notesSlide" Target="/ppt/notesSlides/notesSlide1.xml" Id="R5a9811bff36a4586"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430adcec5357444a" /><Relationship Type="http://schemas.openxmlformats.org/officeDocument/2006/relationships/notesSlide" Target="/ppt/notesSlides/notesSlide2.xml" Id="Rae0a4b00b596450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55cc7ab1fb5344d1" /><Relationship Type="http://schemas.openxmlformats.org/officeDocument/2006/relationships/notesSlide" Target="/ppt/notesSlides/notesSlide3.xml" Id="R90858807305c4ed6"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8367ea739c444d93" /><Relationship Type="http://schemas.openxmlformats.org/officeDocument/2006/relationships/notesSlide" Target="/ppt/notesSlides/notesSlide4.xml" Id="Rf8423effd4544c18"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04ecb2cc015c47b6" /><Relationship Type="http://schemas.openxmlformats.org/officeDocument/2006/relationships/notesSlide" Target="/ppt/notesSlides/notesSlide5.xml" Id="R29917e438c01427a"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652acd1659ac453f" /><Relationship Type="http://schemas.openxmlformats.org/officeDocument/2006/relationships/notesSlide" Target="/ppt/notesSlides/notesSlide6.xml" Id="R39d8d516fc1047ed"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5cd06395d7e24fb1" /><Relationship Type="http://schemas.openxmlformats.org/officeDocument/2006/relationships/notesSlide" Target="/ppt/notesSlides/notesSlide7.xml" Id="R0fd0e66f4d88490a"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54ced73b9f0d448e" /><Relationship Type="http://schemas.openxmlformats.org/officeDocument/2006/relationships/notesSlide" Target="/ppt/notesSlides/notesSlide8.xml" Id="R5c8572f370234557"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10154da1450f49c5" /><Relationship Type="http://schemas.openxmlformats.org/officeDocument/2006/relationships/notesSlide" Target="/ppt/notesSlides/notesSlide9.xml" Id="R9e4fd12defb74ab8"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e760aa9f68ef423a" /><Relationship Type="http://schemas.openxmlformats.org/officeDocument/2006/relationships/notesSlide" Target="/ppt/notesSlides/notesSlide10.xml" Id="Rdb818dde6b49448e"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197bf89ac6a04c2f" /><Relationship Type="http://schemas.openxmlformats.org/officeDocument/2006/relationships/notesSlide" Target="/ppt/notesSlides/notesSlide11.xml" Id="R6c2732a02fda4b9d"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1dbbb6acda42468f" /><Relationship Type="http://schemas.openxmlformats.org/officeDocument/2006/relationships/notesSlide" Target="/ppt/notesSlides/notesSlide12.xml" Id="R39833c7603b74374"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1d6e302d48674d3d" /><Relationship Type="http://schemas.openxmlformats.org/officeDocument/2006/relationships/notesSlide" Target="/ppt/notesSlides/notesSlide13.xml" Id="R2d1561b857e2400d"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a4e44ffa7d0147ca" /><Relationship Type="http://schemas.openxmlformats.org/officeDocument/2006/relationships/notesSlide" Target="/ppt/notesSlides/notesSlide14.xml" Id="R1bf120f9851e4d2f"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78972bb8e6f54070" /><Relationship Type="http://schemas.openxmlformats.org/officeDocument/2006/relationships/notesSlide" Target="/ppt/notesSlides/notesSlide15.xml" Id="R22fb14bd427e468b"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7607918da6844e55" /><Relationship Type="http://schemas.openxmlformats.org/officeDocument/2006/relationships/notesSlide" Target="/ppt/notesSlides/notesSlide16.xml" Id="R67344a65aa9c4a8b"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be32a83582b0409b" /><Relationship Type="http://schemas.openxmlformats.org/officeDocument/2006/relationships/notesSlide" Target="/ppt/notesSlides/notesSlide17.xml" Id="R3a7240c7c64a48fa"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2b2a1917290b4604" /><Relationship Type="http://schemas.openxmlformats.org/officeDocument/2006/relationships/notesSlide" Target="/ppt/notesSlides/notesSlide18.xml" Id="Rb8feef83593f415a"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72ef534c72d64873" /><Relationship Type="http://schemas.openxmlformats.org/officeDocument/2006/relationships/image" Target="/ppt/media/image.png" Id="Rd121e8fd389a4492" /><Relationship Type="http://schemas.openxmlformats.org/officeDocument/2006/relationships/notesSlide" Target="/ppt/notesSlides/notesSlide19.xml" Id="R837ab94c2c254974"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fb80f65354de46ea" /><Relationship Type="http://schemas.openxmlformats.org/officeDocument/2006/relationships/notesSlide" Target="/ppt/notesSlides/notesSlide20.xml" Id="Rd1494b8444314292"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f137ec6e76094e30" /><Relationship Type="http://schemas.openxmlformats.org/officeDocument/2006/relationships/notesSlide" Target="/ppt/notesSlides/notesSlide21.xml" Id="R9a6b60f4dd874c5a"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05d21ff738aa4283" /><Relationship Type="http://schemas.openxmlformats.org/officeDocument/2006/relationships/notesSlide" Target="/ppt/notesSlides/notesSlide22.xml" Id="Ra1c2d164a6b44307"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50e4e92157de4a87" /><Relationship Type="http://schemas.openxmlformats.org/officeDocument/2006/relationships/notesSlide" Target="/ppt/notesSlides/notesSlide23.xml" Id="R69d209c1709649d5"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7bd38859999e4de0" /><Relationship Type="http://schemas.openxmlformats.org/officeDocument/2006/relationships/notesSlide" Target="/ppt/notesSlides/notesSlide24.xml" Id="Ra5003b84ef0c45ee"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12dfc11718144c8d" /><Relationship Type="http://schemas.openxmlformats.org/officeDocument/2006/relationships/notesSlide" Target="/ppt/notesSlides/notesSlide25.xml" Id="R33b1f0bf41d5471b"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8bbd96eb02ee46b4" /><Relationship Type="http://schemas.openxmlformats.org/officeDocument/2006/relationships/notesSlide" Target="/ppt/notesSlides/notesSlide26.xml" Id="Ra5f599146bfc4680"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0e6284726c2c4e55" /><Relationship Type="http://schemas.openxmlformats.org/officeDocument/2006/relationships/notesSlide" Target="/ppt/notesSlides/notesSlide27.xml" Id="Rc19be75f0bbf44a5"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7c3ba6a0e3764659" /><Relationship Type="http://schemas.openxmlformats.org/officeDocument/2006/relationships/notesSlide" Target="/ppt/notesSlides/notesSlide28.xml" Id="R9fe292b217ae45be"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9f1eba009a2a4b1a" /><Relationship Type="http://schemas.openxmlformats.org/officeDocument/2006/relationships/notesSlide" Target="/ppt/notesSlides/notesSlide29.xml" Id="R54f38b19d3d243ec"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xml" Id="R16c2a20ce6fd4589" /><Relationship Type="http://schemas.openxmlformats.org/officeDocument/2006/relationships/notesSlide" Target="/ppt/notesSlides/notesSlide30.xml" Id="Rde4e526e8f7d4bf3" /></Relationships>
</file>

<file path=ppt/slides/_rels/slide31.xml.rels>&#65279;<?xml version="1.0" encoding="utf-8"?><Relationships xmlns="http://schemas.openxmlformats.org/package/2006/relationships"><Relationship Type="http://schemas.openxmlformats.org/officeDocument/2006/relationships/slideLayout" Target="/ppt/slideLayouts/slideLayout1.xml" Id="Ra8763831e89f4ba0" /><Relationship Type="http://schemas.openxmlformats.org/officeDocument/2006/relationships/notesSlide" Target="/ppt/notesSlides/notesSlide31.xml" Id="R1f414802c66b4576" /></Relationships>
</file>

<file path=ppt/slides/_rels/slide32.xml.rels>&#65279;<?xml version="1.0" encoding="utf-8"?><Relationships xmlns="http://schemas.openxmlformats.org/package/2006/relationships"><Relationship Type="http://schemas.openxmlformats.org/officeDocument/2006/relationships/slideLayout" Target="/ppt/slideLayouts/slideLayout1.xml" Id="R86590b801ba44608" /><Relationship Type="http://schemas.openxmlformats.org/officeDocument/2006/relationships/notesSlide" Target="/ppt/notesSlides/notesSlide32.xml" Id="Rbb7f2beae26f4581" /></Relationships>
</file>

<file path=ppt/slides/_rels/slide33.xml.rels>&#65279;<?xml version="1.0" encoding="utf-8"?><Relationships xmlns="http://schemas.openxmlformats.org/package/2006/relationships"><Relationship Type="http://schemas.openxmlformats.org/officeDocument/2006/relationships/slideLayout" Target="/ppt/slideLayouts/slideLayout1.xml" Id="R64cab3c66ae44b91" /><Relationship Type="http://schemas.openxmlformats.org/officeDocument/2006/relationships/notesSlide" Target="/ppt/notesSlides/notesSlide33.xml" Id="R400b8b1e6c5149bb" /></Relationships>
</file>

<file path=ppt/slides/_rels/slide34.xml.rels>&#65279;<?xml version="1.0" encoding="utf-8"?><Relationships xmlns="http://schemas.openxmlformats.org/package/2006/relationships"><Relationship Type="http://schemas.openxmlformats.org/officeDocument/2006/relationships/slideLayout" Target="/ppt/slideLayouts/slideLayout1.xml" Id="R95aa6cdc1ecf408f" /><Relationship Type="http://schemas.openxmlformats.org/officeDocument/2006/relationships/notesSlide" Target="/ppt/notesSlides/notesSlide34.xml" Id="R44f10145c0d9467c" /></Relationships>
</file>

<file path=ppt/slides/_rels/slide35.xml.rels>&#65279;<?xml version="1.0" encoding="utf-8"?><Relationships xmlns="http://schemas.openxmlformats.org/package/2006/relationships"><Relationship Type="http://schemas.openxmlformats.org/officeDocument/2006/relationships/slideLayout" Target="/ppt/slideLayouts/slideLayout1.xml" Id="Rc4ee54e881ed4c98" /><Relationship Type="http://schemas.openxmlformats.org/officeDocument/2006/relationships/notesSlide" Target="/ppt/notesSlides/notesSlide35.xml" Id="Rd7a8d47479da4793" /></Relationships>
</file>

<file path=ppt/slides/_rels/slide36.xml.rels>&#65279;<?xml version="1.0" encoding="utf-8"?><Relationships xmlns="http://schemas.openxmlformats.org/package/2006/relationships"><Relationship Type="http://schemas.openxmlformats.org/officeDocument/2006/relationships/slideLayout" Target="/ppt/slideLayouts/slideLayout1.xml" Id="Rdf79fab44ce9412c" /><Relationship Type="http://schemas.openxmlformats.org/officeDocument/2006/relationships/notesSlide" Target="/ppt/notesSlides/notesSlide36.xml" Id="R7e87fac4da4c4a3a" /></Relationships>
</file>

<file path=ppt/slides/_rels/slide37.xml.rels>&#65279;<?xml version="1.0" encoding="utf-8"?><Relationships xmlns="http://schemas.openxmlformats.org/package/2006/relationships"><Relationship Type="http://schemas.openxmlformats.org/officeDocument/2006/relationships/slideLayout" Target="/ppt/slideLayouts/slideLayout1.xml" Id="R3e7c10b25e1d43e7" /><Relationship Type="http://schemas.openxmlformats.org/officeDocument/2006/relationships/notesSlide" Target="/ppt/notesSlides/notesSlide37.xml" Id="Rb6f4c494ced142f9" /></Relationships>
</file>

<file path=ppt/slides/_rels/slide38.xml.rels>&#65279;<?xml version="1.0" encoding="utf-8"?><Relationships xmlns="http://schemas.openxmlformats.org/package/2006/relationships"><Relationship Type="http://schemas.openxmlformats.org/officeDocument/2006/relationships/slideLayout" Target="/ppt/slideLayouts/slideLayout1.xml" Id="Rdd71bcb58ea0457b" /><Relationship Type="http://schemas.openxmlformats.org/officeDocument/2006/relationships/notesSlide" Target="/ppt/notesSlides/notesSlide38.xml" Id="Rf6fe1f4c08e64598" /></Relationships>
</file>

<file path=ppt/slides/_rels/slide39.xml.rels>&#65279;<?xml version="1.0" encoding="utf-8"?><Relationships xmlns="http://schemas.openxmlformats.org/package/2006/relationships"><Relationship Type="http://schemas.openxmlformats.org/officeDocument/2006/relationships/slideLayout" Target="/ppt/slideLayouts/slideLayout1.xml" Id="R380da606f96045a4" /><Relationship Type="http://schemas.openxmlformats.org/officeDocument/2006/relationships/notesSlide" Target="/ppt/notesSlides/notesSlide39.xml" Id="Rb0831bbaa6114283" /></Relationships>
</file>

<file path=ppt/slides/_rels/slide40.xml.rels>&#65279;<?xml version="1.0" encoding="utf-8"?><Relationships xmlns="http://schemas.openxmlformats.org/package/2006/relationships"><Relationship Type="http://schemas.openxmlformats.org/officeDocument/2006/relationships/slideLayout" Target="/ppt/slideLayouts/slideLayout1.xml" Id="Rd42fe654f0b74a2b" /><Relationship Type="http://schemas.openxmlformats.org/officeDocument/2006/relationships/notesSlide" Target="/ppt/notesSlides/notesSlide40.xml" Id="R7fce5a1b48824709" /></Relationships>
</file>

<file path=ppt/slides/_rels/slide41.xml.rels>&#65279;<?xml version="1.0" encoding="utf-8"?><Relationships xmlns="http://schemas.openxmlformats.org/package/2006/relationships"><Relationship Type="http://schemas.openxmlformats.org/officeDocument/2006/relationships/slideLayout" Target="/ppt/slideLayouts/slideLayout1.xml" Id="R7894b522f7464daf" /><Relationship Type="http://schemas.openxmlformats.org/officeDocument/2006/relationships/notesSlide" Target="/ppt/notesSlides/notesSlide41.xml" Id="R2ec3296db3f942e2" /></Relationships>
</file>

<file path=ppt/slides/_rels/slide42.xml.rels>&#65279;<?xml version="1.0" encoding="utf-8"?><Relationships xmlns="http://schemas.openxmlformats.org/package/2006/relationships"><Relationship Type="http://schemas.openxmlformats.org/officeDocument/2006/relationships/slideLayout" Target="/ppt/slideLayouts/slideLayout1.xml" Id="R94ba94e71e2341b6" /><Relationship Type="http://schemas.openxmlformats.org/officeDocument/2006/relationships/notesSlide" Target="/ppt/notesSlides/notesSlide42.xml" Id="R8571cce2a9744897" /></Relationships>
</file>

<file path=ppt/slides/_rels/slide43.xml.rels>&#65279;<?xml version="1.0" encoding="utf-8"?><Relationships xmlns="http://schemas.openxmlformats.org/package/2006/relationships"><Relationship Type="http://schemas.openxmlformats.org/officeDocument/2006/relationships/slideLayout" Target="/ppt/slideLayouts/slideLayout1.xml" Id="R89c71ce3da954d8a" /><Relationship Type="http://schemas.openxmlformats.org/officeDocument/2006/relationships/notesSlide" Target="/ppt/notesSlides/notesSlide43.xml" Id="R7663a8f928784a19" /></Relationships>
</file>

<file path=ppt/slides/_rels/slide44.xml.rels>&#65279;<?xml version="1.0" encoding="utf-8"?><Relationships xmlns="http://schemas.openxmlformats.org/package/2006/relationships"><Relationship Type="http://schemas.openxmlformats.org/officeDocument/2006/relationships/slideLayout" Target="/ppt/slideLayouts/slideLayout1.xml" Id="R6e1a7f1935f544cb" /><Relationship Type="http://schemas.openxmlformats.org/officeDocument/2006/relationships/image" Target="/ppt/media/image2.png" Id="Rd6cfb94f86e04580" /><Relationship Type="http://schemas.openxmlformats.org/officeDocument/2006/relationships/notesSlide" Target="/ppt/notesSlides/notesSlide44.xml" Id="R5c7722d46ca94a7d" /></Relationships>
</file>

<file path=ppt/slides/_rels/slide45.xml.rels>&#65279;<?xml version="1.0" encoding="utf-8"?><Relationships xmlns="http://schemas.openxmlformats.org/package/2006/relationships"><Relationship Type="http://schemas.openxmlformats.org/officeDocument/2006/relationships/slideLayout" Target="/ppt/slideLayouts/slideLayout1.xml" Id="R8fc67c3634dc4a75" /><Relationship Type="http://schemas.openxmlformats.org/officeDocument/2006/relationships/notesSlide" Target="/ppt/notesSlides/notesSlide45.xml" Id="R87b002c5a8854108" /></Relationships>
</file>

<file path=ppt/slides/_rels/slide46.xml.rels>&#65279;<?xml version="1.0" encoding="utf-8"?><Relationships xmlns="http://schemas.openxmlformats.org/package/2006/relationships"><Relationship Type="http://schemas.openxmlformats.org/officeDocument/2006/relationships/slideLayout" Target="/ppt/slideLayouts/slideLayout1.xml" Id="Reb2e2f71709746e9" /><Relationship Type="http://schemas.openxmlformats.org/officeDocument/2006/relationships/notesSlide" Target="/ppt/notesSlides/notesSlide46.xml" Id="Rb8a23e6c8d754a23" /></Relationships>
</file>

<file path=ppt/slides/_rels/slide47.xml.rels>&#65279;<?xml version="1.0" encoding="utf-8"?><Relationships xmlns="http://schemas.openxmlformats.org/package/2006/relationships"><Relationship Type="http://schemas.openxmlformats.org/officeDocument/2006/relationships/slideLayout" Target="/ppt/slideLayouts/slideLayout1.xml" Id="R6698f7f559b04db4" /><Relationship Type="http://schemas.openxmlformats.org/officeDocument/2006/relationships/notesSlide" Target="/ppt/notesSlides/notesSlide47.xml" Id="R318b9771fd964584" /></Relationships>
</file>

<file path=ppt/slides/_rels/slide48.xml.rels>&#65279;<?xml version="1.0" encoding="utf-8"?><Relationships xmlns="http://schemas.openxmlformats.org/package/2006/relationships"><Relationship Type="http://schemas.openxmlformats.org/officeDocument/2006/relationships/slideLayout" Target="/ppt/slideLayouts/slideLayout1.xml" Id="R4fb4eaa1b2fd4e35" /><Relationship Type="http://schemas.openxmlformats.org/officeDocument/2006/relationships/notesSlide" Target="/ppt/notesSlides/notesSlide48.xml" Id="R9dfe095915ab4b48" /></Relationships>
</file>

<file path=ppt/slides/_rels/slide49.xml.rels>&#65279;<?xml version="1.0" encoding="utf-8"?><Relationships xmlns="http://schemas.openxmlformats.org/package/2006/relationships"><Relationship Type="http://schemas.openxmlformats.org/officeDocument/2006/relationships/slideLayout" Target="/ppt/slideLayouts/slideLayout1.xml" Id="R45c243a65dff47bb" /><Relationship Type="http://schemas.openxmlformats.org/officeDocument/2006/relationships/notesSlide" Target="/ppt/notesSlides/notesSlide49.xml" Id="Ra217fe419ab44019" /></Relationships>
</file>

<file path=ppt/slides/_rels/slide50.xml.rels>&#65279;<?xml version="1.0" encoding="utf-8"?><Relationships xmlns="http://schemas.openxmlformats.org/package/2006/relationships"><Relationship Type="http://schemas.openxmlformats.org/officeDocument/2006/relationships/slideLayout" Target="/ppt/slideLayouts/slideLayout1.xml" Id="R50c5fe4c226a4afb" /><Relationship Type="http://schemas.openxmlformats.org/officeDocument/2006/relationships/notesSlide" Target="/ppt/notesSlides/notesSlide50.xml" Id="Redcb93262baf4c69" /></Relationships>
</file>

<file path=ppt/slides/_rels/slide51.xml.rels>&#65279;<?xml version="1.0" encoding="utf-8"?><Relationships xmlns="http://schemas.openxmlformats.org/package/2006/relationships"><Relationship Type="http://schemas.openxmlformats.org/officeDocument/2006/relationships/slideLayout" Target="/ppt/slideLayouts/slideLayout1.xml" Id="Re67a1c6ffc7b4fb8" /><Relationship Type="http://schemas.openxmlformats.org/officeDocument/2006/relationships/notesSlide" Target="/ppt/notesSlides/notesSlide51.xml" Id="R7fcc5c6c2bc047a2" /></Relationships>
</file>

<file path=ppt/slides/_rels/slide52.xml.rels>&#65279;<?xml version="1.0" encoding="utf-8"?><Relationships xmlns="http://schemas.openxmlformats.org/package/2006/relationships"><Relationship Type="http://schemas.openxmlformats.org/officeDocument/2006/relationships/slideLayout" Target="/ppt/slideLayouts/slideLayout1.xml" Id="R1b824c6a84304e5a" /><Relationship Type="http://schemas.openxmlformats.org/officeDocument/2006/relationships/notesSlide" Target="/ppt/notesSlides/notesSlide52.xml" Id="Re19a7e71f4634ea3" /></Relationships>
</file>

<file path=ppt/slides/_rels/slide53.xml.rels>&#65279;<?xml version="1.0" encoding="utf-8"?><Relationships xmlns="http://schemas.openxmlformats.org/package/2006/relationships"><Relationship Type="http://schemas.openxmlformats.org/officeDocument/2006/relationships/slideLayout" Target="/ppt/slideLayouts/slideLayout1.xml" Id="R9ea35ad1cf434229" /><Relationship Type="http://schemas.openxmlformats.org/officeDocument/2006/relationships/notesSlide" Target="/ppt/notesSlides/notesSlide53.xml" Id="R8a0c03ad72ba43b3" /></Relationships>
</file>

<file path=ppt/slides/_rels/slide54.xml.rels>&#65279;<?xml version="1.0" encoding="utf-8"?><Relationships xmlns="http://schemas.openxmlformats.org/package/2006/relationships"><Relationship Type="http://schemas.openxmlformats.org/officeDocument/2006/relationships/slideLayout" Target="/ppt/slideLayouts/slideLayout1.xml" Id="R7bef958a1b784f1e" /><Relationship Type="http://schemas.openxmlformats.org/officeDocument/2006/relationships/notesSlide" Target="/ppt/notesSlides/notesSlide54.xml" Id="R4d6f49dca4464e80" /></Relationships>
</file>

<file path=ppt/slides/_rels/slide55.xml.rels>&#65279;<?xml version="1.0" encoding="utf-8"?><Relationships xmlns="http://schemas.openxmlformats.org/package/2006/relationships"><Relationship Type="http://schemas.openxmlformats.org/officeDocument/2006/relationships/slideLayout" Target="/ppt/slideLayouts/slideLayout1.xml" Id="R0235a59b763d4d3a" /><Relationship Type="http://schemas.openxmlformats.org/officeDocument/2006/relationships/notesSlide" Target="/ppt/notesSlides/notesSlide55.xml" Id="Recbba66c9e9d40ca" /></Relationships>
</file>

<file path=ppt/slides/_rels/slide56.xml.rels>&#65279;<?xml version="1.0" encoding="utf-8"?><Relationships xmlns="http://schemas.openxmlformats.org/package/2006/relationships"><Relationship Type="http://schemas.openxmlformats.org/officeDocument/2006/relationships/slideLayout" Target="/ppt/slideLayouts/slideLayout1.xml" Id="R691fd1f3f61c452f" /><Relationship Type="http://schemas.openxmlformats.org/officeDocument/2006/relationships/notesSlide" Target="/ppt/notesSlides/notesSlide56.xml" Id="R5ba08612115b4d21" /></Relationships>
</file>

<file path=ppt/slides/_rels/slide57.xml.rels>&#65279;<?xml version="1.0" encoding="utf-8"?><Relationships xmlns="http://schemas.openxmlformats.org/package/2006/relationships"><Relationship Type="http://schemas.openxmlformats.org/officeDocument/2006/relationships/slideLayout" Target="/ppt/slideLayouts/slideLayout1.xml" Id="R1f83b1cf6881463a" /><Relationship Type="http://schemas.openxmlformats.org/officeDocument/2006/relationships/notesSlide" Target="/ppt/notesSlides/notesSlide57.xml" Id="R0d64bca5e2dc4294" /></Relationships>
</file>

<file path=ppt/slides/_rels/slide58.xml.rels>&#65279;<?xml version="1.0" encoding="utf-8"?><Relationships xmlns="http://schemas.openxmlformats.org/package/2006/relationships"><Relationship Type="http://schemas.openxmlformats.org/officeDocument/2006/relationships/slideLayout" Target="/ppt/slideLayouts/slideLayout1.xml" Id="Rbaeeae60dc934ddc" /><Relationship Type="http://schemas.openxmlformats.org/officeDocument/2006/relationships/notesSlide" Target="/ppt/notesSlides/notesSlide58.xml" Id="R1736813347854911" /></Relationships>
</file>

<file path=ppt/slides/_rels/slide59.xml.rels>&#65279;<?xml version="1.0" encoding="utf-8"?><Relationships xmlns="http://schemas.openxmlformats.org/package/2006/relationships"><Relationship Type="http://schemas.openxmlformats.org/officeDocument/2006/relationships/slideLayout" Target="/ppt/slideLayouts/slideLayout1.xml" Id="Racfaf00188ff4d33" /><Relationship Type="http://schemas.openxmlformats.org/officeDocument/2006/relationships/notesSlide" Target="/ppt/notesSlides/notesSlide59.xml" Id="R0eb94edad70d443d" /></Relationships>
</file>

<file path=ppt/slides/_rels/slide60.xml.rels>&#65279;<?xml version="1.0" encoding="utf-8"?><Relationships xmlns="http://schemas.openxmlformats.org/package/2006/relationships"><Relationship Type="http://schemas.openxmlformats.org/officeDocument/2006/relationships/slideLayout" Target="/ppt/slideLayouts/slideLayout1.xml" Id="R440dd82b13424598" /><Relationship Type="http://schemas.openxmlformats.org/officeDocument/2006/relationships/notesSlide" Target="/ppt/notesSlides/notesSlide60.xml" Id="R144f3d7675784060" /></Relationships>
</file>

<file path=ppt/slides/_rels/slide61.xml.rels>&#65279;<?xml version="1.0" encoding="utf-8"?><Relationships xmlns="http://schemas.openxmlformats.org/package/2006/relationships"><Relationship Type="http://schemas.openxmlformats.org/officeDocument/2006/relationships/slideLayout" Target="/ppt/slideLayouts/slideLayout1.xml" Id="R873fb011141a4553" /><Relationship Type="http://schemas.openxmlformats.org/officeDocument/2006/relationships/notesSlide" Target="/ppt/notesSlides/notesSlide61.xml" Id="Rc5fd20434b214408" /></Relationships>
</file>

<file path=ppt/slides/_rels/slide62.xml.rels>&#65279;<?xml version="1.0" encoding="utf-8"?><Relationships xmlns="http://schemas.openxmlformats.org/package/2006/relationships"><Relationship Type="http://schemas.openxmlformats.org/officeDocument/2006/relationships/slideLayout" Target="/ppt/slideLayouts/slideLayout1.xml" Id="R9adb81b9fefe4a41" /><Relationship Type="http://schemas.openxmlformats.org/officeDocument/2006/relationships/image" Target="/ppt/media/image3.png" Id="R78ebb08aaa344011" /><Relationship Type="http://schemas.openxmlformats.org/officeDocument/2006/relationships/notesSlide" Target="/ppt/notesSlides/notesSlide62.xml" Id="Rb26c72004da848a3" /></Relationships>
</file>

<file path=ppt/slides/_rels/slide63.xml.rels>&#65279;<?xml version="1.0" encoding="utf-8"?><Relationships xmlns="http://schemas.openxmlformats.org/package/2006/relationships"><Relationship Type="http://schemas.openxmlformats.org/officeDocument/2006/relationships/slideLayout" Target="/ppt/slideLayouts/slideLayout1.xml" Id="R76b7a5dc16a549af" /><Relationship Type="http://schemas.openxmlformats.org/officeDocument/2006/relationships/notesSlide" Target="/ppt/notesSlides/notesSlide63.xml" Id="R80168a18c5f14a74" /></Relationships>
</file>

<file path=ppt/slides/_rels/slide64.xml.rels>&#65279;<?xml version="1.0" encoding="utf-8"?><Relationships xmlns="http://schemas.openxmlformats.org/package/2006/relationships"><Relationship Type="http://schemas.openxmlformats.org/officeDocument/2006/relationships/slideLayout" Target="/ppt/slideLayouts/slideLayout1.xml" Id="R2285f5fe68284225" /><Relationship Type="http://schemas.openxmlformats.org/officeDocument/2006/relationships/notesSlide" Target="/ppt/notesSlides/notesSlide64.xml" Id="R4bee184193804784" /></Relationships>
</file>

<file path=ppt/slides/_rels/slide65.xml.rels>&#65279;<?xml version="1.0" encoding="utf-8"?><Relationships xmlns="http://schemas.openxmlformats.org/package/2006/relationships"><Relationship Type="http://schemas.openxmlformats.org/officeDocument/2006/relationships/slideLayout" Target="/ppt/slideLayouts/slideLayout1.xml" Id="Rf4ceced6fff64dd7" /><Relationship Type="http://schemas.openxmlformats.org/officeDocument/2006/relationships/notesSlide" Target="/ppt/notesSlides/notesSlide65.xml" Id="Re449147438a84711" /></Relationships>
</file>

<file path=ppt/slides/_rels/slide66.xml.rels>&#65279;<?xml version="1.0" encoding="utf-8"?><Relationships xmlns="http://schemas.openxmlformats.org/package/2006/relationships"><Relationship Type="http://schemas.openxmlformats.org/officeDocument/2006/relationships/slideLayout" Target="/ppt/slideLayouts/slideLayout1.xml" Id="Rbaffaa7d16f24e22" /><Relationship Type="http://schemas.openxmlformats.org/officeDocument/2006/relationships/notesSlide" Target="/ppt/notesSlides/notesSlide66.xml" Id="R5d4a949bdef1474f" /></Relationships>
</file>

<file path=ppt/slides/_rels/slide67.xml.rels>&#65279;<?xml version="1.0" encoding="utf-8"?><Relationships xmlns="http://schemas.openxmlformats.org/package/2006/relationships"><Relationship Type="http://schemas.openxmlformats.org/officeDocument/2006/relationships/slideLayout" Target="/ppt/slideLayouts/slideLayout1.xml" Id="Rd184f1f51db34b4a" /><Relationship Type="http://schemas.openxmlformats.org/officeDocument/2006/relationships/notesSlide" Target="/ppt/notesSlides/notesSlide67.xml" Id="Rf1d797d0d1864c08" /></Relationships>
</file>

<file path=ppt/slides/_rels/slide68.xml.rels>&#65279;<?xml version="1.0" encoding="utf-8"?><Relationships xmlns="http://schemas.openxmlformats.org/package/2006/relationships"><Relationship Type="http://schemas.openxmlformats.org/officeDocument/2006/relationships/slideLayout" Target="/ppt/slideLayouts/slideLayout1.xml" Id="R3eea78da4ce0428a" /><Relationship Type="http://schemas.openxmlformats.org/officeDocument/2006/relationships/notesSlide" Target="/ppt/notesSlides/notesSlide68.xml" Id="R7f3ce7ffa9b2417a" /></Relationships>
</file>

<file path=ppt/slides/_rels/slide69.xml.rels>&#65279;<?xml version="1.0" encoding="utf-8"?><Relationships xmlns="http://schemas.openxmlformats.org/package/2006/relationships"><Relationship Type="http://schemas.openxmlformats.org/officeDocument/2006/relationships/slideLayout" Target="/ppt/slideLayouts/slideLayout1.xml" Id="Ra31fd67cc51245f2" /><Relationship Type="http://schemas.openxmlformats.org/officeDocument/2006/relationships/notesSlide" Target="/ppt/notesSlides/notesSlide69.xml" Id="R04298c8aa2624171" /></Relationships>
</file>

<file path=ppt/slides/_rels/slide70.xml.rels>&#65279;<?xml version="1.0" encoding="utf-8"?><Relationships xmlns="http://schemas.openxmlformats.org/package/2006/relationships"><Relationship Type="http://schemas.openxmlformats.org/officeDocument/2006/relationships/slideLayout" Target="/ppt/slideLayouts/slideLayout1.xml" Id="R6d36745bc76945c4" /><Relationship Type="http://schemas.openxmlformats.org/officeDocument/2006/relationships/notesSlide" Target="/ppt/notesSlides/notesSlide70.xml" Id="Rd9e4b16eaf9445e5" /></Relationships>
</file>

<file path=ppt/slides/_rels/slide71.xml.rels>&#65279;<?xml version="1.0" encoding="utf-8"?><Relationships xmlns="http://schemas.openxmlformats.org/package/2006/relationships"><Relationship Type="http://schemas.openxmlformats.org/officeDocument/2006/relationships/slideLayout" Target="/ppt/slideLayouts/slideLayout1.xml" Id="Re95836d971aa4aa2" /><Relationship Type="http://schemas.openxmlformats.org/officeDocument/2006/relationships/notesSlide" Target="/ppt/notesSlides/notesSlide71.xml" Id="Reff556ff27fd487c" /></Relationships>
</file>

<file path=ppt/slides/_rels/slide72.xml.rels>&#65279;<?xml version="1.0" encoding="utf-8"?><Relationships xmlns="http://schemas.openxmlformats.org/package/2006/relationships"><Relationship Type="http://schemas.openxmlformats.org/officeDocument/2006/relationships/slideLayout" Target="/ppt/slideLayouts/slideLayout1.xml" Id="R0318cc78631a4e95" /><Relationship Type="http://schemas.openxmlformats.org/officeDocument/2006/relationships/image" Target="/ppt/media/image4.png" Id="R37fa6c0c66a84bb6" /><Relationship Type="http://schemas.openxmlformats.org/officeDocument/2006/relationships/notesSlide" Target="/ppt/notesSlides/notesSlide72.xml" Id="R9e5436f0a06a497e" /></Relationships>
</file>

<file path=ppt/slides/_rels/slide73.xml.rels>&#65279;<?xml version="1.0" encoding="utf-8"?><Relationships xmlns="http://schemas.openxmlformats.org/package/2006/relationships"><Relationship Type="http://schemas.openxmlformats.org/officeDocument/2006/relationships/slideLayout" Target="/ppt/slideLayouts/slideLayout1.xml" Id="R2f3fb4bcfa894094" /><Relationship Type="http://schemas.openxmlformats.org/officeDocument/2006/relationships/notesSlide" Target="/ppt/notesSlides/notesSlide73.xml" Id="R9f89a758266947dd" /></Relationships>
</file>

<file path=ppt/slides/_rels/slide74.xml.rels>&#65279;<?xml version="1.0" encoding="utf-8"?><Relationships xmlns="http://schemas.openxmlformats.org/package/2006/relationships"><Relationship Type="http://schemas.openxmlformats.org/officeDocument/2006/relationships/slideLayout" Target="/ppt/slideLayouts/slideLayout1.xml" Id="Ra737ca0983624776" /><Relationship Type="http://schemas.openxmlformats.org/officeDocument/2006/relationships/notesSlide" Target="/ppt/notesSlides/notesSlide74.xml" Id="R884581ac01bb47c8" /></Relationships>
</file>

<file path=ppt/slides/_rels/slide75.xml.rels>&#65279;<?xml version="1.0" encoding="utf-8"?><Relationships xmlns="http://schemas.openxmlformats.org/package/2006/relationships"><Relationship Type="http://schemas.openxmlformats.org/officeDocument/2006/relationships/slideLayout" Target="/ppt/slideLayouts/slideLayout1.xml" Id="R793a15f727cf4414" /><Relationship Type="http://schemas.openxmlformats.org/officeDocument/2006/relationships/notesSlide" Target="/ppt/notesSlides/notesSlide75.xml" Id="Raa1f0795bc254014" /></Relationships>
</file>

<file path=ppt/slides/_rels/slide76.xml.rels>&#65279;<?xml version="1.0" encoding="utf-8"?><Relationships xmlns="http://schemas.openxmlformats.org/package/2006/relationships"><Relationship Type="http://schemas.openxmlformats.org/officeDocument/2006/relationships/slideLayout" Target="/ppt/slideLayouts/slideLayout1.xml" Id="R38c0fed915064666" /><Relationship Type="http://schemas.openxmlformats.org/officeDocument/2006/relationships/notesSlide" Target="/ppt/notesSlides/notesSlide76.xml" Id="R1495ac52f7f64949" /></Relationships>
</file>

<file path=ppt/slides/_rels/slide77.xml.rels>&#65279;<?xml version="1.0" encoding="utf-8"?><Relationships xmlns="http://schemas.openxmlformats.org/package/2006/relationships"><Relationship Type="http://schemas.openxmlformats.org/officeDocument/2006/relationships/slideLayout" Target="/ppt/slideLayouts/slideLayout1.xml" Id="R7c60423871f14d4a" /><Relationship Type="http://schemas.openxmlformats.org/officeDocument/2006/relationships/notesSlide" Target="/ppt/notesSlides/notesSlide77.xml" Id="R546e0ede7e874fe4" /></Relationships>
</file>

<file path=ppt/slides/_rels/slide78.xml.rels>&#65279;<?xml version="1.0" encoding="utf-8"?><Relationships xmlns="http://schemas.openxmlformats.org/package/2006/relationships"><Relationship Type="http://schemas.openxmlformats.org/officeDocument/2006/relationships/slideLayout" Target="/ppt/slideLayouts/slideLayout1.xml" Id="R12a231db467b4765" /><Relationship Type="http://schemas.openxmlformats.org/officeDocument/2006/relationships/notesSlide" Target="/ppt/notesSlides/notesSlide78.xml" Id="R1b2f2f915b97479f" /></Relationships>
</file>

<file path=ppt/slides/_rels/slide79.xml.rels>&#65279;<?xml version="1.0" encoding="utf-8"?><Relationships xmlns="http://schemas.openxmlformats.org/package/2006/relationships"><Relationship Type="http://schemas.openxmlformats.org/officeDocument/2006/relationships/slideLayout" Target="/ppt/slideLayouts/slideLayout1.xml" Id="R3106f0d12e524489" /><Relationship Type="http://schemas.openxmlformats.org/officeDocument/2006/relationships/notesSlide" Target="/ppt/notesSlides/notesSlide79.xml" Id="R2a4cc5e55d0b4766" /></Relationships>
</file>

<file path=ppt/slides/_rels/slide80.xml.rels>&#65279;<?xml version="1.0" encoding="utf-8"?><Relationships xmlns="http://schemas.openxmlformats.org/package/2006/relationships"><Relationship Type="http://schemas.openxmlformats.org/officeDocument/2006/relationships/slideLayout" Target="/ppt/slideLayouts/slideLayout1.xml" Id="Rc6d2198cee224ed0" /><Relationship Type="http://schemas.openxmlformats.org/officeDocument/2006/relationships/notesSlide" Target="/ppt/notesSlides/notesSlide80.xml" Id="Rf5270962117c4b68" /></Relationships>
</file>

<file path=ppt/slides/_rels/slide81.xml.rels>&#65279;<?xml version="1.0" encoding="utf-8"?><Relationships xmlns="http://schemas.openxmlformats.org/package/2006/relationships"><Relationship Type="http://schemas.openxmlformats.org/officeDocument/2006/relationships/slideLayout" Target="/ppt/slideLayouts/slideLayout1.xml" Id="R7aaa6bb66a134386" /><Relationship Type="http://schemas.openxmlformats.org/officeDocument/2006/relationships/notesSlide" Target="/ppt/notesSlides/notesSlide81.xml" Id="R7e0e65e2880041e0" /></Relationships>
</file>

<file path=ppt/slides/_rels/slide82.xml.rels>&#65279;<?xml version="1.0" encoding="utf-8"?><Relationships xmlns="http://schemas.openxmlformats.org/package/2006/relationships"><Relationship Type="http://schemas.openxmlformats.org/officeDocument/2006/relationships/slideLayout" Target="/ppt/slideLayouts/slideLayout1.xml" Id="R1b1a226aaebc4fc1" /><Relationship Type="http://schemas.openxmlformats.org/officeDocument/2006/relationships/notesSlide" Target="/ppt/notesSlides/notesSlide82.xml" Id="R987b1d2895aa4e15" /></Relationships>
</file>

<file path=ppt/slides/_rels/slide83.xml.rels>&#65279;<?xml version="1.0" encoding="utf-8"?><Relationships xmlns="http://schemas.openxmlformats.org/package/2006/relationships"><Relationship Type="http://schemas.openxmlformats.org/officeDocument/2006/relationships/slideLayout" Target="/ppt/slideLayouts/slideLayout1.xml" Id="R7522ac44e6694e73" /><Relationship Type="http://schemas.openxmlformats.org/officeDocument/2006/relationships/notesSlide" Target="/ppt/notesSlides/notesSlide83.xml" Id="Raeb630eb004f4a36" /></Relationships>
</file>

<file path=ppt/slides/_rels/slide84.xml.rels>&#65279;<?xml version="1.0" encoding="utf-8"?><Relationships xmlns="http://schemas.openxmlformats.org/package/2006/relationships"><Relationship Type="http://schemas.openxmlformats.org/officeDocument/2006/relationships/slideLayout" Target="/ppt/slideLayouts/slideLayout1.xml" Id="Rb1b12aaa5ee3459c" /><Relationship Type="http://schemas.openxmlformats.org/officeDocument/2006/relationships/notesSlide" Target="/ppt/notesSlides/notesSlide84.xml" Id="Rab372588a0e14ee2" /></Relationships>
</file>

<file path=ppt/slides/_rels/slide85.xml.rels>&#65279;<?xml version="1.0" encoding="utf-8"?><Relationships xmlns="http://schemas.openxmlformats.org/package/2006/relationships"><Relationship Type="http://schemas.openxmlformats.org/officeDocument/2006/relationships/slideLayout" Target="/ppt/slideLayouts/slideLayout1.xml" Id="R96dfe943c5c4406f" /><Relationship Type="http://schemas.openxmlformats.org/officeDocument/2006/relationships/notesSlide" Target="/ppt/notesSlides/notesSlide85.xml" Id="R991d32c832344f80" /></Relationships>
</file>

<file path=ppt/slides/_rels/slide86.xml.rels>&#65279;<?xml version="1.0" encoding="utf-8"?><Relationships xmlns="http://schemas.openxmlformats.org/package/2006/relationships"><Relationship Type="http://schemas.openxmlformats.org/officeDocument/2006/relationships/slideLayout" Target="/ppt/slideLayouts/slideLayout1.xml" Id="Rbd4746bef5a9400f" /><Relationship Type="http://schemas.openxmlformats.org/officeDocument/2006/relationships/notesSlide" Target="/ppt/notesSlides/notesSlide86.xml" Id="R24f2ef25ea894038" /></Relationships>
</file>

<file path=ppt/slides/_rels/slide87.xml.rels>&#65279;<?xml version="1.0" encoding="utf-8"?><Relationships xmlns="http://schemas.openxmlformats.org/package/2006/relationships"><Relationship Type="http://schemas.openxmlformats.org/officeDocument/2006/relationships/slideLayout" Target="/ppt/slideLayouts/slideLayout1.xml" Id="Rc5296e9d2aa84f70" /><Relationship Type="http://schemas.openxmlformats.org/officeDocument/2006/relationships/notesSlide" Target="/ppt/notesSlides/notesSlide87.xml" Id="R7d240716a12141b6" /></Relationships>
</file>

<file path=ppt/slides/_rels/slide88.xml.rels>&#65279;<?xml version="1.0" encoding="utf-8"?><Relationships xmlns="http://schemas.openxmlformats.org/package/2006/relationships"><Relationship Type="http://schemas.openxmlformats.org/officeDocument/2006/relationships/slideLayout" Target="/ppt/slideLayouts/slideLayout1.xml" Id="R4cff41c8d79241fa" /><Relationship Type="http://schemas.openxmlformats.org/officeDocument/2006/relationships/notesSlide" Target="/ppt/notesSlides/notesSlide88.xml" Id="R5d5c950ce2ba4988" /></Relationships>
</file>

<file path=ppt/slides/_rels/slide89.xml.rels>&#65279;<?xml version="1.0" encoding="utf-8"?><Relationships xmlns="http://schemas.openxmlformats.org/package/2006/relationships"><Relationship Type="http://schemas.openxmlformats.org/officeDocument/2006/relationships/slideLayout" Target="/ppt/slideLayouts/slideLayout1.xml" Id="R4023bea2732e4767" /><Relationship Type="http://schemas.openxmlformats.org/officeDocument/2006/relationships/notesSlide" Target="/ppt/notesSlides/notesSlide89.xml" Id="Rde8994b821c14a07" /></Relationships>
</file>

<file path=ppt/slides/_rels/slide90.xml.rels>&#65279;<?xml version="1.0" encoding="utf-8"?><Relationships xmlns="http://schemas.openxmlformats.org/package/2006/relationships"><Relationship Type="http://schemas.openxmlformats.org/officeDocument/2006/relationships/slideLayout" Target="/ppt/slideLayouts/slideLayout1.xml" Id="R54a9aa50578e4c14" /><Relationship Type="http://schemas.openxmlformats.org/officeDocument/2006/relationships/notesSlide" Target="/ppt/notesSlides/notesSlide90.xml" Id="R55b2ae5aae31441e" /></Relationships>
</file>

<file path=ppt/slides/_rels/slide91.xml.rels>&#65279;<?xml version="1.0" encoding="utf-8"?><Relationships xmlns="http://schemas.openxmlformats.org/package/2006/relationships"><Relationship Type="http://schemas.openxmlformats.org/officeDocument/2006/relationships/slideLayout" Target="/ppt/slideLayouts/slideLayout1.xml" Id="Re45ea90a069a4db6" /><Relationship Type="http://schemas.openxmlformats.org/officeDocument/2006/relationships/notesSlide" Target="/ppt/notesSlides/notesSlide91.xml" Id="Rd7307d5ad4f84783" /></Relationships>
</file>

<file path=ppt/slides/_rels/slide92.xml.rels>&#65279;<?xml version="1.0" encoding="utf-8"?><Relationships xmlns="http://schemas.openxmlformats.org/package/2006/relationships"><Relationship Type="http://schemas.openxmlformats.org/officeDocument/2006/relationships/slideLayout" Target="/ppt/slideLayouts/slideLayout1.xml" Id="Rf09a7ff1ee5d437a" /><Relationship Type="http://schemas.openxmlformats.org/officeDocument/2006/relationships/notesSlide" Target="/ppt/notesSlides/notesSlide92.xml" Id="R33ff14a2770a4692" /></Relationships>
</file>

<file path=ppt/slides/_rels/slide93.xml.rels>&#65279;<?xml version="1.0" encoding="utf-8"?><Relationships xmlns="http://schemas.openxmlformats.org/package/2006/relationships"><Relationship Type="http://schemas.openxmlformats.org/officeDocument/2006/relationships/slideLayout" Target="/ppt/slideLayouts/slideLayout1.xml" Id="R13f5ff23f1784724" /><Relationship Type="http://schemas.openxmlformats.org/officeDocument/2006/relationships/notesSlide" Target="/ppt/notesSlides/notesSlide93.xml" Id="R376d0f2d17a74904" /></Relationships>
</file>

<file path=ppt/slides/_rels/slide94.xml.rels>&#65279;<?xml version="1.0" encoding="utf-8"?><Relationships xmlns="http://schemas.openxmlformats.org/package/2006/relationships"><Relationship Type="http://schemas.openxmlformats.org/officeDocument/2006/relationships/slideLayout" Target="/ppt/slideLayouts/slideLayout1.xml" Id="R92908dd6806e4ef6" /><Relationship Type="http://schemas.openxmlformats.org/officeDocument/2006/relationships/notesSlide" Target="/ppt/notesSlides/notesSlide94.xml" Id="R696c477f93bf46ef" /></Relationships>
</file>

<file path=ppt/slides/_rels/slide95.xml.rels>&#65279;<?xml version="1.0" encoding="utf-8"?><Relationships xmlns="http://schemas.openxmlformats.org/package/2006/relationships"><Relationship Type="http://schemas.openxmlformats.org/officeDocument/2006/relationships/slideLayout" Target="/ppt/slideLayouts/slideLayout1.xml" Id="R74fb47c974384ddb" /><Relationship Type="http://schemas.openxmlformats.org/officeDocument/2006/relationships/notesSlide" Target="/ppt/notesSlides/notesSlide95.xml" Id="R3122fca66ac64596" /></Relationships>
</file>

<file path=ppt/slides/_rels/slide96.xml.rels>&#65279;<?xml version="1.0" encoding="utf-8"?><Relationships xmlns="http://schemas.openxmlformats.org/package/2006/relationships"><Relationship Type="http://schemas.openxmlformats.org/officeDocument/2006/relationships/slideLayout" Target="/ppt/slideLayouts/slideLayout1.xml" Id="R80a78af7c8394b61" /><Relationship Type="http://schemas.openxmlformats.org/officeDocument/2006/relationships/notesSlide" Target="/ppt/notesSlides/notesSlide96.xml" Id="R39961ebbc7a04725" /></Relationships>
</file>

<file path=ppt/slides/_rels/slide97.xml.rels>&#65279;<?xml version="1.0" encoding="utf-8"?><Relationships xmlns="http://schemas.openxmlformats.org/package/2006/relationships"><Relationship Type="http://schemas.openxmlformats.org/officeDocument/2006/relationships/slideLayout" Target="/ppt/slideLayouts/slideLayout1.xml" Id="R4731560735234365" /><Relationship Type="http://schemas.openxmlformats.org/officeDocument/2006/relationships/notesSlide" Target="/ppt/notesSlides/notesSlide97.xml" Id="R5ad4bc2beb694f08"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4508F99C-86CA-45E4-956F-0650DFAFF1A3}"/>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3  /  LESSON</a:t>
            </a:r>
          </a:p>
        </p:txBody>
      </p:sp>
      <p:sp>
        <p:nvSpPr>
          <p:cNvPr id="2" name="text-1">
            <a:extLst xmlns:a="http://schemas.openxmlformats.org/drawingml/2006/main">
              <a:ext uri="{FF2B5EF4-FFF2-40B4-BE49-F238E27FC236}">
                <a16:creationId xmlns:a16="http://schemas.microsoft.com/office/drawing/2014/main" id="{2453D673-8236-4721-8550-4CC3DA78AFA3}"/>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4050" b="1" i="0">
                <a:solidFill>
                  <a:srgbClr val="1D2A33"/>
                </a:solidFill>
                <a:latin typeface="Georgia"/>
                <a:ea typeface="Georgia"/>
                <a:cs typeface="Georgia"/>
              </a:defRPr>
            </a:pPr>
            <a:r>
              <a:rPr sz="4050" b="1" i="0">
                <a:solidFill>
                  <a:srgbClr val="1D2A33"/>
                </a:solidFill>
                <a:latin typeface="Georgia"/>
                <a:ea typeface="Georgia"/>
                <a:cs typeface="Georgia"/>
              </a:rPr>
              <a:t>Market Outcomes and Policy</a:t>
            </a:r>
          </a:p>
        </p:txBody>
      </p:sp>
      <p:sp>
        <p:nvSpPr>
          <p:cNvPr id="3" name="text-2">
            <a:extLst xmlns:a="http://schemas.openxmlformats.org/drawingml/2006/main">
              <a:ext uri="{FF2B5EF4-FFF2-40B4-BE49-F238E27FC236}">
                <a16:creationId xmlns:a16="http://schemas.microsoft.com/office/drawing/2014/main" id="{A61F7E54-F729-4599-8DF4-2ADB20FA5475}"/>
              </a:ext>
            </a:extLst>
          </p:cNvPr>
          <p:cNvSpPr>
            <a:spLocks xmlns:a="http://schemas.openxmlformats.org/drawingml/2006/main" noGrp="1"/>
          </p:cNvSpPr>
          <p:nvPr/>
        </p:nvSpPr>
        <p:spPr>
          <a:xfrm xmlns:a="http://schemas.openxmlformats.org/drawingml/2006/main">
            <a:off x="685800" y="2190750"/>
            <a:ext cx="104775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150" b="0" i="0">
                <a:solidFill>
                  <a:srgbClr val="12455E"/>
                </a:solidFill>
                <a:latin typeface="Georgia"/>
                <a:ea typeface="Georgia"/>
                <a:cs typeface="Georgia"/>
              </a:defRPr>
            </a:pPr>
            <a:r>
              <a:rPr sz="3150" b="0" i="0">
                <a:solidFill>
                  <a:srgbClr val="12455E"/>
                </a:solidFill>
                <a:latin typeface="Georgia"/>
                <a:ea typeface="Georgia"/>
                <a:cs typeface="Georgia"/>
              </a:rPr>
              <a:t>A policy changes more than the price written into the rule.</a:t>
            </a:r>
          </a:p>
        </p:txBody>
      </p:sp>
      <p:sp>
        <p:nvSpPr>
          <p:cNvPr id="4" name="text-3">
            <a:extLst xmlns:a="http://schemas.openxmlformats.org/drawingml/2006/main">
              <a:ext uri="{FF2B5EF4-FFF2-40B4-BE49-F238E27FC236}">
                <a16:creationId xmlns:a16="http://schemas.microsoft.com/office/drawing/2014/main" id="{E64C6E99-F564-42D5-96B6-07C4AE0735EA}"/>
              </a:ext>
            </a:extLst>
          </p:cNvPr>
          <p:cNvSpPr>
            <a:spLocks xmlns:a="http://schemas.openxmlformats.org/drawingml/2006/main" noGrp="1"/>
          </p:cNvSpPr>
          <p:nvPr/>
        </p:nvSpPr>
        <p:spPr>
          <a:xfrm xmlns:a="http://schemas.openxmlformats.org/drawingml/2006/main">
            <a:off x="723900" y="4171950"/>
            <a:ext cx="10382250" cy="1733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250" b="0" i="0">
                <a:solidFill>
                  <a:srgbClr val="1D2A33"/>
                </a:solidFill>
                <a:latin typeface="Aptos"/>
                <a:ea typeface="Aptos"/>
                <a:cs typeface="Aptos"/>
              </a:defRPr>
            </a:pPr>
            <a:r>
              <a:t>Chapter 3 · Sports Economics</a:t>
            </a:r>
          </a:p>
          <a:p xmlns:a="http://schemas.openxmlformats.org/drawingml/2006/main">
            <a:pPr marL="254000" indent="-152400" algn="l">
              <a:spcAft>
                <a:spcPts val="1600"/>
              </a:spcAft>
              <a:buChar char="•"/>
              <a:defRPr sz="2250" b="0" i="0">
                <a:solidFill>
                  <a:srgbClr val="1D2A33"/>
                </a:solidFill>
                <a:latin typeface="Aptos"/>
                <a:ea typeface="Aptos"/>
                <a:cs typeface="Aptos"/>
              </a:defRPr>
            </a:pPr>
            <a:r>
              <a:t>Follow prices, quantities, allocation, burdens, and gains from trade.</a:t>
            </a:r>
          </a:p>
        </p:txBody>
      </p:sp>
      <p:sp>
        <p:nvSpPr>
          <p:cNvPr id="5" name="">
            <a:extLst xmlns:a="http://schemas.openxmlformats.org/drawingml/2006/main">
              <a:ext uri="{FF2B5EF4-FFF2-40B4-BE49-F238E27FC236}">
                <a16:creationId xmlns:a16="http://schemas.microsoft.com/office/drawing/2014/main" id="{414D3563-5845-4FB5-B1F2-3AD48DCB9115}"/>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5">
            <a:extLst xmlns:a="http://schemas.openxmlformats.org/drawingml/2006/main">
              <a:ext uri="{FF2B5EF4-FFF2-40B4-BE49-F238E27FC236}">
                <a16:creationId xmlns:a16="http://schemas.microsoft.com/office/drawing/2014/main" id="{8CBCF017-0E52-439D-88DF-D16CD312BEE9}"/>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Market Outcomes and Policy</a:t>
            </a:r>
          </a:p>
        </p:txBody>
      </p:sp>
      <p:sp>
        <p:nvSpPr>
          <p:cNvPr id="7" name="text-6">
            <a:extLst xmlns:a="http://schemas.openxmlformats.org/drawingml/2006/main">
              <a:ext uri="{FF2B5EF4-FFF2-40B4-BE49-F238E27FC236}">
                <a16:creationId xmlns:a16="http://schemas.microsoft.com/office/drawing/2014/main" id="{4CB79A2E-D6FB-4CBA-AB27-A124FCDC7F0F}"/>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1</a:t>
            </a:r>
          </a:p>
        </p:txBody>
      </p:sp>
    </p:spTree>
    <p:extLst>
      <p:ext uri="{BB962C8B-B14F-4D97-AF65-F5344CB8AC3E}">
        <p14:creationId xmlns:p14="http://schemas.microsoft.com/office/powerpoint/2010/main" val="256381395"/>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AE078177-8B67-417E-9E4B-C363ADD0B335}"/>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3  /  OPENING CASE</a:t>
            </a:r>
          </a:p>
        </p:txBody>
      </p:sp>
      <p:sp>
        <p:nvSpPr>
          <p:cNvPr id="2" name="text-1">
            <a:extLst xmlns:a="http://schemas.openxmlformats.org/drawingml/2006/main">
              <a:ext uri="{FF2B5EF4-FFF2-40B4-BE49-F238E27FC236}">
                <a16:creationId xmlns:a16="http://schemas.microsoft.com/office/drawing/2014/main" id="{9E467B0F-DD06-4A16-A653-CAAD8D9B1E24}"/>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A £30 ticket sounds affordable. Who gets one?</a:t>
            </a:r>
          </a:p>
        </p:txBody>
      </p:sp>
      <p:sp>
        <p:nvSpPr>
          <p:cNvPr id="3" name="text-2">
            <a:extLst xmlns:a="http://schemas.openxmlformats.org/drawingml/2006/main">
              <a:ext uri="{FF2B5EF4-FFF2-40B4-BE49-F238E27FC236}">
                <a16:creationId xmlns:a16="http://schemas.microsoft.com/office/drawing/2014/main" id="{2590AC73-AFB0-48CC-8A58-7F9BCFBAC653}"/>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In March 2026, Premier League clubs extended the away-ticket cap for two more seasons.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The cap began in 2016; the league reported away attendance rising from 82% to 91%.</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Would tickets cost more without the cap—and can everyone buy one at £30?</a:t>
            </a:r>
          </a:p>
        </p:txBody>
      </p:sp>
      <p:sp>
        <p:nvSpPr>
          <p:cNvPr id="4" name="text-3">
            <a:extLst xmlns:a="http://schemas.openxmlformats.org/drawingml/2006/main">
              <a:ext uri="{FF2B5EF4-FFF2-40B4-BE49-F238E27FC236}">
                <a16:creationId xmlns:a16="http://schemas.microsoft.com/office/drawing/2014/main" id="{719B9D36-76DE-468E-BB3A-31A4E2C134A8}"/>
              </a:ext>
            </a:extLst>
          </p:cNvPr>
          <p:cNvSpPr>
            <a:spLocks xmlns:a="http://schemas.openxmlformats.org/drawingml/2006/main" noGrp="1"/>
          </p:cNvSpPr>
          <p:nvPr/>
        </p:nvSpPr>
        <p:spPr>
          <a:xfrm xmlns:a="http://schemas.openxmlformats.org/drawingml/2006/main">
            <a:off x="723900" y="5486400"/>
            <a:ext cx="107442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100" b="1" i="0">
                <a:solidFill>
                  <a:srgbClr val="12455E"/>
                </a:solidFill>
                <a:latin typeface="Aptos"/>
                <a:ea typeface="Aptos"/>
                <a:cs typeface="Aptos"/>
              </a:defRPr>
            </a:pPr>
            <a:r>
              <a:rPr sz="2100" b="1" i="0">
                <a:solidFill>
                  <a:srgbClr val="12455E"/>
                </a:solidFill>
                <a:latin typeface="Aptos"/>
                <a:ea typeface="Aptos"/>
                <a:cs typeface="Aptos"/>
              </a:rPr>
              <a:t>A posted price does not reveal allocation or establish a causal effect.</a:t>
            </a:r>
          </a:p>
        </p:txBody>
      </p:sp>
      <p:sp>
        <p:nvSpPr>
          <p:cNvPr id="5" name="">
            <a:extLst xmlns:a="http://schemas.openxmlformats.org/drawingml/2006/main">
              <a:ext uri="{FF2B5EF4-FFF2-40B4-BE49-F238E27FC236}">
                <a16:creationId xmlns:a16="http://schemas.microsoft.com/office/drawing/2014/main" id="{1B5FF2AD-A25C-4EA9-B07B-6696ADFCEFDD}"/>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5">
            <a:extLst xmlns:a="http://schemas.openxmlformats.org/drawingml/2006/main">
              <a:ext uri="{FF2B5EF4-FFF2-40B4-BE49-F238E27FC236}">
                <a16:creationId xmlns:a16="http://schemas.microsoft.com/office/drawing/2014/main" id="{6211E933-7EEF-4B25-A0B7-2E01B6C85484}"/>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Market Outcomes and Policy</a:t>
            </a:r>
          </a:p>
        </p:txBody>
      </p:sp>
      <p:sp>
        <p:nvSpPr>
          <p:cNvPr id="7" name="text-6">
            <a:extLst xmlns:a="http://schemas.openxmlformats.org/drawingml/2006/main">
              <a:ext uri="{FF2B5EF4-FFF2-40B4-BE49-F238E27FC236}">
                <a16:creationId xmlns:a16="http://schemas.microsoft.com/office/drawing/2014/main" id="{D1B45152-0DE1-4007-818F-137F0AC36679}"/>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2</a:t>
            </a:r>
          </a:p>
        </p:txBody>
      </p:sp>
    </p:spTree>
    <p:extLst>
      <p:ext uri="{BB962C8B-B14F-4D97-AF65-F5344CB8AC3E}">
        <p14:creationId xmlns:p14="http://schemas.microsoft.com/office/powerpoint/2010/main" val="1768180776"/>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85A8C5EB-FFF0-437B-BA0A-1F5B4DC08685}"/>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3  /  LESSON</a:t>
            </a:r>
          </a:p>
        </p:txBody>
      </p:sp>
      <p:sp>
        <p:nvSpPr>
          <p:cNvPr id="2" name="text-1">
            <a:extLst xmlns:a="http://schemas.openxmlformats.org/drawingml/2006/main">
              <a:ext uri="{FF2B5EF4-FFF2-40B4-BE49-F238E27FC236}">
                <a16:creationId xmlns:a16="http://schemas.microsoft.com/office/drawing/2014/main" id="{3A461744-EE39-40A2-90F7-8DF45EFD2EA8}"/>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Begin with the counterfactual</a:t>
            </a:r>
          </a:p>
        </p:txBody>
      </p:sp>
      <p:sp>
        <p:nvSpPr>
          <p:cNvPr id="3" name="text-2">
            <a:extLst xmlns:a="http://schemas.openxmlformats.org/drawingml/2006/main">
              <a:ext uri="{FF2B5EF4-FFF2-40B4-BE49-F238E27FC236}">
                <a16:creationId xmlns:a16="http://schemas.microsoft.com/office/drawing/2014/main" id="{15A12328-EF08-4B4F-BB51-0334A1290D63}"/>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Ask what would plausibly happen in the same market without the policy.</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Then trace changes in behavior, prices, access, and quantities.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A visible rule is the beginning of the analysis—not its conclusion.</a:t>
            </a:r>
          </a:p>
        </p:txBody>
      </p:sp>
      <p:sp>
        <p:nvSpPr>
          <p:cNvPr id="4" name="">
            <a:extLst xmlns:a="http://schemas.openxmlformats.org/drawingml/2006/main">
              <a:ext uri="{FF2B5EF4-FFF2-40B4-BE49-F238E27FC236}">
                <a16:creationId xmlns:a16="http://schemas.microsoft.com/office/drawing/2014/main" id="{2EAE1887-E682-4AF4-9FF8-EC82F2C9CF1F}"/>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532AA5EC-CBB7-45F3-A476-44871A6ECFB0}"/>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Market Outcomes and Policy</a:t>
            </a:r>
          </a:p>
        </p:txBody>
      </p:sp>
      <p:sp>
        <p:nvSpPr>
          <p:cNvPr id="6" name="text-5">
            <a:extLst xmlns:a="http://schemas.openxmlformats.org/drawingml/2006/main">
              <a:ext uri="{FF2B5EF4-FFF2-40B4-BE49-F238E27FC236}">
                <a16:creationId xmlns:a16="http://schemas.microsoft.com/office/drawing/2014/main" id="{7C93BCFE-EB32-42B8-9E3F-336BE207E702}"/>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3</a:t>
            </a:r>
          </a:p>
        </p:txBody>
      </p:sp>
    </p:spTree>
    <p:extLst>
      <p:ext uri="{BB962C8B-B14F-4D97-AF65-F5344CB8AC3E}">
        <p14:creationId xmlns:p14="http://schemas.microsoft.com/office/powerpoint/2010/main" val="253432530"/>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22897CBB-D810-4F0B-9EBB-269E189AE3AB}"/>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3  /  LESSON</a:t>
            </a:r>
          </a:p>
        </p:txBody>
      </p:sp>
      <p:sp>
        <p:nvSpPr>
          <p:cNvPr id="2" name="text-1">
            <a:extLst xmlns:a="http://schemas.openxmlformats.org/drawingml/2006/main">
              <a:ext uri="{FF2B5EF4-FFF2-40B4-BE49-F238E27FC236}">
                <a16:creationId xmlns:a16="http://schemas.microsoft.com/office/drawing/2014/main" id="{A903F718-E420-4FE4-B291-8DCE7D30389A}"/>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Learning goals · Price controls and practice</a:t>
            </a:r>
          </a:p>
        </p:txBody>
      </p:sp>
      <p:sp>
        <p:nvSpPr>
          <p:cNvPr id="3" name="text-2">
            <a:extLst xmlns:a="http://schemas.openxmlformats.org/drawingml/2006/main">
              <a:ext uri="{FF2B5EF4-FFF2-40B4-BE49-F238E27FC236}">
                <a16:creationId xmlns:a16="http://schemas.microsoft.com/office/drawing/2014/main" id="{D23A787E-603B-4349-AFFF-306516AF6F85}"/>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175" b="0" i="0">
                <a:solidFill>
                  <a:srgbClr val="1D2A33"/>
                </a:solidFill>
                <a:latin typeface="Aptos"/>
                <a:ea typeface="Aptos"/>
                <a:cs typeface="Aptos"/>
              </a:defRPr>
            </a:pPr>
            <a:r>
              <a:t>use competitive equilibrium as a benchmark without assuming that every equilibrium is fair or socially desirable</a:t>
            </a:r>
          </a:p>
          <a:p xmlns:a="http://schemas.openxmlformats.org/drawingml/2006/main">
            <a:pPr marL="254000" indent="-152400" algn="l">
              <a:spcAft>
                <a:spcPts val="1600"/>
              </a:spcAft>
              <a:buChar char="•"/>
              <a:defRPr sz="2175" b="0" i="0">
                <a:solidFill>
                  <a:srgbClr val="1D2A33"/>
                </a:solidFill>
                <a:latin typeface="Aptos"/>
                <a:ea typeface="Aptos"/>
                <a:cs typeface="Aptos"/>
              </a:defRPr>
            </a:pPr>
            <a:r>
              <a:t>explain price ceilings and price floors and identify resulting shortages or surpluses</a:t>
            </a:r>
          </a:p>
          <a:p xmlns:a="http://schemas.openxmlformats.org/drawingml/2006/main">
            <a:pPr marL="254000" indent="-152400" algn="l">
              <a:spcAft>
                <a:spcPts val="1600"/>
              </a:spcAft>
              <a:buChar char="•"/>
              <a:defRPr sz="2175" b="0" i="0">
                <a:solidFill>
                  <a:srgbClr val="1D2A33"/>
                </a:solidFill>
                <a:latin typeface="Aptos"/>
                <a:ea typeface="Aptos"/>
                <a:cs typeface="Aptos"/>
              </a:defRPr>
            </a:pPr>
            <a:r>
              <a:t>distinguish a regulated money price from non-price allocation mechanisms and from the full price buyers face</a:t>
            </a:r>
          </a:p>
          <a:p xmlns:a="http://schemas.openxmlformats.org/drawingml/2006/main">
            <a:pPr marL="254000" indent="-152400" algn="l">
              <a:spcAft>
                <a:spcPts val="1600"/>
              </a:spcAft>
              <a:buChar char="•"/>
              <a:defRPr sz="2175" b="0" i="0">
                <a:solidFill>
                  <a:srgbClr val="1D2A33"/>
                </a:solidFill>
                <a:latin typeface="Aptos"/>
                <a:ea typeface="Aptos"/>
                <a:cs typeface="Aptos"/>
              </a:defRPr>
            </a:pPr>
            <a:r>
              <a:t>solve simple linear demand and supply equations after following a worked example</a:t>
            </a:r>
          </a:p>
        </p:txBody>
      </p:sp>
      <p:sp>
        <p:nvSpPr>
          <p:cNvPr id="4" name="">
            <a:extLst xmlns:a="http://schemas.openxmlformats.org/drawingml/2006/main">
              <a:ext uri="{FF2B5EF4-FFF2-40B4-BE49-F238E27FC236}">
                <a16:creationId xmlns:a16="http://schemas.microsoft.com/office/drawing/2014/main" id="{39749E10-C376-453C-BDF3-EA1A9291C7C9}"/>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2EB8B31E-2935-476A-9BD8-33045FCEA03D}"/>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Learning Goals</a:t>
            </a:r>
          </a:p>
        </p:txBody>
      </p:sp>
      <p:sp>
        <p:nvSpPr>
          <p:cNvPr id="6" name="text-5">
            <a:extLst xmlns:a="http://schemas.openxmlformats.org/drawingml/2006/main">
              <a:ext uri="{FF2B5EF4-FFF2-40B4-BE49-F238E27FC236}">
                <a16:creationId xmlns:a16="http://schemas.microsoft.com/office/drawing/2014/main" id="{AFA57BC0-2A58-42E0-A429-6138C65D5FA9}"/>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4</a:t>
            </a:r>
          </a:p>
        </p:txBody>
      </p:sp>
    </p:spTree>
    <p:extLst>
      <p:ext uri="{BB962C8B-B14F-4D97-AF65-F5344CB8AC3E}">
        <p14:creationId xmlns:p14="http://schemas.microsoft.com/office/powerpoint/2010/main" val="439443704"/>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4DB74C98-6575-4E1E-AAB0-31D90A994E48}"/>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3  /  LESSON</a:t>
            </a:r>
          </a:p>
        </p:txBody>
      </p:sp>
      <p:sp>
        <p:nvSpPr>
          <p:cNvPr id="2" name="text-1">
            <a:extLst xmlns:a="http://schemas.openxmlformats.org/drawingml/2006/main">
              <a:ext uri="{FF2B5EF4-FFF2-40B4-BE49-F238E27FC236}">
                <a16:creationId xmlns:a16="http://schemas.microsoft.com/office/drawing/2014/main" id="{A00AE6A7-CE29-4F76-88BF-98C2E2F650A5}"/>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Learning goals · Taxes and gains from trade</a:t>
            </a:r>
          </a:p>
        </p:txBody>
      </p:sp>
      <p:sp>
        <p:nvSpPr>
          <p:cNvPr id="3" name="text-2">
            <a:extLst xmlns:a="http://schemas.openxmlformats.org/drawingml/2006/main">
              <a:ext uri="{FF2B5EF4-FFF2-40B4-BE49-F238E27FC236}">
                <a16:creationId xmlns:a16="http://schemas.microsoft.com/office/drawing/2014/main" id="{2C2C8B89-FC4A-4B6D-BDB5-2DFB8F41C7AF}"/>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250" b="0" i="0">
                <a:solidFill>
                  <a:srgbClr val="1D2A33"/>
                </a:solidFill>
                <a:latin typeface="Aptos"/>
                <a:ea typeface="Aptos"/>
                <a:cs typeface="Aptos"/>
              </a:defRPr>
            </a:pPr>
            <a:r>
              <a:t>distinguish legal tax incidence from economic incidence</a:t>
            </a:r>
          </a:p>
          <a:p xmlns:a="http://schemas.openxmlformats.org/drawingml/2006/main">
            <a:pPr marL="254000" indent="-152400" algn="l">
              <a:spcAft>
                <a:spcPts val="1600"/>
              </a:spcAft>
              <a:buChar char="•"/>
              <a:defRPr sz="2250" b="0" i="0">
                <a:solidFill>
                  <a:srgbClr val="1D2A33"/>
                </a:solidFill>
                <a:latin typeface="Aptos"/>
                <a:ea typeface="Aptos"/>
                <a:cs typeface="Aptos"/>
              </a:defRPr>
            </a:pPr>
            <a:r>
              <a:t>explain how relative responsiveness affects tax burdens</a:t>
            </a:r>
          </a:p>
          <a:p xmlns:a="http://schemas.openxmlformats.org/drawingml/2006/main">
            <a:pPr marL="254000" indent="-152400" algn="l">
              <a:spcAft>
                <a:spcPts val="1600"/>
              </a:spcAft>
              <a:buChar char="•"/>
              <a:defRPr sz="2250" b="0" i="0">
                <a:solidFill>
                  <a:srgbClr val="1D2A33"/>
                </a:solidFill>
                <a:latin typeface="Aptos"/>
                <a:ea typeface="Aptos"/>
                <a:cs typeface="Aptos"/>
              </a:defRPr>
            </a:pPr>
            <a:r>
              <a:t>distinguish consumer surplus, producer surplus, government revenue, total surplus, and deadweight loss</a:t>
            </a:r>
          </a:p>
        </p:txBody>
      </p:sp>
      <p:sp>
        <p:nvSpPr>
          <p:cNvPr id="4" name="">
            <a:extLst xmlns:a="http://schemas.openxmlformats.org/drawingml/2006/main">
              <a:ext uri="{FF2B5EF4-FFF2-40B4-BE49-F238E27FC236}">
                <a16:creationId xmlns:a16="http://schemas.microsoft.com/office/drawing/2014/main" id="{F1C5989E-24C9-4E1E-8D57-BB229B0272B4}"/>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3C25A1AB-9CDF-484D-840B-9F804855E516}"/>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Learning Goals</a:t>
            </a:r>
          </a:p>
        </p:txBody>
      </p:sp>
      <p:sp>
        <p:nvSpPr>
          <p:cNvPr id="6" name="text-5">
            <a:extLst xmlns:a="http://schemas.openxmlformats.org/drawingml/2006/main">
              <a:ext uri="{FF2B5EF4-FFF2-40B4-BE49-F238E27FC236}">
                <a16:creationId xmlns:a16="http://schemas.microsoft.com/office/drawing/2014/main" id="{0F338F22-8FAB-4752-9863-4B2561342562}"/>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5</a:t>
            </a:r>
          </a:p>
        </p:txBody>
      </p:sp>
    </p:spTree>
    <p:extLst>
      <p:ext uri="{BB962C8B-B14F-4D97-AF65-F5344CB8AC3E}">
        <p14:creationId xmlns:p14="http://schemas.microsoft.com/office/powerpoint/2010/main" val="1676110828"/>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A3C3FF3F-12DF-4E4F-A983-4F3AE873230A}"/>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3  /  LESSON</a:t>
            </a:r>
          </a:p>
        </p:txBody>
      </p:sp>
      <p:sp>
        <p:nvSpPr>
          <p:cNvPr id="2" name="text-1">
            <a:extLst xmlns:a="http://schemas.openxmlformats.org/drawingml/2006/main">
              <a:ext uri="{FF2B5EF4-FFF2-40B4-BE49-F238E27FC236}">
                <a16:creationId xmlns:a16="http://schemas.microsoft.com/office/drawing/2014/main" id="{524F0903-1406-4054-BD8F-B8AB05A89D9C}"/>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Learning goals · Effects on others and evaluation</a:t>
            </a:r>
          </a:p>
        </p:txBody>
      </p:sp>
      <p:sp>
        <p:nvSpPr>
          <p:cNvPr id="3" name="text-2">
            <a:extLst xmlns:a="http://schemas.openxmlformats.org/drawingml/2006/main">
              <a:ext uri="{FF2B5EF4-FFF2-40B4-BE49-F238E27FC236}">
                <a16:creationId xmlns:a16="http://schemas.microsoft.com/office/drawing/2014/main" id="{81836D81-13AD-4474-8CE0-E1B6FE9DBCB7}"/>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250" b="0" i="0">
                <a:solidFill>
                  <a:srgbClr val="1D2A33"/>
                </a:solidFill>
                <a:latin typeface="Aptos"/>
                <a:ea typeface="Aptos"/>
                <a:cs typeface="Aptos"/>
              </a:defRPr>
            </a:pPr>
            <a:r>
              <a:t>identify negative externalities, positive externalities, and public goods without treating them as synonyms</a:t>
            </a:r>
          </a:p>
          <a:p xmlns:a="http://schemas.openxmlformats.org/drawingml/2006/main">
            <a:pPr marL="254000" indent="-152400" algn="l">
              <a:spcAft>
                <a:spcPts val="1600"/>
              </a:spcAft>
              <a:buChar char="•"/>
              <a:defRPr sz="2250" b="0" i="0">
                <a:solidFill>
                  <a:srgbClr val="1D2A33"/>
                </a:solidFill>
                <a:latin typeface="Aptos"/>
                <a:ea typeface="Aptos"/>
                <a:cs typeface="Aptos"/>
              </a:defRPr>
            </a:pPr>
            <a:r>
              <a:t>evaluate a sports policy by asking about its counterfactual, behavioral effects, allocation, efficiency, distribution, and evidence</a:t>
            </a:r>
          </a:p>
        </p:txBody>
      </p:sp>
      <p:sp>
        <p:nvSpPr>
          <p:cNvPr id="4" name="">
            <a:extLst xmlns:a="http://schemas.openxmlformats.org/drawingml/2006/main">
              <a:ext uri="{FF2B5EF4-FFF2-40B4-BE49-F238E27FC236}">
                <a16:creationId xmlns:a16="http://schemas.microsoft.com/office/drawing/2014/main" id="{7BDA6973-1C9A-4AE6-83AE-1A19BE565F92}"/>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EFA2672E-6CCA-40A9-9252-56A26B44B05F}"/>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Learning Goals</a:t>
            </a:r>
          </a:p>
        </p:txBody>
      </p:sp>
      <p:sp>
        <p:nvSpPr>
          <p:cNvPr id="6" name="text-5">
            <a:extLst xmlns:a="http://schemas.openxmlformats.org/drawingml/2006/main">
              <a:ext uri="{FF2B5EF4-FFF2-40B4-BE49-F238E27FC236}">
                <a16:creationId xmlns:a16="http://schemas.microsoft.com/office/drawing/2014/main" id="{7097DDCD-5CB6-41D1-8C1F-34B33E58BF1C}"/>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6</a:t>
            </a:r>
          </a:p>
        </p:txBody>
      </p:sp>
    </p:spTree>
    <p:extLst>
      <p:ext uri="{BB962C8B-B14F-4D97-AF65-F5344CB8AC3E}">
        <p14:creationId xmlns:p14="http://schemas.microsoft.com/office/powerpoint/2010/main" val="1562246472"/>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8E05AD15-4D4A-48DD-AE3B-6B438E6F94AE}"/>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3  /  LESSON</a:t>
            </a:r>
          </a:p>
        </p:txBody>
      </p:sp>
      <p:sp>
        <p:nvSpPr>
          <p:cNvPr id="2" name="text-1">
            <a:extLst xmlns:a="http://schemas.openxmlformats.org/drawingml/2006/main">
              <a:ext uri="{FF2B5EF4-FFF2-40B4-BE49-F238E27FC236}">
                <a16:creationId xmlns:a16="http://schemas.microsoft.com/office/drawing/2014/main" id="{3E364F98-3113-400E-94C4-327B1CFFAC29}"/>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Two levels of quantitative practice</a:t>
            </a:r>
          </a:p>
        </p:txBody>
      </p:sp>
      <p:sp>
        <p:nvSpPr>
          <p:cNvPr id="3" name="text-2">
            <a:extLst xmlns:a="http://schemas.openxmlformats.org/drawingml/2006/main">
              <a:ext uri="{FF2B5EF4-FFF2-40B4-BE49-F238E27FC236}">
                <a16:creationId xmlns:a16="http://schemas.microsoft.com/office/drawing/2014/main" id="{4B64DC29-DA49-414C-8A19-FA7AC2C356B9}"/>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rPr sz="2400" b="1" i="0">
                <a:solidFill>
                  <a:srgbClr val="1D2A33"/>
                </a:solidFill>
                <a:latin typeface="Aptos"/>
                <a:ea typeface="Aptos"/>
                <a:cs typeface="Aptos"/>
              </a:rPr>
              <a:t>Graph reading and arithmetic:</a:t>
            </a:r>
            <a:r>
              <a:t> interpret diagrams and calculate with supplied values.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rPr sz="2400" b="1" i="0">
                <a:solidFill>
                  <a:srgbClr val="1D2A33"/>
                </a:solidFill>
                <a:latin typeface="Aptos"/>
                <a:ea typeface="Aptos"/>
                <a:cs typeface="Aptos"/>
              </a:rPr>
              <a:t>Algebra Extension:</a:t>
            </a:r>
            <a:r>
              <a:t> recover those values from simple demand and supply equations.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Every numerical answer needs an economic interpretation.</a:t>
            </a:r>
          </a:p>
        </p:txBody>
      </p:sp>
      <p:sp>
        <p:nvSpPr>
          <p:cNvPr id="4" name="text-3">
            <a:extLst xmlns:a="http://schemas.openxmlformats.org/drawingml/2006/main">
              <a:ext uri="{FF2B5EF4-FFF2-40B4-BE49-F238E27FC236}">
                <a16:creationId xmlns:a16="http://schemas.microsoft.com/office/drawing/2014/main" id="{8C179A34-7C51-45B2-B5F9-D4663D0D9EBB}"/>
              </a:ext>
            </a:extLst>
          </p:cNvPr>
          <p:cNvSpPr>
            <a:spLocks xmlns:a="http://schemas.openxmlformats.org/drawingml/2006/main" noGrp="1"/>
          </p:cNvSpPr>
          <p:nvPr/>
        </p:nvSpPr>
        <p:spPr>
          <a:xfrm xmlns:a="http://schemas.openxmlformats.org/drawingml/2006/main">
            <a:off x="723900" y="5486400"/>
            <a:ext cx="107442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100" b="1" i="0">
                <a:solidFill>
                  <a:srgbClr val="12455E"/>
                </a:solidFill>
                <a:latin typeface="Aptos"/>
                <a:ea typeface="Aptos"/>
                <a:cs typeface="Aptos"/>
              </a:defRPr>
            </a:pPr>
            <a:r>
              <a:rPr sz="2100" b="1" i="0">
                <a:solidFill>
                  <a:srgbClr val="12455E"/>
                </a:solidFill>
                <a:latin typeface="Aptos"/>
                <a:ea typeface="Aptos"/>
                <a:cs typeface="Aptos"/>
              </a:rPr>
              <a:t>The algebra slides can be skipped without breaking the policy discussion.</a:t>
            </a:r>
          </a:p>
        </p:txBody>
      </p:sp>
      <p:sp>
        <p:nvSpPr>
          <p:cNvPr id="5" name="">
            <a:extLst xmlns:a="http://schemas.openxmlformats.org/drawingml/2006/main">
              <a:ext uri="{FF2B5EF4-FFF2-40B4-BE49-F238E27FC236}">
                <a16:creationId xmlns:a16="http://schemas.microsoft.com/office/drawing/2014/main" id="{701C7121-73F2-42A3-8D8F-A511845DABA8}"/>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5">
            <a:extLst xmlns:a="http://schemas.openxmlformats.org/drawingml/2006/main">
              <a:ext uri="{FF2B5EF4-FFF2-40B4-BE49-F238E27FC236}">
                <a16:creationId xmlns:a16="http://schemas.microsoft.com/office/drawing/2014/main" id="{B667305B-61B5-4AAB-9875-F668DA82298A}"/>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Learning Goals</a:t>
            </a:r>
          </a:p>
        </p:txBody>
      </p:sp>
      <p:sp>
        <p:nvSpPr>
          <p:cNvPr id="7" name="text-6">
            <a:extLst xmlns:a="http://schemas.openxmlformats.org/drawingml/2006/main">
              <a:ext uri="{FF2B5EF4-FFF2-40B4-BE49-F238E27FC236}">
                <a16:creationId xmlns:a16="http://schemas.microsoft.com/office/drawing/2014/main" id="{A1B8DDD4-4ED8-400D-8254-9806B986193F}"/>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7</a:t>
            </a:r>
          </a:p>
        </p:txBody>
      </p:sp>
    </p:spTree>
    <p:extLst>
      <p:ext uri="{BB962C8B-B14F-4D97-AF65-F5344CB8AC3E}">
        <p14:creationId xmlns:p14="http://schemas.microsoft.com/office/powerpoint/2010/main" val="829701150"/>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38D4B95C-058A-4AB5-A61E-71A9C65EFB6B}"/>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3  /  LESSON</a:t>
            </a:r>
          </a:p>
        </p:txBody>
      </p:sp>
      <p:sp>
        <p:nvSpPr>
          <p:cNvPr id="2" name="text-1">
            <a:extLst xmlns:a="http://schemas.openxmlformats.org/drawingml/2006/main">
              <a:ext uri="{FF2B5EF4-FFF2-40B4-BE49-F238E27FC236}">
                <a16:creationId xmlns:a16="http://schemas.microsoft.com/office/drawing/2014/main" id="{4FFE84AB-5731-41E8-AAB4-923776B7B466}"/>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Equilibrium clears the market</a:t>
            </a:r>
          </a:p>
        </p:txBody>
      </p:sp>
      <p:sp>
        <p:nvSpPr>
          <p:cNvPr id="3" name="text-2">
            <a:extLst xmlns:a="http://schemas.openxmlformats.org/drawingml/2006/main">
              <a:ext uri="{FF2B5EF4-FFF2-40B4-BE49-F238E27FC236}">
                <a16:creationId xmlns:a16="http://schemas.microsoft.com/office/drawing/2014/main" id="{6272EB5E-F465-4E3A-9C4C-5614F657186C}"/>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At the equilibrium price, quantity demanded equals quantity supplied.</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Buyers’ and sellers’ plans can be carried out together.</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No shortage or surplus is pushing the market price to change.</a:t>
            </a:r>
          </a:p>
        </p:txBody>
      </p:sp>
      <p:sp>
        <p:nvSpPr>
          <p:cNvPr id="4" name="text-3">
            <a:extLst xmlns:a="http://schemas.openxmlformats.org/drawingml/2006/main">
              <a:ext uri="{FF2B5EF4-FFF2-40B4-BE49-F238E27FC236}">
                <a16:creationId xmlns:a16="http://schemas.microsoft.com/office/drawing/2014/main" id="{91904433-7E66-4913-93F9-640847384B0F}"/>
              </a:ext>
            </a:extLst>
          </p:cNvPr>
          <p:cNvSpPr>
            <a:spLocks xmlns:a="http://schemas.openxmlformats.org/drawingml/2006/main" noGrp="1"/>
          </p:cNvSpPr>
          <p:nvPr/>
        </p:nvSpPr>
        <p:spPr>
          <a:xfrm xmlns:a="http://schemas.openxmlformats.org/drawingml/2006/main">
            <a:off x="723900" y="5486400"/>
            <a:ext cx="107442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100" b="1" i="0">
                <a:solidFill>
                  <a:srgbClr val="12455E"/>
                </a:solidFill>
                <a:latin typeface="Aptos"/>
                <a:ea typeface="Aptos"/>
                <a:cs typeface="Aptos"/>
              </a:defRPr>
            </a:pPr>
            <a:r>
              <a:rPr sz="2100" b="1" i="0">
                <a:solidFill>
                  <a:srgbClr val="12455E"/>
                </a:solidFill>
                <a:latin typeface="Aptos"/>
                <a:ea typeface="Aptos"/>
                <a:cs typeface="Aptos"/>
              </a:rPr>
              <a:t>Use this outcome as an explicit comparison point for policy.</a:t>
            </a:r>
          </a:p>
        </p:txBody>
      </p:sp>
      <p:sp>
        <p:nvSpPr>
          <p:cNvPr id="5" name="">
            <a:extLst xmlns:a="http://schemas.openxmlformats.org/drawingml/2006/main">
              <a:ext uri="{FF2B5EF4-FFF2-40B4-BE49-F238E27FC236}">
                <a16:creationId xmlns:a16="http://schemas.microsoft.com/office/drawing/2014/main" id="{8F11AC57-B768-476D-A396-65C733119EF9}"/>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5">
            <a:extLst xmlns:a="http://schemas.openxmlformats.org/drawingml/2006/main">
              <a:ext uri="{FF2B5EF4-FFF2-40B4-BE49-F238E27FC236}">
                <a16:creationId xmlns:a16="http://schemas.microsoft.com/office/drawing/2014/main" id="{20C79FDB-FF20-4815-87EC-B65340760E00}"/>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Equilibrium As A Policy Benchmark</a:t>
            </a:r>
          </a:p>
        </p:txBody>
      </p:sp>
      <p:sp>
        <p:nvSpPr>
          <p:cNvPr id="7" name="text-6">
            <a:extLst xmlns:a="http://schemas.openxmlformats.org/drawingml/2006/main">
              <a:ext uri="{FF2B5EF4-FFF2-40B4-BE49-F238E27FC236}">
                <a16:creationId xmlns:a16="http://schemas.microsoft.com/office/drawing/2014/main" id="{507B9F23-8179-4714-950A-89003421328A}"/>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8</a:t>
            </a:r>
          </a:p>
        </p:txBody>
      </p:sp>
    </p:spTree>
    <p:extLst>
      <p:ext uri="{BB962C8B-B14F-4D97-AF65-F5344CB8AC3E}">
        <p14:creationId xmlns:p14="http://schemas.microsoft.com/office/powerpoint/2010/main" val="1614197783"/>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text-0">
            <a:extLst xmlns:a="http://schemas.openxmlformats.org/drawingml/2006/main">
              <a:ext uri="{FF2B5EF4-FFF2-40B4-BE49-F238E27FC236}">
                <a16:creationId xmlns:a16="http://schemas.microsoft.com/office/drawing/2014/main" id="{1823A2A7-A8F8-407B-9D8A-A35FDB3C47F5}"/>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3  /  BENCHMARK</a:t>
            </a:r>
          </a:p>
        </p:txBody>
      </p:sp>
      <p:sp>
        <p:nvSpPr>
          <p:cNvPr id="2" name="text-1">
            <a:extLst xmlns:a="http://schemas.openxmlformats.org/drawingml/2006/main">
              <a:ext uri="{FF2B5EF4-FFF2-40B4-BE49-F238E27FC236}">
                <a16:creationId xmlns:a16="http://schemas.microsoft.com/office/drawing/2014/main" id="{E9A42047-7AF7-4C03-8B45-05EEDBFA0E8D}"/>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The common market from Chapter 2</a:t>
            </a:r>
          </a:p>
        </p:txBody>
      </p:sp>
      <p:sp>
        <p:nvSpPr>
          <p:cNvPr id="3" name="text-2">
            <a:extLst xmlns:a="http://schemas.openxmlformats.org/drawingml/2006/main">
              <a:ext uri="{FF2B5EF4-FFF2-40B4-BE49-F238E27FC236}">
                <a16:creationId xmlns:a16="http://schemas.microsoft.com/office/drawing/2014/main" id="{A4AA42A9-6F85-4F89-9A0B-6F2B8A91DE8F}"/>
              </a:ext>
            </a:extLst>
          </p:cNvPr>
          <p:cNvSpPr>
            <a:spLocks xmlns:a="http://schemas.openxmlformats.org/drawingml/2006/main" noGrp="1"/>
          </p:cNvSpPr>
          <p:nvPr/>
        </p:nvSpPr>
        <p:spPr>
          <a:xfrm xmlns:a="http://schemas.openxmlformats.org/drawingml/2006/main">
            <a:off x="723900" y="1695450"/>
            <a:ext cx="107442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250" b="0" i="0">
                <a:solidFill>
                  <a:srgbClr val="1D2A33"/>
                </a:solidFill>
                <a:latin typeface="Aptos"/>
                <a:ea typeface="Aptos"/>
                <a:cs typeface="Aptos"/>
              </a:defRPr>
            </a:pPr>
            <a:r>
              <a:rPr sz="2250" b="0" i="0">
                <a:solidFill>
                  <a:srgbClr val="1D2A33"/>
                </a:solidFill>
                <a:latin typeface="Aptos"/>
                <a:ea typeface="Aptos"/>
                <a:cs typeface="Aptos"/>
              </a:rPr>
              <a:t>These are hypothetical teaching curves, not estimates of a real ticket market.</a:t>
            </a:r>
          </a:p>
        </p:txBody>
      </p:sp>
      <p:sp>
        <p:nvSpPr>
          <p:cNvPr id="4" name="text-3">
            <a:extLst xmlns:a="http://schemas.openxmlformats.org/drawingml/2006/main">
              <a:ext uri="{FF2B5EF4-FFF2-40B4-BE49-F238E27FC236}">
                <a16:creationId xmlns:a16="http://schemas.microsoft.com/office/drawing/2014/main" id="{BF88A16E-C536-415C-9DE6-FED91599F6E5}"/>
              </a:ext>
            </a:extLst>
          </p:cNvPr>
          <p:cNvSpPr>
            <a:spLocks xmlns:a="http://schemas.openxmlformats.org/drawingml/2006/main" noGrp="1"/>
          </p:cNvSpPr>
          <p:nvPr/>
        </p:nvSpPr>
        <p:spPr>
          <a:xfrm xmlns:a="http://schemas.openxmlformats.org/drawingml/2006/main">
            <a:off x="723900" y="2724150"/>
            <a:ext cx="107442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850" b="0" i="0">
                <a:solidFill>
                  <a:srgbClr val="12455E"/>
                </a:solidFill>
                <a:latin typeface="Aptos"/>
                <a:ea typeface="Aptos"/>
                <a:cs typeface="Aptos"/>
              </a:defRPr>
            </a:pPr>
            <a:r>
              <a:rPr sz="2850" b="0" i="0">
                <a:solidFill>
                  <a:srgbClr val="12455E"/>
                </a:solidFill>
                <a:latin typeface="Aptos"/>
                <a:ea typeface="Aptos"/>
                <a:cs typeface="Aptos"/>
              </a:rPr>
              <a:t>Demand: P = 100 − 5Q</a:t>
            </a:r>
          </a:p>
        </p:txBody>
      </p:sp>
      <p:sp>
        <p:nvSpPr>
          <p:cNvPr id="5" name="text-4">
            <a:extLst xmlns:a="http://schemas.openxmlformats.org/drawingml/2006/main">
              <a:ext uri="{FF2B5EF4-FFF2-40B4-BE49-F238E27FC236}">
                <a16:creationId xmlns:a16="http://schemas.microsoft.com/office/drawing/2014/main" id="{F7F5B3EA-80CA-40C0-A525-6544639FE267}"/>
              </a:ext>
            </a:extLst>
          </p:cNvPr>
          <p:cNvSpPr>
            <a:spLocks xmlns:a="http://schemas.openxmlformats.org/drawingml/2006/main" noGrp="1"/>
          </p:cNvSpPr>
          <p:nvPr/>
        </p:nvSpPr>
        <p:spPr>
          <a:xfrm xmlns:a="http://schemas.openxmlformats.org/drawingml/2006/main">
            <a:off x="723900" y="3514725"/>
            <a:ext cx="107442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850" b="0" i="0">
                <a:solidFill>
                  <a:srgbClr val="12455E"/>
                </a:solidFill>
                <a:latin typeface="Aptos"/>
                <a:ea typeface="Aptos"/>
                <a:cs typeface="Aptos"/>
              </a:defRPr>
            </a:pPr>
            <a:r>
              <a:rPr sz="2850" b="0" i="0">
                <a:solidFill>
                  <a:srgbClr val="12455E"/>
                </a:solidFill>
                <a:latin typeface="Aptos"/>
                <a:ea typeface="Aptos"/>
                <a:cs typeface="Aptos"/>
              </a:rPr>
              <a:t>Supply: P = 20 + 5Q</a:t>
            </a:r>
          </a:p>
        </p:txBody>
      </p:sp>
      <p:sp>
        <p:nvSpPr>
          <p:cNvPr id="6" name="text-5">
            <a:extLst xmlns:a="http://schemas.openxmlformats.org/drawingml/2006/main">
              <a:ext uri="{FF2B5EF4-FFF2-40B4-BE49-F238E27FC236}">
                <a16:creationId xmlns:a16="http://schemas.microsoft.com/office/drawing/2014/main" id="{B70BCA2F-A192-43CC-B3A4-AC3B8E434B02}"/>
              </a:ext>
            </a:extLst>
          </p:cNvPr>
          <p:cNvSpPr>
            <a:spLocks xmlns:a="http://schemas.openxmlformats.org/drawingml/2006/main" noGrp="1"/>
          </p:cNvSpPr>
          <p:nvPr/>
        </p:nvSpPr>
        <p:spPr>
          <a:xfrm xmlns:a="http://schemas.openxmlformats.org/drawingml/2006/main">
            <a:off x="723900" y="4305300"/>
            <a:ext cx="107442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850" b="0" i="0">
                <a:solidFill>
                  <a:srgbClr val="12455E"/>
                </a:solidFill>
                <a:latin typeface="Aptos"/>
                <a:ea typeface="Aptos"/>
                <a:cs typeface="Aptos"/>
              </a:defRPr>
            </a:pPr>
            <a:r>
              <a:rPr sz="2850" b="0" i="0">
                <a:solidFill>
                  <a:srgbClr val="12455E"/>
                </a:solidFill>
                <a:latin typeface="Aptos"/>
                <a:ea typeface="Aptos"/>
                <a:cs typeface="Aptos"/>
              </a:rPr>
              <a:t>Equilibrium: Q* = 8; P* = 60</a:t>
            </a:r>
          </a:p>
        </p:txBody>
      </p:sp>
      <p:sp>
        <p:nvSpPr>
          <p:cNvPr id="7" name="text-6">
            <a:extLst xmlns:a="http://schemas.openxmlformats.org/drawingml/2006/main">
              <a:ext uri="{FF2B5EF4-FFF2-40B4-BE49-F238E27FC236}">
                <a16:creationId xmlns:a16="http://schemas.microsoft.com/office/drawing/2014/main" id="{1CBD6F86-C842-48F1-B82C-E4521D0508AD}"/>
              </a:ext>
            </a:extLst>
          </p:cNvPr>
          <p:cNvSpPr>
            <a:spLocks xmlns:a="http://schemas.openxmlformats.org/drawingml/2006/main" noGrp="1"/>
          </p:cNvSpPr>
          <p:nvPr/>
        </p:nvSpPr>
        <p:spPr>
          <a:xfrm xmlns:a="http://schemas.openxmlformats.org/drawingml/2006/main">
            <a:off x="723900" y="5381625"/>
            <a:ext cx="10744200" cy="7715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100" b="1" i="0">
                <a:solidFill>
                  <a:srgbClr val="12455E"/>
                </a:solidFill>
                <a:latin typeface="Aptos"/>
                <a:ea typeface="Aptos"/>
                <a:cs typeface="Aptos"/>
              </a:defRPr>
            </a:pPr>
            <a:r>
              <a:rPr sz="2100" b="1" i="0">
                <a:solidFill>
                  <a:srgbClr val="12455E"/>
                </a:solidFill>
                <a:latin typeface="Aptos"/>
                <a:ea typeface="Aptos"/>
                <a:cs typeface="Aptos"/>
              </a:rPr>
              <a:t>At 60, buyers want 8 and sellers offer 8.</a:t>
            </a:r>
          </a:p>
        </p:txBody>
      </p:sp>
      <p:sp>
        <p:nvSpPr>
          <p:cNvPr id="8" name="">
            <a:extLst xmlns:a="http://schemas.openxmlformats.org/drawingml/2006/main">
              <a:ext uri="{FF2B5EF4-FFF2-40B4-BE49-F238E27FC236}">
                <a16:creationId xmlns:a16="http://schemas.microsoft.com/office/drawing/2014/main" id="{7469F36A-AA92-4F02-8BFF-C019980E7988}"/>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9" name="text-8">
            <a:extLst xmlns:a="http://schemas.openxmlformats.org/drawingml/2006/main">
              <a:ext uri="{FF2B5EF4-FFF2-40B4-BE49-F238E27FC236}">
                <a16:creationId xmlns:a16="http://schemas.microsoft.com/office/drawing/2014/main" id="{40409E99-413E-4E08-9005-2E29E3C4C89E}"/>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Equilibrium As A Policy Benchmark</a:t>
            </a:r>
          </a:p>
        </p:txBody>
      </p:sp>
      <p:sp>
        <p:nvSpPr>
          <p:cNvPr id="10" name="text-9">
            <a:extLst xmlns:a="http://schemas.openxmlformats.org/drawingml/2006/main">
              <a:ext uri="{FF2B5EF4-FFF2-40B4-BE49-F238E27FC236}">
                <a16:creationId xmlns:a16="http://schemas.microsoft.com/office/drawing/2014/main" id="{310CDABD-850F-4C1D-8BE7-B99CA5439600}"/>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9</a:t>
            </a:r>
          </a:p>
        </p:txBody>
      </p:sp>
    </p:spTree>
    <p:extLst>
      <p:ext uri="{BB962C8B-B14F-4D97-AF65-F5344CB8AC3E}">
        <p14:creationId xmlns:p14="http://schemas.microsoft.com/office/powerpoint/2010/main" val="1135963941"/>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EE5D22CB-CA34-4E63-BD90-63349C704743}"/>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3  /  LESSON</a:t>
            </a:r>
          </a:p>
        </p:txBody>
      </p:sp>
      <p:sp>
        <p:nvSpPr>
          <p:cNvPr id="2" name="text-1">
            <a:extLst xmlns:a="http://schemas.openxmlformats.org/drawingml/2006/main">
              <a:ext uri="{FF2B5EF4-FFF2-40B4-BE49-F238E27FC236}">
                <a16:creationId xmlns:a16="http://schemas.microsoft.com/office/drawing/2014/main" id="{141762B1-967E-49E2-A4EB-BB966785DB95}"/>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Choose a benchmark that fits the institution</a:t>
            </a:r>
          </a:p>
        </p:txBody>
      </p:sp>
      <p:sp>
        <p:nvSpPr>
          <p:cNvPr id="3" name="text-2">
            <a:extLst xmlns:a="http://schemas.openxmlformats.org/drawingml/2006/main">
              <a:ext uri="{FF2B5EF4-FFF2-40B4-BE49-F238E27FC236}">
                <a16:creationId xmlns:a16="http://schemas.microsoft.com/office/drawing/2014/main" id="{66E9C17F-971C-43A5-9DBF-1B2D6B937F9C}"/>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A team may have market power; one event may have fixed capacity.</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A transaction can affect residents outside the market.</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The competitive model makes the comparison explicit, but does not describe every sports setting.</a:t>
            </a:r>
          </a:p>
        </p:txBody>
      </p:sp>
      <p:sp>
        <p:nvSpPr>
          <p:cNvPr id="4" name="">
            <a:extLst xmlns:a="http://schemas.openxmlformats.org/drawingml/2006/main">
              <a:ext uri="{FF2B5EF4-FFF2-40B4-BE49-F238E27FC236}">
                <a16:creationId xmlns:a16="http://schemas.microsoft.com/office/drawing/2014/main" id="{C485CD73-BCA5-44D2-A57E-8F31D71AFB4F}"/>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6FF8A048-4CF4-471F-8DA3-A4C4A53C2E96}"/>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Equilibrium As A Policy Benchmark</a:t>
            </a:r>
          </a:p>
        </p:txBody>
      </p:sp>
      <p:sp>
        <p:nvSpPr>
          <p:cNvPr id="6" name="text-5">
            <a:extLst xmlns:a="http://schemas.openxmlformats.org/drawingml/2006/main">
              <a:ext uri="{FF2B5EF4-FFF2-40B4-BE49-F238E27FC236}">
                <a16:creationId xmlns:a16="http://schemas.microsoft.com/office/drawing/2014/main" id="{ECF8F96C-3DC7-4FCF-8580-39E4A827118F}"/>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10</a:t>
            </a:r>
          </a:p>
        </p:txBody>
      </p:sp>
    </p:spTree>
    <p:extLst>
      <p:ext uri="{BB962C8B-B14F-4D97-AF65-F5344CB8AC3E}">
        <p14:creationId xmlns:p14="http://schemas.microsoft.com/office/powerpoint/2010/main" val="1511428338"/>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text-0">
            <a:extLst xmlns:a="http://schemas.openxmlformats.org/drawingml/2006/main">
              <a:ext uri="{FF2B5EF4-FFF2-40B4-BE49-F238E27FC236}">
                <a16:creationId xmlns:a16="http://schemas.microsoft.com/office/drawing/2014/main" id="{ECE69F04-B985-414C-98EE-897629F67386}"/>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3  /  ALGEBRA EXTENSION</a:t>
            </a:r>
          </a:p>
        </p:txBody>
      </p:sp>
      <p:sp>
        <p:nvSpPr>
          <p:cNvPr id="2" name="text-1">
            <a:extLst xmlns:a="http://schemas.openxmlformats.org/drawingml/2006/main">
              <a:ext uri="{FF2B5EF4-FFF2-40B4-BE49-F238E27FC236}">
                <a16:creationId xmlns:a16="http://schemas.microsoft.com/office/drawing/2014/main" id="{F7A72CA3-4892-4A55-A522-10E509948846}"/>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Algebra Extension · Finding the benchmark</a:t>
            </a:r>
          </a:p>
        </p:txBody>
      </p:sp>
      <p:sp>
        <p:nvSpPr>
          <p:cNvPr id="3" name="text-2">
            <a:extLst xmlns:a="http://schemas.openxmlformats.org/drawingml/2006/main">
              <a:ext uri="{FF2B5EF4-FFF2-40B4-BE49-F238E27FC236}">
                <a16:creationId xmlns:a16="http://schemas.microsoft.com/office/drawing/2014/main" id="{9EA4E2BF-13D2-453E-A4B5-15E0BCD0086A}"/>
              </a:ext>
            </a:extLst>
          </p:cNvPr>
          <p:cNvSpPr>
            <a:spLocks xmlns:a="http://schemas.openxmlformats.org/drawingml/2006/main" noGrp="1"/>
          </p:cNvSpPr>
          <p:nvPr/>
        </p:nvSpPr>
        <p:spPr>
          <a:xfrm xmlns:a="http://schemas.openxmlformats.org/drawingml/2006/main">
            <a:off x="723900" y="1695450"/>
            <a:ext cx="107442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250" b="0" i="0">
                <a:solidFill>
                  <a:srgbClr val="1D2A33"/>
                </a:solidFill>
                <a:latin typeface="Aptos"/>
                <a:ea typeface="Aptos"/>
                <a:cs typeface="Aptos"/>
              </a:defRPr>
            </a:pPr>
            <a:r>
              <a:rPr sz="2250" b="0" i="0">
                <a:solidFill>
                  <a:srgbClr val="1D2A33"/>
                </a:solidFill>
                <a:latin typeface="Aptos"/>
                <a:ea typeface="Aptos"/>
                <a:cs typeface="Aptos"/>
              </a:rPr>
              <a:t>Set the two price expressions equal.</a:t>
            </a:r>
          </a:p>
        </p:txBody>
      </p:sp>
      <p:sp>
        <p:nvSpPr>
          <p:cNvPr id="4" name="text-3">
            <a:extLst xmlns:a="http://schemas.openxmlformats.org/drawingml/2006/main">
              <a:ext uri="{FF2B5EF4-FFF2-40B4-BE49-F238E27FC236}">
                <a16:creationId xmlns:a16="http://schemas.microsoft.com/office/drawing/2014/main" id="{227C7D96-E84F-4D5A-879B-929846CA6468}"/>
              </a:ext>
            </a:extLst>
          </p:cNvPr>
          <p:cNvSpPr>
            <a:spLocks xmlns:a="http://schemas.openxmlformats.org/drawingml/2006/main" noGrp="1"/>
          </p:cNvSpPr>
          <p:nvPr/>
        </p:nvSpPr>
        <p:spPr>
          <a:xfrm xmlns:a="http://schemas.openxmlformats.org/drawingml/2006/main">
            <a:off x="723900" y="2724150"/>
            <a:ext cx="107442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850" b="0" i="0">
                <a:solidFill>
                  <a:srgbClr val="12455E"/>
                </a:solidFill>
                <a:latin typeface="Aptos"/>
                <a:ea typeface="Aptos"/>
                <a:cs typeface="Aptos"/>
              </a:defRPr>
            </a:pPr>
            <a:r>
              <a:rPr sz="2850" b="0" i="0">
                <a:solidFill>
                  <a:srgbClr val="12455E"/>
                </a:solidFill>
                <a:latin typeface="Aptos"/>
                <a:ea typeface="Aptos"/>
                <a:cs typeface="Aptos"/>
              </a:rPr>
              <a:t>100 − 5Q = 20 + 5Q</a:t>
            </a:r>
          </a:p>
        </p:txBody>
      </p:sp>
      <p:sp>
        <p:nvSpPr>
          <p:cNvPr id="5" name="text-4">
            <a:extLst xmlns:a="http://schemas.openxmlformats.org/drawingml/2006/main">
              <a:ext uri="{FF2B5EF4-FFF2-40B4-BE49-F238E27FC236}">
                <a16:creationId xmlns:a16="http://schemas.microsoft.com/office/drawing/2014/main" id="{FBCFC48B-4B9E-4951-BCF5-0DE063A9DB99}"/>
              </a:ext>
            </a:extLst>
          </p:cNvPr>
          <p:cNvSpPr>
            <a:spLocks xmlns:a="http://schemas.openxmlformats.org/drawingml/2006/main" noGrp="1"/>
          </p:cNvSpPr>
          <p:nvPr/>
        </p:nvSpPr>
        <p:spPr>
          <a:xfrm xmlns:a="http://schemas.openxmlformats.org/drawingml/2006/main">
            <a:off x="723900" y="3514725"/>
            <a:ext cx="107442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850" b="0" i="0">
                <a:solidFill>
                  <a:srgbClr val="12455E"/>
                </a:solidFill>
                <a:latin typeface="Aptos"/>
                <a:ea typeface="Aptos"/>
                <a:cs typeface="Aptos"/>
              </a:defRPr>
            </a:pPr>
            <a:r>
              <a:rPr sz="2850" b="0" i="0">
                <a:solidFill>
                  <a:srgbClr val="12455E"/>
                </a:solidFill>
                <a:latin typeface="Aptos"/>
                <a:ea typeface="Aptos"/>
                <a:cs typeface="Aptos"/>
              </a:rPr>
              <a:t>80 = 10Q, so Q* = 8</a:t>
            </a:r>
          </a:p>
        </p:txBody>
      </p:sp>
      <p:sp>
        <p:nvSpPr>
          <p:cNvPr id="6" name="text-5">
            <a:extLst xmlns:a="http://schemas.openxmlformats.org/drawingml/2006/main">
              <a:ext uri="{FF2B5EF4-FFF2-40B4-BE49-F238E27FC236}">
                <a16:creationId xmlns:a16="http://schemas.microsoft.com/office/drawing/2014/main" id="{A43DFE36-191E-4A7C-8EA5-E56788E265D3}"/>
              </a:ext>
            </a:extLst>
          </p:cNvPr>
          <p:cNvSpPr>
            <a:spLocks xmlns:a="http://schemas.openxmlformats.org/drawingml/2006/main" noGrp="1"/>
          </p:cNvSpPr>
          <p:nvPr/>
        </p:nvSpPr>
        <p:spPr>
          <a:xfrm xmlns:a="http://schemas.openxmlformats.org/drawingml/2006/main">
            <a:off x="723900" y="4305300"/>
            <a:ext cx="107442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850" b="0" i="0">
                <a:solidFill>
                  <a:srgbClr val="12455E"/>
                </a:solidFill>
                <a:latin typeface="Aptos"/>
                <a:ea typeface="Aptos"/>
                <a:cs typeface="Aptos"/>
              </a:defRPr>
            </a:pPr>
            <a:r>
              <a:rPr sz="2850" b="0" i="0">
                <a:solidFill>
                  <a:srgbClr val="12455E"/>
                </a:solidFill>
                <a:latin typeface="Aptos"/>
                <a:ea typeface="Aptos"/>
                <a:cs typeface="Aptos"/>
              </a:rPr>
              <a:t>P* = 100 − 5(8) = 60</a:t>
            </a:r>
          </a:p>
        </p:txBody>
      </p:sp>
      <p:sp>
        <p:nvSpPr>
          <p:cNvPr id="7" name="text-6">
            <a:extLst xmlns:a="http://schemas.openxmlformats.org/drawingml/2006/main">
              <a:ext uri="{FF2B5EF4-FFF2-40B4-BE49-F238E27FC236}">
                <a16:creationId xmlns:a16="http://schemas.microsoft.com/office/drawing/2014/main" id="{252E99C7-F484-468F-900C-C32186B6BD27}"/>
              </a:ext>
            </a:extLst>
          </p:cNvPr>
          <p:cNvSpPr>
            <a:spLocks xmlns:a="http://schemas.openxmlformats.org/drawingml/2006/main" noGrp="1"/>
          </p:cNvSpPr>
          <p:nvPr/>
        </p:nvSpPr>
        <p:spPr>
          <a:xfrm xmlns:a="http://schemas.openxmlformats.org/drawingml/2006/main">
            <a:off x="723900" y="5381625"/>
            <a:ext cx="10744200" cy="7715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100" b="1" i="0">
                <a:solidFill>
                  <a:srgbClr val="12455E"/>
                </a:solidFill>
                <a:latin typeface="Aptos"/>
                <a:ea typeface="Aptos"/>
                <a:cs typeface="Aptos"/>
              </a:defRPr>
            </a:pPr>
            <a:r>
              <a:rPr sz="2100" b="1" i="0">
                <a:solidFill>
                  <a:srgbClr val="12455E"/>
                </a:solidFill>
                <a:latin typeface="Aptos"/>
                <a:ea typeface="Aptos"/>
                <a:cs typeface="Aptos"/>
              </a:rPr>
              <a:t>Check supply too: 20 + 5(8) = 60.</a:t>
            </a:r>
          </a:p>
        </p:txBody>
      </p:sp>
      <p:sp>
        <p:nvSpPr>
          <p:cNvPr id="8" name="">
            <a:extLst xmlns:a="http://schemas.openxmlformats.org/drawingml/2006/main">
              <a:ext uri="{FF2B5EF4-FFF2-40B4-BE49-F238E27FC236}">
                <a16:creationId xmlns:a16="http://schemas.microsoft.com/office/drawing/2014/main" id="{6FC25F28-5A20-40C7-A2E5-D5F64A68568C}"/>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9" name="text-8">
            <a:extLst xmlns:a="http://schemas.openxmlformats.org/drawingml/2006/main">
              <a:ext uri="{FF2B5EF4-FFF2-40B4-BE49-F238E27FC236}">
                <a16:creationId xmlns:a16="http://schemas.microsoft.com/office/drawing/2014/main" id="{1FE1ACCE-2681-4523-8AFB-02EB5E68BF1A}"/>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Equilibrium As A Policy Benchmark</a:t>
            </a:r>
          </a:p>
        </p:txBody>
      </p:sp>
      <p:sp>
        <p:nvSpPr>
          <p:cNvPr id="10" name="text-9">
            <a:extLst xmlns:a="http://schemas.openxmlformats.org/drawingml/2006/main">
              <a:ext uri="{FF2B5EF4-FFF2-40B4-BE49-F238E27FC236}">
                <a16:creationId xmlns:a16="http://schemas.microsoft.com/office/drawing/2014/main" id="{9F5C231C-F505-4348-A582-6D41E2419EF6}"/>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11</a:t>
            </a:r>
          </a:p>
        </p:txBody>
      </p:sp>
    </p:spTree>
    <p:extLst>
      <p:ext uri="{BB962C8B-B14F-4D97-AF65-F5344CB8AC3E}">
        <p14:creationId xmlns:p14="http://schemas.microsoft.com/office/powerpoint/2010/main" val="1801203941"/>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388AD31C-DF93-40E2-9C01-4CF0F00C60E2}"/>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3  /  LESSON</a:t>
            </a:r>
          </a:p>
        </p:txBody>
      </p:sp>
      <p:sp>
        <p:nvSpPr>
          <p:cNvPr id="2" name="text-1">
            <a:extLst xmlns:a="http://schemas.openxmlformats.org/drawingml/2006/main">
              <a:ext uri="{FF2B5EF4-FFF2-40B4-BE49-F238E27FC236}">
                <a16:creationId xmlns:a16="http://schemas.microsoft.com/office/drawing/2014/main" id="{313C336C-B52B-41B9-8A3B-26D5DFB16434}"/>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Price ceilings and price floors</a:t>
            </a:r>
          </a:p>
        </p:txBody>
      </p:sp>
      <p:sp>
        <p:nvSpPr>
          <p:cNvPr id="3" name="text-2">
            <a:extLst xmlns:a="http://schemas.openxmlformats.org/drawingml/2006/main">
              <a:ext uri="{FF2B5EF4-FFF2-40B4-BE49-F238E27FC236}">
                <a16:creationId xmlns:a16="http://schemas.microsoft.com/office/drawing/2014/main" id="{92AC79FD-5973-42C1-BA17-3B46BE0E2F49}"/>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A price control is a legal or institutional limit on a price.</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A price ceiling sets a maximum; a price floor sets a minimum.</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A control is binding only if it prevents the price that would otherwise emerge.</a:t>
            </a:r>
          </a:p>
        </p:txBody>
      </p:sp>
      <p:sp>
        <p:nvSpPr>
          <p:cNvPr id="4" name="text-3">
            <a:extLst xmlns:a="http://schemas.openxmlformats.org/drawingml/2006/main">
              <a:ext uri="{FF2B5EF4-FFF2-40B4-BE49-F238E27FC236}">
                <a16:creationId xmlns:a16="http://schemas.microsoft.com/office/drawing/2014/main" id="{F565B745-E3AF-4695-9D91-C275E34B0FA2}"/>
              </a:ext>
            </a:extLst>
          </p:cNvPr>
          <p:cNvSpPr>
            <a:spLocks xmlns:a="http://schemas.openxmlformats.org/drawingml/2006/main" noGrp="1"/>
          </p:cNvSpPr>
          <p:nvPr/>
        </p:nvSpPr>
        <p:spPr>
          <a:xfrm xmlns:a="http://schemas.openxmlformats.org/drawingml/2006/main">
            <a:off x="723900" y="5486400"/>
            <a:ext cx="107442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100" b="1" i="0">
                <a:solidFill>
                  <a:srgbClr val="12455E"/>
                </a:solidFill>
                <a:latin typeface="Aptos"/>
                <a:ea typeface="Aptos"/>
                <a:cs typeface="Aptos"/>
              </a:defRPr>
            </a:pPr>
            <a:r>
              <a:rPr sz="2100" b="1" i="0">
                <a:solidFill>
                  <a:srgbClr val="12455E"/>
                </a:solidFill>
                <a:latin typeface="Aptos"/>
                <a:ea typeface="Aptos"/>
                <a:cs typeface="Aptos"/>
              </a:rPr>
              <a:t>First compare the controlled price with the unregulated price.</a:t>
            </a:r>
          </a:p>
        </p:txBody>
      </p:sp>
      <p:sp>
        <p:nvSpPr>
          <p:cNvPr id="5" name="">
            <a:extLst xmlns:a="http://schemas.openxmlformats.org/drawingml/2006/main">
              <a:ext uri="{FF2B5EF4-FFF2-40B4-BE49-F238E27FC236}">
                <a16:creationId xmlns:a16="http://schemas.microsoft.com/office/drawing/2014/main" id="{74B5D492-4B8A-4B67-A0F8-2CAC6B2383C6}"/>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5">
            <a:extLst xmlns:a="http://schemas.openxmlformats.org/drawingml/2006/main">
              <a:ext uri="{FF2B5EF4-FFF2-40B4-BE49-F238E27FC236}">
                <a16:creationId xmlns:a16="http://schemas.microsoft.com/office/drawing/2014/main" id="{689B76C2-4A67-4C8A-A03B-CFD71924FC5B}"/>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Price Controls</a:t>
            </a:r>
          </a:p>
        </p:txBody>
      </p:sp>
      <p:sp>
        <p:nvSpPr>
          <p:cNvPr id="7" name="text-6">
            <a:extLst xmlns:a="http://schemas.openxmlformats.org/drawingml/2006/main">
              <a:ext uri="{FF2B5EF4-FFF2-40B4-BE49-F238E27FC236}">
                <a16:creationId xmlns:a16="http://schemas.microsoft.com/office/drawing/2014/main" id="{5751F52D-68D2-4785-8236-D786F0BD82AF}"/>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12</a:t>
            </a:r>
          </a:p>
        </p:txBody>
      </p:sp>
    </p:spTree>
    <p:extLst>
      <p:ext uri="{BB962C8B-B14F-4D97-AF65-F5344CB8AC3E}">
        <p14:creationId xmlns:p14="http://schemas.microsoft.com/office/powerpoint/2010/main" val="904760584"/>
      </p:ext>
    </p:extLst>
  </p:cSld>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92D70D64-5BA9-42EC-8937-C8D5B23CF146}"/>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3  /  LESSON</a:t>
            </a:r>
          </a:p>
        </p:txBody>
      </p:sp>
      <p:sp>
        <p:nvSpPr>
          <p:cNvPr id="2" name="text-1">
            <a:extLst xmlns:a="http://schemas.openxmlformats.org/drawingml/2006/main">
              <a:ext uri="{FF2B5EF4-FFF2-40B4-BE49-F238E27FC236}">
                <a16:creationId xmlns:a16="http://schemas.microsoft.com/office/drawing/2014/main" id="{7C2BD1A8-FA3A-40A5-8477-260F0BEFA44F}"/>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Which controls bind?</a:t>
            </a:r>
          </a:p>
        </p:txBody>
      </p:sp>
      <p:graphicFrame>
        <p:nvGraphicFramePr>
          <p:cNvPr id="10" name=""/>
          <p:cNvGraphicFramePr/>
          <p:nvPr/>
        </p:nvGraphicFramePr>
        <p:xfrm>
          <a:off xmlns:a="http://schemas.openxmlformats.org/drawingml/2006/main" x="685800" y="1809750"/>
          <a:ext xmlns:a="http://schemas.openxmlformats.org/drawingml/2006/main" cx="10820400" cy="2857500"/>
        </p:xfrm>
        <a:graphic xmlns:a="http://schemas.openxmlformats.org/drawingml/2006/main">
          <a:graphicData uri="http://schemas.openxmlformats.org/drawingml/2006/table">
            <a:tbl>
              <a:tblPr/>
              <a:tblGrid>
                <a:gridCol w="2238375"/>
                <a:gridCol w="3714750"/>
                <a:gridCol w="4867275"/>
              </a:tblGrid>
              <a:tr h="571500">
                <a:tc>
                  <a:txBody>
                    <a:bodyPr lIns="142875" tIns="95250" rIns="142875" bIns="95250">
                      <a:noAutofit/>
                    </a:bodyPr>
                    <a:lstStyle/>
                    <a:p>
                      <a:r>
                        <a:rPr sz="2025" b="1">
                          <a:solidFill>
                            <a:srgbClr val="FFFFFF"/>
                          </a:solidFill>
                          <a:latin typeface="Aptos"/>
                          <a:ea typeface="Aptos"/>
                          <a:cs typeface="Aptos"/>
                        </a:rPr>
                        <a:t>Rule</a:t>
                      </a:r>
                    </a:p>
                  </a:txBody>
                  <a:tcPr marL="91440" marR="91440" marT="45720" marB="45720" anchor="ctr">
                    <a:solidFill>
                      <a:srgbClr val="12455E"/>
                    </a:solidFill>
                  </a:tcPr>
                </a:tc>
                <a:tc>
                  <a:txBody>
                    <a:bodyPr lIns="142875" tIns="95250" rIns="142875" bIns="95250">
                      <a:noAutofit/>
                    </a:bodyPr>
                    <a:lstStyle/>
                    <a:p>
                      <a:r>
                        <a:rPr sz="2025" b="1">
                          <a:solidFill>
                            <a:srgbClr val="FFFFFF"/>
                          </a:solidFill>
                          <a:latin typeface="Aptos"/>
                          <a:ea typeface="Aptos"/>
                          <a:cs typeface="Aptos"/>
                        </a:rPr>
                        <a:t>Relative to equilibrium</a:t>
                      </a:r>
                    </a:p>
                  </a:txBody>
                  <a:tcPr marL="91440" marR="91440" marT="45720" marB="45720" anchor="ctr">
                    <a:solidFill>
                      <a:srgbClr val="12455E"/>
                    </a:solidFill>
                  </a:tcPr>
                </a:tc>
                <a:tc>
                  <a:txBody>
                    <a:bodyPr lIns="142875" tIns="95250" rIns="142875" bIns="95250">
                      <a:noAutofit/>
                    </a:bodyPr>
                    <a:lstStyle/>
                    <a:p>
                      <a:r>
                        <a:rPr sz="2025" b="1">
                          <a:solidFill>
                            <a:srgbClr val="FFFFFF"/>
                          </a:solidFill>
                          <a:latin typeface="Aptos"/>
                          <a:ea typeface="Aptos"/>
                          <a:cs typeface="Aptos"/>
                        </a:rPr>
                        <a:t>Competitive-market effect</a:t>
                      </a:r>
                    </a:p>
                  </a:txBody>
                  <a:tcPr marL="91440" marR="91440" marT="45720" marB="45720" anchor="ctr">
                    <a:solidFill>
                      <a:srgbClr val="12455E"/>
                    </a:solidFill>
                  </a:tcPr>
                </a:tc>
              </a:tr>
              <a:tr h="571500">
                <a:tc>
                  <a:txBody>
                    <a:bodyPr lIns="142875" tIns="95250" rIns="142875" bIns="95250">
                      <a:noAutofit/>
                    </a:bodyPr>
                    <a:lstStyle/>
                    <a:p>
                      <a:r>
                        <a:rPr sz="2025" b="0">
                          <a:solidFill>
                            <a:srgbClr val="1D2A33"/>
                          </a:solidFill>
                          <a:latin typeface="Aptos"/>
                          <a:ea typeface="Aptos"/>
                          <a:cs typeface="Aptos"/>
                        </a:rPr>
                        <a:t>Ceiling</a:t>
                      </a:r>
                    </a:p>
                  </a:txBody>
                  <a:tcPr marL="91440" marR="91440" marT="45720" marB="45720" anchor="ctr">
                    <a:solidFill>
                      <a:srgbClr val="F0F5F7"/>
                    </a:solidFill>
                  </a:tcPr>
                </a:tc>
                <a:tc>
                  <a:txBody>
                    <a:bodyPr lIns="142875" tIns="95250" rIns="142875" bIns="95250">
                      <a:noAutofit/>
                    </a:bodyPr>
                    <a:lstStyle/>
                    <a:p>
                      <a:r>
                        <a:rPr sz="2025" b="0">
                          <a:solidFill>
                            <a:srgbClr val="1D2A33"/>
                          </a:solidFill>
                          <a:latin typeface="Aptos"/>
                          <a:ea typeface="Aptos"/>
                          <a:cs typeface="Aptos"/>
                        </a:rPr>
                        <a:t>Below equilibrium</a:t>
                      </a:r>
                    </a:p>
                  </a:txBody>
                  <a:tcPr marL="91440" marR="91440" marT="45720" marB="45720" anchor="ctr">
                    <a:solidFill>
                      <a:srgbClr val="F0F5F7"/>
                    </a:solidFill>
                  </a:tcPr>
                </a:tc>
                <a:tc>
                  <a:txBody>
                    <a:bodyPr lIns="142875" tIns="95250" rIns="142875" bIns="95250">
                      <a:noAutofit/>
                    </a:bodyPr>
                    <a:lstStyle/>
                    <a:p>
                      <a:r>
                        <a:rPr sz="2025" b="0">
                          <a:solidFill>
                            <a:srgbClr val="1D2A33"/>
                          </a:solidFill>
                          <a:latin typeface="Aptos"/>
                          <a:ea typeface="Aptos"/>
                          <a:cs typeface="Aptos"/>
                        </a:rPr>
                        <a:t>Binding: shortage</a:t>
                      </a:r>
                    </a:p>
                  </a:txBody>
                  <a:tcPr marL="91440" marR="91440" marT="45720" marB="45720" anchor="ctr">
                    <a:solidFill>
                      <a:srgbClr val="F0F5F7"/>
                    </a:solidFill>
                  </a:tcPr>
                </a:tc>
              </a:tr>
              <a:tr h="571500">
                <a:tc>
                  <a:txBody>
                    <a:bodyPr lIns="142875" tIns="95250" rIns="142875" bIns="95250">
                      <a:noAutofit/>
                    </a:bodyPr>
                    <a:lstStyle/>
                    <a:p>
                      <a:r>
                        <a:rPr sz="2025" b="0">
                          <a:solidFill>
                            <a:srgbClr val="1D2A33"/>
                          </a:solidFill>
                          <a:latin typeface="Aptos"/>
                          <a:ea typeface="Aptos"/>
                          <a:cs typeface="Aptos"/>
                        </a:rPr>
                        <a:t>Ceiling</a:t>
                      </a:r>
                    </a:p>
                  </a:txBody>
                  <a:tcPr marL="91440" marR="91440" marT="45720" marB="45720" anchor="ctr">
                    <a:solidFill>
                      <a:srgbClr val="FFFFFF"/>
                    </a:solidFill>
                  </a:tcPr>
                </a:tc>
                <a:tc>
                  <a:txBody>
                    <a:bodyPr lIns="142875" tIns="95250" rIns="142875" bIns="95250">
                      <a:noAutofit/>
                    </a:bodyPr>
                    <a:lstStyle/>
                    <a:p>
                      <a:r>
                        <a:rPr sz="2025" b="0">
                          <a:solidFill>
                            <a:srgbClr val="1D2A33"/>
                          </a:solidFill>
                          <a:latin typeface="Aptos"/>
                          <a:ea typeface="Aptos"/>
                          <a:cs typeface="Aptos"/>
                        </a:rPr>
                        <a:t>Above equilibrium</a:t>
                      </a:r>
                    </a:p>
                  </a:txBody>
                  <a:tcPr marL="91440" marR="91440" marT="45720" marB="45720" anchor="ctr">
                    <a:solidFill>
                      <a:srgbClr val="FFFFFF"/>
                    </a:solidFill>
                  </a:tcPr>
                </a:tc>
                <a:tc>
                  <a:txBody>
                    <a:bodyPr lIns="142875" tIns="95250" rIns="142875" bIns="95250">
                      <a:noAutofit/>
                    </a:bodyPr>
                    <a:lstStyle/>
                    <a:p>
                      <a:r>
                        <a:rPr sz="2025" b="0">
                          <a:solidFill>
                            <a:srgbClr val="1D2A33"/>
                          </a:solidFill>
                          <a:latin typeface="Aptos"/>
                          <a:ea typeface="Aptos"/>
                          <a:cs typeface="Aptos"/>
                        </a:rPr>
                        <a:t>Nonbinding</a:t>
                      </a:r>
                    </a:p>
                  </a:txBody>
                  <a:tcPr marL="91440" marR="91440" marT="45720" marB="45720" anchor="ctr">
                    <a:solidFill>
                      <a:srgbClr val="FFFFFF"/>
                    </a:solidFill>
                  </a:tcPr>
                </a:tc>
              </a:tr>
              <a:tr h="571500">
                <a:tc>
                  <a:txBody>
                    <a:bodyPr lIns="142875" tIns="95250" rIns="142875" bIns="95250">
                      <a:noAutofit/>
                    </a:bodyPr>
                    <a:lstStyle/>
                    <a:p>
                      <a:r>
                        <a:rPr sz="2025" b="0">
                          <a:solidFill>
                            <a:srgbClr val="1D2A33"/>
                          </a:solidFill>
                          <a:latin typeface="Aptos"/>
                          <a:ea typeface="Aptos"/>
                          <a:cs typeface="Aptos"/>
                        </a:rPr>
                        <a:t>Floor</a:t>
                      </a:r>
                    </a:p>
                  </a:txBody>
                  <a:tcPr marL="91440" marR="91440" marT="45720" marB="45720" anchor="ctr">
                    <a:solidFill>
                      <a:srgbClr val="F0F5F7"/>
                    </a:solidFill>
                  </a:tcPr>
                </a:tc>
                <a:tc>
                  <a:txBody>
                    <a:bodyPr lIns="142875" tIns="95250" rIns="142875" bIns="95250">
                      <a:noAutofit/>
                    </a:bodyPr>
                    <a:lstStyle/>
                    <a:p>
                      <a:r>
                        <a:rPr sz="2025" b="0">
                          <a:solidFill>
                            <a:srgbClr val="1D2A33"/>
                          </a:solidFill>
                          <a:latin typeface="Aptos"/>
                          <a:ea typeface="Aptos"/>
                          <a:cs typeface="Aptos"/>
                        </a:rPr>
                        <a:t>Above equilibrium</a:t>
                      </a:r>
                    </a:p>
                  </a:txBody>
                  <a:tcPr marL="91440" marR="91440" marT="45720" marB="45720" anchor="ctr">
                    <a:solidFill>
                      <a:srgbClr val="F0F5F7"/>
                    </a:solidFill>
                  </a:tcPr>
                </a:tc>
                <a:tc>
                  <a:txBody>
                    <a:bodyPr lIns="142875" tIns="95250" rIns="142875" bIns="95250">
                      <a:noAutofit/>
                    </a:bodyPr>
                    <a:lstStyle/>
                    <a:p>
                      <a:r>
                        <a:rPr sz="2025" b="0">
                          <a:solidFill>
                            <a:srgbClr val="1D2A33"/>
                          </a:solidFill>
                          <a:latin typeface="Aptos"/>
                          <a:ea typeface="Aptos"/>
                          <a:cs typeface="Aptos"/>
                        </a:rPr>
                        <a:t>Binding: surplus</a:t>
                      </a:r>
                    </a:p>
                  </a:txBody>
                  <a:tcPr marL="91440" marR="91440" marT="45720" marB="45720" anchor="ctr">
                    <a:solidFill>
                      <a:srgbClr val="F0F5F7"/>
                    </a:solidFill>
                  </a:tcPr>
                </a:tc>
              </a:tr>
              <a:tr h="571500">
                <a:tc>
                  <a:txBody>
                    <a:bodyPr lIns="142875" tIns="95250" rIns="142875" bIns="95250">
                      <a:noAutofit/>
                    </a:bodyPr>
                    <a:lstStyle/>
                    <a:p>
                      <a:r>
                        <a:rPr sz="2025" b="0">
                          <a:solidFill>
                            <a:srgbClr val="1D2A33"/>
                          </a:solidFill>
                          <a:latin typeface="Aptos"/>
                          <a:ea typeface="Aptos"/>
                          <a:cs typeface="Aptos"/>
                        </a:rPr>
                        <a:t>Floor</a:t>
                      </a:r>
                    </a:p>
                  </a:txBody>
                  <a:tcPr marL="91440" marR="91440" marT="45720" marB="45720" anchor="ctr">
                    <a:solidFill>
                      <a:srgbClr val="FFFFFF"/>
                    </a:solidFill>
                  </a:tcPr>
                </a:tc>
                <a:tc>
                  <a:txBody>
                    <a:bodyPr lIns="142875" tIns="95250" rIns="142875" bIns="95250">
                      <a:noAutofit/>
                    </a:bodyPr>
                    <a:lstStyle/>
                    <a:p>
                      <a:r>
                        <a:rPr sz="2025" b="0">
                          <a:solidFill>
                            <a:srgbClr val="1D2A33"/>
                          </a:solidFill>
                          <a:latin typeface="Aptos"/>
                          <a:ea typeface="Aptos"/>
                          <a:cs typeface="Aptos"/>
                        </a:rPr>
                        <a:t>Below equilibrium</a:t>
                      </a:r>
                    </a:p>
                  </a:txBody>
                  <a:tcPr marL="91440" marR="91440" marT="45720" marB="45720" anchor="ctr">
                    <a:solidFill>
                      <a:srgbClr val="FFFFFF"/>
                    </a:solidFill>
                  </a:tcPr>
                </a:tc>
                <a:tc>
                  <a:txBody>
                    <a:bodyPr lIns="142875" tIns="95250" rIns="142875" bIns="95250">
                      <a:noAutofit/>
                    </a:bodyPr>
                    <a:lstStyle/>
                    <a:p>
                      <a:r>
                        <a:rPr sz="2025" b="0">
                          <a:solidFill>
                            <a:srgbClr val="1D2A33"/>
                          </a:solidFill>
                          <a:latin typeface="Aptos"/>
                          <a:ea typeface="Aptos"/>
                          <a:cs typeface="Aptos"/>
                        </a:rPr>
                        <a:t>Nonbinding</a:t>
                      </a:r>
                    </a:p>
                  </a:txBody>
                  <a:tcPr marL="91440" marR="91440" marT="45720" marB="45720" anchor="ctr">
                    <a:solidFill>
                      <a:srgbClr val="FFFFFF"/>
                    </a:solidFill>
                  </a:tcPr>
                </a:tc>
              </a:tr>
            </a:tbl>
          </a:graphicData>
        </a:graphic>
      </p:graphicFrame>
      <p:sp>
        <p:nvSpPr>
          <p:cNvPr id="4" name="text-2">
            <a:extLst xmlns:a="http://schemas.openxmlformats.org/drawingml/2006/main">
              <a:ext uri="{FF2B5EF4-FFF2-40B4-BE49-F238E27FC236}">
                <a16:creationId xmlns:a16="http://schemas.microsoft.com/office/drawing/2014/main" id="{B748F39E-F391-4AA8-A7EF-AB3C90BC08B8}"/>
              </a:ext>
            </a:extLst>
          </p:cNvPr>
          <p:cNvSpPr>
            <a:spLocks xmlns:a="http://schemas.openxmlformats.org/drawingml/2006/main" noGrp="1"/>
          </p:cNvSpPr>
          <p:nvPr/>
        </p:nvSpPr>
        <p:spPr>
          <a:xfrm xmlns:a="http://schemas.openxmlformats.org/drawingml/2006/main">
            <a:off x="723900" y="5000625"/>
            <a:ext cx="10744200" cy="1085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250" b="0" i="0">
                <a:solidFill>
                  <a:srgbClr val="12455E"/>
                </a:solidFill>
                <a:latin typeface="Aptos"/>
                <a:ea typeface="Aptos"/>
                <a:cs typeface="Aptos"/>
              </a:defRPr>
            </a:pPr>
            <a:r>
              <a:rPr sz="2250" b="0" i="0">
                <a:solidFill>
                  <a:srgbClr val="12455E"/>
                </a:solidFill>
                <a:latin typeface="Aptos"/>
                <a:ea typeface="Aptos"/>
                <a:cs typeface="Aptos"/>
              </a:rPr>
              <a:t>The rule’s name alone does not tell you its effect.</a:t>
            </a:r>
          </a:p>
        </p:txBody>
      </p:sp>
      <p:sp>
        <p:nvSpPr>
          <p:cNvPr id="5" name="">
            <a:extLst xmlns:a="http://schemas.openxmlformats.org/drawingml/2006/main">
              <a:ext uri="{FF2B5EF4-FFF2-40B4-BE49-F238E27FC236}">
                <a16:creationId xmlns:a16="http://schemas.microsoft.com/office/drawing/2014/main" id="{20CD9C45-13C3-47E4-8F99-E249523C3885}"/>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4">
            <a:extLst xmlns:a="http://schemas.openxmlformats.org/drawingml/2006/main">
              <a:ext uri="{FF2B5EF4-FFF2-40B4-BE49-F238E27FC236}">
                <a16:creationId xmlns:a16="http://schemas.microsoft.com/office/drawing/2014/main" id="{7EE2BEC2-2052-4B27-81A7-A0781B55EAA3}"/>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Price Controls</a:t>
            </a:r>
          </a:p>
        </p:txBody>
      </p:sp>
      <p:sp>
        <p:nvSpPr>
          <p:cNvPr id="7" name="text-5">
            <a:extLst xmlns:a="http://schemas.openxmlformats.org/drawingml/2006/main">
              <a:ext uri="{FF2B5EF4-FFF2-40B4-BE49-F238E27FC236}">
                <a16:creationId xmlns:a16="http://schemas.microsoft.com/office/drawing/2014/main" id="{D02D1DB5-30A6-4E67-9B5E-6252842C71A2}"/>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13</a:t>
            </a:r>
          </a:p>
        </p:txBody>
      </p:sp>
    </p:spTree>
    <p:extLst>
      <p:ext uri="{BB962C8B-B14F-4D97-AF65-F5344CB8AC3E}">
        <p14:creationId xmlns:p14="http://schemas.microsoft.com/office/powerpoint/2010/main" val="1492499211"/>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02A13597-BDBF-45DA-87CE-F6BB131E9E1E}"/>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3  /  LESSON</a:t>
            </a:r>
          </a:p>
        </p:txBody>
      </p:sp>
      <p:sp>
        <p:nvSpPr>
          <p:cNvPr id="2" name="text-1">
            <a:extLst xmlns:a="http://schemas.openxmlformats.org/drawingml/2006/main">
              <a:ext uri="{FF2B5EF4-FFF2-40B4-BE49-F238E27FC236}">
                <a16:creationId xmlns:a16="http://schemas.microsoft.com/office/drawing/2014/main" id="{B1A70A25-257D-42E8-9023-C15EEC797665}"/>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A binding price ceiling</a:t>
            </a:r>
          </a:p>
        </p:txBody>
      </p:sp>
      <p:sp>
        <p:nvSpPr>
          <p:cNvPr id="3" name="text-2">
            <a:extLst xmlns:a="http://schemas.openxmlformats.org/drawingml/2006/main">
              <a:ext uri="{FF2B5EF4-FFF2-40B4-BE49-F238E27FC236}">
                <a16:creationId xmlns:a16="http://schemas.microsoft.com/office/drawing/2014/main" id="{2A3569F3-BBD1-4601-9C17-BDE1382EA8AC}"/>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The original equilibrium price is 60; the maximum legal price is 50.</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At 50, buyers want 10 units and sellers offer 6.</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The posted price cannot rise to eliminate excess demand.</a:t>
            </a:r>
          </a:p>
        </p:txBody>
      </p:sp>
      <p:sp>
        <p:nvSpPr>
          <p:cNvPr id="4" name="text-3">
            <a:extLst xmlns:a="http://schemas.openxmlformats.org/drawingml/2006/main">
              <a:ext uri="{FF2B5EF4-FFF2-40B4-BE49-F238E27FC236}">
                <a16:creationId xmlns:a16="http://schemas.microsoft.com/office/drawing/2014/main" id="{E34E22CD-5EB0-4226-A6C8-49A43422C36E}"/>
              </a:ext>
            </a:extLst>
          </p:cNvPr>
          <p:cNvSpPr>
            <a:spLocks xmlns:a="http://schemas.openxmlformats.org/drawingml/2006/main" noGrp="1"/>
          </p:cNvSpPr>
          <p:nvPr/>
        </p:nvSpPr>
        <p:spPr>
          <a:xfrm xmlns:a="http://schemas.openxmlformats.org/drawingml/2006/main">
            <a:off x="723900" y="5486400"/>
            <a:ext cx="107442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100" b="1" i="0">
                <a:solidFill>
                  <a:srgbClr val="12455E"/>
                </a:solidFill>
                <a:latin typeface="Aptos"/>
                <a:ea typeface="Aptos"/>
                <a:cs typeface="Aptos"/>
              </a:defRPr>
            </a:pPr>
            <a:r>
              <a:rPr sz="2100" b="1" i="0">
                <a:solidFill>
                  <a:srgbClr val="12455E"/>
                </a:solidFill>
                <a:latin typeface="Aptos"/>
                <a:ea typeface="Aptos"/>
                <a:cs typeface="Aptos"/>
              </a:rPr>
              <a:t>The control does not eliminate scarcity.</a:t>
            </a:r>
          </a:p>
        </p:txBody>
      </p:sp>
      <p:sp>
        <p:nvSpPr>
          <p:cNvPr id="5" name="">
            <a:extLst xmlns:a="http://schemas.openxmlformats.org/drawingml/2006/main">
              <a:ext uri="{FF2B5EF4-FFF2-40B4-BE49-F238E27FC236}">
                <a16:creationId xmlns:a16="http://schemas.microsoft.com/office/drawing/2014/main" id="{92AF98AA-90AC-4E15-A89E-39150D575AF1}"/>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5">
            <a:extLst xmlns:a="http://schemas.openxmlformats.org/drawingml/2006/main">
              <a:ext uri="{FF2B5EF4-FFF2-40B4-BE49-F238E27FC236}">
                <a16:creationId xmlns:a16="http://schemas.microsoft.com/office/drawing/2014/main" id="{9487AC4B-C0F1-4C6C-9928-849C7F11C2CD}"/>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Price Controls</a:t>
            </a:r>
          </a:p>
        </p:txBody>
      </p:sp>
      <p:sp>
        <p:nvSpPr>
          <p:cNvPr id="7" name="text-6">
            <a:extLst xmlns:a="http://schemas.openxmlformats.org/drawingml/2006/main">
              <a:ext uri="{FF2B5EF4-FFF2-40B4-BE49-F238E27FC236}">
                <a16:creationId xmlns:a16="http://schemas.microsoft.com/office/drawing/2014/main" id="{CFBC3E12-0568-41B3-B823-DCC79CD41A17}"/>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14</a:t>
            </a:r>
          </a:p>
        </p:txBody>
      </p:sp>
    </p:spTree>
    <p:extLst>
      <p:ext uri="{BB962C8B-B14F-4D97-AF65-F5344CB8AC3E}">
        <p14:creationId xmlns:p14="http://schemas.microsoft.com/office/powerpoint/2010/main" val="1736698900"/>
      </p:ext>
    </p:extLst>
  </p:cSld>
</p:sld>
</file>

<file path=ppt/slides/slide1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0">
            <a:extLst xmlns:a="http://schemas.openxmlformats.org/drawingml/2006/main">
              <a:ext uri="{FF2B5EF4-FFF2-40B4-BE49-F238E27FC236}">
                <a16:creationId xmlns:a16="http://schemas.microsoft.com/office/drawing/2014/main" id="{412BDF3E-7681-4BC5-AA51-7A4BD1636C76}"/>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3  /  SUPPLIED-VALUE ARITHMETIC</a:t>
            </a:r>
          </a:p>
        </p:txBody>
      </p:sp>
      <p:sp>
        <p:nvSpPr>
          <p:cNvPr id="2" name="text-1">
            <a:extLst xmlns:a="http://schemas.openxmlformats.org/drawingml/2006/main">
              <a:ext uri="{FF2B5EF4-FFF2-40B4-BE49-F238E27FC236}">
                <a16:creationId xmlns:a16="http://schemas.microsoft.com/office/drawing/2014/main" id="{42795557-8B05-4030-9F50-3448B54CC060}"/>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Calculate the shortage</a:t>
            </a:r>
          </a:p>
        </p:txBody>
      </p:sp>
      <p:sp>
        <p:nvSpPr>
          <p:cNvPr id="3" name="text-2">
            <a:extLst xmlns:a="http://schemas.openxmlformats.org/drawingml/2006/main">
              <a:ext uri="{FF2B5EF4-FFF2-40B4-BE49-F238E27FC236}">
                <a16:creationId xmlns:a16="http://schemas.microsoft.com/office/drawing/2014/main" id="{8F59F217-7313-4D12-A538-EB83E161B646}"/>
              </a:ext>
            </a:extLst>
          </p:cNvPr>
          <p:cNvSpPr>
            <a:spLocks xmlns:a="http://schemas.openxmlformats.org/drawingml/2006/main" noGrp="1"/>
          </p:cNvSpPr>
          <p:nvPr/>
        </p:nvSpPr>
        <p:spPr>
          <a:xfrm xmlns:a="http://schemas.openxmlformats.org/drawingml/2006/main">
            <a:off x="723900" y="1695450"/>
            <a:ext cx="107442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250" b="0" i="0">
                <a:solidFill>
                  <a:srgbClr val="1D2A33"/>
                </a:solidFill>
                <a:latin typeface="Aptos"/>
                <a:ea typeface="Aptos"/>
                <a:cs typeface="Aptos"/>
              </a:defRPr>
            </a:pPr>
            <a:r>
              <a:rPr sz="2250" b="0" i="0">
                <a:solidFill>
                  <a:srgbClr val="1D2A33"/>
                </a:solidFill>
                <a:latin typeface="Aptos"/>
                <a:ea typeface="Aptos"/>
                <a:cs typeface="Aptos"/>
              </a:rPr>
              <a:t>Given: quantity demanded = 10; quantity supplied = 6.</a:t>
            </a:r>
          </a:p>
        </p:txBody>
      </p:sp>
      <p:sp>
        <p:nvSpPr>
          <p:cNvPr id="4" name="text-3">
            <a:extLst xmlns:a="http://schemas.openxmlformats.org/drawingml/2006/main">
              <a:ext uri="{FF2B5EF4-FFF2-40B4-BE49-F238E27FC236}">
                <a16:creationId xmlns:a16="http://schemas.microsoft.com/office/drawing/2014/main" id="{8B6AAA7E-526A-4FD4-BC1F-FFDA9CE560AB}"/>
              </a:ext>
            </a:extLst>
          </p:cNvPr>
          <p:cNvSpPr>
            <a:spLocks xmlns:a="http://schemas.openxmlformats.org/drawingml/2006/main" noGrp="1"/>
          </p:cNvSpPr>
          <p:nvPr/>
        </p:nvSpPr>
        <p:spPr>
          <a:xfrm xmlns:a="http://schemas.openxmlformats.org/drawingml/2006/main">
            <a:off x="723900" y="2724150"/>
            <a:ext cx="107442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850" b="0" i="0">
                <a:solidFill>
                  <a:srgbClr val="12455E"/>
                </a:solidFill>
                <a:latin typeface="Aptos"/>
                <a:ea typeface="Aptos"/>
                <a:cs typeface="Aptos"/>
              </a:defRPr>
            </a:pPr>
            <a:r>
              <a:rPr sz="2850" b="0" i="0">
                <a:solidFill>
                  <a:srgbClr val="12455E"/>
                </a:solidFill>
                <a:latin typeface="Aptos"/>
                <a:ea typeface="Aptos"/>
                <a:cs typeface="Aptos"/>
              </a:rPr>
              <a:t>Shortage = Qd − Qs</a:t>
            </a:r>
          </a:p>
        </p:txBody>
      </p:sp>
      <p:sp>
        <p:nvSpPr>
          <p:cNvPr id="5" name="text-4">
            <a:extLst xmlns:a="http://schemas.openxmlformats.org/drawingml/2006/main">
              <a:ext uri="{FF2B5EF4-FFF2-40B4-BE49-F238E27FC236}">
                <a16:creationId xmlns:a16="http://schemas.microsoft.com/office/drawing/2014/main" id="{D68D90B3-88B4-4598-96A8-AB5BCB0314DB}"/>
              </a:ext>
            </a:extLst>
          </p:cNvPr>
          <p:cNvSpPr>
            <a:spLocks xmlns:a="http://schemas.openxmlformats.org/drawingml/2006/main" noGrp="1"/>
          </p:cNvSpPr>
          <p:nvPr/>
        </p:nvSpPr>
        <p:spPr>
          <a:xfrm xmlns:a="http://schemas.openxmlformats.org/drawingml/2006/main">
            <a:off x="723900" y="3514725"/>
            <a:ext cx="107442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850" b="0" i="0">
                <a:solidFill>
                  <a:srgbClr val="12455E"/>
                </a:solidFill>
                <a:latin typeface="Aptos"/>
                <a:ea typeface="Aptos"/>
                <a:cs typeface="Aptos"/>
              </a:defRPr>
            </a:pPr>
            <a:r>
              <a:rPr sz="2850" b="0" i="0">
                <a:solidFill>
                  <a:srgbClr val="12455E"/>
                </a:solidFill>
                <a:latin typeface="Aptos"/>
                <a:ea typeface="Aptos"/>
                <a:cs typeface="Aptos"/>
              </a:rPr>
              <a:t>Shortage = 10 − 6 = 4</a:t>
            </a:r>
          </a:p>
        </p:txBody>
      </p:sp>
      <p:sp>
        <p:nvSpPr>
          <p:cNvPr id="6" name="text-5">
            <a:extLst xmlns:a="http://schemas.openxmlformats.org/drawingml/2006/main">
              <a:ext uri="{FF2B5EF4-FFF2-40B4-BE49-F238E27FC236}">
                <a16:creationId xmlns:a16="http://schemas.microsoft.com/office/drawing/2014/main" id="{87C0E9B3-8B12-4C95-98B7-427D1AFC3059}"/>
              </a:ext>
            </a:extLst>
          </p:cNvPr>
          <p:cNvSpPr>
            <a:spLocks xmlns:a="http://schemas.openxmlformats.org/drawingml/2006/main" noGrp="1"/>
          </p:cNvSpPr>
          <p:nvPr/>
        </p:nvSpPr>
        <p:spPr>
          <a:xfrm xmlns:a="http://schemas.openxmlformats.org/drawingml/2006/main">
            <a:off x="723900" y="5381625"/>
            <a:ext cx="10744200" cy="7715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100" b="1" i="0">
                <a:solidFill>
                  <a:srgbClr val="12455E"/>
                </a:solidFill>
                <a:latin typeface="Aptos"/>
                <a:ea typeface="Aptos"/>
                <a:cs typeface="Aptos"/>
              </a:defRPr>
            </a:pPr>
            <a:r>
              <a:rPr sz="2100" b="1" i="0">
                <a:solidFill>
                  <a:srgbClr val="12455E"/>
                </a:solidFill>
                <a:latin typeface="Aptos"/>
                <a:ea typeface="Aptos"/>
                <a:cs typeface="Aptos"/>
              </a:rPr>
              <a:t>Buyers seek four more units than sellers offer at the legal price.</a:t>
            </a:r>
          </a:p>
        </p:txBody>
      </p:sp>
      <p:sp>
        <p:nvSpPr>
          <p:cNvPr id="7" name="">
            <a:extLst xmlns:a="http://schemas.openxmlformats.org/drawingml/2006/main">
              <a:ext uri="{FF2B5EF4-FFF2-40B4-BE49-F238E27FC236}">
                <a16:creationId xmlns:a16="http://schemas.microsoft.com/office/drawing/2014/main" id="{BC62E9BA-E5DA-45D4-98D3-F9DB0279DF97}"/>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8" name="text-7">
            <a:extLst xmlns:a="http://schemas.openxmlformats.org/drawingml/2006/main">
              <a:ext uri="{FF2B5EF4-FFF2-40B4-BE49-F238E27FC236}">
                <a16:creationId xmlns:a16="http://schemas.microsoft.com/office/drawing/2014/main" id="{3605EFF9-D5B8-4EFB-A183-3389CC110922}"/>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Price Controls</a:t>
            </a:r>
          </a:p>
        </p:txBody>
      </p:sp>
      <p:sp>
        <p:nvSpPr>
          <p:cNvPr id="9" name="text-8">
            <a:extLst xmlns:a="http://schemas.openxmlformats.org/drawingml/2006/main">
              <a:ext uri="{FF2B5EF4-FFF2-40B4-BE49-F238E27FC236}">
                <a16:creationId xmlns:a16="http://schemas.microsoft.com/office/drawing/2014/main" id="{B20CCD7C-DA8B-4459-9015-61A93B97C7BA}"/>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15</a:t>
            </a:r>
          </a:p>
        </p:txBody>
      </p:sp>
    </p:spTree>
    <p:extLst>
      <p:ext uri="{BB962C8B-B14F-4D97-AF65-F5344CB8AC3E}">
        <p14:creationId xmlns:p14="http://schemas.microsoft.com/office/powerpoint/2010/main" val="1398709975"/>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6217FF4D-78F5-4746-AB1B-52D4502E1C66}"/>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3  /  LESSON</a:t>
            </a:r>
          </a:p>
        </p:txBody>
      </p:sp>
      <p:sp>
        <p:nvSpPr>
          <p:cNvPr id="2" name="text-1">
            <a:extLst xmlns:a="http://schemas.openxmlformats.org/drawingml/2006/main">
              <a:ext uri="{FF2B5EF4-FFF2-40B4-BE49-F238E27FC236}">
                <a16:creationId xmlns:a16="http://schemas.microsoft.com/office/drawing/2014/main" id="{DC6CBDEB-9660-46F6-B41C-051D6E774CD6}"/>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If price cannot allocate the product, what will?</a:t>
            </a:r>
          </a:p>
        </p:txBody>
      </p:sp>
      <p:sp>
        <p:nvSpPr>
          <p:cNvPr id="3" name="text-2">
            <a:extLst xmlns:a="http://schemas.openxmlformats.org/drawingml/2006/main">
              <a:ext uri="{FF2B5EF4-FFF2-40B4-BE49-F238E27FC236}">
                <a16:creationId xmlns:a16="http://schemas.microsoft.com/office/drawing/2014/main" id="{4AA24FFE-FC7F-4556-BE0E-177AC010F715}"/>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Queues reward time and ability to wait; lotteries reward luck.</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Loyalty rules favor established customers; eligibility rules restrict access.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Search, connections, memberships, or resale can determine who receives the product.</a:t>
            </a:r>
          </a:p>
        </p:txBody>
      </p:sp>
      <p:sp>
        <p:nvSpPr>
          <p:cNvPr id="4" name="text-3">
            <a:extLst xmlns:a="http://schemas.openxmlformats.org/drawingml/2006/main">
              <a:ext uri="{FF2B5EF4-FFF2-40B4-BE49-F238E27FC236}">
                <a16:creationId xmlns:a16="http://schemas.microsoft.com/office/drawing/2014/main" id="{4687749E-22B1-49E8-B87C-B04230B4DCB1}"/>
              </a:ext>
            </a:extLst>
          </p:cNvPr>
          <p:cNvSpPr>
            <a:spLocks xmlns:a="http://schemas.openxmlformats.org/drawingml/2006/main" noGrp="1"/>
          </p:cNvSpPr>
          <p:nvPr/>
        </p:nvSpPr>
        <p:spPr>
          <a:xfrm xmlns:a="http://schemas.openxmlformats.org/drawingml/2006/main">
            <a:off x="723900" y="5486400"/>
            <a:ext cx="107442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100" b="1" i="0">
                <a:solidFill>
                  <a:srgbClr val="12455E"/>
                </a:solidFill>
                <a:latin typeface="Aptos"/>
                <a:ea typeface="Aptos"/>
                <a:cs typeface="Aptos"/>
              </a:defRPr>
            </a:pPr>
            <a:r>
              <a:rPr sz="2100" b="1" i="0">
                <a:solidFill>
                  <a:srgbClr val="12455E"/>
                </a:solidFill>
                <a:latin typeface="Aptos"/>
                <a:ea typeface="Aptos"/>
                <a:cs typeface="Aptos"/>
              </a:rPr>
              <a:t>A low legal price does not tell us who gets the six available units.</a:t>
            </a:r>
          </a:p>
        </p:txBody>
      </p:sp>
      <p:sp>
        <p:nvSpPr>
          <p:cNvPr id="5" name="">
            <a:extLst xmlns:a="http://schemas.openxmlformats.org/drawingml/2006/main">
              <a:ext uri="{FF2B5EF4-FFF2-40B4-BE49-F238E27FC236}">
                <a16:creationId xmlns:a16="http://schemas.microsoft.com/office/drawing/2014/main" id="{7CEF5E4E-6CA3-4C41-AD7B-5E5FFDBF7351}"/>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5">
            <a:extLst xmlns:a="http://schemas.openxmlformats.org/drawingml/2006/main">
              <a:ext uri="{FF2B5EF4-FFF2-40B4-BE49-F238E27FC236}">
                <a16:creationId xmlns:a16="http://schemas.microsoft.com/office/drawing/2014/main" id="{168408FE-F10A-4161-96E3-4570B4B01E63}"/>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Price Controls</a:t>
            </a:r>
          </a:p>
        </p:txBody>
      </p:sp>
      <p:sp>
        <p:nvSpPr>
          <p:cNvPr id="7" name="text-6">
            <a:extLst xmlns:a="http://schemas.openxmlformats.org/drawingml/2006/main">
              <a:ext uri="{FF2B5EF4-FFF2-40B4-BE49-F238E27FC236}">
                <a16:creationId xmlns:a16="http://schemas.microsoft.com/office/drawing/2014/main" id="{CA97D9FA-38D0-4621-BF91-CFA221EFF9C3}"/>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16</a:t>
            </a:r>
          </a:p>
        </p:txBody>
      </p:sp>
    </p:spTree>
    <p:extLst>
      <p:ext uri="{BB962C8B-B14F-4D97-AF65-F5344CB8AC3E}">
        <p14:creationId xmlns:p14="http://schemas.microsoft.com/office/powerpoint/2010/main" val="1354665160"/>
      </p:ext>
    </p:extLst>
  </p:cSld>
</p:sld>
</file>

<file path=ppt/slides/slide1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text-0">
            <a:extLst xmlns:a="http://schemas.openxmlformats.org/drawingml/2006/main">
              <a:ext uri="{FF2B5EF4-FFF2-40B4-BE49-F238E27FC236}">
                <a16:creationId xmlns:a16="http://schemas.microsoft.com/office/drawing/2014/main" id="{F27D8DFB-710B-488F-A4CD-5222A183FEA7}"/>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3  /  ALGEBRA EXTENSION</a:t>
            </a:r>
          </a:p>
        </p:txBody>
      </p:sp>
      <p:sp>
        <p:nvSpPr>
          <p:cNvPr id="2" name="text-1">
            <a:extLst xmlns:a="http://schemas.openxmlformats.org/drawingml/2006/main">
              <a:ext uri="{FF2B5EF4-FFF2-40B4-BE49-F238E27FC236}">
                <a16:creationId xmlns:a16="http://schemas.microsoft.com/office/drawing/2014/main" id="{4CF0DD55-EEF8-4C7D-988C-9383DB06E925}"/>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Algebra Extension · Quantity demanded at the ceiling</a:t>
            </a:r>
          </a:p>
        </p:txBody>
      </p:sp>
      <p:sp>
        <p:nvSpPr>
          <p:cNvPr id="3" name="text-2">
            <a:extLst xmlns:a="http://schemas.openxmlformats.org/drawingml/2006/main">
              <a:ext uri="{FF2B5EF4-FFF2-40B4-BE49-F238E27FC236}">
                <a16:creationId xmlns:a16="http://schemas.microsoft.com/office/drawing/2014/main" id="{1BF3F8ED-F793-4EB3-9D5C-997783754A59}"/>
              </a:ext>
            </a:extLst>
          </p:cNvPr>
          <p:cNvSpPr>
            <a:spLocks xmlns:a="http://schemas.openxmlformats.org/drawingml/2006/main" noGrp="1"/>
          </p:cNvSpPr>
          <p:nvPr/>
        </p:nvSpPr>
        <p:spPr>
          <a:xfrm xmlns:a="http://schemas.openxmlformats.org/drawingml/2006/main">
            <a:off x="723900" y="1695450"/>
            <a:ext cx="107442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250" b="0" i="0">
                <a:solidFill>
                  <a:srgbClr val="1D2A33"/>
                </a:solidFill>
                <a:latin typeface="Aptos"/>
                <a:ea typeface="Aptos"/>
                <a:cs typeface="Aptos"/>
              </a:defRPr>
            </a:pPr>
            <a:r>
              <a:rPr sz="2250" b="0" i="0">
                <a:solidFill>
                  <a:srgbClr val="1D2A33"/>
                </a:solidFill>
                <a:latin typeface="Aptos"/>
                <a:ea typeface="Aptos"/>
                <a:cs typeface="Aptos"/>
              </a:rPr>
              <a:t>Substitute the controlled price, 50, into demand.</a:t>
            </a:r>
          </a:p>
        </p:txBody>
      </p:sp>
      <p:sp>
        <p:nvSpPr>
          <p:cNvPr id="4" name="text-3">
            <a:extLst xmlns:a="http://schemas.openxmlformats.org/drawingml/2006/main">
              <a:ext uri="{FF2B5EF4-FFF2-40B4-BE49-F238E27FC236}">
                <a16:creationId xmlns:a16="http://schemas.microsoft.com/office/drawing/2014/main" id="{C4328D86-113A-4ACA-9D0C-5A03D85B5A63}"/>
              </a:ext>
            </a:extLst>
          </p:cNvPr>
          <p:cNvSpPr>
            <a:spLocks xmlns:a="http://schemas.openxmlformats.org/drawingml/2006/main" noGrp="1"/>
          </p:cNvSpPr>
          <p:nvPr/>
        </p:nvSpPr>
        <p:spPr>
          <a:xfrm xmlns:a="http://schemas.openxmlformats.org/drawingml/2006/main">
            <a:off x="723900" y="2724150"/>
            <a:ext cx="107442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850" b="0" i="0">
                <a:solidFill>
                  <a:srgbClr val="12455E"/>
                </a:solidFill>
                <a:latin typeface="Aptos"/>
                <a:ea typeface="Aptos"/>
                <a:cs typeface="Aptos"/>
              </a:defRPr>
            </a:pPr>
            <a:r>
              <a:rPr sz="2850" b="0" i="0">
                <a:solidFill>
                  <a:srgbClr val="12455E"/>
                </a:solidFill>
                <a:latin typeface="Aptos"/>
                <a:ea typeface="Aptos"/>
                <a:cs typeface="Aptos"/>
              </a:rPr>
              <a:t>50 = 100 − 5Qd</a:t>
            </a:r>
          </a:p>
        </p:txBody>
      </p:sp>
      <p:sp>
        <p:nvSpPr>
          <p:cNvPr id="5" name="text-4">
            <a:extLst xmlns:a="http://schemas.openxmlformats.org/drawingml/2006/main">
              <a:ext uri="{FF2B5EF4-FFF2-40B4-BE49-F238E27FC236}">
                <a16:creationId xmlns:a16="http://schemas.microsoft.com/office/drawing/2014/main" id="{78BB323E-218A-4D67-8520-68EE70AEFE5A}"/>
              </a:ext>
            </a:extLst>
          </p:cNvPr>
          <p:cNvSpPr>
            <a:spLocks xmlns:a="http://schemas.openxmlformats.org/drawingml/2006/main" noGrp="1"/>
          </p:cNvSpPr>
          <p:nvPr/>
        </p:nvSpPr>
        <p:spPr>
          <a:xfrm xmlns:a="http://schemas.openxmlformats.org/drawingml/2006/main">
            <a:off x="723900" y="3514725"/>
            <a:ext cx="107442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850" b="0" i="0">
                <a:solidFill>
                  <a:srgbClr val="12455E"/>
                </a:solidFill>
                <a:latin typeface="Aptos"/>
                <a:ea typeface="Aptos"/>
                <a:cs typeface="Aptos"/>
              </a:defRPr>
            </a:pPr>
            <a:r>
              <a:rPr sz="2850" b="0" i="0">
                <a:solidFill>
                  <a:srgbClr val="12455E"/>
                </a:solidFill>
                <a:latin typeface="Aptos"/>
                <a:ea typeface="Aptos"/>
                <a:cs typeface="Aptos"/>
              </a:rPr>
              <a:t>5Qd = 50</a:t>
            </a:r>
          </a:p>
        </p:txBody>
      </p:sp>
      <p:sp>
        <p:nvSpPr>
          <p:cNvPr id="6" name="text-5">
            <a:extLst xmlns:a="http://schemas.openxmlformats.org/drawingml/2006/main">
              <a:ext uri="{FF2B5EF4-FFF2-40B4-BE49-F238E27FC236}">
                <a16:creationId xmlns:a16="http://schemas.microsoft.com/office/drawing/2014/main" id="{E3D6B5AB-EC21-44C1-B7E7-ACDB1D21164A}"/>
              </a:ext>
            </a:extLst>
          </p:cNvPr>
          <p:cNvSpPr>
            <a:spLocks xmlns:a="http://schemas.openxmlformats.org/drawingml/2006/main" noGrp="1"/>
          </p:cNvSpPr>
          <p:nvPr/>
        </p:nvSpPr>
        <p:spPr>
          <a:xfrm xmlns:a="http://schemas.openxmlformats.org/drawingml/2006/main">
            <a:off x="723900" y="4305300"/>
            <a:ext cx="107442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850" b="0" i="0">
                <a:solidFill>
                  <a:srgbClr val="12455E"/>
                </a:solidFill>
                <a:latin typeface="Aptos"/>
                <a:ea typeface="Aptos"/>
                <a:cs typeface="Aptos"/>
              </a:defRPr>
            </a:pPr>
            <a:r>
              <a:rPr sz="2850" b="0" i="0">
                <a:solidFill>
                  <a:srgbClr val="12455E"/>
                </a:solidFill>
                <a:latin typeface="Aptos"/>
                <a:ea typeface="Aptos"/>
                <a:cs typeface="Aptos"/>
              </a:rPr>
              <a:t>Qd = 10</a:t>
            </a:r>
          </a:p>
        </p:txBody>
      </p:sp>
      <p:sp>
        <p:nvSpPr>
          <p:cNvPr id="7" name="text-6">
            <a:extLst xmlns:a="http://schemas.openxmlformats.org/drawingml/2006/main">
              <a:ext uri="{FF2B5EF4-FFF2-40B4-BE49-F238E27FC236}">
                <a16:creationId xmlns:a16="http://schemas.microsoft.com/office/drawing/2014/main" id="{E7DA3289-8ABB-43B4-B59F-72E29C1ECC8C}"/>
              </a:ext>
            </a:extLst>
          </p:cNvPr>
          <p:cNvSpPr>
            <a:spLocks xmlns:a="http://schemas.openxmlformats.org/drawingml/2006/main" noGrp="1"/>
          </p:cNvSpPr>
          <p:nvPr/>
        </p:nvSpPr>
        <p:spPr>
          <a:xfrm xmlns:a="http://schemas.openxmlformats.org/drawingml/2006/main">
            <a:off x="723900" y="5381625"/>
            <a:ext cx="10744200" cy="7715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100" b="1" i="0">
                <a:solidFill>
                  <a:srgbClr val="12455E"/>
                </a:solidFill>
                <a:latin typeface="Aptos"/>
                <a:ea typeface="Aptos"/>
                <a:cs typeface="Aptos"/>
              </a:defRPr>
            </a:pPr>
            <a:r>
              <a:rPr sz="2100" b="1" i="0">
                <a:solidFill>
                  <a:srgbClr val="12455E"/>
                </a:solidFill>
                <a:latin typeface="Aptos"/>
                <a:ea typeface="Aptos"/>
                <a:cs typeface="Aptos"/>
              </a:rPr>
              <a:t>This is the quantity buyers seek—not the quantity actually sold.</a:t>
            </a:r>
          </a:p>
        </p:txBody>
      </p:sp>
      <p:sp>
        <p:nvSpPr>
          <p:cNvPr id="8" name="">
            <a:extLst xmlns:a="http://schemas.openxmlformats.org/drawingml/2006/main">
              <a:ext uri="{FF2B5EF4-FFF2-40B4-BE49-F238E27FC236}">
                <a16:creationId xmlns:a16="http://schemas.microsoft.com/office/drawing/2014/main" id="{79430F3D-36BB-4A24-88CE-A88E9EBE5B55}"/>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9" name="text-8">
            <a:extLst xmlns:a="http://schemas.openxmlformats.org/drawingml/2006/main">
              <a:ext uri="{FF2B5EF4-FFF2-40B4-BE49-F238E27FC236}">
                <a16:creationId xmlns:a16="http://schemas.microsoft.com/office/drawing/2014/main" id="{C1FC2694-D7F1-40A7-BB63-76FDDFAB76F2}"/>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Price Controls</a:t>
            </a:r>
          </a:p>
        </p:txBody>
      </p:sp>
      <p:sp>
        <p:nvSpPr>
          <p:cNvPr id="10" name="text-9">
            <a:extLst xmlns:a="http://schemas.openxmlformats.org/drawingml/2006/main">
              <a:ext uri="{FF2B5EF4-FFF2-40B4-BE49-F238E27FC236}">
                <a16:creationId xmlns:a16="http://schemas.microsoft.com/office/drawing/2014/main" id="{BE2A60C1-F306-4E5E-A6D3-5B310037626A}"/>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17</a:t>
            </a:r>
          </a:p>
        </p:txBody>
      </p:sp>
    </p:spTree>
    <p:extLst>
      <p:ext uri="{BB962C8B-B14F-4D97-AF65-F5344CB8AC3E}">
        <p14:creationId xmlns:p14="http://schemas.microsoft.com/office/powerpoint/2010/main" val="188046491"/>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text-0">
            <a:extLst xmlns:a="http://schemas.openxmlformats.org/drawingml/2006/main">
              <a:ext uri="{FF2B5EF4-FFF2-40B4-BE49-F238E27FC236}">
                <a16:creationId xmlns:a16="http://schemas.microsoft.com/office/drawing/2014/main" id="{ED82CFFB-A185-467F-A6D6-5C1F39745AA2}"/>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3  /  ALGEBRA EXTENSION</a:t>
            </a:r>
          </a:p>
        </p:txBody>
      </p:sp>
      <p:sp>
        <p:nvSpPr>
          <p:cNvPr id="2" name="text-1">
            <a:extLst xmlns:a="http://schemas.openxmlformats.org/drawingml/2006/main">
              <a:ext uri="{FF2B5EF4-FFF2-40B4-BE49-F238E27FC236}">
                <a16:creationId xmlns:a16="http://schemas.microsoft.com/office/drawing/2014/main" id="{CE36DC10-0C03-4A35-93E0-9FE16E7A9AF5}"/>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Algebra Extension · Quantity supplied at the ceiling</a:t>
            </a:r>
          </a:p>
        </p:txBody>
      </p:sp>
      <p:sp>
        <p:nvSpPr>
          <p:cNvPr id="3" name="text-2">
            <a:extLst xmlns:a="http://schemas.openxmlformats.org/drawingml/2006/main">
              <a:ext uri="{FF2B5EF4-FFF2-40B4-BE49-F238E27FC236}">
                <a16:creationId xmlns:a16="http://schemas.microsoft.com/office/drawing/2014/main" id="{F2F3D4ED-16D4-4BEF-97A5-32ACD5CC192B}"/>
              </a:ext>
            </a:extLst>
          </p:cNvPr>
          <p:cNvSpPr>
            <a:spLocks xmlns:a="http://schemas.openxmlformats.org/drawingml/2006/main" noGrp="1"/>
          </p:cNvSpPr>
          <p:nvPr/>
        </p:nvSpPr>
        <p:spPr>
          <a:xfrm xmlns:a="http://schemas.openxmlformats.org/drawingml/2006/main">
            <a:off x="723900" y="1695450"/>
            <a:ext cx="107442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250" b="0" i="0">
                <a:solidFill>
                  <a:srgbClr val="1D2A33"/>
                </a:solidFill>
                <a:latin typeface="Aptos"/>
                <a:ea typeface="Aptos"/>
                <a:cs typeface="Aptos"/>
              </a:defRPr>
            </a:pPr>
            <a:r>
              <a:rPr sz="2250" b="0" i="0">
                <a:solidFill>
                  <a:srgbClr val="1D2A33"/>
                </a:solidFill>
                <a:latin typeface="Aptos"/>
                <a:ea typeface="Aptos"/>
                <a:cs typeface="Aptos"/>
              </a:rPr>
              <a:t>Substitute the same controlled price into supply.</a:t>
            </a:r>
          </a:p>
        </p:txBody>
      </p:sp>
      <p:sp>
        <p:nvSpPr>
          <p:cNvPr id="4" name="text-3">
            <a:extLst xmlns:a="http://schemas.openxmlformats.org/drawingml/2006/main">
              <a:ext uri="{FF2B5EF4-FFF2-40B4-BE49-F238E27FC236}">
                <a16:creationId xmlns:a16="http://schemas.microsoft.com/office/drawing/2014/main" id="{DBA7A09F-E1AE-4C45-A2A7-B40F73388E16}"/>
              </a:ext>
            </a:extLst>
          </p:cNvPr>
          <p:cNvSpPr>
            <a:spLocks xmlns:a="http://schemas.openxmlformats.org/drawingml/2006/main" noGrp="1"/>
          </p:cNvSpPr>
          <p:nvPr/>
        </p:nvSpPr>
        <p:spPr>
          <a:xfrm xmlns:a="http://schemas.openxmlformats.org/drawingml/2006/main">
            <a:off x="723900" y="2724150"/>
            <a:ext cx="107442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850" b="0" i="0">
                <a:solidFill>
                  <a:srgbClr val="12455E"/>
                </a:solidFill>
                <a:latin typeface="Aptos"/>
                <a:ea typeface="Aptos"/>
                <a:cs typeface="Aptos"/>
              </a:defRPr>
            </a:pPr>
            <a:r>
              <a:rPr sz="2850" b="0" i="0">
                <a:solidFill>
                  <a:srgbClr val="12455E"/>
                </a:solidFill>
                <a:latin typeface="Aptos"/>
                <a:ea typeface="Aptos"/>
                <a:cs typeface="Aptos"/>
              </a:rPr>
              <a:t>50 = 20 + 5Qs</a:t>
            </a:r>
          </a:p>
        </p:txBody>
      </p:sp>
      <p:sp>
        <p:nvSpPr>
          <p:cNvPr id="5" name="text-4">
            <a:extLst xmlns:a="http://schemas.openxmlformats.org/drawingml/2006/main">
              <a:ext uri="{FF2B5EF4-FFF2-40B4-BE49-F238E27FC236}">
                <a16:creationId xmlns:a16="http://schemas.microsoft.com/office/drawing/2014/main" id="{A10560B0-85CB-4677-A046-26861EAC262E}"/>
              </a:ext>
            </a:extLst>
          </p:cNvPr>
          <p:cNvSpPr>
            <a:spLocks xmlns:a="http://schemas.openxmlformats.org/drawingml/2006/main" noGrp="1"/>
          </p:cNvSpPr>
          <p:nvPr/>
        </p:nvSpPr>
        <p:spPr>
          <a:xfrm xmlns:a="http://schemas.openxmlformats.org/drawingml/2006/main">
            <a:off x="723900" y="3514725"/>
            <a:ext cx="107442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850" b="0" i="0">
                <a:solidFill>
                  <a:srgbClr val="12455E"/>
                </a:solidFill>
                <a:latin typeface="Aptos"/>
                <a:ea typeface="Aptos"/>
                <a:cs typeface="Aptos"/>
              </a:defRPr>
            </a:pPr>
            <a:r>
              <a:rPr sz="2850" b="0" i="0">
                <a:solidFill>
                  <a:srgbClr val="12455E"/>
                </a:solidFill>
                <a:latin typeface="Aptos"/>
                <a:ea typeface="Aptos"/>
                <a:cs typeface="Aptos"/>
              </a:rPr>
              <a:t>5Qs = 30, so Qs = 6</a:t>
            </a:r>
          </a:p>
        </p:txBody>
      </p:sp>
      <p:sp>
        <p:nvSpPr>
          <p:cNvPr id="6" name="text-5">
            <a:extLst xmlns:a="http://schemas.openxmlformats.org/drawingml/2006/main">
              <a:ext uri="{FF2B5EF4-FFF2-40B4-BE49-F238E27FC236}">
                <a16:creationId xmlns:a16="http://schemas.microsoft.com/office/drawing/2014/main" id="{DA80B834-D7A2-44C4-AD43-DC1A762958E8}"/>
              </a:ext>
            </a:extLst>
          </p:cNvPr>
          <p:cNvSpPr>
            <a:spLocks xmlns:a="http://schemas.openxmlformats.org/drawingml/2006/main" noGrp="1"/>
          </p:cNvSpPr>
          <p:nvPr/>
        </p:nvSpPr>
        <p:spPr>
          <a:xfrm xmlns:a="http://schemas.openxmlformats.org/drawingml/2006/main">
            <a:off x="723900" y="4305300"/>
            <a:ext cx="107442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850" b="0" i="0">
                <a:solidFill>
                  <a:srgbClr val="12455E"/>
                </a:solidFill>
                <a:latin typeface="Aptos"/>
                <a:ea typeface="Aptos"/>
                <a:cs typeface="Aptos"/>
              </a:defRPr>
            </a:pPr>
            <a:r>
              <a:rPr sz="2850" b="0" i="0">
                <a:solidFill>
                  <a:srgbClr val="12455E"/>
                </a:solidFill>
                <a:latin typeface="Aptos"/>
                <a:ea typeface="Aptos"/>
                <a:cs typeface="Aptos"/>
              </a:rPr>
              <a:t>Shortage = Qd − Qs = 10 − 6 = 4</a:t>
            </a:r>
          </a:p>
        </p:txBody>
      </p:sp>
      <p:sp>
        <p:nvSpPr>
          <p:cNvPr id="7" name="text-6">
            <a:extLst xmlns:a="http://schemas.openxmlformats.org/drawingml/2006/main">
              <a:ext uri="{FF2B5EF4-FFF2-40B4-BE49-F238E27FC236}">
                <a16:creationId xmlns:a16="http://schemas.microsoft.com/office/drawing/2014/main" id="{93F3BC6D-3552-4160-B1F9-1FADA6467DEC}"/>
              </a:ext>
            </a:extLst>
          </p:cNvPr>
          <p:cNvSpPr>
            <a:spLocks xmlns:a="http://schemas.openxmlformats.org/drawingml/2006/main" noGrp="1"/>
          </p:cNvSpPr>
          <p:nvPr/>
        </p:nvSpPr>
        <p:spPr>
          <a:xfrm xmlns:a="http://schemas.openxmlformats.org/drawingml/2006/main">
            <a:off x="723900" y="5381625"/>
            <a:ext cx="10744200" cy="7715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100" b="1" i="0">
                <a:solidFill>
                  <a:srgbClr val="12455E"/>
                </a:solidFill>
                <a:latin typeface="Aptos"/>
                <a:ea typeface="Aptos"/>
                <a:cs typeface="Aptos"/>
              </a:defRPr>
            </a:pPr>
            <a:r>
              <a:rPr sz="2100" b="1" i="0">
                <a:solidFill>
                  <a:srgbClr val="12455E"/>
                </a:solidFill>
                <a:latin typeface="Aptos"/>
                <a:ea typeface="Aptos"/>
                <a:cs typeface="Aptos"/>
              </a:rPr>
              <a:t>Keep Qd and Qs attached to the calculation.</a:t>
            </a:r>
          </a:p>
        </p:txBody>
      </p:sp>
      <p:sp>
        <p:nvSpPr>
          <p:cNvPr id="8" name="">
            <a:extLst xmlns:a="http://schemas.openxmlformats.org/drawingml/2006/main">
              <a:ext uri="{FF2B5EF4-FFF2-40B4-BE49-F238E27FC236}">
                <a16:creationId xmlns:a16="http://schemas.microsoft.com/office/drawing/2014/main" id="{72DBFECA-F89E-4D47-BD7E-5C0A0ADA7DD1}"/>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9" name="text-8">
            <a:extLst xmlns:a="http://schemas.openxmlformats.org/drawingml/2006/main">
              <a:ext uri="{FF2B5EF4-FFF2-40B4-BE49-F238E27FC236}">
                <a16:creationId xmlns:a16="http://schemas.microsoft.com/office/drawing/2014/main" id="{0DE1937E-5B50-4A7A-95AE-158BFD476891}"/>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Price Controls</a:t>
            </a:r>
          </a:p>
        </p:txBody>
      </p:sp>
      <p:sp>
        <p:nvSpPr>
          <p:cNvPr id="10" name="text-9">
            <a:extLst xmlns:a="http://schemas.openxmlformats.org/drawingml/2006/main">
              <a:ext uri="{FF2B5EF4-FFF2-40B4-BE49-F238E27FC236}">
                <a16:creationId xmlns:a16="http://schemas.microsoft.com/office/drawing/2014/main" id="{88B8BBA2-7593-4576-AB32-A221FDBFDDC2}"/>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18</a:t>
            </a:r>
          </a:p>
        </p:txBody>
      </p:sp>
    </p:spTree>
    <p:extLst>
      <p:ext uri="{BB962C8B-B14F-4D97-AF65-F5344CB8AC3E}">
        <p14:creationId xmlns:p14="http://schemas.microsoft.com/office/powerpoint/2010/main" val="1353730325"/>
      </p:ext>
    </p:extLst>
  </p:cSld>
</p:sld>
</file>

<file path=ppt/slides/slide1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B468A286-3FB2-482E-855A-2D7AD7BD462D}"/>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3  /  LESSON</a:t>
            </a:r>
          </a:p>
        </p:txBody>
      </p:sp>
      <p:sp>
        <p:nvSpPr>
          <p:cNvPr id="2" name="text-1">
            <a:extLst xmlns:a="http://schemas.openxmlformats.org/drawingml/2006/main">
              <a:ext uri="{FF2B5EF4-FFF2-40B4-BE49-F238E27FC236}">
                <a16:creationId xmlns:a16="http://schemas.microsoft.com/office/drawing/2014/main" id="{EE136293-BB60-4ECC-8929-31F1DB1B1F74}"/>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Figure 3.1 · Binding price controls and market imbalance</a:t>
            </a:r>
          </a:p>
        </p:txBody>
      </p:sp>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d121e8fd389a4492"/>
          <a:stretch xmlns:a="http://schemas.openxmlformats.org/drawingml/2006/main"/>
        </p:blipFill>
        <p:spPr>
          <a:xfrm xmlns:a="http://schemas.openxmlformats.org/drawingml/2006/main">
            <a:off x="1848561" y="1657350"/>
            <a:ext cx="8494878" cy="3943350"/>
          </a:xfrm>
          <a:prstGeom xmlns:a="http://schemas.openxmlformats.org/drawingml/2006/main" prst="rect">
            <a:avLst/>
          </a:prstGeom>
        </p:spPr>
      </p:pic>
      <p:sp>
        <p:nvSpPr>
          <p:cNvPr id="4" name="text-2">
            <a:extLst xmlns:a="http://schemas.openxmlformats.org/drawingml/2006/main">
              <a:ext uri="{FF2B5EF4-FFF2-40B4-BE49-F238E27FC236}">
                <a16:creationId xmlns:a16="http://schemas.microsoft.com/office/drawing/2014/main" id="{1948FF6A-67BF-4432-8C16-7F9BE56B4210}"/>
              </a:ext>
            </a:extLst>
          </p:cNvPr>
          <p:cNvSpPr>
            <a:spLocks xmlns:a="http://schemas.openxmlformats.org/drawingml/2006/main" noGrp="1"/>
          </p:cNvSpPr>
          <p:nvPr/>
        </p:nvSpPr>
        <p:spPr>
          <a:xfrm xmlns:a="http://schemas.openxmlformats.org/drawingml/2006/main">
            <a:off x="685800" y="5676900"/>
            <a:ext cx="108204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875" b="1" i="0">
                <a:solidFill>
                  <a:srgbClr val="12455E"/>
                </a:solidFill>
                <a:latin typeface="Aptos"/>
                <a:ea typeface="Aptos"/>
                <a:cs typeface="Aptos"/>
              </a:defRPr>
            </a:pPr>
            <a:r>
              <a:rPr sz="1875" b="1" i="0">
                <a:solidFill>
                  <a:srgbClr val="12455E"/>
                </a:solidFill>
                <a:latin typeface="Aptos"/>
                <a:ea typeface="Aptos"/>
                <a:cs typeface="Aptos"/>
              </a:rPr>
              <a:t>Below-equilibrium ceiling: shortage. Above-equilibrium floor: surplus.</a:t>
            </a:r>
          </a:p>
        </p:txBody>
      </p:sp>
      <p:sp>
        <p:nvSpPr>
          <p:cNvPr id="5" name="">
            <a:extLst xmlns:a="http://schemas.openxmlformats.org/drawingml/2006/main">
              <a:ext uri="{FF2B5EF4-FFF2-40B4-BE49-F238E27FC236}">
                <a16:creationId xmlns:a16="http://schemas.microsoft.com/office/drawing/2014/main" id="{CC7D81AC-7495-41A1-AC59-B3FF83909E68}"/>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4">
            <a:extLst xmlns:a="http://schemas.openxmlformats.org/drawingml/2006/main">
              <a:ext uri="{FF2B5EF4-FFF2-40B4-BE49-F238E27FC236}">
                <a16:creationId xmlns:a16="http://schemas.microsoft.com/office/drawing/2014/main" id="{5BCA6D63-049D-4499-AF82-9525F835F773}"/>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Price Controls</a:t>
            </a:r>
          </a:p>
        </p:txBody>
      </p:sp>
      <p:sp>
        <p:nvSpPr>
          <p:cNvPr id="7" name="text-5">
            <a:extLst xmlns:a="http://schemas.openxmlformats.org/drawingml/2006/main">
              <a:ext uri="{FF2B5EF4-FFF2-40B4-BE49-F238E27FC236}">
                <a16:creationId xmlns:a16="http://schemas.microsoft.com/office/drawing/2014/main" id="{FCC67831-0A75-4193-93A4-29532000DC55}"/>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19</a:t>
            </a:r>
          </a:p>
        </p:txBody>
      </p:sp>
    </p:spTree>
    <p:extLst>
      <p:ext uri="{BB962C8B-B14F-4D97-AF65-F5344CB8AC3E}">
        <p14:creationId xmlns:p14="http://schemas.microsoft.com/office/powerpoint/2010/main" val="481984654"/>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665528D8-C7B9-412E-8137-51AFC3427DAC}"/>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3  /  LESSON</a:t>
            </a:r>
          </a:p>
        </p:txBody>
      </p:sp>
      <p:sp>
        <p:nvSpPr>
          <p:cNvPr id="2" name="text-1">
            <a:extLst xmlns:a="http://schemas.openxmlformats.org/drawingml/2006/main">
              <a:ext uri="{FF2B5EF4-FFF2-40B4-BE49-F238E27FC236}">
                <a16:creationId xmlns:a16="http://schemas.microsoft.com/office/drawing/2014/main" id="{3D87251E-617A-403D-8E41-238805C50AB6}"/>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Fixed capacity changes the practical story</a:t>
            </a:r>
          </a:p>
        </p:txBody>
      </p:sp>
      <p:sp>
        <p:nvSpPr>
          <p:cNvPr id="3" name="text-2">
            <a:extLst xmlns:a="http://schemas.openxmlformats.org/drawingml/2006/main">
              <a:ext uri="{FF2B5EF4-FFF2-40B4-BE49-F238E27FC236}">
                <a16:creationId xmlns:a16="http://schemas.microsoft.com/office/drawing/2014/main" id="{034EBBB6-F6C4-4238-BD69-38529B780E9E}"/>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For one event, all K sellable seats may remain available under a price cap.</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Lowering the ticket price does not physically remove stadium rows.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The main short-run effect can be more competition for the same inventory.</a:t>
            </a:r>
          </a:p>
        </p:txBody>
      </p:sp>
      <p:sp>
        <p:nvSpPr>
          <p:cNvPr id="4" name="text-3">
            <a:extLst xmlns:a="http://schemas.openxmlformats.org/drawingml/2006/main">
              <a:ext uri="{FF2B5EF4-FFF2-40B4-BE49-F238E27FC236}">
                <a16:creationId xmlns:a16="http://schemas.microsoft.com/office/drawing/2014/main" id="{E9A8BCB4-03EE-4913-9C94-B43F404FB714}"/>
              </a:ext>
            </a:extLst>
          </p:cNvPr>
          <p:cNvSpPr>
            <a:spLocks xmlns:a="http://schemas.openxmlformats.org/drawingml/2006/main" noGrp="1"/>
          </p:cNvSpPr>
          <p:nvPr/>
        </p:nvSpPr>
        <p:spPr>
          <a:xfrm xmlns:a="http://schemas.openxmlformats.org/drawingml/2006/main">
            <a:off x="723900" y="5486400"/>
            <a:ext cx="107442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100" b="1" i="0">
                <a:solidFill>
                  <a:srgbClr val="12455E"/>
                </a:solidFill>
                <a:latin typeface="Aptos"/>
                <a:ea typeface="Aptos"/>
                <a:cs typeface="Aptos"/>
              </a:defRPr>
            </a:pPr>
            <a:r>
              <a:rPr sz="2100" b="1" i="0">
                <a:solidFill>
                  <a:srgbClr val="12455E"/>
                </a:solidFill>
                <a:latin typeface="Aptos"/>
                <a:ea typeface="Aptos"/>
                <a:cs typeface="Aptos"/>
              </a:rPr>
              <a:t>Define the product and time horizon before choosing a supply assumption.</a:t>
            </a:r>
          </a:p>
        </p:txBody>
      </p:sp>
      <p:sp>
        <p:nvSpPr>
          <p:cNvPr id="5" name="">
            <a:extLst xmlns:a="http://schemas.openxmlformats.org/drawingml/2006/main">
              <a:ext uri="{FF2B5EF4-FFF2-40B4-BE49-F238E27FC236}">
                <a16:creationId xmlns:a16="http://schemas.microsoft.com/office/drawing/2014/main" id="{E0414C62-77D2-465C-96EF-3EA3F919B0F4}"/>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5">
            <a:extLst xmlns:a="http://schemas.openxmlformats.org/drawingml/2006/main">
              <a:ext uri="{FF2B5EF4-FFF2-40B4-BE49-F238E27FC236}">
                <a16:creationId xmlns:a16="http://schemas.microsoft.com/office/drawing/2014/main" id="{C440C5A8-16CD-43CB-983C-92825BC675DE}"/>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Price Controls</a:t>
            </a:r>
          </a:p>
        </p:txBody>
      </p:sp>
      <p:sp>
        <p:nvSpPr>
          <p:cNvPr id="7" name="text-6">
            <a:extLst xmlns:a="http://schemas.openxmlformats.org/drawingml/2006/main">
              <a:ext uri="{FF2B5EF4-FFF2-40B4-BE49-F238E27FC236}">
                <a16:creationId xmlns:a16="http://schemas.microsoft.com/office/drawing/2014/main" id="{97C4C8C0-F612-4D83-8C6B-1B75E79ED74F}"/>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20</a:t>
            </a:r>
          </a:p>
        </p:txBody>
      </p:sp>
    </p:spTree>
    <p:extLst>
      <p:ext uri="{BB962C8B-B14F-4D97-AF65-F5344CB8AC3E}">
        <p14:creationId xmlns:p14="http://schemas.microsoft.com/office/powerpoint/2010/main" val="1757107528"/>
      </p:ext>
    </p:extLst>
  </p:cSld>
</p:sld>
</file>

<file path=ppt/slides/slide2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FA149A7B-1841-437B-8438-2724165EAE76}"/>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3  /  LESSON</a:t>
            </a:r>
          </a:p>
        </p:txBody>
      </p:sp>
      <p:sp>
        <p:nvSpPr>
          <p:cNvPr id="2" name="text-1">
            <a:extLst xmlns:a="http://schemas.openxmlformats.org/drawingml/2006/main">
              <a:ext uri="{FF2B5EF4-FFF2-40B4-BE49-F238E27FC236}">
                <a16:creationId xmlns:a16="http://schemas.microsoft.com/office/drawing/2014/main" id="{EE2ED782-3C7D-4490-958F-CA8A646CE4FF}"/>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The full price can exceed the money price</a:t>
            </a:r>
          </a:p>
        </p:txBody>
      </p:sp>
      <p:sp>
        <p:nvSpPr>
          <p:cNvPr id="3" name="text-2">
            <a:extLst xmlns:a="http://schemas.openxmlformats.org/drawingml/2006/main">
              <a:ext uri="{FF2B5EF4-FFF2-40B4-BE49-F238E27FC236}">
                <a16:creationId xmlns:a16="http://schemas.microsoft.com/office/drawing/2014/main" id="{1197CBF5-5986-4FC8-A4BF-0FE09DB1A4F3}"/>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Full price includes money plus waiting, search, risk, inconvenience, and other nonmoney costs.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A £30 ticket may require scarce time, eligibility, or luck.</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Successful buyers may save money while others cannot get access.</a:t>
            </a:r>
          </a:p>
        </p:txBody>
      </p:sp>
      <p:sp>
        <p:nvSpPr>
          <p:cNvPr id="4" name="text-3">
            <a:extLst xmlns:a="http://schemas.openxmlformats.org/drawingml/2006/main">
              <a:ext uri="{FF2B5EF4-FFF2-40B4-BE49-F238E27FC236}">
                <a16:creationId xmlns:a16="http://schemas.microsoft.com/office/drawing/2014/main" id="{99001AF7-3DBE-4FA0-967A-9544C41165EF}"/>
              </a:ext>
            </a:extLst>
          </p:cNvPr>
          <p:cNvSpPr>
            <a:spLocks xmlns:a="http://schemas.openxmlformats.org/drawingml/2006/main" noGrp="1"/>
          </p:cNvSpPr>
          <p:nvPr/>
        </p:nvSpPr>
        <p:spPr>
          <a:xfrm xmlns:a="http://schemas.openxmlformats.org/drawingml/2006/main">
            <a:off x="723900" y="5486400"/>
            <a:ext cx="107442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100" b="1" i="0">
                <a:solidFill>
                  <a:srgbClr val="12455E"/>
                </a:solidFill>
                <a:latin typeface="Aptos"/>
                <a:ea typeface="Aptos"/>
                <a:cs typeface="Aptos"/>
              </a:defRPr>
            </a:pPr>
            <a:r>
              <a:rPr sz="2100" b="1" i="0">
                <a:solidFill>
                  <a:srgbClr val="12455E"/>
                </a:solidFill>
                <a:latin typeface="Aptos"/>
                <a:ea typeface="Aptos"/>
                <a:cs typeface="Aptos"/>
              </a:rPr>
              <a:t>Affordability for those who buy is not guaranteed access for everyone.</a:t>
            </a:r>
          </a:p>
        </p:txBody>
      </p:sp>
      <p:sp>
        <p:nvSpPr>
          <p:cNvPr id="5" name="">
            <a:extLst xmlns:a="http://schemas.openxmlformats.org/drawingml/2006/main">
              <a:ext uri="{FF2B5EF4-FFF2-40B4-BE49-F238E27FC236}">
                <a16:creationId xmlns:a16="http://schemas.microsoft.com/office/drawing/2014/main" id="{4DD35CB2-F659-4140-AE40-1F9638596773}"/>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5">
            <a:extLst xmlns:a="http://schemas.openxmlformats.org/drawingml/2006/main">
              <a:ext uri="{FF2B5EF4-FFF2-40B4-BE49-F238E27FC236}">
                <a16:creationId xmlns:a16="http://schemas.microsoft.com/office/drawing/2014/main" id="{7CD25A61-36E8-4652-AFF1-B31A545B3539}"/>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Price Controls</a:t>
            </a:r>
          </a:p>
        </p:txBody>
      </p:sp>
      <p:sp>
        <p:nvSpPr>
          <p:cNvPr id="7" name="text-6">
            <a:extLst xmlns:a="http://schemas.openxmlformats.org/drawingml/2006/main">
              <a:ext uri="{FF2B5EF4-FFF2-40B4-BE49-F238E27FC236}">
                <a16:creationId xmlns:a16="http://schemas.microsoft.com/office/drawing/2014/main" id="{4CF706F8-2A34-41CC-8ED9-5EDC71C6C866}"/>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21</a:t>
            </a:r>
          </a:p>
        </p:txBody>
      </p:sp>
    </p:spTree>
    <p:extLst>
      <p:ext uri="{BB962C8B-B14F-4D97-AF65-F5344CB8AC3E}">
        <p14:creationId xmlns:p14="http://schemas.microsoft.com/office/powerpoint/2010/main" val="1972318210"/>
      </p:ext>
    </p:extLst>
  </p:cSld>
</p:sld>
</file>

<file path=ppt/slides/slide2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A2862749-A51D-402F-AEB6-17853B97D563}"/>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3  /  LESSON</a:t>
            </a:r>
          </a:p>
        </p:txBody>
      </p:sp>
      <p:sp>
        <p:nvSpPr>
          <p:cNvPr id="2" name="text-1">
            <a:extLst xmlns:a="http://schemas.openxmlformats.org/drawingml/2006/main">
              <a:ext uri="{FF2B5EF4-FFF2-40B4-BE49-F238E27FC236}">
                <a16:creationId xmlns:a16="http://schemas.microsoft.com/office/drawing/2014/main" id="{EC913EDC-129F-43C5-9700-22DE10BEF6DB}"/>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A binding price floor</a:t>
            </a:r>
          </a:p>
        </p:txBody>
      </p:sp>
      <p:sp>
        <p:nvSpPr>
          <p:cNvPr id="3" name="text-2">
            <a:extLst xmlns:a="http://schemas.openxmlformats.org/drawingml/2006/main">
              <a:ext uri="{FF2B5EF4-FFF2-40B4-BE49-F238E27FC236}">
                <a16:creationId xmlns:a16="http://schemas.microsoft.com/office/drawing/2014/main" id="{FA1F6759-D4B7-44FC-A7A2-3B2BB8F3E8ED}"/>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The original equilibrium price is 60; the minimum price is 70.</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At 70, buyers want 6 units and sellers offer 10.</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Sellers may adjust production, quality, bundles, hours, or other terms.</a:t>
            </a:r>
          </a:p>
        </p:txBody>
      </p:sp>
      <p:sp>
        <p:nvSpPr>
          <p:cNvPr id="4" name="text-3">
            <a:extLst xmlns:a="http://schemas.openxmlformats.org/drawingml/2006/main">
              <a:ext uri="{FF2B5EF4-FFF2-40B4-BE49-F238E27FC236}">
                <a16:creationId xmlns:a16="http://schemas.microsoft.com/office/drawing/2014/main" id="{95FE2F3E-D052-42A6-B8ED-4EA0EF883F1C}"/>
              </a:ext>
            </a:extLst>
          </p:cNvPr>
          <p:cNvSpPr>
            <a:spLocks xmlns:a="http://schemas.openxmlformats.org/drawingml/2006/main" noGrp="1"/>
          </p:cNvSpPr>
          <p:nvPr/>
        </p:nvSpPr>
        <p:spPr>
          <a:xfrm xmlns:a="http://schemas.openxmlformats.org/drawingml/2006/main">
            <a:off x="723900" y="5486400"/>
            <a:ext cx="107442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100" b="1" i="0">
                <a:solidFill>
                  <a:srgbClr val="12455E"/>
                </a:solidFill>
                <a:latin typeface="Aptos"/>
                <a:ea typeface="Aptos"/>
                <a:cs typeface="Aptos"/>
              </a:defRPr>
            </a:pPr>
            <a:r>
              <a:rPr sz="2100" b="1" i="0">
                <a:solidFill>
                  <a:srgbClr val="12455E"/>
                </a:solidFill>
                <a:latin typeface="Aptos"/>
                <a:ea typeface="Aptos"/>
                <a:cs typeface="Aptos"/>
              </a:rPr>
              <a:t>Preventing one price adjustment redirects behavior.</a:t>
            </a:r>
          </a:p>
        </p:txBody>
      </p:sp>
      <p:sp>
        <p:nvSpPr>
          <p:cNvPr id="5" name="">
            <a:extLst xmlns:a="http://schemas.openxmlformats.org/drawingml/2006/main">
              <a:ext uri="{FF2B5EF4-FFF2-40B4-BE49-F238E27FC236}">
                <a16:creationId xmlns:a16="http://schemas.microsoft.com/office/drawing/2014/main" id="{C0CA3D3A-1841-4D6F-89B5-BA7D08EECF57}"/>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5">
            <a:extLst xmlns:a="http://schemas.openxmlformats.org/drawingml/2006/main">
              <a:ext uri="{FF2B5EF4-FFF2-40B4-BE49-F238E27FC236}">
                <a16:creationId xmlns:a16="http://schemas.microsoft.com/office/drawing/2014/main" id="{207012A5-4231-459F-951E-A0766FB8C632}"/>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Price Controls</a:t>
            </a:r>
          </a:p>
        </p:txBody>
      </p:sp>
      <p:sp>
        <p:nvSpPr>
          <p:cNvPr id="7" name="text-6">
            <a:extLst xmlns:a="http://schemas.openxmlformats.org/drawingml/2006/main">
              <a:ext uri="{FF2B5EF4-FFF2-40B4-BE49-F238E27FC236}">
                <a16:creationId xmlns:a16="http://schemas.microsoft.com/office/drawing/2014/main" id="{C0AFEDFE-0BEB-4BF5-92FD-6BD5DE5FD4AE}"/>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22</a:t>
            </a:r>
          </a:p>
        </p:txBody>
      </p:sp>
    </p:spTree>
    <p:extLst>
      <p:ext uri="{BB962C8B-B14F-4D97-AF65-F5344CB8AC3E}">
        <p14:creationId xmlns:p14="http://schemas.microsoft.com/office/powerpoint/2010/main" val="1484299145"/>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0">
            <a:extLst xmlns:a="http://schemas.openxmlformats.org/drawingml/2006/main">
              <a:ext uri="{FF2B5EF4-FFF2-40B4-BE49-F238E27FC236}">
                <a16:creationId xmlns:a16="http://schemas.microsoft.com/office/drawing/2014/main" id="{7AE90DC2-7847-42F5-A283-06B97913BD9F}"/>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3  /  SUPPLIED-VALUE ARITHMETIC</a:t>
            </a:r>
          </a:p>
        </p:txBody>
      </p:sp>
      <p:sp>
        <p:nvSpPr>
          <p:cNvPr id="2" name="text-1">
            <a:extLst xmlns:a="http://schemas.openxmlformats.org/drawingml/2006/main">
              <a:ext uri="{FF2B5EF4-FFF2-40B4-BE49-F238E27FC236}">
                <a16:creationId xmlns:a16="http://schemas.microsoft.com/office/drawing/2014/main" id="{CB6230CA-ED2D-4AA7-AF50-CA0C29175F93}"/>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Calculate the surplus</a:t>
            </a:r>
          </a:p>
        </p:txBody>
      </p:sp>
      <p:sp>
        <p:nvSpPr>
          <p:cNvPr id="3" name="text-2">
            <a:extLst xmlns:a="http://schemas.openxmlformats.org/drawingml/2006/main">
              <a:ext uri="{FF2B5EF4-FFF2-40B4-BE49-F238E27FC236}">
                <a16:creationId xmlns:a16="http://schemas.microsoft.com/office/drawing/2014/main" id="{C5CA3AE0-981D-4BB8-9ACF-516B19BBE8BC}"/>
              </a:ext>
            </a:extLst>
          </p:cNvPr>
          <p:cNvSpPr>
            <a:spLocks xmlns:a="http://schemas.openxmlformats.org/drawingml/2006/main" noGrp="1"/>
          </p:cNvSpPr>
          <p:nvPr/>
        </p:nvSpPr>
        <p:spPr>
          <a:xfrm xmlns:a="http://schemas.openxmlformats.org/drawingml/2006/main">
            <a:off x="723900" y="1695450"/>
            <a:ext cx="107442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250" b="0" i="0">
                <a:solidFill>
                  <a:srgbClr val="1D2A33"/>
                </a:solidFill>
                <a:latin typeface="Aptos"/>
                <a:ea typeface="Aptos"/>
                <a:cs typeface="Aptos"/>
              </a:defRPr>
            </a:pPr>
            <a:r>
              <a:rPr sz="2250" b="0" i="0">
                <a:solidFill>
                  <a:srgbClr val="1D2A33"/>
                </a:solidFill>
                <a:latin typeface="Aptos"/>
                <a:ea typeface="Aptos"/>
                <a:cs typeface="Aptos"/>
              </a:rPr>
              <a:t>Given: quantity supplied = 10; quantity demanded = 6.</a:t>
            </a:r>
          </a:p>
        </p:txBody>
      </p:sp>
      <p:sp>
        <p:nvSpPr>
          <p:cNvPr id="4" name="text-3">
            <a:extLst xmlns:a="http://schemas.openxmlformats.org/drawingml/2006/main">
              <a:ext uri="{FF2B5EF4-FFF2-40B4-BE49-F238E27FC236}">
                <a16:creationId xmlns:a16="http://schemas.microsoft.com/office/drawing/2014/main" id="{35327B1F-2D67-444F-97D3-FB0F80D0CE22}"/>
              </a:ext>
            </a:extLst>
          </p:cNvPr>
          <p:cNvSpPr>
            <a:spLocks xmlns:a="http://schemas.openxmlformats.org/drawingml/2006/main" noGrp="1"/>
          </p:cNvSpPr>
          <p:nvPr/>
        </p:nvSpPr>
        <p:spPr>
          <a:xfrm xmlns:a="http://schemas.openxmlformats.org/drawingml/2006/main">
            <a:off x="723900" y="2724150"/>
            <a:ext cx="107442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850" b="0" i="0">
                <a:solidFill>
                  <a:srgbClr val="12455E"/>
                </a:solidFill>
                <a:latin typeface="Aptos"/>
                <a:ea typeface="Aptos"/>
                <a:cs typeface="Aptos"/>
              </a:defRPr>
            </a:pPr>
            <a:r>
              <a:rPr sz="2850" b="0" i="0">
                <a:solidFill>
                  <a:srgbClr val="12455E"/>
                </a:solidFill>
                <a:latin typeface="Aptos"/>
                <a:ea typeface="Aptos"/>
                <a:cs typeface="Aptos"/>
              </a:rPr>
              <a:t>Surplus = Qs − Qd</a:t>
            </a:r>
          </a:p>
        </p:txBody>
      </p:sp>
      <p:sp>
        <p:nvSpPr>
          <p:cNvPr id="5" name="text-4">
            <a:extLst xmlns:a="http://schemas.openxmlformats.org/drawingml/2006/main">
              <a:ext uri="{FF2B5EF4-FFF2-40B4-BE49-F238E27FC236}">
                <a16:creationId xmlns:a16="http://schemas.microsoft.com/office/drawing/2014/main" id="{E70FC504-BCA7-475A-8B8D-274F276E774C}"/>
              </a:ext>
            </a:extLst>
          </p:cNvPr>
          <p:cNvSpPr>
            <a:spLocks xmlns:a="http://schemas.openxmlformats.org/drawingml/2006/main" noGrp="1"/>
          </p:cNvSpPr>
          <p:nvPr/>
        </p:nvSpPr>
        <p:spPr>
          <a:xfrm xmlns:a="http://schemas.openxmlformats.org/drawingml/2006/main">
            <a:off x="723900" y="3514725"/>
            <a:ext cx="107442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850" b="0" i="0">
                <a:solidFill>
                  <a:srgbClr val="12455E"/>
                </a:solidFill>
                <a:latin typeface="Aptos"/>
                <a:ea typeface="Aptos"/>
                <a:cs typeface="Aptos"/>
              </a:defRPr>
            </a:pPr>
            <a:r>
              <a:rPr sz="2850" b="0" i="0">
                <a:solidFill>
                  <a:srgbClr val="12455E"/>
                </a:solidFill>
                <a:latin typeface="Aptos"/>
                <a:ea typeface="Aptos"/>
                <a:cs typeface="Aptos"/>
              </a:rPr>
              <a:t>Surplus = 10 − 6 = 4</a:t>
            </a:r>
          </a:p>
        </p:txBody>
      </p:sp>
      <p:sp>
        <p:nvSpPr>
          <p:cNvPr id="6" name="text-5">
            <a:extLst xmlns:a="http://schemas.openxmlformats.org/drawingml/2006/main">
              <a:ext uri="{FF2B5EF4-FFF2-40B4-BE49-F238E27FC236}">
                <a16:creationId xmlns:a16="http://schemas.microsoft.com/office/drawing/2014/main" id="{CD9EB913-8CC7-4CF4-96CA-43B7656B3487}"/>
              </a:ext>
            </a:extLst>
          </p:cNvPr>
          <p:cNvSpPr>
            <a:spLocks xmlns:a="http://schemas.openxmlformats.org/drawingml/2006/main" noGrp="1"/>
          </p:cNvSpPr>
          <p:nvPr/>
        </p:nvSpPr>
        <p:spPr>
          <a:xfrm xmlns:a="http://schemas.openxmlformats.org/drawingml/2006/main">
            <a:off x="723900" y="5381625"/>
            <a:ext cx="10744200" cy="7715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100" b="1" i="0">
                <a:solidFill>
                  <a:srgbClr val="12455E"/>
                </a:solidFill>
                <a:latin typeface="Aptos"/>
                <a:ea typeface="Aptos"/>
                <a:cs typeface="Aptos"/>
              </a:defRPr>
            </a:pPr>
            <a:r>
              <a:rPr sz="2100" b="1" i="0">
                <a:solidFill>
                  <a:srgbClr val="12455E"/>
                </a:solidFill>
                <a:latin typeface="Aptos"/>
                <a:ea typeface="Aptos"/>
                <a:cs typeface="Aptos"/>
              </a:rPr>
              <a:t>Sellers would like to provide four more units than buyers want.</a:t>
            </a:r>
          </a:p>
        </p:txBody>
      </p:sp>
      <p:sp>
        <p:nvSpPr>
          <p:cNvPr id="7" name="">
            <a:extLst xmlns:a="http://schemas.openxmlformats.org/drawingml/2006/main">
              <a:ext uri="{FF2B5EF4-FFF2-40B4-BE49-F238E27FC236}">
                <a16:creationId xmlns:a16="http://schemas.microsoft.com/office/drawing/2014/main" id="{3CC6C17B-EC86-4CE1-B347-950BCE12E8AB}"/>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8" name="text-7">
            <a:extLst xmlns:a="http://schemas.openxmlformats.org/drawingml/2006/main">
              <a:ext uri="{FF2B5EF4-FFF2-40B4-BE49-F238E27FC236}">
                <a16:creationId xmlns:a16="http://schemas.microsoft.com/office/drawing/2014/main" id="{E2298D1A-905D-4936-A23B-B576C2736410}"/>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Price Controls</a:t>
            </a:r>
          </a:p>
        </p:txBody>
      </p:sp>
      <p:sp>
        <p:nvSpPr>
          <p:cNvPr id="9" name="text-8">
            <a:extLst xmlns:a="http://schemas.openxmlformats.org/drawingml/2006/main">
              <a:ext uri="{FF2B5EF4-FFF2-40B4-BE49-F238E27FC236}">
                <a16:creationId xmlns:a16="http://schemas.microsoft.com/office/drawing/2014/main" id="{DC8B8458-E80C-434C-B6B1-4F1E6E5E9818}"/>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23</a:t>
            </a:r>
          </a:p>
        </p:txBody>
      </p:sp>
    </p:spTree>
    <p:extLst>
      <p:ext uri="{BB962C8B-B14F-4D97-AF65-F5344CB8AC3E}">
        <p14:creationId xmlns:p14="http://schemas.microsoft.com/office/powerpoint/2010/main" val="1666316444"/>
      </p:ext>
    </p:extLst>
  </p:cSld>
</p:sld>
</file>

<file path=ppt/slides/slide2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F5F4D0C3-FCAD-415B-BD8F-B88907CF61D8}"/>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3  /  HYPOTHETICAL EXAMPLE</a:t>
            </a:r>
          </a:p>
        </p:txBody>
      </p:sp>
      <p:sp>
        <p:nvSpPr>
          <p:cNvPr id="2" name="text-1">
            <a:extLst xmlns:a="http://schemas.openxmlformats.org/drawingml/2006/main">
              <a:ext uri="{FF2B5EF4-FFF2-40B4-BE49-F238E27FC236}">
                <a16:creationId xmlns:a16="http://schemas.microsoft.com/office/drawing/2014/main" id="{0B6B7B49-9C0E-46EC-A35C-AB5B9C299A90}"/>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A wage floor: a hypothetical stadium-worker market</a:t>
            </a:r>
          </a:p>
        </p:txBody>
      </p:sp>
      <p:sp>
        <p:nvSpPr>
          <p:cNvPr id="3" name="text-2">
            <a:extLst xmlns:a="http://schemas.openxmlformats.org/drawingml/2006/main">
              <a:ext uri="{FF2B5EF4-FFF2-40B4-BE49-F238E27FC236}">
                <a16:creationId xmlns:a16="http://schemas.microsoft.com/office/drawing/2014/main" id="{ECCF2083-4D30-40C7-BAB0-26A62C814492}"/>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A wage is the price of labor.</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In a competitive market, a binding wage floor raises labor supplied and lowers labor demanded.</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More people seek the covered work than employers offer at that wage.</a:t>
            </a:r>
          </a:p>
        </p:txBody>
      </p:sp>
      <p:sp>
        <p:nvSpPr>
          <p:cNvPr id="4" name="text-3">
            <a:extLst xmlns:a="http://schemas.openxmlformats.org/drawingml/2006/main">
              <a:ext uri="{FF2B5EF4-FFF2-40B4-BE49-F238E27FC236}">
                <a16:creationId xmlns:a16="http://schemas.microsoft.com/office/drawing/2014/main" id="{2A68A6DA-D689-4BA5-B7CF-850376273495}"/>
              </a:ext>
            </a:extLst>
          </p:cNvPr>
          <p:cNvSpPr>
            <a:spLocks xmlns:a="http://schemas.openxmlformats.org/drawingml/2006/main" noGrp="1"/>
          </p:cNvSpPr>
          <p:nvPr/>
        </p:nvSpPr>
        <p:spPr>
          <a:xfrm xmlns:a="http://schemas.openxmlformats.org/drawingml/2006/main">
            <a:off x="723900" y="5486400"/>
            <a:ext cx="107442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100" b="1" i="0">
                <a:solidFill>
                  <a:srgbClr val="12455E"/>
                </a:solidFill>
                <a:latin typeface="Aptos"/>
                <a:ea typeface="Aptos"/>
                <a:cs typeface="Aptos"/>
              </a:defRPr>
            </a:pPr>
            <a:r>
              <a:rPr sz="2100" b="1" i="0">
                <a:solidFill>
                  <a:srgbClr val="12455E"/>
                </a:solidFill>
                <a:latin typeface="Aptos"/>
                <a:ea typeface="Aptos"/>
                <a:cs typeface="Aptos"/>
              </a:rPr>
              <a:t>Actual player labor markets also involve unions, market power, contracts, and roster limits.</a:t>
            </a:r>
          </a:p>
        </p:txBody>
      </p:sp>
      <p:sp>
        <p:nvSpPr>
          <p:cNvPr id="5" name="">
            <a:extLst xmlns:a="http://schemas.openxmlformats.org/drawingml/2006/main">
              <a:ext uri="{FF2B5EF4-FFF2-40B4-BE49-F238E27FC236}">
                <a16:creationId xmlns:a16="http://schemas.microsoft.com/office/drawing/2014/main" id="{AA56771E-ADCC-49B1-913E-6CA85C55C688}"/>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5">
            <a:extLst xmlns:a="http://schemas.openxmlformats.org/drawingml/2006/main">
              <a:ext uri="{FF2B5EF4-FFF2-40B4-BE49-F238E27FC236}">
                <a16:creationId xmlns:a16="http://schemas.microsoft.com/office/drawing/2014/main" id="{AA721FA4-CCA4-4827-8A55-0D2D6BEB8F3F}"/>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Price Controls</a:t>
            </a:r>
          </a:p>
        </p:txBody>
      </p:sp>
      <p:sp>
        <p:nvSpPr>
          <p:cNvPr id="7" name="text-6">
            <a:extLst xmlns:a="http://schemas.openxmlformats.org/drawingml/2006/main">
              <a:ext uri="{FF2B5EF4-FFF2-40B4-BE49-F238E27FC236}">
                <a16:creationId xmlns:a16="http://schemas.microsoft.com/office/drawing/2014/main" id="{17575BBF-B8D3-4E5A-849A-F546E9E10BDD}"/>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24</a:t>
            </a:r>
          </a:p>
        </p:txBody>
      </p:sp>
    </p:spTree>
    <p:extLst>
      <p:ext uri="{BB962C8B-B14F-4D97-AF65-F5344CB8AC3E}">
        <p14:creationId xmlns:p14="http://schemas.microsoft.com/office/powerpoint/2010/main" val="1471492824"/>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68D83D1B-265C-4057-B392-E142BF90FA60}"/>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3  /  CASE STUDY</a:t>
            </a:r>
          </a:p>
        </p:txBody>
      </p:sp>
      <p:sp>
        <p:nvSpPr>
          <p:cNvPr id="2" name="text-1">
            <a:extLst xmlns:a="http://schemas.openxmlformats.org/drawingml/2006/main">
              <a:ext uri="{FF2B5EF4-FFF2-40B4-BE49-F238E27FC236}">
                <a16:creationId xmlns:a16="http://schemas.microsoft.com/office/drawing/2014/main" id="{BD2CDFE2-220D-4907-8634-984A40D6A077}"/>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Affordable tickets, scarce access</a:t>
            </a:r>
          </a:p>
        </p:txBody>
      </p:sp>
      <p:sp>
        <p:nvSpPr>
          <p:cNvPr id="3" name="text-2">
            <a:extLst xmlns:a="http://schemas.openxmlformats.org/drawingml/2006/main">
              <a:ext uri="{FF2B5EF4-FFF2-40B4-BE49-F238E27FC236}">
                <a16:creationId xmlns:a16="http://schemas.microsoft.com/office/drawing/2014/main" id="{6E364D9D-7A28-408A-9103-3D90EDE658A5}"/>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Premier League away fans face travel costs as well as ticket prices.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The league values the atmosphere away supporters help create.</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A £30 cap is binding if the unconstrained price would be £50, but not if it would be £25.</a:t>
            </a:r>
          </a:p>
        </p:txBody>
      </p:sp>
      <p:sp>
        <p:nvSpPr>
          <p:cNvPr id="4" name="text-3">
            <a:extLst xmlns:a="http://schemas.openxmlformats.org/drawingml/2006/main">
              <a:ext uri="{FF2B5EF4-FFF2-40B4-BE49-F238E27FC236}">
                <a16:creationId xmlns:a16="http://schemas.microsoft.com/office/drawing/2014/main" id="{8C8A587B-517A-4C2A-A20C-B86E3BAE6681}"/>
              </a:ext>
            </a:extLst>
          </p:cNvPr>
          <p:cNvSpPr>
            <a:spLocks xmlns:a="http://schemas.openxmlformats.org/drawingml/2006/main" noGrp="1"/>
          </p:cNvSpPr>
          <p:nvPr/>
        </p:nvSpPr>
        <p:spPr>
          <a:xfrm xmlns:a="http://schemas.openxmlformats.org/drawingml/2006/main">
            <a:off x="723900" y="5486400"/>
            <a:ext cx="107442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100" b="1" i="0">
                <a:solidFill>
                  <a:srgbClr val="12455E"/>
                </a:solidFill>
                <a:latin typeface="Aptos"/>
                <a:ea typeface="Aptos"/>
                <a:cs typeface="Aptos"/>
              </a:defRPr>
            </a:pPr>
            <a:r>
              <a:rPr sz="2100" b="1" i="0">
                <a:solidFill>
                  <a:srgbClr val="12455E"/>
                </a:solidFill>
                <a:latin typeface="Aptos"/>
                <a:ea typeface="Aptos"/>
                <a:cs typeface="Aptos"/>
              </a:rPr>
              <a:t>The cap must be compared with the price that would otherwise emerge.</a:t>
            </a:r>
          </a:p>
        </p:txBody>
      </p:sp>
      <p:sp>
        <p:nvSpPr>
          <p:cNvPr id="5" name="">
            <a:extLst xmlns:a="http://schemas.openxmlformats.org/drawingml/2006/main">
              <a:ext uri="{FF2B5EF4-FFF2-40B4-BE49-F238E27FC236}">
                <a16:creationId xmlns:a16="http://schemas.microsoft.com/office/drawing/2014/main" id="{AB71705D-8BC5-4182-82C4-E227ECFB5B51}"/>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5">
            <a:extLst xmlns:a="http://schemas.openxmlformats.org/drawingml/2006/main">
              <a:ext uri="{FF2B5EF4-FFF2-40B4-BE49-F238E27FC236}">
                <a16:creationId xmlns:a16="http://schemas.microsoft.com/office/drawing/2014/main" id="{F23FDBAD-D63B-400D-AB7C-45F676E8C21A}"/>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Case Study: The Premier League's £30 Away-Ticket Cap</a:t>
            </a:r>
          </a:p>
        </p:txBody>
      </p:sp>
      <p:sp>
        <p:nvSpPr>
          <p:cNvPr id="7" name="text-6">
            <a:extLst xmlns:a="http://schemas.openxmlformats.org/drawingml/2006/main">
              <a:ext uri="{FF2B5EF4-FFF2-40B4-BE49-F238E27FC236}">
                <a16:creationId xmlns:a16="http://schemas.microsoft.com/office/drawing/2014/main" id="{2AE17C5F-A258-4472-9B69-379A7234E315}"/>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25</a:t>
            </a:r>
          </a:p>
        </p:txBody>
      </p:sp>
    </p:spTree>
    <p:extLst>
      <p:ext uri="{BB962C8B-B14F-4D97-AF65-F5344CB8AC3E}">
        <p14:creationId xmlns:p14="http://schemas.microsoft.com/office/powerpoint/2010/main" val="727807806"/>
      </p:ext>
    </p:extLst>
  </p:cSld>
</p:sld>
</file>

<file path=ppt/slides/slide2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738522DA-6982-4113-AA19-282B2092A3BB}"/>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3  /  CASE STUDY</a:t>
            </a:r>
          </a:p>
        </p:txBody>
      </p:sp>
      <p:sp>
        <p:nvSpPr>
          <p:cNvPr id="2" name="text-1">
            <a:extLst xmlns:a="http://schemas.openxmlformats.org/drawingml/2006/main">
              <a:ext uri="{FF2B5EF4-FFF2-40B4-BE49-F238E27FC236}">
                <a16:creationId xmlns:a16="http://schemas.microsoft.com/office/drawing/2014/main" id="{2637C6D7-BC37-4CEE-A2B6-F6C7CF2B4C26}"/>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A fixed away allocation</a:t>
            </a:r>
          </a:p>
        </p:txBody>
      </p:sp>
      <p:sp>
        <p:nvSpPr>
          <p:cNvPr id="3" name="text-2">
            <a:extLst xmlns:a="http://schemas.openxmlformats.org/drawingml/2006/main">
              <a:ext uri="{FF2B5EF4-FFF2-40B4-BE49-F238E27FC236}">
                <a16:creationId xmlns:a16="http://schemas.microsoft.com/office/drawing/2014/main" id="{3EAB8499-62FD-464F-8119-E768D857B0B9}"/>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Suppose the number of away tickets offered for a match is fixed.</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The cap need not reduce that number; it can increase excess demand.</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Eligibility, priority, ballots, queues, and resale rules then matter for access.</a:t>
            </a:r>
          </a:p>
        </p:txBody>
      </p:sp>
      <p:sp>
        <p:nvSpPr>
          <p:cNvPr id="4" name="">
            <a:extLst xmlns:a="http://schemas.openxmlformats.org/drawingml/2006/main">
              <a:ext uri="{FF2B5EF4-FFF2-40B4-BE49-F238E27FC236}">
                <a16:creationId xmlns:a16="http://schemas.microsoft.com/office/drawing/2014/main" id="{AB48C950-DEAB-4A6C-A174-503990BBF609}"/>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ADCB485A-37E1-420F-8218-9C1406EC4B9D}"/>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Case Study: The Premier League's £30 Away-Ticket Cap</a:t>
            </a:r>
          </a:p>
        </p:txBody>
      </p:sp>
      <p:sp>
        <p:nvSpPr>
          <p:cNvPr id="6" name="text-5">
            <a:extLst xmlns:a="http://schemas.openxmlformats.org/drawingml/2006/main">
              <a:ext uri="{FF2B5EF4-FFF2-40B4-BE49-F238E27FC236}">
                <a16:creationId xmlns:a16="http://schemas.microsoft.com/office/drawing/2014/main" id="{28DC70BA-97D8-4D09-8252-057920C682B2}"/>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26</a:t>
            </a:r>
          </a:p>
        </p:txBody>
      </p:sp>
    </p:spTree>
    <p:extLst>
      <p:ext uri="{BB962C8B-B14F-4D97-AF65-F5344CB8AC3E}">
        <p14:creationId xmlns:p14="http://schemas.microsoft.com/office/powerpoint/2010/main" val="968400778"/>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0">
            <a:extLst xmlns:a="http://schemas.openxmlformats.org/drawingml/2006/main">
              <a:ext uri="{FF2B5EF4-FFF2-40B4-BE49-F238E27FC236}">
                <a16:creationId xmlns:a16="http://schemas.microsoft.com/office/drawing/2014/main" id="{DD1C2A9A-D4E6-4E05-839B-6E4B5E0146CE}"/>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3  /  CASE STUDY · ARITHMETIC</a:t>
            </a:r>
          </a:p>
        </p:txBody>
      </p:sp>
      <p:sp>
        <p:nvSpPr>
          <p:cNvPr id="2" name="text-1">
            <a:extLst xmlns:a="http://schemas.openxmlformats.org/drawingml/2006/main">
              <a:ext uri="{FF2B5EF4-FFF2-40B4-BE49-F238E27FC236}">
                <a16:creationId xmlns:a16="http://schemas.microsoft.com/office/drawing/2014/main" id="{7AB3307A-7F13-4194-AC79-2E15F36E8AB4}"/>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What if resale were unrestricted?</a:t>
            </a:r>
          </a:p>
        </p:txBody>
      </p:sp>
      <p:sp>
        <p:nvSpPr>
          <p:cNvPr id="3" name="text-2">
            <a:extLst xmlns:a="http://schemas.openxmlformats.org/drawingml/2006/main">
              <a:ext uri="{FF2B5EF4-FFF2-40B4-BE49-F238E27FC236}">
                <a16:creationId xmlns:a16="http://schemas.microsoft.com/office/drawing/2014/main" id="{DE82FED9-8C1B-481C-BFB3-56BA5461F782}"/>
              </a:ext>
            </a:extLst>
          </p:cNvPr>
          <p:cNvSpPr>
            <a:spLocks xmlns:a="http://schemas.openxmlformats.org/drawingml/2006/main" noGrp="1"/>
          </p:cNvSpPr>
          <p:nvPr/>
        </p:nvSpPr>
        <p:spPr>
          <a:xfrm xmlns:a="http://schemas.openxmlformats.org/drawingml/2006/main">
            <a:off x="723900" y="1695450"/>
            <a:ext cx="107442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250" b="0" i="0">
                <a:solidFill>
                  <a:srgbClr val="1D2A33"/>
                </a:solidFill>
                <a:latin typeface="Aptos"/>
                <a:ea typeface="Aptos"/>
                <a:cs typeface="Aptos"/>
              </a:defRPr>
            </a:pPr>
            <a:r>
              <a:rPr sz="2250" b="0" i="0">
                <a:solidFill>
                  <a:srgbClr val="1D2A33"/>
                </a:solidFill>
                <a:latin typeface="Aptos"/>
                <a:ea typeface="Aptos"/>
                <a:cs typeface="Aptos"/>
              </a:rPr>
              <a:t>Hypothetical example: buy for £30, then resell for £80.</a:t>
            </a:r>
          </a:p>
        </p:txBody>
      </p:sp>
      <p:sp>
        <p:nvSpPr>
          <p:cNvPr id="4" name="text-3">
            <a:extLst xmlns:a="http://schemas.openxmlformats.org/drawingml/2006/main">
              <a:ext uri="{FF2B5EF4-FFF2-40B4-BE49-F238E27FC236}">
                <a16:creationId xmlns:a16="http://schemas.microsoft.com/office/drawing/2014/main" id="{D89C7307-3DB1-422E-9E41-30A29610AFE7}"/>
              </a:ext>
            </a:extLst>
          </p:cNvPr>
          <p:cNvSpPr>
            <a:spLocks xmlns:a="http://schemas.openxmlformats.org/drawingml/2006/main" noGrp="1"/>
          </p:cNvSpPr>
          <p:nvPr/>
        </p:nvSpPr>
        <p:spPr>
          <a:xfrm xmlns:a="http://schemas.openxmlformats.org/drawingml/2006/main">
            <a:off x="723900" y="2724150"/>
            <a:ext cx="107442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850" b="0" i="0">
                <a:solidFill>
                  <a:srgbClr val="12455E"/>
                </a:solidFill>
                <a:latin typeface="Aptos"/>
                <a:ea typeface="Aptos"/>
                <a:cs typeface="Aptos"/>
              </a:defRPr>
            </a:pPr>
            <a:r>
              <a:rPr sz="2850" b="0" i="0">
                <a:solidFill>
                  <a:srgbClr val="12455E"/>
                </a:solidFill>
                <a:latin typeface="Aptos"/>
                <a:ea typeface="Aptos"/>
                <a:cs typeface="Aptos"/>
              </a:rPr>
              <a:t>Initial buyer’s resale gain = £80 − £30 = £50</a:t>
            </a:r>
          </a:p>
        </p:txBody>
      </p:sp>
      <p:sp>
        <p:nvSpPr>
          <p:cNvPr id="5" name="text-4">
            <a:extLst xmlns:a="http://schemas.openxmlformats.org/drawingml/2006/main">
              <a:ext uri="{FF2B5EF4-FFF2-40B4-BE49-F238E27FC236}">
                <a16:creationId xmlns:a16="http://schemas.microsoft.com/office/drawing/2014/main" id="{3F90C1DE-2D01-4A5C-8AC8-A4D83CF51196}"/>
              </a:ext>
            </a:extLst>
          </p:cNvPr>
          <p:cNvSpPr>
            <a:spLocks xmlns:a="http://schemas.openxmlformats.org/drawingml/2006/main" noGrp="1"/>
          </p:cNvSpPr>
          <p:nvPr/>
        </p:nvSpPr>
        <p:spPr>
          <a:xfrm xmlns:a="http://schemas.openxmlformats.org/drawingml/2006/main">
            <a:off x="723900" y="3514725"/>
            <a:ext cx="107442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850" b="0" i="0">
                <a:solidFill>
                  <a:srgbClr val="12455E"/>
                </a:solidFill>
                <a:latin typeface="Aptos"/>
                <a:ea typeface="Aptos"/>
                <a:cs typeface="Aptos"/>
              </a:defRPr>
            </a:pPr>
            <a:r>
              <a:rPr sz="2850" b="0" i="0">
                <a:solidFill>
                  <a:srgbClr val="12455E"/>
                </a:solidFill>
                <a:latin typeface="Aptos"/>
                <a:ea typeface="Aptos"/>
                <a:cs typeface="Aptos"/>
              </a:rPr>
              <a:t>Final spectator pays £80</a:t>
            </a:r>
          </a:p>
        </p:txBody>
      </p:sp>
      <p:sp>
        <p:nvSpPr>
          <p:cNvPr id="6" name="text-5">
            <a:extLst xmlns:a="http://schemas.openxmlformats.org/drawingml/2006/main">
              <a:ext uri="{FF2B5EF4-FFF2-40B4-BE49-F238E27FC236}">
                <a16:creationId xmlns:a16="http://schemas.microsoft.com/office/drawing/2014/main" id="{D8ED1364-D7E1-46F7-9500-A3B0B6434967}"/>
              </a:ext>
            </a:extLst>
          </p:cNvPr>
          <p:cNvSpPr>
            <a:spLocks xmlns:a="http://schemas.openxmlformats.org/drawingml/2006/main" noGrp="1"/>
          </p:cNvSpPr>
          <p:nvPr/>
        </p:nvSpPr>
        <p:spPr>
          <a:xfrm xmlns:a="http://schemas.openxmlformats.org/drawingml/2006/main">
            <a:off x="723900" y="5381625"/>
            <a:ext cx="10744200" cy="7715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100" b="1" i="0">
                <a:solidFill>
                  <a:srgbClr val="12455E"/>
                </a:solidFill>
                <a:latin typeface="Aptos"/>
                <a:ea typeface="Aptos"/>
                <a:cs typeface="Aptos"/>
              </a:defRPr>
            </a:pPr>
            <a:r>
              <a:rPr sz="2100" b="1" i="0">
                <a:solidFill>
                  <a:srgbClr val="12455E"/>
                </a:solidFill>
                <a:latin typeface="Aptos"/>
                <a:ea typeface="Aptos"/>
                <a:cs typeface="Aptos"/>
              </a:rPr>
              <a:t>The initial recipient gets a valuable resale right; the final price is not capped.</a:t>
            </a:r>
          </a:p>
        </p:txBody>
      </p:sp>
      <p:sp>
        <p:nvSpPr>
          <p:cNvPr id="7" name="">
            <a:extLst xmlns:a="http://schemas.openxmlformats.org/drawingml/2006/main">
              <a:ext uri="{FF2B5EF4-FFF2-40B4-BE49-F238E27FC236}">
                <a16:creationId xmlns:a16="http://schemas.microsoft.com/office/drawing/2014/main" id="{61274002-1186-44B7-8A29-85C2D4B4B5AC}"/>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8" name="text-7">
            <a:extLst xmlns:a="http://schemas.openxmlformats.org/drawingml/2006/main">
              <a:ext uri="{FF2B5EF4-FFF2-40B4-BE49-F238E27FC236}">
                <a16:creationId xmlns:a16="http://schemas.microsoft.com/office/drawing/2014/main" id="{F0B13133-7900-4008-81ED-38F84652FD6F}"/>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Case Study: The Premier League's £30 Away-Ticket Cap</a:t>
            </a:r>
          </a:p>
        </p:txBody>
      </p:sp>
      <p:sp>
        <p:nvSpPr>
          <p:cNvPr id="9" name="text-8">
            <a:extLst xmlns:a="http://schemas.openxmlformats.org/drawingml/2006/main">
              <a:ext uri="{FF2B5EF4-FFF2-40B4-BE49-F238E27FC236}">
                <a16:creationId xmlns:a16="http://schemas.microsoft.com/office/drawing/2014/main" id="{5B62CCF2-E21D-40BA-9AE9-DA555A38AB34}"/>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27</a:t>
            </a:r>
          </a:p>
        </p:txBody>
      </p:sp>
    </p:spTree>
    <p:extLst>
      <p:ext uri="{BB962C8B-B14F-4D97-AF65-F5344CB8AC3E}">
        <p14:creationId xmlns:p14="http://schemas.microsoft.com/office/powerpoint/2010/main" val="1612825829"/>
      </p:ext>
    </p:extLst>
  </p:cSld>
</p:sld>
</file>

<file path=ppt/slides/slide2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418E99C0-36E2-4E35-97D7-5C4540A55513}"/>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3  /  CASE STUDY</a:t>
            </a:r>
          </a:p>
        </p:txBody>
      </p:sp>
      <p:sp>
        <p:nvSpPr>
          <p:cNvPr id="2" name="text-1">
            <a:extLst xmlns:a="http://schemas.openxmlformats.org/drawingml/2006/main">
              <a:ext uri="{FF2B5EF4-FFF2-40B4-BE49-F238E27FC236}">
                <a16:creationId xmlns:a16="http://schemas.microsoft.com/office/drawing/2014/main" id="{22C02D10-ED3C-4894-A139-FE03251EFD92}"/>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Actual away-ticket resale is not frictionless</a:t>
            </a:r>
          </a:p>
        </p:txBody>
      </p:sp>
      <p:sp>
        <p:nvSpPr>
          <p:cNvPr id="3" name="text-2">
            <a:extLst xmlns:a="http://schemas.openxmlformats.org/drawingml/2006/main">
              <a:ext uri="{FF2B5EF4-FFF2-40B4-BE49-F238E27FC236}">
                <a16:creationId xmlns:a16="http://schemas.microsoft.com/office/drawing/2014/main" id="{25724004-B81F-46A8-8BAE-5C1919431D3E}"/>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250" b="0" i="0">
                <a:solidFill>
                  <a:srgbClr val="1D2A33"/>
                </a:solidFill>
                <a:latin typeface="Aptos"/>
                <a:ea typeface="Aptos"/>
                <a:cs typeface="Aptos"/>
              </a:defRPr>
            </a:pPr>
            <a:r>
              <a:t>Unauthorized tickets may be voided; digital tickets are assigned to registered supporters.</a:t>
            </a:r>
          </a:p>
          <a:p xmlns:a="http://schemas.openxmlformats.org/drawingml/2006/main">
            <a:pPr marL="254000" indent="-152400" algn="l">
              <a:spcAft>
                <a:spcPts val="1600"/>
              </a:spcAft>
              <a:buChar char="•"/>
              <a:defRPr sz="2250" b="0" i="0">
                <a:solidFill>
                  <a:srgbClr val="1D2A33"/>
                </a:solidFill>
                <a:latin typeface="Aptos"/>
                <a:ea typeface="Aptos"/>
                <a:cs typeface="Aptos"/>
              </a:defRPr>
            </a:pPr>
            <a:r>
              <a:t>Clubs set authorized-transfer arrangements; designated football tickets face legal resale restrictions.</a:t>
            </a:r>
          </a:p>
          <a:p xmlns:a="http://schemas.openxmlformats.org/drawingml/2006/main">
            <a:pPr marL="254000" indent="-152400" algn="l">
              <a:spcAft>
                <a:spcPts val="1600"/>
              </a:spcAft>
              <a:buChar char="•"/>
              <a:defRPr sz="2250" b="0" i="0">
                <a:solidFill>
                  <a:srgbClr val="1D2A33"/>
                </a:solidFill>
                <a:latin typeface="Aptos"/>
                <a:ea typeface="Aptos"/>
                <a:cs typeface="Aptos"/>
              </a:defRPr>
            </a:pPr>
            <a:r>
              <a:t>Cancellation risk, identity rules, enforcement, and search costs impede exchange.</a:t>
            </a:r>
          </a:p>
        </p:txBody>
      </p:sp>
      <p:sp>
        <p:nvSpPr>
          <p:cNvPr id="4" name="text-3">
            <a:extLst xmlns:a="http://schemas.openxmlformats.org/drawingml/2006/main">
              <a:ext uri="{FF2B5EF4-FFF2-40B4-BE49-F238E27FC236}">
                <a16:creationId xmlns:a16="http://schemas.microsoft.com/office/drawing/2014/main" id="{9993091B-96B6-426F-BF8D-EE08C32DEFDA}"/>
              </a:ext>
            </a:extLst>
          </p:cNvPr>
          <p:cNvSpPr>
            <a:spLocks xmlns:a="http://schemas.openxmlformats.org/drawingml/2006/main" noGrp="1"/>
          </p:cNvSpPr>
          <p:nvPr/>
        </p:nvSpPr>
        <p:spPr>
          <a:xfrm xmlns:a="http://schemas.openxmlformats.org/drawingml/2006/main">
            <a:off x="723900" y="5486400"/>
            <a:ext cx="107442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100" b="1" i="0">
                <a:solidFill>
                  <a:srgbClr val="12455E"/>
                </a:solidFill>
                <a:latin typeface="Aptos"/>
                <a:ea typeface="Aptos"/>
                <a:cs typeface="Aptos"/>
              </a:defRPr>
            </a:pPr>
            <a:r>
              <a:rPr sz="2100" b="1" i="0">
                <a:solidFill>
                  <a:srgbClr val="12455E"/>
                </a:solidFill>
                <a:latin typeface="Aptos"/>
                <a:ea typeface="Aptos"/>
                <a:cs typeface="Aptos"/>
              </a:rPr>
              <a:t>Restrictions do not imply that unauthorized resale never occurs.</a:t>
            </a:r>
          </a:p>
        </p:txBody>
      </p:sp>
      <p:sp>
        <p:nvSpPr>
          <p:cNvPr id="5" name="">
            <a:extLst xmlns:a="http://schemas.openxmlformats.org/drawingml/2006/main">
              <a:ext uri="{FF2B5EF4-FFF2-40B4-BE49-F238E27FC236}">
                <a16:creationId xmlns:a16="http://schemas.microsoft.com/office/drawing/2014/main" id="{2B34BBFC-E188-480B-8969-1F64A7E3C085}"/>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5">
            <a:extLst xmlns:a="http://schemas.openxmlformats.org/drawingml/2006/main">
              <a:ext uri="{FF2B5EF4-FFF2-40B4-BE49-F238E27FC236}">
                <a16:creationId xmlns:a16="http://schemas.microsoft.com/office/drawing/2014/main" id="{5D30DFB6-2EA2-4934-9D1B-BEC6BE6231FE}"/>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Case Study: The Premier League's £30 Away-Ticket Cap</a:t>
            </a:r>
          </a:p>
        </p:txBody>
      </p:sp>
      <p:sp>
        <p:nvSpPr>
          <p:cNvPr id="7" name="text-6">
            <a:extLst xmlns:a="http://schemas.openxmlformats.org/drawingml/2006/main">
              <a:ext uri="{FF2B5EF4-FFF2-40B4-BE49-F238E27FC236}">
                <a16:creationId xmlns:a16="http://schemas.microsoft.com/office/drawing/2014/main" id="{FA7E1C60-658B-499A-8A6D-8649FB0B9B4A}"/>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28</a:t>
            </a:r>
          </a:p>
        </p:txBody>
      </p:sp>
    </p:spTree>
    <p:extLst>
      <p:ext uri="{BB962C8B-B14F-4D97-AF65-F5344CB8AC3E}">
        <p14:creationId xmlns:p14="http://schemas.microsoft.com/office/powerpoint/2010/main" val="639066366"/>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869D6830-7C05-4E8E-935A-E501F35BE9E1}"/>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3  /  CASE STUDY</a:t>
            </a:r>
          </a:p>
        </p:txBody>
      </p:sp>
      <p:sp>
        <p:nvSpPr>
          <p:cNvPr id="2" name="text-1">
            <a:extLst xmlns:a="http://schemas.openxmlformats.org/drawingml/2006/main">
              <a:ext uri="{FF2B5EF4-FFF2-40B4-BE49-F238E27FC236}">
                <a16:creationId xmlns:a16="http://schemas.microsoft.com/office/drawing/2014/main" id="{03BECEE0-0564-4DA8-886C-99CFACC4C0E9}"/>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Nottingham Forest’s 2025–26 away scheme</a:t>
            </a:r>
          </a:p>
        </p:txBody>
      </p:sp>
      <p:sp>
        <p:nvSpPr>
          <p:cNvPr id="3" name="text-2">
            <a:extLst xmlns:a="http://schemas.openxmlformats.org/drawingml/2006/main">
              <a:ext uri="{FF2B5EF4-FFF2-40B4-BE49-F238E27FC236}">
                <a16:creationId xmlns:a16="http://schemas.microsoft.com/office/drawing/2014/main" id="{F3417A4E-3011-4A65-8E7B-126C55B598FF}"/>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250" b="0" i="0">
                <a:solidFill>
                  <a:srgbClr val="1D2A33"/>
                </a:solidFill>
                <a:latin typeface="Aptos"/>
                <a:ea typeface="Aptos"/>
                <a:cs typeface="Aptos"/>
              </a:defRPr>
            </a:pPr>
            <a:r>
              <a:t>Season-card eligibility, away-attendance history, priority tiers, and a ballot governed access.</a:t>
            </a:r>
          </a:p>
          <a:p xmlns:a="http://schemas.openxmlformats.org/drawingml/2006/main">
            <a:pPr marL="254000" indent="-152400" algn="l">
              <a:spcAft>
                <a:spcPts val="1600"/>
              </a:spcAft>
              <a:buChar char="•"/>
              <a:defRPr sz="2250" b="0" i="0">
                <a:solidFill>
                  <a:srgbClr val="1D2A33"/>
                </a:solidFill>
                <a:latin typeface="Aptos"/>
                <a:ea typeface="Aptos"/>
                <a:cs typeface="Aptos"/>
              </a:defRPr>
            </a:pPr>
            <a:r>
              <a:t>Tickets were assigned to named supporters; transfers followed a club-controlled process.</a:t>
            </a:r>
          </a:p>
          <a:p xmlns:a="http://schemas.openxmlformats.org/drawingml/2006/main">
            <a:pPr marL="254000" indent="-152400" algn="l">
              <a:spcAft>
                <a:spcPts val="1600"/>
              </a:spcAft>
              <a:buChar char="•"/>
              <a:defRPr sz="2250" b="0" i="0">
                <a:solidFill>
                  <a:srgbClr val="1D2A33"/>
                </a:solidFill>
                <a:latin typeface="Aptos"/>
                <a:ea typeface="Aptos"/>
                <a:cs typeface="Aptos"/>
              </a:defRPr>
            </a:pPr>
            <a:r>
              <a:t>Scan history and sanctions linked future priority to actual attendance and permitted use.</a:t>
            </a:r>
          </a:p>
        </p:txBody>
      </p:sp>
      <p:sp>
        <p:nvSpPr>
          <p:cNvPr id="4" name="text-3">
            <a:extLst xmlns:a="http://schemas.openxmlformats.org/drawingml/2006/main">
              <a:ext uri="{FF2B5EF4-FFF2-40B4-BE49-F238E27FC236}">
                <a16:creationId xmlns:a16="http://schemas.microsoft.com/office/drawing/2014/main" id="{909B9938-0FF5-4EEB-BBCF-5A4693BD5924}"/>
              </a:ext>
            </a:extLst>
          </p:cNvPr>
          <p:cNvSpPr>
            <a:spLocks xmlns:a="http://schemas.openxmlformats.org/drawingml/2006/main" noGrp="1"/>
          </p:cNvSpPr>
          <p:nvPr/>
        </p:nvSpPr>
        <p:spPr>
          <a:xfrm xmlns:a="http://schemas.openxmlformats.org/drawingml/2006/main">
            <a:off x="723900" y="5486400"/>
            <a:ext cx="107442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100" b="1" i="0">
                <a:solidFill>
                  <a:srgbClr val="12455E"/>
                </a:solidFill>
                <a:latin typeface="Aptos"/>
                <a:ea typeface="Aptos"/>
                <a:cs typeface="Aptos"/>
              </a:defRPr>
            </a:pPr>
            <a:r>
              <a:rPr sz="2100" b="1" i="0">
                <a:solidFill>
                  <a:srgbClr val="12455E"/>
                </a:solidFill>
                <a:latin typeface="Aptos"/>
                <a:ea typeface="Aptos"/>
                <a:cs typeface="Aptos"/>
              </a:rPr>
              <a:t>One club’s system illustrates the mechanism—not a uniform league rule.</a:t>
            </a:r>
          </a:p>
        </p:txBody>
      </p:sp>
      <p:sp>
        <p:nvSpPr>
          <p:cNvPr id="5" name="">
            <a:extLst xmlns:a="http://schemas.openxmlformats.org/drawingml/2006/main">
              <a:ext uri="{FF2B5EF4-FFF2-40B4-BE49-F238E27FC236}">
                <a16:creationId xmlns:a16="http://schemas.microsoft.com/office/drawing/2014/main" id="{4C32BB9B-5FCE-472E-93F6-C5F9C4C72330}"/>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5">
            <a:extLst xmlns:a="http://schemas.openxmlformats.org/drawingml/2006/main">
              <a:ext uri="{FF2B5EF4-FFF2-40B4-BE49-F238E27FC236}">
                <a16:creationId xmlns:a16="http://schemas.microsoft.com/office/drawing/2014/main" id="{B3D6C448-E82C-4F33-A45F-467F2CF512EF}"/>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Case Study: The Premier League's £30 Away-Ticket Cap</a:t>
            </a:r>
          </a:p>
        </p:txBody>
      </p:sp>
      <p:sp>
        <p:nvSpPr>
          <p:cNvPr id="7" name="text-6">
            <a:extLst xmlns:a="http://schemas.openxmlformats.org/drawingml/2006/main">
              <a:ext uri="{FF2B5EF4-FFF2-40B4-BE49-F238E27FC236}">
                <a16:creationId xmlns:a16="http://schemas.microsoft.com/office/drawing/2014/main" id="{D4444139-D0B0-4497-9F4A-B14D614A1C7D}"/>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29</a:t>
            </a:r>
          </a:p>
        </p:txBody>
      </p:sp>
    </p:spTree>
    <p:extLst>
      <p:ext uri="{BB962C8B-B14F-4D97-AF65-F5344CB8AC3E}">
        <p14:creationId xmlns:p14="http://schemas.microsoft.com/office/powerpoint/2010/main" val="1938316138"/>
      </p:ext>
    </p:extLst>
  </p:cSld>
</p:sld>
</file>

<file path=ppt/slides/slide3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57FAF9EA-2FCA-4B04-B3B4-971FA33BAD9E}"/>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3  /  CASE STUDY</a:t>
            </a:r>
          </a:p>
        </p:txBody>
      </p:sp>
      <p:sp>
        <p:nvSpPr>
          <p:cNvPr id="2" name="text-1">
            <a:extLst xmlns:a="http://schemas.openxmlformats.org/drawingml/2006/main">
              <a:ext uri="{FF2B5EF4-FFF2-40B4-BE49-F238E27FC236}">
                <a16:creationId xmlns:a16="http://schemas.microsoft.com/office/drawing/2014/main" id="{1BEF1C8D-47EF-408A-96E3-4F0DDEA16C8C}"/>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Market frictions can help preserve the intended crowd</a:t>
            </a:r>
          </a:p>
        </p:txBody>
      </p:sp>
      <p:sp>
        <p:nvSpPr>
          <p:cNvPr id="3" name="text-2">
            <a:extLst xmlns:a="http://schemas.openxmlformats.org/drawingml/2006/main">
              <a:ext uri="{FF2B5EF4-FFF2-40B4-BE49-F238E27FC236}">
                <a16:creationId xmlns:a16="http://schemas.microsoft.com/office/drawing/2014/main" id="{77190B6F-FFF1-4780-87E0-4494116895F4}"/>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Market frictions are rules, costs, and risks that impede exchange.</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A cap creates a resale opportunity; transfer controls constrain it.</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Loyalty rules can steer access toward committed traveling supporters.</a:t>
            </a:r>
          </a:p>
        </p:txBody>
      </p:sp>
      <p:sp>
        <p:nvSpPr>
          <p:cNvPr id="4" name="text-3">
            <a:extLst xmlns:a="http://schemas.openxmlformats.org/drawingml/2006/main">
              <a:ext uri="{FF2B5EF4-FFF2-40B4-BE49-F238E27FC236}">
                <a16:creationId xmlns:a16="http://schemas.microsoft.com/office/drawing/2014/main" id="{5E49FDF0-3442-4427-A9B7-0ECB942814CD}"/>
              </a:ext>
            </a:extLst>
          </p:cNvPr>
          <p:cNvSpPr>
            <a:spLocks xmlns:a="http://schemas.openxmlformats.org/drawingml/2006/main" noGrp="1"/>
          </p:cNvSpPr>
          <p:nvPr/>
        </p:nvSpPr>
        <p:spPr>
          <a:xfrm xmlns:a="http://schemas.openxmlformats.org/drawingml/2006/main">
            <a:off x="723900" y="5486400"/>
            <a:ext cx="107442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100" b="1" i="0">
                <a:solidFill>
                  <a:srgbClr val="12455E"/>
                </a:solidFill>
                <a:latin typeface="Aptos"/>
                <a:ea typeface="Aptos"/>
                <a:cs typeface="Aptos"/>
              </a:defRPr>
            </a:pPr>
            <a:r>
              <a:rPr sz="2100" b="1" i="0">
                <a:solidFill>
                  <a:srgbClr val="12455E"/>
                </a:solidFill>
                <a:latin typeface="Aptos"/>
                <a:ea typeface="Aptos"/>
                <a:cs typeface="Aptos"/>
              </a:rPr>
              <a:t>Intensity of fandom and monetary willingness to pay are not identical.</a:t>
            </a:r>
          </a:p>
        </p:txBody>
      </p:sp>
      <p:sp>
        <p:nvSpPr>
          <p:cNvPr id="5" name="">
            <a:extLst xmlns:a="http://schemas.openxmlformats.org/drawingml/2006/main">
              <a:ext uri="{FF2B5EF4-FFF2-40B4-BE49-F238E27FC236}">
                <a16:creationId xmlns:a16="http://schemas.microsoft.com/office/drawing/2014/main" id="{784AF152-53B8-4AF6-9A85-8AA129B20FCF}"/>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5">
            <a:extLst xmlns:a="http://schemas.openxmlformats.org/drawingml/2006/main">
              <a:ext uri="{FF2B5EF4-FFF2-40B4-BE49-F238E27FC236}">
                <a16:creationId xmlns:a16="http://schemas.microsoft.com/office/drawing/2014/main" id="{22EE29D1-9A3C-4A7E-AB62-7E3553706A06}"/>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Case Study: The Premier League's £30 Away-Ticket Cap</a:t>
            </a:r>
          </a:p>
        </p:txBody>
      </p:sp>
      <p:sp>
        <p:nvSpPr>
          <p:cNvPr id="7" name="text-6">
            <a:extLst xmlns:a="http://schemas.openxmlformats.org/drawingml/2006/main">
              <a:ext uri="{FF2B5EF4-FFF2-40B4-BE49-F238E27FC236}">
                <a16:creationId xmlns:a16="http://schemas.microsoft.com/office/drawing/2014/main" id="{CF314A9F-5F48-4720-863C-547CC0987832}"/>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30</a:t>
            </a:r>
          </a:p>
        </p:txBody>
      </p:sp>
    </p:spTree>
    <p:extLst>
      <p:ext uri="{BB962C8B-B14F-4D97-AF65-F5344CB8AC3E}">
        <p14:creationId xmlns:p14="http://schemas.microsoft.com/office/powerpoint/2010/main" val="841081039"/>
      </p:ext>
    </p:extLst>
  </p:cSld>
</p:sld>
</file>

<file path=ppt/slides/slide3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35AEECBA-E493-4F90-9026-248ECF25974D}"/>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3  /  CASE STUDY</a:t>
            </a:r>
          </a:p>
        </p:txBody>
      </p:sp>
      <p:sp>
        <p:nvSpPr>
          <p:cNvPr id="2" name="text-1">
            <a:extLst xmlns:a="http://schemas.openxmlformats.org/drawingml/2006/main">
              <a:ext uri="{FF2B5EF4-FFF2-40B4-BE49-F238E27FC236}">
                <a16:creationId xmlns:a16="http://schemas.microsoft.com/office/drawing/2014/main" id="{108D75AC-4522-4399-A4A7-48ABFA986077}"/>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The policy is a package</a:t>
            </a:r>
          </a:p>
        </p:txBody>
      </p:sp>
      <p:sp>
        <p:nvSpPr>
          <p:cNvPr id="3" name="text-2">
            <a:extLst xmlns:a="http://schemas.openxmlformats.org/drawingml/2006/main">
              <a:ext uri="{FF2B5EF4-FFF2-40B4-BE49-F238E27FC236}">
                <a16:creationId xmlns:a16="http://schemas.microsoft.com/office/drawing/2014/main" id="{C9C924B6-C847-4FBB-ADC8-3F4D39EC4191}"/>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The cap limits the primary money price.</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Eligibility rules select initial buyers.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Resale restrictions help preserve that selection.</a:t>
            </a:r>
          </a:p>
        </p:txBody>
      </p:sp>
      <p:sp>
        <p:nvSpPr>
          <p:cNvPr id="4" name="text-3">
            <a:extLst xmlns:a="http://schemas.openxmlformats.org/drawingml/2006/main">
              <a:ext uri="{FF2B5EF4-FFF2-40B4-BE49-F238E27FC236}">
                <a16:creationId xmlns:a16="http://schemas.microsoft.com/office/drawing/2014/main" id="{FA3F2148-0BAE-49BB-96D9-45E411535F59}"/>
              </a:ext>
            </a:extLst>
          </p:cNvPr>
          <p:cNvSpPr>
            <a:spLocks xmlns:a="http://schemas.openxmlformats.org/drawingml/2006/main" noGrp="1"/>
          </p:cNvSpPr>
          <p:nvPr/>
        </p:nvSpPr>
        <p:spPr>
          <a:xfrm xmlns:a="http://schemas.openxmlformats.org/drawingml/2006/main">
            <a:off x="723900" y="5486400"/>
            <a:ext cx="107442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100" b="1" i="0">
                <a:solidFill>
                  <a:srgbClr val="12455E"/>
                </a:solidFill>
                <a:latin typeface="Aptos"/>
                <a:ea typeface="Aptos"/>
                <a:cs typeface="Aptos"/>
              </a:defRPr>
            </a:pPr>
            <a:r>
              <a:rPr sz="2100" b="1" i="0">
                <a:solidFill>
                  <a:srgbClr val="12455E"/>
                </a:solidFill>
                <a:latin typeface="Aptos"/>
                <a:ea typeface="Aptos"/>
                <a:cs typeface="Aptos"/>
              </a:rPr>
              <a:t>A primary price cap may require secondary-market controls.</a:t>
            </a:r>
          </a:p>
        </p:txBody>
      </p:sp>
      <p:sp>
        <p:nvSpPr>
          <p:cNvPr id="5" name="">
            <a:extLst xmlns:a="http://schemas.openxmlformats.org/drawingml/2006/main">
              <a:ext uri="{FF2B5EF4-FFF2-40B4-BE49-F238E27FC236}">
                <a16:creationId xmlns:a16="http://schemas.microsoft.com/office/drawing/2014/main" id="{88310448-BE95-4AB6-B1A0-CAD5E8F1A983}"/>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5">
            <a:extLst xmlns:a="http://schemas.openxmlformats.org/drawingml/2006/main">
              <a:ext uri="{FF2B5EF4-FFF2-40B4-BE49-F238E27FC236}">
                <a16:creationId xmlns:a16="http://schemas.microsoft.com/office/drawing/2014/main" id="{8F0BB3C9-2C78-42A0-958D-7A5E3CA1D2AA}"/>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Case Study: The Premier League's £30 Away-Ticket Cap</a:t>
            </a:r>
          </a:p>
        </p:txBody>
      </p:sp>
      <p:sp>
        <p:nvSpPr>
          <p:cNvPr id="7" name="text-6">
            <a:extLst xmlns:a="http://schemas.openxmlformats.org/drawingml/2006/main">
              <a:ext uri="{FF2B5EF4-FFF2-40B4-BE49-F238E27FC236}">
                <a16:creationId xmlns:a16="http://schemas.microsoft.com/office/drawing/2014/main" id="{85B07E4C-5FB6-49A5-BB56-B79E1A047A4E}"/>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31</a:t>
            </a:r>
          </a:p>
        </p:txBody>
      </p:sp>
    </p:spTree>
    <p:extLst>
      <p:ext uri="{BB962C8B-B14F-4D97-AF65-F5344CB8AC3E}">
        <p14:creationId xmlns:p14="http://schemas.microsoft.com/office/powerpoint/2010/main" val="241145247"/>
      </p:ext>
    </p:extLst>
  </p:cSld>
</p:sld>
</file>

<file path=ppt/slides/slide3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2E3A692C-EF7B-4DF0-AF83-7ABB2F60D43E}"/>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3  /  CASE STUDY</a:t>
            </a:r>
          </a:p>
        </p:txBody>
      </p:sp>
      <p:sp>
        <p:nvSpPr>
          <p:cNvPr id="2" name="text-1">
            <a:extLst xmlns:a="http://schemas.openxmlformats.org/drawingml/2006/main">
              <a:ext uri="{FF2B5EF4-FFF2-40B4-BE49-F238E27FC236}">
                <a16:creationId xmlns:a16="http://schemas.microsoft.com/office/drawing/2014/main" id="{C7CD7AAF-1D6C-4173-8B9A-27822DCECA03}"/>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Restricted resale has costs too</a:t>
            </a:r>
          </a:p>
        </p:txBody>
      </p:sp>
      <p:sp>
        <p:nvSpPr>
          <p:cNvPr id="3" name="text-2">
            <a:extLst xmlns:a="http://schemas.openxmlformats.org/drawingml/2006/main">
              <a:ext uri="{FF2B5EF4-FFF2-40B4-BE49-F238E27FC236}">
                <a16:creationId xmlns:a16="http://schemas.microsoft.com/office/drawing/2014/main" id="{230D4340-6DC3-4796-A9F9-8351BD80F5F3}"/>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A mutually beneficial resale may be prevented.</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A seat can remain empty when an eligible supporter cannot attend.</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New supporters may be excluded; controlled face-value transfers can reduce some waste.</a:t>
            </a:r>
          </a:p>
        </p:txBody>
      </p:sp>
      <p:sp>
        <p:nvSpPr>
          <p:cNvPr id="4" name="text-3">
            <a:extLst xmlns:a="http://schemas.openxmlformats.org/drawingml/2006/main">
              <a:ext uri="{FF2B5EF4-FFF2-40B4-BE49-F238E27FC236}">
                <a16:creationId xmlns:a16="http://schemas.microsoft.com/office/drawing/2014/main" id="{6AE5813A-E16E-4F91-842E-7E62445CBC24}"/>
              </a:ext>
            </a:extLst>
          </p:cNvPr>
          <p:cNvSpPr>
            <a:spLocks xmlns:a="http://schemas.openxmlformats.org/drawingml/2006/main" noGrp="1"/>
          </p:cNvSpPr>
          <p:nvPr/>
        </p:nvSpPr>
        <p:spPr>
          <a:xfrm xmlns:a="http://schemas.openxmlformats.org/drawingml/2006/main">
            <a:off x="723900" y="5486400"/>
            <a:ext cx="107442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100" b="1" i="0">
                <a:solidFill>
                  <a:srgbClr val="12455E"/>
                </a:solidFill>
                <a:latin typeface="Aptos"/>
                <a:ea typeface="Aptos"/>
                <a:cs typeface="Aptos"/>
              </a:defRPr>
            </a:pPr>
            <a:r>
              <a:rPr sz="2100" b="1" i="0">
                <a:solidFill>
                  <a:srgbClr val="12455E"/>
                </a:solidFill>
                <a:latin typeface="Aptos"/>
                <a:ea typeface="Aptos"/>
                <a:cs typeface="Aptos"/>
              </a:rPr>
              <a:t>The trade-off is easier reallocation versus affordability and the desired fan mix.</a:t>
            </a:r>
          </a:p>
        </p:txBody>
      </p:sp>
      <p:sp>
        <p:nvSpPr>
          <p:cNvPr id="5" name="">
            <a:extLst xmlns:a="http://schemas.openxmlformats.org/drawingml/2006/main">
              <a:ext uri="{FF2B5EF4-FFF2-40B4-BE49-F238E27FC236}">
                <a16:creationId xmlns:a16="http://schemas.microsoft.com/office/drawing/2014/main" id="{1509E4C8-5047-41A7-96C8-6CD636EEA451}"/>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5">
            <a:extLst xmlns:a="http://schemas.openxmlformats.org/drawingml/2006/main">
              <a:ext uri="{FF2B5EF4-FFF2-40B4-BE49-F238E27FC236}">
                <a16:creationId xmlns:a16="http://schemas.microsoft.com/office/drawing/2014/main" id="{ADF60CD0-37E9-475D-A767-7359D569FF6A}"/>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Case Study: The Premier League's £30 Away-Ticket Cap</a:t>
            </a:r>
          </a:p>
        </p:txBody>
      </p:sp>
      <p:sp>
        <p:nvSpPr>
          <p:cNvPr id="7" name="text-6">
            <a:extLst xmlns:a="http://schemas.openxmlformats.org/drawingml/2006/main">
              <a:ext uri="{FF2B5EF4-FFF2-40B4-BE49-F238E27FC236}">
                <a16:creationId xmlns:a16="http://schemas.microsoft.com/office/drawing/2014/main" id="{2D5A09D2-D83B-4A0B-B84F-6DA2F7A2075B}"/>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32</a:t>
            </a:r>
          </a:p>
        </p:txBody>
      </p:sp>
    </p:spTree>
    <p:extLst>
      <p:ext uri="{BB962C8B-B14F-4D97-AF65-F5344CB8AC3E}">
        <p14:creationId xmlns:p14="http://schemas.microsoft.com/office/powerpoint/2010/main" val="1610841528"/>
      </p:ext>
    </p:extLst>
  </p:cSld>
</p:sld>
</file>

<file path=ppt/slides/slide3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6E252621-A193-49F9-A51B-D0D43E162863}"/>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3  /  CASE STUDY</a:t>
            </a:r>
          </a:p>
        </p:txBody>
      </p:sp>
      <p:sp>
        <p:nvSpPr>
          <p:cNvPr id="2" name="text-1">
            <a:extLst xmlns:a="http://schemas.openxmlformats.org/drawingml/2006/main">
              <a:ext uri="{FF2B5EF4-FFF2-40B4-BE49-F238E27FC236}">
                <a16:creationId xmlns:a16="http://schemas.microsoft.com/office/drawing/2014/main" id="{9EE19196-5114-43BD-8EC1-636B5291BE3A}"/>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Who benefits—and what does the evidence show?</a:t>
            </a:r>
          </a:p>
        </p:txBody>
      </p:sp>
      <p:sp>
        <p:nvSpPr>
          <p:cNvPr id="3" name="text-2">
            <a:extLst xmlns:a="http://schemas.openxmlformats.org/drawingml/2006/main">
              <a:ext uri="{FF2B5EF4-FFF2-40B4-BE49-F238E27FC236}">
                <a16:creationId xmlns:a16="http://schemas.microsoft.com/office/drawing/2014/main" id="{C807389F-EF21-4D2F-AA85-2F5A43F55C6E}"/>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250" b="0" i="0">
                <a:solidFill>
                  <a:srgbClr val="1D2A33"/>
                </a:solidFill>
                <a:latin typeface="Aptos"/>
                <a:ea typeface="Aptos"/>
                <a:cs typeface="Aptos"/>
              </a:defRPr>
            </a:pPr>
            <a:r>
              <a:t>A successful buyer may save £20 on a ticket that otherwise would cost £50.</a:t>
            </a:r>
          </a:p>
          <a:p xmlns:a="http://schemas.openxmlformats.org/drawingml/2006/main">
            <a:pPr marL="254000" indent="-152400" algn="l">
              <a:spcAft>
                <a:spcPts val="1600"/>
              </a:spcAft>
              <a:buChar char="•"/>
              <a:defRPr sz="2250" b="0" i="0">
                <a:solidFill>
                  <a:srgbClr val="1D2A33"/>
                </a:solidFill>
                <a:latin typeface="Aptos"/>
                <a:ea typeface="Aptos"/>
                <a:cs typeface="Aptos"/>
              </a:defRPr>
            </a:pPr>
            <a:r>
              <a:t>An excluded supporter receives no such saving; clubs may trade revenue for atmosphere or repeat attendance.</a:t>
            </a:r>
          </a:p>
          <a:p xmlns:a="http://schemas.openxmlformats.org/drawingml/2006/main">
            <a:pPr marL="254000" indent="-152400" algn="l">
              <a:spcAft>
                <a:spcPts val="1600"/>
              </a:spcAft>
              <a:buChar char="•"/>
              <a:defRPr sz="2250" b="0" i="0">
                <a:solidFill>
                  <a:srgbClr val="1D2A33"/>
                </a:solidFill>
                <a:latin typeface="Aptos"/>
                <a:ea typeface="Aptos"/>
                <a:cs typeface="Aptos"/>
              </a:defRPr>
            </a:pPr>
            <a:r>
              <a:t>The reported rise in away attendance from 82% to 91% is descriptive—not an identified effect of the cap.</a:t>
            </a:r>
          </a:p>
        </p:txBody>
      </p:sp>
      <p:sp>
        <p:nvSpPr>
          <p:cNvPr id="4" name="text-3">
            <a:extLst xmlns:a="http://schemas.openxmlformats.org/drawingml/2006/main">
              <a:ext uri="{FF2B5EF4-FFF2-40B4-BE49-F238E27FC236}">
                <a16:creationId xmlns:a16="http://schemas.microsoft.com/office/drawing/2014/main" id="{97BEACA7-D676-4827-8B59-6D0A5F7A39C5}"/>
              </a:ext>
            </a:extLst>
          </p:cNvPr>
          <p:cNvSpPr>
            <a:spLocks xmlns:a="http://schemas.openxmlformats.org/drawingml/2006/main" noGrp="1"/>
          </p:cNvSpPr>
          <p:nvPr/>
        </p:nvSpPr>
        <p:spPr>
          <a:xfrm xmlns:a="http://schemas.openxmlformats.org/drawingml/2006/main">
            <a:off x="723900" y="5486400"/>
            <a:ext cx="107442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100" b="1" i="0">
                <a:solidFill>
                  <a:srgbClr val="12455E"/>
                </a:solidFill>
                <a:latin typeface="Aptos"/>
                <a:ea typeface="Aptos"/>
                <a:cs typeface="Aptos"/>
              </a:defRPr>
            </a:pPr>
            <a:r>
              <a:rPr sz="2100" b="1" i="0">
                <a:solidFill>
                  <a:srgbClr val="12455E"/>
                </a:solidFill>
                <a:latin typeface="Aptos"/>
                <a:ea typeface="Aptos"/>
                <a:cs typeface="Aptos"/>
              </a:rPr>
              <a:t>Ask what attendance would have been over the same period without the cap.</a:t>
            </a:r>
          </a:p>
        </p:txBody>
      </p:sp>
      <p:sp>
        <p:nvSpPr>
          <p:cNvPr id="5" name="">
            <a:extLst xmlns:a="http://schemas.openxmlformats.org/drawingml/2006/main">
              <a:ext uri="{FF2B5EF4-FFF2-40B4-BE49-F238E27FC236}">
                <a16:creationId xmlns:a16="http://schemas.microsoft.com/office/drawing/2014/main" id="{70A62C91-E0A7-4D7E-B1AC-75868758BFB4}"/>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5">
            <a:extLst xmlns:a="http://schemas.openxmlformats.org/drawingml/2006/main">
              <a:ext uri="{FF2B5EF4-FFF2-40B4-BE49-F238E27FC236}">
                <a16:creationId xmlns:a16="http://schemas.microsoft.com/office/drawing/2014/main" id="{200011F9-1D03-4EDB-924E-53A8BF2D6955}"/>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Case Study: The Premier League's £30 Away-Ticket Cap</a:t>
            </a:r>
          </a:p>
        </p:txBody>
      </p:sp>
      <p:sp>
        <p:nvSpPr>
          <p:cNvPr id="7" name="text-6">
            <a:extLst xmlns:a="http://schemas.openxmlformats.org/drawingml/2006/main">
              <a:ext uri="{FF2B5EF4-FFF2-40B4-BE49-F238E27FC236}">
                <a16:creationId xmlns:a16="http://schemas.microsoft.com/office/drawing/2014/main" id="{A25561EE-0CEA-4C96-BEF7-71C03EC99F72}"/>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33</a:t>
            </a:r>
          </a:p>
        </p:txBody>
      </p:sp>
    </p:spTree>
    <p:extLst>
      <p:ext uri="{BB962C8B-B14F-4D97-AF65-F5344CB8AC3E}">
        <p14:creationId xmlns:p14="http://schemas.microsoft.com/office/powerpoint/2010/main" val="166931663"/>
      </p:ext>
    </p:extLst>
  </p:cSld>
</p:sld>
</file>

<file path=ppt/slides/slide3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ED856F95-2CA4-4303-BC91-D5780A7E5114}"/>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3  /  CASE DISCUSSION</a:t>
            </a:r>
          </a:p>
        </p:txBody>
      </p:sp>
      <p:sp>
        <p:nvSpPr>
          <p:cNvPr id="2" name="text-1">
            <a:extLst xmlns:a="http://schemas.openxmlformats.org/drawingml/2006/main">
              <a:ext uri="{FF2B5EF4-FFF2-40B4-BE49-F238E27FC236}">
                <a16:creationId xmlns:a16="http://schemas.microsoft.com/office/drawing/2014/main" id="{E18F4009-6680-464E-8B6A-526DA7E449D8}"/>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Analyze the away-ticket cap · 1</a:t>
            </a:r>
          </a:p>
        </p:txBody>
      </p:sp>
      <p:sp>
        <p:nvSpPr>
          <p:cNvPr id="3" name="text-2">
            <a:extLst xmlns:a="http://schemas.openxmlformats.org/drawingml/2006/main">
              <a:ext uri="{FF2B5EF4-FFF2-40B4-BE49-F238E27FC236}">
                <a16:creationId xmlns:a16="http://schemas.microsoft.com/office/drawing/2014/main" id="{3EADFE2C-B372-40CE-BD83-3DB76E4D3EFD}"/>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defRPr sz="2175" b="0" i="0">
                <a:solidFill>
                  <a:srgbClr val="1D2A33"/>
                </a:solidFill>
                <a:latin typeface="Aptos"/>
                <a:ea typeface="Aptos"/>
                <a:cs typeface="Aptos"/>
              </a:defRPr>
            </a:pPr>
            <a:r>
              <a:t>1. What information would show whether the £30 ceiling is binding for a particular match?</a:t>
            </a:r>
          </a:p>
          <a:p xmlns:a="http://schemas.openxmlformats.org/drawingml/2006/main">
            <a:pPr marL="254000" indent="-152400" algn="l">
              <a:spcAft>
                <a:spcPts val="1600"/>
              </a:spcAft>
              <a:defRPr sz="2175" b="0" i="0">
                <a:solidFill>
                  <a:srgbClr val="1D2A33"/>
                </a:solidFill>
                <a:latin typeface="Aptos"/>
                <a:ea typeface="Aptos"/>
                <a:cs typeface="Aptos"/>
              </a:defRPr>
            </a:pPr>
            <a:r>
              <a:t>2. If 3,000 away tickets are available and 5,000 supporters want them at £30, what is the shortage? Does that calculation tell you which supporters receive tickets?</a:t>
            </a:r>
          </a:p>
        </p:txBody>
      </p:sp>
      <p:sp>
        <p:nvSpPr>
          <p:cNvPr id="4" name="">
            <a:extLst xmlns:a="http://schemas.openxmlformats.org/drawingml/2006/main">
              <a:ext uri="{FF2B5EF4-FFF2-40B4-BE49-F238E27FC236}">
                <a16:creationId xmlns:a16="http://schemas.microsoft.com/office/drawing/2014/main" id="{17DE668B-1B41-4510-A67B-B20AADBE2FFE}"/>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144673D7-3773-442F-99FD-79EF7B3FC266}"/>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Case Study: The Premier League's £30 Away-Ticket Cap</a:t>
            </a:r>
          </a:p>
        </p:txBody>
      </p:sp>
      <p:sp>
        <p:nvSpPr>
          <p:cNvPr id="6" name="text-5">
            <a:extLst xmlns:a="http://schemas.openxmlformats.org/drawingml/2006/main">
              <a:ext uri="{FF2B5EF4-FFF2-40B4-BE49-F238E27FC236}">
                <a16:creationId xmlns:a16="http://schemas.microsoft.com/office/drawing/2014/main" id="{5A34A8A4-359B-460A-A118-FDA5E046B175}"/>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34</a:t>
            </a:r>
          </a:p>
        </p:txBody>
      </p:sp>
    </p:spTree>
    <p:extLst>
      <p:ext uri="{BB962C8B-B14F-4D97-AF65-F5344CB8AC3E}">
        <p14:creationId xmlns:p14="http://schemas.microsoft.com/office/powerpoint/2010/main" val="1543439971"/>
      </p:ext>
    </p:extLst>
  </p:cSld>
</p:sld>
</file>

<file path=ppt/slides/slide3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18BF6F86-21F3-47E0-8252-6E629C10EB8A}"/>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3  /  CASE DISCUSSION</a:t>
            </a:r>
          </a:p>
        </p:txBody>
      </p:sp>
      <p:sp>
        <p:nvSpPr>
          <p:cNvPr id="2" name="text-1">
            <a:extLst xmlns:a="http://schemas.openxmlformats.org/drawingml/2006/main">
              <a:ext uri="{FF2B5EF4-FFF2-40B4-BE49-F238E27FC236}">
                <a16:creationId xmlns:a16="http://schemas.microsoft.com/office/drawing/2014/main" id="{4E59A4BD-3424-403C-950B-0120ED1B5C4A}"/>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Analyze the away-ticket cap · 2</a:t>
            </a:r>
          </a:p>
        </p:txBody>
      </p:sp>
      <p:sp>
        <p:nvSpPr>
          <p:cNvPr id="3" name="text-2">
            <a:extLst xmlns:a="http://schemas.openxmlformats.org/drawingml/2006/main">
              <a:ext uri="{FF2B5EF4-FFF2-40B4-BE49-F238E27FC236}">
                <a16:creationId xmlns:a16="http://schemas.microsoft.com/office/drawing/2014/main" id="{4F3CBFEB-B7A6-42A8-AA5D-A6E05888B809}"/>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defRPr sz="2175" b="0" i="0">
                <a:solidFill>
                  <a:srgbClr val="1D2A33"/>
                </a:solidFill>
                <a:latin typeface="Aptos"/>
                <a:ea typeface="Aptos"/>
                <a:cs typeface="Aptos"/>
              </a:defRPr>
            </a:pPr>
            <a:r>
              <a:t>3. Suppose a ticket obtained for £30 can be freely resold for £80. Who receives the £50 difference, and what does the final spectator pay?</a:t>
            </a:r>
          </a:p>
          <a:p xmlns:a="http://schemas.openxmlformats.org/drawingml/2006/main">
            <a:pPr marL="254000" indent="-152400" algn="l">
              <a:spcAft>
                <a:spcPts val="1600"/>
              </a:spcAft>
              <a:defRPr sz="2175" b="0" i="0">
                <a:solidFill>
                  <a:srgbClr val="1D2A33"/>
                </a:solidFill>
                <a:latin typeface="Aptos"/>
                <a:ea typeface="Aptos"/>
                <a:cs typeface="Aptos"/>
              </a:defRPr>
            </a:pPr>
            <a:r>
              <a:t>4. Why might a league prefer an allocation rule favoring committed away supporters over an unrestricted auction to the highest bidder? What is lost when resale is restricted?</a:t>
            </a:r>
          </a:p>
        </p:txBody>
      </p:sp>
      <p:sp>
        <p:nvSpPr>
          <p:cNvPr id="4" name="">
            <a:extLst xmlns:a="http://schemas.openxmlformats.org/drawingml/2006/main">
              <a:ext uri="{FF2B5EF4-FFF2-40B4-BE49-F238E27FC236}">
                <a16:creationId xmlns:a16="http://schemas.microsoft.com/office/drawing/2014/main" id="{932BCC7E-6856-4AA9-AA4E-533804B7F698}"/>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928AAE25-DB12-44D7-8A7C-0739D0950372}"/>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Case Study: The Premier League's £30 Away-Ticket Cap</a:t>
            </a:r>
          </a:p>
        </p:txBody>
      </p:sp>
      <p:sp>
        <p:nvSpPr>
          <p:cNvPr id="6" name="text-5">
            <a:extLst xmlns:a="http://schemas.openxmlformats.org/drawingml/2006/main">
              <a:ext uri="{FF2B5EF4-FFF2-40B4-BE49-F238E27FC236}">
                <a16:creationId xmlns:a16="http://schemas.microsoft.com/office/drawing/2014/main" id="{E7BFB31C-2ED6-4480-BC1D-6410237C8AEC}"/>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35</a:t>
            </a:r>
          </a:p>
        </p:txBody>
      </p:sp>
    </p:spTree>
    <p:extLst>
      <p:ext uri="{BB962C8B-B14F-4D97-AF65-F5344CB8AC3E}">
        <p14:creationId xmlns:p14="http://schemas.microsoft.com/office/powerpoint/2010/main" val="94125487"/>
      </p:ext>
    </p:extLst>
  </p:cSld>
</p:sld>
</file>

<file path=ppt/slides/slide3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E6013B73-4939-416B-9E52-B5CDF7313520}"/>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3  /  CASE DISCUSSION</a:t>
            </a:r>
          </a:p>
        </p:txBody>
      </p:sp>
      <p:sp>
        <p:nvSpPr>
          <p:cNvPr id="2" name="text-1">
            <a:extLst xmlns:a="http://schemas.openxmlformats.org/drawingml/2006/main">
              <a:ext uri="{FF2B5EF4-FFF2-40B4-BE49-F238E27FC236}">
                <a16:creationId xmlns:a16="http://schemas.microsoft.com/office/drawing/2014/main" id="{4623DEFE-3876-4B28-9501-DFC77A0EF9C4}"/>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Analyze the away-ticket cap · 3</a:t>
            </a:r>
          </a:p>
        </p:txBody>
      </p:sp>
      <p:sp>
        <p:nvSpPr>
          <p:cNvPr id="3" name="text-2">
            <a:extLst xmlns:a="http://schemas.openxmlformats.org/drawingml/2006/main">
              <a:ext uri="{FF2B5EF4-FFF2-40B4-BE49-F238E27FC236}">
                <a16:creationId xmlns:a16="http://schemas.microsoft.com/office/drawing/2014/main" id="{92356A14-9153-41C4-90D0-7BE4BB9133DC}"/>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defRPr sz="2175" b="0" i="0">
                <a:solidFill>
                  <a:srgbClr val="1D2A33"/>
                </a:solidFill>
                <a:latin typeface="Aptos"/>
                <a:ea typeface="Aptos"/>
                <a:cs typeface="Aptos"/>
              </a:defRPr>
            </a:pPr>
            <a:r>
              <a:t>5. Why does an increase in away attendance after 2016 not, by itself, prove that the cap caused the increase?</a:t>
            </a:r>
          </a:p>
        </p:txBody>
      </p:sp>
      <p:sp>
        <p:nvSpPr>
          <p:cNvPr id="4" name="">
            <a:extLst xmlns:a="http://schemas.openxmlformats.org/drawingml/2006/main">
              <a:ext uri="{FF2B5EF4-FFF2-40B4-BE49-F238E27FC236}">
                <a16:creationId xmlns:a16="http://schemas.microsoft.com/office/drawing/2014/main" id="{4FD8B910-BCD1-4A95-AF0F-B5C5DB48803E}"/>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DA4AE330-79F2-4E0C-BD35-715B0815BD6B}"/>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Case Study: The Premier League's £30 Away-Ticket Cap</a:t>
            </a:r>
          </a:p>
        </p:txBody>
      </p:sp>
      <p:sp>
        <p:nvSpPr>
          <p:cNvPr id="6" name="text-5">
            <a:extLst xmlns:a="http://schemas.openxmlformats.org/drawingml/2006/main">
              <a:ext uri="{FF2B5EF4-FFF2-40B4-BE49-F238E27FC236}">
                <a16:creationId xmlns:a16="http://schemas.microsoft.com/office/drawing/2014/main" id="{ED8F379D-FAEA-4C52-AFBD-7AB94104CEE2}"/>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36</a:t>
            </a:r>
          </a:p>
        </p:txBody>
      </p:sp>
    </p:spTree>
    <p:extLst>
      <p:ext uri="{BB962C8B-B14F-4D97-AF65-F5344CB8AC3E}">
        <p14:creationId xmlns:p14="http://schemas.microsoft.com/office/powerpoint/2010/main" val="2109009990"/>
      </p:ext>
    </p:extLst>
  </p:cSld>
</p:sld>
</file>

<file path=ppt/slides/slide3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6528F9D5-8BD9-4215-92EB-A8F2D66DFDF2}"/>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3  /  LESSON</a:t>
            </a:r>
          </a:p>
        </p:txBody>
      </p:sp>
      <p:sp>
        <p:nvSpPr>
          <p:cNvPr id="2" name="text-1">
            <a:extLst xmlns:a="http://schemas.openxmlformats.org/drawingml/2006/main">
              <a:ext uri="{FF2B5EF4-FFF2-40B4-BE49-F238E27FC236}">
                <a16:creationId xmlns:a16="http://schemas.microsoft.com/office/drawing/2014/main" id="{C6A8D22E-6916-4032-A54A-758A1355B78B}"/>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What price controls teach us</a:t>
            </a:r>
          </a:p>
        </p:txBody>
      </p:sp>
      <p:sp>
        <p:nvSpPr>
          <p:cNvPr id="3" name="text-2">
            <a:extLst xmlns:a="http://schemas.openxmlformats.org/drawingml/2006/main">
              <a:ext uri="{FF2B5EF4-FFF2-40B4-BE49-F238E27FC236}">
                <a16:creationId xmlns:a16="http://schemas.microsoft.com/office/drawing/2014/main" id="{D5246711-D342-4A4D-81C7-41C022622718}"/>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Compared with what unregulated price and quantity?</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Is the control binding?</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How do quantity demanded and quantity supplied respond?</a:t>
            </a:r>
          </a:p>
        </p:txBody>
      </p:sp>
      <p:sp>
        <p:nvSpPr>
          <p:cNvPr id="4" name="text-3">
            <a:extLst xmlns:a="http://schemas.openxmlformats.org/drawingml/2006/main">
              <a:ext uri="{FF2B5EF4-FFF2-40B4-BE49-F238E27FC236}">
                <a16:creationId xmlns:a16="http://schemas.microsoft.com/office/drawing/2014/main" id="{EDFB00B1-8A08-413B-8C4B-50FAB3C22868}"/>
              </a:ext>
            </a:extLst>
          </p:cNvPr>
          <p:cNvSpPr>
            <a:spLocks xmlns:a="http://schemas.openxmlformats.org/drawingml/2006/main" noGrp="1"/>
          </p:cNvSpPr>
          <p:nvPr/>
        </p:nvSpPr>
        <p:spPr>
          <a:xfrm xmlns:a="http://schemas.openxmlformats.org/drawingml/2006/main">
            <a:off x="723900" y="5486400"/>
            <a:ext cx="107442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100" b="1" i="0">
                <a:solidFill>
                  <a:srgbClr val="12455E"/>
                </a:solidFill>
                <a:latin typeface="Aptos"/>
                <a:ea typeface="Aptos"/>
                <a:cs typeface="Aptos"/>
              </a:defRPr>
            </a:pPr>
            <a:r>
              <a:rPr sz="2100" b="1" i="0">
                <a:solidFill>
                  <a:srgbClr val="12455E"/>
                </a:solidFill>
                <a:latin typeface="Aptos"/>
                <a:ea typeface="Aptos"/>
                <a:cs typeface="Aptos"/>
              </a:rPr>
              <a:t>Start with the benchmark, whether the rule binds, and the quantity response.</a:t>
            </a:r>
          </a:p>
        </p:txBody>
      </p:sp>
      <p:sp>
        <p:nvSpPr>
          <p:cNvPr id="5" name="">
            <a:extLst xmlns:a="http://schemas.openxmlformats.org/drawingml/2006/main">
              <a:ext uri="{FF2B5EF4-FFF2-40B4-BE49-F238E27FC236}">
                <a16:creationId xmlns:a16="http://schemas.microsoft.com/office/drawing/2014/main" id="{0E8DF1EB-E4D5-4A37-BC2C-AE9598B26BA7}"/>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5">
            <a:extLst xmlns:a="http://schemas.openxmlformats.org/drawingml/2006/main">
              <a:ext uri="{FF2B5EF4-FFF2-40B4-BE49-F238E27FC236}">
                <a16:creationId xmlns:a16="http://schemas.microsoft.com/office/drawing/2014/main" id="{A9C93950-F599-4090-A7F0-03C70392F94A}"/>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What Price Controls Teach Us</a:t>
            </a:r>
          </a:p>
        </p:txBody>
      </p:sp>
      <p:sp>
        <p:nvSpPr>
          <p:cNvPr id="7" name="text-6">
            <a:extLst xmlns:a="http://schemas.openxmlformats.org/drawingml/2006/main">
              <a:ext uri="{FF2B5EF4-FFF2-40B4-BE49-F238E27FC236}">
                <a16:creationId xmlns:a16="http://schemas.microsoft.com/office/drawing/2014/main" id="{C471BE53-BA78-46BD-9CAB-8B3AF4D2DFD3}"/>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37</a:t>
            </a:r>
          </a:p>
        </p:txBody>
      </p:sp>
    </p:spTree>
    <p:extLst>
      <p:ext uri="{BB962C8B-B14F-4D97-AF65-F5344CB8AC3E}">
        <p14:creationId xmlns:p14="http://schemas.microsoft.com/office/powerpoint/2010/main" val="715230628"/>
      </p:ext>
    </p:extLst>
  </p:cSld>
</p:sld>
</file>

<file path=ppt/slides/slide3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39BF9CD4-D405-4727-8DFE-EFFA8B516EEF}"/>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3  /  LESSON</a:t>
            </a:r>
          </a:p>
        </p:txBody>
      </p:sp>
      <p:sp>
        <p:nvSpPr>
          <p:cNvPr id="2" name="text-1">
            <a:extLst xmlns:a="http://schemas.openxmlformats.org/drawingml/2006/main">
              <a:ext uri="{FF2B5EF4-FFF2-40B4-BE49-F238E27FC236}">
                <a16:creationId xmlns:a16="http://schemas.microsoft.com/office/drawing/2014/main" id="{D1628FDB-B138-40CB-924B-7654ED036A4C}"/>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Follow the adjustment beyond the posted price</a:t>
            </a:r>
          </a:p>
        </p:txBody>
      </p:sp>
      <p:sp>
        <p:nvSpPr>
          <p:cNvPr id="3" name="text-2">
            <a:extLst xmlns:a="http://schemas.openxmlformats.org/drawingml/2006/main">
              <a:ext uri="{FF2B5EF4-FFF2-40B4-BE49-F238E27FC236}">
                <a16:creationId xmlns:a16="http://schemas.microsoft.com/office/drawing/2014/main" id="{0571B703-7696-4FEE-80B4-DAA8BF3B73C6}"/>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If the market does not clear through price, how is the product or opportunity allocated?</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Who gains, who loses, and what evidence supports those conclusions?</a:t>
            </a:r>
          </a:p>
        </p:txBody>
      </p:sp>
      <p:sp>
        <p:nvSpPr>
          <p:cNvPr id="4" name="text-3">
            <a:extLst xmlns:a="http://schemas.openxmlformats.org/drawingml/2006/main">
              <a:ext uri="{FF2B5EF4-FFF2-40B4-BE49-F238E27FC236}">
                <a16:creationId xmlns:a16="http://schemas.microsoft.com/office/drawing/2014/main" id="{4B10DF9B-9879-4DA4-9E5F-C71CF286A4FA}"/>
              </a:ext>
            </a:extLst>
          </p:cNvPr>
          <p:cNvSpPr>
            <a:spLocks xmlns:a="http://schemas.openxmlformats.org/drawingml/2006/main" noGrp="1"/>
          </p:cNvSpPr>
          <p:nvPr/>
        </p:nvSpPr>
        <p:spPr>
          <a:xfrm xmlns:a="http://schemas.openxmlformats.org/drawingml/2006/main">
            <a:off x="723900" y="5486400"/>
            <a:ext cx="107442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100" b="1" i="0">
                <a:solidFill>
                  <a:srgbClr val="12455E"/>
                </a:solidFill>
                <a:latin typeface="Aptos"/>
                <a:ea typeface="Aptos"/>
                <a:cs typeface="Aptos"/>
              </a:defRPr>
            </a:pPr>
            <a:r>
              <a:rPr sz="2100" b="1" i="0">
                <a:solidFill>
                  <a:srgbClr val="12455E"/>
                </a:solidFill>
                <a:latin typeface="Aptos"/>
                <a:ea typeface="Aptos"/>
                <a:cs typeface="Aptos"/>
              </a:rPr>
              <a:t>Taxes will make the same point: the legal rule is not the final economic burden.</a:t>
            </a:r>
          </a:p>
        </p:txBody>
      </p:sp>
      <p:sp>
        <p:nvSpPr>
          <p:cNvPr id="5" name="">
            <a:extLst xmlns:a="http://schemas.openxmlformats.org/drawingml/2006/main">
              <a:ext uri="{FF2B5EF4-FFF2-40B4-BE49-F238E27FC236}">
                <a16:creationId xmlns:a16="http://schemas.microsoft.com/office/drawing/2014/main" id="{535D48BC-5575-4F89-AC01-5D15D67A73FE}"/>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5">
            <a:extLst xmlns:a="http://schemas.openxmlformats.org/drawingml/2006/main">
              <a:ext uri="{FF2B5EF4-FFF2-40B4-BE49-F238E27FC236}">
                <a16:creationId xmlns:a16="http://schemas.microsoft.com/office/drawing/2014/main" id="{9D48D03F-6CA6-4BDE-B124-8C165C65F564}"/>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What Price Controls Teach Us</a:t>
            </a:r>
          </a:p>
        </p:txBody>
      </p:sp>
      <p:sp>
        <p:nvSpPr>
          <p:cNvPr id="7" name="text-6">
            <a:extLst xmlns:a="http://schemas.openxmlformats.org/drawingml/2006/main">
              <a:ext uri="{FF2B5EF4-FFF2-40B4-BE49-F238E27FC236}">
                <a16:creationId xmlns:a16="http://schemas.microsoft.com/office/drawing/2014/main" id="{6531CEDD-02C3-4030-9EE8-70920BE01778}"/>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38</a:t>
            </a:r>
          </a:p>
        </p:txBody>
      </p:sp>
    </p:spTree>
    <p:extLst>
      <p:ext uri="{BB962C8B-B14F-4D97-AF65-F5344CB8AC3E}">
        <p14:creationId xmlns:p14="http://schemas.microsoft.com/office/powerpoint/2010/main" val="380462979"/>
      </p:ext>
    </p:extLst>
  </p:cSld>
</p:sld>
</file>

<file path=ppt/slides/slide3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9BAA27C5-C21B-4783-94EF-A31F8DEDCE15}"/>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3  /  LESSON</a:t>
            </a:r>
          </a:p>
        </p:txBody>
      </p:sp>
      <p:sp>
        <p:nvSpPr>
          <p:cNvPr id="2" name="text-1">
            <a:extLst xmlns:a="http://schemas.openxmlformats.org/drawingml/2006/main">
              <a:ext uri="{FF2B5EF4-FFF2-40B4-BE49-F238E27FC236}">
                <a16:creationId xmlns:a16="http://schemas.microsoft.com/office/drawing/2014/main" id="{50388214-02E9-4225-8CAF-6283EF08586A}"/>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Taxes create a wedge</a:t>
            </a:r>
          </a:p>
        </p:txBody>
      </p:sp>
      <p:sp>
        <p:nvSpPr>
          <p:cNvPr id="3" name="text-2">
            <a:extLst xmlns:a="http://schemas.openxmlformats.org/drawingml/2006/main">
              <a:ext uri="{FF2B5EF4-FFF2-40B4-BE49-F238E27FC236}">
                <a16:creationId xmlns:a16="http://schemas.microsoft.com/office/drawing/2014/main" id="{E7340B33-C6EE-4343-9959-4FC6A4A576ED}"/>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A per-unit tax separates what buyers pay from what sellers keep.</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Buyer price is gross of the tax; seller price is net of it.</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Buyer price − seller price = tax per unit.</a:t>
            </a:r>
          </a:p>
        </p:txBody>
      </p:sp>
      <p:sp>
        <p:nvSpPr>
          <p:cNvPr id="4" name="text-3">
            <a:extLst xmlns:a="http://schemas.openxmlformats.org/drawingml/2006/main">
              <a:ext uri="{FF2B5EF4-FFF2-40B4-BE49-F238E27FC236}">
                <a16:creationId xmlns:a16="http://schemas.microsoft.com/office/drawing/2014/main" id="{48E28FAF-9BDD-4DDC-9CAF-06FC2E4F16DD}"/>
              </a:ext>
            </a:extLst>
          </p:cNvPr>
          <p:cNvSpPr>
            <a:spLocks xmlns:a="http://schemas.openxmlformats.org/drawingml/2006/main" noGrp="1"/>
          </p:cNvSpPr>
          <p:nvPr/>
        </p:nvSpPr>
        <p:spPr>
          <a:xfrm xmlns:a="http://schemas.openxmlformats.org/drawingml/2006/main">
            <a:off x="723900" y="5486400"/>
            <a:ext cx="107442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100" b="1" i="0">
                <a:solidFill>
                  <a:srgbClr val="12455E"/>
                </a:solidFill>
                <a:latin typeface="Aptos"/>
                <a:ea typeface="Aptos"/>
                <a:cs typeface="Aptos"/>
              </a:defRPr>
            </a:pPr>
            <a:r>
              <a:rPr sz="2100" b="1" i="0">
                <a:solidFill>
                  <a:srgbClr val="12455E"/>
                </a:solidFill>
                <a:latin typeface="Aptos"/>
                <a:ea typeface="Aptos"/>
                <a:cs typeface="Aptos"/>
              </a:rPr>
              <a:t>PB − PS = t</a:t>
            </a:r>
          </a:p>
        </p:txBody>
      </p:sp>
      <p:sp>
        <p:nvSpPr>
          <p:cNvPr id="5" name="">
            <a:extLst xmlns:a="http://schemas.openxmlformats.org/drawingml/2006/main">
              <a:ext uri="{FF2B5EF4-FFF2-40B4-BE49-F238E27FC236}">
                <a16:creationId xmlns:a16="http://schemas.microsoft.com/office/drawing/2014/main" id="{217486FF-ED46-41E0-B158-3A846DBF5515}"/>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5">
            <a:extLst xmlns:a="http://schemas.openxmlformats.org/drawingml/2006/main">
              <a:ext uri="{FF2B5EF4-FFF2-40B4-BE49-F238E27FC236}">
                <a16:creationId xmlns:a16="http://schemas.microsoft.com/office/drawing/2014/main" id="{3A563B65-73DE-42B8-AC05-7D69F66615A5}"/>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Taxes Create A Wedge</a:t>
            </a:r>
          </a:p>
        </p:txBody>
      </p:sp>
      <p:sp>
        <p:nvSpPr>
          <p:cNvPr id="7" name="text-6">
            <a:extLst xmlns:a="http://schemas.openxmlformats.org/drawingml/2006/main">
              <a:ext uri="{FF2B5EF4-FFF2-40B4-BE49-F238E27FC236}">
                <a16:creationId xmlns:a16="http://schemas.microsoft.com/office/drawing/2014/main" id="{C749E569-A710-497B-9DBE-3EEFBE1248CA}"/>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39</a:t>
            </a:r>
          </a:p>
        </p:txBody>
      </p:sp>
    </p:spTree>
    <p:extLst>
      <p:ext uri="{BB962C8B-B14F-4D97-AF65-F5344CB8AC3E}">
        <p14:creationId xmlns:p14="http://schemas.microsoft.com/office/powerpoint/2010/main" val="859528222"/>
      </p:ext>
    </p:extLst>
  </p:cSld>
</p:sld>
</file>

<file path=ppt/slides/slide4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E1AA641C-791D-4914-B075-BB7C4D90ACA5}"/>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3  /  LESSON</a:t>
            </a:r>
          </a:p>
        </p:txBody>
      </p:sp>
      <p:sp>
        <p:nvSpPr>
          <p:cNvPr id="2" name="text-1">
            <a:extLst xmlns:a="http://schemas.openxmlformats.org/drawingml/2006/main">
              <a:ext uri="{FF2B5EF4-FFF2-40B4-BE49-F238E27FC236}">
                <a16:creationId xmlns:a16="http://schemas.microsoft.com/office/drawing/2014/main" id="{8DFE3DF2-8F3D-4049-9E11-528247B1E551}"/>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Legal incidence is not economic incidence</a:t>
            </a:r>
          </a:p>
        </p:txBody>
      </p:sp>
      <p:sp>
        <p:nvSpPr>
          <p:cNvPr id="3" name="text-2">
            <a:extLst xmlns:a="http://schemas.openxmlformats.org/drawingml/2006/main">
              <a:ext uri="{FF2B5EF4-FFF2-40B4-BE49-F238E27FC236}">
                <a16:creationId xmlns:a16="http://schemas.microsoft.com/office/drawing/2014/main" id="{D81C522F-11E3-4A3F-BBF7-6B234591631C}"/>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rPr sz="2400" b="1" i="0">
                <a:solidFill>
                  <a:srgbClr val="1D2A33"/>
                </a:solidFill>
                <a:latin typeface="Aptos"/>
                <a:ea typeface="Aptos"/>
                <a:cs typeface="Aptos"/>
              </a:rPr>
              <a:t>Legal incidence:</a:t>
            </a:r>
            <a:r>
              <a:t> who sends the payment to government.</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rPr sz="2400" b="1" i="0">
                <a:solidFill>
                  <a:srgbClr val="1D2A33"/>
                </a:solidFill>
                <a:latin typeface="Aptos"/>
                <a:ea typeface="Aptos"/>
                <a:cs typeface="Aptos"/>
              </a:rPr>
              <a:t>Economic incidence:</a:t>
            </a:r>
            <a:r>
              <a:t> who bears the burden after prices and behavior adjust.</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The person writing the check need not bear the whole burden.</a:t>
            </a:r>
          </a:p>
        </p:txBody>
      </p:sp>
      <p:sp>
        <p:nvSpPr>
          <p:cNvPr id="4" name="">
            <a:extLst xmlns:a="http://schemas.openxmlformats.org/drawingml/2006/main">
              <a:ext uri="{FF2B5EF4-FFF2-40B4-BE49-F238E27FC236}">
                <a16:creationId xmlns:a16="http://schemas.microsoft.com/office/drawing/2014/main" id="{230C0890-0DAE-446B-BB08-CB10A9C9FDB7}"/>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6290B96D-D62F-4B9C-BB74-EF9106F7F85E}"/>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Taxes Create A Wedge</a:t>
            </a:r>
          </a:p>
        </p:txBody>
      </p:sp>
      <p:sp>
        <p:nvSpPr>
          <p:cNvPr id="6" name="text-5">
            <a:extLst xmlns:a="http://schemas.openxmlformats.org/drawingml/2006/main">
              <a:ext uri="{FF2B5EF4-FFF2-40B4-BE49-F238E27FC236}">
                <a16:creationId xmlns:a16="http://schemas.microsoft.com/office/drawing/2014/main" id="{03BA08A5-CA85-457A-AB72-3C766B7B1BE3}"/>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40</a:t>
            </a:r>
          </a:p>
        </p:txBody>
      </p:sp>
    </p:spTree>
    <p:extLst>
      <p:ext uri="{BB962C8B-B14F-4D97-AF65-F5344CB8AC3E}">
        <p14:creationId xmlns:p14="http://schemas.microsoft.com/office/powerpoint/2010/main" val="2092043697"/>
      </p:ext>
    </p:extLst>
  </p:cSld>
</p:sld>
</file>

<file path=ppt/slides/slide4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9C1F8529-796B-4F02-9DB3-10DE925E0F7C}"/>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3  /  LESSON</a:t>
            </a:r>
          </a:p>
        </p:txBody>
      </p:sp>
      <p:sp>
        <p:nvSpPr>
          <p:cNvPr id="2" name="text-1">
            <a:extLst xmlns:a="http://schemas.openxmlformats.org/drawingml/2006/main">
              <a:ext uri="{FF2B5EF4-FFF2-40B4-BE49-F238E27FC236}">
                <a16:creationId xmlns:a16="http://schemas.microsoft.com/office/drawing/2014/main" id="{0B30C9D5-F904-489B-B7BD-E1C2D5C7D262}"/>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Seller remittance and buyer remittance</a:t>
            </a:r>
          </a:p>
        </p:txBody>
      </p:sp>
      <p:sp>
        <p:nvSpPr>
          <p:cNvPr id="3" name="text-2">
            <a:extLst xmlns:a="http://schemas.openxmlformats.org/drawingml/2006/main">
              <a:ext uri="{FF2B5EF4-FFF2-40B4-BE49-F238E27FC236}">
                <a16:creationId xmlns:a16="http://schemas.microsoft.com/office/drawing/2014/main" id="{F5522E4A-C3D5-4619-A8DE-A9E38D4E9485}"/>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rPr sz="2400" b="1" i="0">
                <a:solidFill>
                  <a:srgbClr val="1D2A33"/>
                </a:solidFill>
                <a:latin typeface="Aptos"/>
                <a:ea typeface="Aptos"/>
                <a:cs typeface="Aptos"/>
              </a:rPr>
              <a:t>Start from the common market:</a:t>
            </a:r>
            <a:r>
              <a:t> Q* = 8 and P* = 60.</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Impose a tax of 20 per unit.</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An equivalent tax creates the same wedge whether buyers or sellers remit it.</a:t>
            </a:r>
          </a:p>
        </p:txBody>
      </p:sp>
      <p:sp>
        <p:nvSpPr>
          <p:cNvPr id="4" name="text-3">
            <a:extLst xmlns:a="http://schemas.openxmlformats.org/drawingml/2006/main">
              <a:ext uri="{FF2B5EF4-FFF2-40B4-BE49-F238E27FC236}">
                <a16:creationId xmlns:a16="http://schemas.microsoft.com/office/drawing/2014/main" id="{F300D4A0-178C-4051-BEF6-8D0CCF599F63}"/>
              </a:ext>
            </a:extLst>
          </p:cNvPr>
          <p:cNvSpPr>
            <a:spLocks xmlns:a="http://schemas.openxmlformats.org/drawingml/2006/main" noGrp="1"/>
          </p:cNvSpPr>
          <p:nvPr/>
        </p:nvSpPr>
        <p:spPr>
          <a:xfrm xmlns:a="http://schemas.openxmlformats.org/drawingml/2006/main">
            <a:off x="723900" y="5486400"/>
            <a:ext cx="107442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100" b="1" i="0">
                <a:solidFill>
                  <a:srgbClr val="12455E"/>
                </a:solidFill>
                <a:latin typeface="Aptos"/>
                <a:ea typeface="Aptos"/>
                <a:cs typeface="Aptos"/>
              </a:defRPr>
            </a:pPr>
            <a:r>
              <a:rPr sz="2100" b="1" i="0">
                <a:solidFill>
                  <a:srgbClr val="12455E"/>
                </a:solidFill>
                <a:latin typeface="Aptos"/>
                <a:ea typeface="Aptos"/>
                <a:cs typeface="Aptos"/>
              </a:rPr>
              <a:t>Keep the underlying demand, supply, and tax amount the same.</a:t>
            </a:r>
          </a:p>
        </p:txBody>
      </p:sp>
      <p:sp>
        <p:nvSpPr>
          <p:cNvPr id="5" name="">
            <a:extLst xmlns:a="http://schemas.openxmlformats.org/drawingml/2006/main">
              <a:ext uri="{FF2B5EF4-FFF2-40B4-BE49-F238E27FC236}">
                <a16:creationId xmlns:a16="http://schemas.microsoft.com/office/drawing/2014/main" id="{1C53737C-3EF7-4BF2-8BAF-8E51A2AF0351}"/>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5">
            <a:extLst xmlns:a="http://schemas.openxmlformats.org/drawingml/2006/main">
              <a:ext uri="{FF2B5EF4-FFF2-40B4-BE49-F238E27FC236}">
                <a16:creationId xmlns:a16="http://schemas.microsoft.com/office/drawing/2014/main" id="{7CD151B5-6C19-4E83-A280-2CC1BB65FC89}"/>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Taxes Create A Wedge</a:t>
            </a:r>
          </a:p>
        </p:txBody>
      </p:sp>
      <p:sp>
        <p:nvSpPr>
          <p:cNvPr id="7" name="text-6">
            <a:extLst xmlns:a="http://schemas.openxmlformats.org/drawingml/2006/main">
              <a:ext uri="{FF2B5EF4-FFF2-40B4-BE49-F238E27FC236}">
                <a16:creationId xmlns:a16="http://schemas.microsoft.com/office/drawing/2014/main" id="{08AFE7A0-8E13-4FF3-A87A-301590E51EE1}"/>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41</a:t>
            </a:r>
          </a:p>
        </p:txBody>
      </p:sp>
    </p:spTree>
    <p:extLst>
      <p:ext uri="{BB962C8B-B14F-4D97-AF65-F5344CB8AC3E}">
        <p14:creationId xmlns:p14="http://schemas.microsoft.com/office/powerpoint/2010/main" val="818497278"/>
      </p:ext>
    </p:extLst>
  </p:cSld>
</p:sld>
</file>

<file path=ppt/slides/slide4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11872B9C-BA31-481D-B412-37F589456A3E}"/>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3  /  LESSON</a:t>
            </a:r>
          </a:p>
        </p:txBody>
      </p:sp>
      <p:sp>
        <p:nvSpPr>
          <p:cNvPr id="2" name="text-1">
            <a:extLst xmlns:a="http://schemas.openxmlformats.org/drawingml/2006/main">
              <a:ext uri="{FF2B5EF4-FFF2-40B4-BE49-F238E27FC236}">
                <a16:creationId xmlns:a16="http://schemas.microsoft.com/office/drawing/2014/main" id="{811B55A8-347A-4B99-9BBC-3D9E4C9AE11C}"/>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When sellers remit the tax</a:t>
            </a:r>
          </a:p>
        </p:txBody>
      </p:sp>
      <p:sp>
        <p:nvSpPr>
          <p:cNvPr id="3" name="text-2">
            <a:extLst xmlns:a="http://schemas.openxmlformats.org/drawingml/2006/main">
              <a:ext uri="{FF2B5EF4-FFF2-40B4-BE49-F238E27FC236}">
                <a16:creationId xmlns:a16="http://schemas.microsoft.com/office/drawing/2014/main" id="{0D09281F-3BA2-4566-B10F-0810722870A9}"/>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At each quantity, sellers need 20 more from buyers to retain the same net amount.</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The tax-inclusive supply relationship is PB = 40 + 5Q.</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The outcome is Q = 6, PB = 70, and PS = 50.</a:t>
            </a:r>
          </a:p>
        </p:txBody>
      </p:sp>
      <p:sp>
        <p:nvSpPr>
          <p:cNvPr id="4" name="text-3">
            <a:extLst xmlns:a="http://schemas.openxmlformats.org/drawingml/2006/main">
              <a:ext uri="{FF2B5EF4-FFF2-40B4-BE49-F238E27FC236}">
                <a16:creationId xmlns:a16="http://schemas.microsoft.com/office/drawing/2014/main" id="{5291D2CE-C2D5-4D20-AE2F-4418EC5A83B6}"/>
              </a:ext>
            </a:extLst>
          </p:cNvPr>
          <p:cNvSpPr>
            <a:spLocks xmlns:a="http://schemas.openxmlformats.org/drawingml/2006/main" noGrp="1"/>
          </p:cNvSpPr>
          <p:nvPr/>
        </p:nvSpPr>
        <p:spPr>
          <a:xfrm xmlns:a="http://schemas.openxmlformats.org/drawingml/2006/main">
            <a:off x="723900" y="5486400"/>
            <a:ext cx="107442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100" b="1" i="0">
                <a:solidFill>
                  <a:srgbClr val="12455E"/>
                </a:solidFill>
                <a:latin typeface="Aptos"/>
                <a:ea typeface="Aptos"/>
                <a:cs typeface="Aptos"/>
              </a:defRPr>
            </a:pPr>
            <a:r>
              <a:rPr sz="2100" b="1" i="0">
                <a:solidFill>
                  <a:srgbClr val="12455E"/>
                </a:solidFill>
                <a:latin typeface="Aptos"/>
                <a:ea typeface="Aptos"/>
                <a:cs typeface="Aptos"/>
              </a:rPr>
              <a:t>Buyers pay 10 more; sellers receive 10 less.</a:t>
            </a:r>
          </a:p>
        </p:txBody>
      </p:sp>
      <p:sp>
        <p:nvSpPr>
          <p:cNvPr id="5" name="">
            <a:extLst xmlns:a="http://schemas.openxmlformats.org/drawingml/2006/main">
              <a:ext uri="{FF2B5EF4-FFF2-40B4-BE49-F238E27FC236}">
                <a16:creationId xmlns:a16="http://schemas.microsoft.com/office/drawing/2014/main" id="{7CD1C8F5-C61C-4345-8EA9-AA770CDF5653}"/>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5">
            <a:extLst xmlns:a="http://schemas.openxmlformats.org/drawingml/2006/main">
              <a:ext uri="{FF2B5EF4-FFF2-40B4-BE49-F238E27FC236}">
                <a16:creationId xmlns:a16="http://schemas.microsoft.com/office/drawing/2014/main" id="{67D2FB12-80D2-4731-AF48-6116A898F59D}"/>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Taxes Create A Wedge</a:t>
            </a:r>
          </a:p>
        </p:txBody>
      </p:sp>
      <p:sp>
        <p:nvSpPr>
          <p:cNvPr id="7" name="text-6">
            <a:extLst xmlns:a="http://schemas.openxmlformats.org/drawingml/2006/main">
              <a:ext uri="{FF2B5EF4-FFF2-40B4-BE49-F238E27FC236}">
                <a16:creationId xmlns:a16="http://schemas.microsoft.com/office/drawing/2014/main" id="{9E0A6BED-AB66-4C14-8824-6CC0D633D828}"/>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42</a:t>
            </a:r>
          </a:p>
        </p:txBody>
      </p:sp>
    </p:spTree>
    <p:extLst>
      <p:ext uri="{BB962C8B-B14F-4D97-AF65-F5344CB8AC3E}">
        <p14:creationId xmlns:p14="http://schemas.microsoft.com/office/powerpoint/2010/main" val="74649232"/>
      </p:ext>
    </p:extLst>
  </p:cSld>
</p:sld>
</file>

<file path=ppt/slides/slide4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B135D1EC-11A7-4112-A02D-AFBA702AD58E}"/>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3  /  LESSON</a:t>
            </a:r>
          </a:p>
        </p:txBody>
      </p:sp>
      <p:sp>
        <p:nvSpPr>
          <p:cNvPr id="2" name="text-1">
            <a:extLst xmlns:a="http://schemas.openxmlformats.org/drawingml/2006/main">
              <a:ext uri="{FF2B5EF4-FFF2-40B4-BE49-F238E27FC236}">
                <a16:creationId xmlns:a16="http://schemas.microsoft.com/office/drawing/2014/main" id="{9FD0FC73-FB6E-44C1-9A5C-AB0B1AB95347}"/>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When buyers remit the tax</a:t>
            </a:r>
          </a:p>
        </p:txBody>
      </p:sp>
      <p:sp>
        <p:nvSpPr>
          <p:cNvPr id="3" name="text-2">
            <a:extLst xmlns:a="http://schemas.openxmlformats.org/drawingml/2006/main">
              <a:ext uri="{FF2B5EF4-FFF2-40B4-BE49-F238E27FC236}">
                <a16:creationId xmlns:a16="http://schemas.microsoft.com/office/drawing/2014/main" id="{BFED7DE3-EEB9-44B7-AE1F-EF4B150C3324}"/>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Buyers subtract 20 from what they will deliver to sellers.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Demand expressed in the seller’s price becomes PS = 80 − 5Q.</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Again, Q = 6, PB = 70, and PS = 50.</a:t>
            </a:r>
          </a:p>
        </p:txBody>
      </p:sp>
      <p:sp>
        <p:nvSpPr>
          <p:cNvPr id="4" name="text-3">
            <a:extLst xmlns:a="http://schemas.openxmlformats.org/drawingml/2006/main">
              <a:ext uri="{FF2B5EF4-FFF2-40B4-BE49-F238E27FC236}">
                <a16:creationId xmlns:a16="http://schemas.microsoft.com/office/drawing/2014/main" id="{93B4688E-6BF7-4467-A82C-9E6F1C2F5E8F}"/>
              </a:ext>
            </a:extLst>
          </p:cNvPr>
          <p:cNvSpPr>
            <a:spLocks xmlns:a="http://schemas.openxmlformats.org/drawingml/2006/main" noGrp="1"/>
          </p:cNvSpPr>
          <p:nvPr/>
        </p:nvSpPr>
        <p:spPr>
          <a:xfrm xmlns:a="http://schemas.openxmlformats.org/drawingml/2006/main">
            <a:off x="723900" y="5486400"/>
            <a:ext cx="107442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100" b="1" i="0">
                <a:solidFill>
                  <a:srgbClr val="12455E"/>
                </a:solidFill>
                <a:latin typeface="Aptos"/>
                <a:ea typeface="Aptos"/>
                <a:cs typeface="Aptos"/>
              </a:defRPr>
            </a:pPr>
            <a:r>
              <a:rPr sz="2100" b="1" i="0">
                <a:solidFill>
                  <a:srgbClr val="12455E"/>
                </a:solidFill>
                <a:latin typeface="Aptos"/>
                <a:ea typeface="Aptos"/>
                <a:cs typeface="Aptos"/>
              </a:rPr>
              <a:t>The paperwork changes; the competitive outcome does not.</a:t>
            </a:r>
          </a:p>
        </p:txBody>
      </p:sp>
      <p:sp>
        <p:nvSpPr>
          <p:cNvPr id="5" name="">
            <a:extLst xmlns:a="http://schemas.openxmlformats.org/drawingml/2006/main">
              <a:ext uri="{FF2B5EF4-FFF2-40B4-BE49-F238E27FC236}">
                <a16:creationId xmlns:a16="http://schemas.microsoft.com/office/drawing/2014/main" id="{31DE8B68-629E-48D1-8675-F88C6F62E415}"/>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5">
            <a:extLst xmlns:a="http://schemas.openxmlformats.org/drawingml/2006/main">
              <a:ext uri="{FF2B5EF4-FFF2-40B4-BE49-F238E27FC236}">
                <a16:creationId xmlns:a16="http://schemas.microsoft.com/office/drawing/2014/main" id="{1C8A0C44-40C6-4E71-9619-4054D2B6D570}"/>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Taxes Create A Wedge</a:t>
            </a:r>
          </a:p>
        </p:txBody>
      </p:sp>
      <p:sp>
        <p:nvSpPr>
          <p:cNvPr id="7" name="text-6">
            <a:extLst xmlns:a="http://schemas.openxmlformats.org/drawingml/2006/main">
              <a:ext uri="{FF2B5EF4-FFF2-40B4-BE49-F238E27FC236}">
                <a16:creationId xmlns:a16="http://schemas.microsoft.com/office/drawing/2014/main" id="{182D8B47-3418-40D6-A484-43B4AAAE6D35}"/>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43</a:t>
            </a:r>
          </a:p>
        </p:txBody>
      </p:sp>
    </p:spTree>
    <p:extLst>
      <p:ext uri="{BB962C8B-B14F-4D97-AF65-F5344CB8AC3E}">
        <p14:creationId xmlns:p14="http://schemas.microsoft.com/office/powerpoint/2010/main" val="577768493"/>
      </p:ext>
    </p:extLst>
  </p:cSld>
</p:sld>
</file>

<file path=ppt/slides/slide4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B099384C-3553-4B1C-8E35-C7045C8058B6}"/>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3  /  LESSON</a:t>
            </a:r>
          </a:p>
        </p:txBody>
      </p:sp>
      <p:sp>
        <p:nvSpPr>
          <p:cNvPr id="2" name="text-1">
            <a:extLst xmlns:a="http://schemas.openxmlformats.org/drawingml/2006/main">
              <a:ext uri="{FF2B5EF4-FFF2-40B4-BE49-F238E27FC236}">
                <a16:creationId xmlns:a16="http://schemas.microsoft.com/office/drawing/2014/main" id="{40113414-1F2C-4B2E-AF23-BE4559CBA520}"/>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Figure 3.2 · A tax wedge and legal incidence</a:t>
            </a:r>
          </a:p>
        </p:txBody>
      </p:sp>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d6cfb94f86e04580"/>
          <a:stretch xmlns:a="http://schemas.openxmlformats.org/drawingml/2006/main"/>
        </p:blipFill>
        <p:spPr>
          <a:xfrm xmlns:a="http://schemas.openxmlformats.org/drawingml/2006/main">
            <a:off x="1979161" y="1657350"/>
            <a:ext cx="8233677" cy="3943350"/>
          </a:xfrm>
          <a:prstGeom xmlns:a="http://schemas.openxmlformats.org/drawingml/2006/main" prst="rect">
            <a:avLst/>
          </a:prstGeom>
        </p:spPr>
      </p:pic>
      <p:sp>
        <p:nvSpPr>
          <p:cNvPr id="4" name="text-2">
            <a:extLst xmlns:a="http://schemas.openxmlformats.org/drawingml/2006/main">
              <a:ext uri="{FF2B5EF4-FFF2-40B4-BE49-F238E27FC236}">
                <a16:creationId xmlns:a16="http://schemas.microsoft.com/office/drawing/2014/main" id="{A2115BA3-F79D-4053-88E9-27C0C5915D7F}"/>
              </a:ext>
            </a:extLst>
          </p:cNvPr>
          <p:cNvSpPr>
            <a:spLocks xmlns:a="http://schemas.openxmlformats.org/drawingml/2006/main" noGrp="1"/>
          </p:cNvSpPr>
          <p:nvPr/>
        </p:nvSpPr>
        <p:spPr>
          <a:xfrm xmlns:a="http://schemas.openxmlformats.org/drawingml/2006/main">
            <a:off x="685800" y="5676900"/>
            <a:ext cx="108204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875" b="1" i="0">
                <a:solidFill>
                  <a:srgbClr val="12455E"/>
                </a:solidFill>
                <a:latin typeface="Aptos"/>
                <a:ea typeface="Aptos"/>
                <a:cs typeface="Aptos"/>
              </a:defRPr>
            </a:pPr>
            <a:r>
              <a:rPr sz="1875" b="1" i="0">
                <a:solidFill>
                  <a:srgbClr val="12455E"/>
                </a:solidFill>
                <a:latin typeface="Aptos"/>
                <a:ea typeface="Aptos"/>
                <a:cs typeface="Aptos"/>
              </a:rPr>
              <a:t>Both panels: buyers pay 70, sellers receive 50, and quantity is 6.</a:t>
            </a:r>
          </a:p>
        </p:txBody>
      </p:sp>
      <p:sp>
        <p:nvSpPr>
          <p:cNvPr id="5" name="">
            <a:extLst xmlns:a="http://schemas.openxmlformats.org/drawingml/2006/main">
              <a:ext uri="{FF2B5EF4-FFF2-40B4-BE49-F238E27FC236}">
                <a16:creationId xmlns:a16="http://schemas.microsoft.com/office/drawing/2014/main" id="{909806D7-8C96-45D7-909C-1390F4DE725E}"/>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4">
            <a:extLst xmlns:a="http://schemas.openxmlformats.org/drawingml/2006/main">
              <a:ext uri="{FF2B5EF4-FFF2-40B4-BE49-F238E27FC236}">
                <a16:creationId xmlns:a16="http://schemas.microsoft.com/office/drawing/2014/main" id="{31382F66-C09E-43B3-A04B-CC837FBA9B52}"/>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Taxes Create A Wedge</a:t>
            </a:r>
          </a:p>
        </p:txBody>
      </p:sp>
      <p:sp>
        <p:nvSpPr>
          <p:cNvPr id="7" name="text-5">
            <a:extLst xmlns:a="http://schemas.openxmlformats.org/drawingml/2006/main">
              <a:ext uri="{FF2B5EF4-FFF2-40B4-BE49-F238E27FC236}">
                <a16:creationId xmlns:a16="http://schemas.microsoft.com/office/drawing/2014/main" id="{07459CE7-5D3B-443A-9FEE-641281B157C2}"/>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44</a:t>
            </a:r>
          </a:p>
        </p:txBody>
      </p:sp>
    </p:spTree>
    <p:extLst>
      <p:ext uri="{BB962C8B-B14F-4D97-AF65-F5344CB8AC3E}">
        <p14:creationId xmlns:p14="http://schemas.microsoft.com/office/powerpoint/2010/main" val="1437638886"/>
      </p:ext>
    </p:extLst>
  </p:cSld>
</p:sld>
</file>

<file path=ppt/slides/slide4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text-0">
            <a:extLst xmlns:a="http://schemas.openxmlformats.org/drawingml/2006/main">
              <a:ext uri="{FF2B5EF4-FFF2-40B4-BE49-F238E27FC236}">
                <a16:creationId xmlns:a16="http://schemas.microsoft.com/office/drawing/2014/main" id="{F54E161D-6BE8-47BE-A506-6B4C75A11EAF}"/>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3  /  ALGEBRA EXTENSION</a:t>
            </a:r>
          </a:p>
        </p:txBody>
      </p:sp>
      <p:sp>
        <p:nvSpPr>
          <p:cNvPr id="2" name="text-1">
            <a:extLst xmlns:a="http://schemas.openxmlformats.org/drawingml/2006/main">
              <a:ext uri="{FF2B5EF4-FFF2-40B4-BE49-F238E27FC236}">
                <a16:creationId xmlns:a16="http://schemas.microsoft.com/office/drawing/2014/main" id="{5AD75A1A-071B-442F-8F88-6772C2EF7E0A}"/>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Algebra Extension · Solve the taxed quantity</a:t>
            </a:r>
          </a:p>
        </p:txBody>
      </p:sp>
      <p:sp>
        <p:nvSpPr>
          <p:cNvPr id="3" name="text-2">
            <a:extLst xmlns:a="http://schemas.openxmlformats.org/drawingml/2006/main">
              <a:ext uri="{FF2B5EF4-FFF2-40B4-BE49-F238E27FC236}">
                <a16:creationId xmlns:a16="http://schemas.microsoft.com/office/drawing/2014/main" id="{C58FE318-B378-4A13-8CE5-8E4678AAFF60}"/>
              </a:ext>
            </a:extLst>
          </p:cNvPr>
          <p:cNvSpPr>
            <a:spLocks xmlns:a="http://schemas.openxmlformats.org/drawingml/2006/main" noGrp="1"/>
          </p:cNvSpPr>
          <p:nvPr/>
        </p:nvSpPr>
        <p:spPr>
          <a:xfrm xmlns:a="http://schemas.openxmlformats.org/drawingml/2006/main">
            <a:off x="723900" y="1695450"/>
            <a:ext cx="107442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250" b="0" i="0">
                <a:solidFill>
                  <a:srgbClr val="1D2A33"/>
                </a:solidFill>
                <a:latin typeface="Aptos"/>
                <a:ea typeface="Aptos"/>
                <a:cs typeface="Aptos"/>
              </a:defRPr>
            </a:pPr>
            <a:r>
              <a:rPr sz="2250" b="0" i="0">
                <a:solidFill>
                  <a:srgbClr val="1D2A33"/>
                </a:solidFill>
                <a:latin typeface="Aptos"/>
                <a:ea typeface="Aptos"/>
                <a:cs typeface="Aptos"/>
              </a:rPr>
              <a:t>With seller remittance, equate demand to tax-inclusive supply.</a:t>
            </a:r>
          </a:p>
        </p:txBody>
      </p:sp>
      <p:sp>
        <p:nvSpPr>
          <p:cNvPr id="4" name="text-3">
            <a:extLst xmlns:a="http://schemas.openxmlformats.org/drawingml/2006/main">
              <a:ext uri="{FF2B5EF4-FFF2-40B4-BE49-F238E27FC236}">
                <a16:creationId xmlns:a16="http://schemas.microsoft.com/office/drawing/2014/main" id="{1BE1D00E-8DB9-4353-AE69-56ED03A8C7EF}"/>
              </a:ext>
            </a:extLst>
          </p:cNvPr>
          <p:cNvSpPr>
            <a:spLocks xmlns:a="http://schemas.openxmlformats.org/drawingml/2006/main" noGrp="1"/>
          </p:cNvSpPr>
          <p:nvPr/>
        </p:nvSpPr>
        <p:spPr>
          <a:xfrm xmlns:a="http://schemas.openxmlformats.org/drawingml/2006/main">
            <a:off x="723900" y="2724150"/>
            <a:ext cx="107442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850" b="0" i="0">
                <a:solidFill>
                  <a:srgbClr val="12455E"/>
                </a:solidFill>
                <a:latin typeface="Aptos"/>
                <a:ea typeface="Aptos"/>
                <a:cs typeface="Aptos"/>
              </a:defRPr>
            </a:pPr>
            <a:r>
              <a:rPr sz="2850" b="0" i="0">
                <a:solidFill>
                  <a:srgbClr val="12455E"/>
                </a:solidFill>
                <a:latin typeface="Aptos"/>
                <a:ea typeface="Aptos"/>
                <a:cs typeface="Aptos"/>
              </a:rPr>
              <a:t>100 − 5Q = 40 + 5Q</a:t>
            </a:r>
          </a:p>
        </p:txBody>
      </p:sp>
      <p:sp>
        <p:nvSpPr>
          <p:cNvPr id="5" name="text-4">
            <a:extLst xmlns:a="http://schemas.openxmlformats.org/drawingml/2006/main">
              <a:ext uri="{FF2B5EF4-FFF2-40B4-BE49-F238E27FC236}">
                <a16:creationId xmlns:a16="http://schemas.microsoft.com/office/drawing/2014/main" id="{1EDA38D2-CA19-4763-808E-C95B81EE1EDB}"/>
              </a:ext>
            </a:extLst>
          </p:cNvPr>
          <p:cNvSpPr>
            <a:spLocks xmlns:a="http://schemas.openxmlformats.org/drawingml/2006/main" noGrp="1"/>
          </p:cNvSpPr>
          <p:nvPr/>
        </p:nvSpPr>
        <p:spPr>
          <a:xfrm xmlns:a="http://schemas.openxmlformats.org/drawingml/2006/main">
            <a:off x="723900" y="3514725"/>
            <a:ext cx="107442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850" b="0" i="0">
                <a:solidFill>
                  <a:srgbClr val="12455E"/>
                </a:solidFill>
                <a:latin typeface="Aptos"/>
                <a:ea typeface="Aptos"/>
                <a:cs typeface="Aptos"/>
              </a:defRPr>
            </a:pPr>
            <a:r>
              <a:rPr sz="2850" b="0" i="0">
                <a:solidFill>
                  <a:srgbClr val="12455E"/>
                </a:solidFill>
                <a:latin typeface="Aptos"/>
                <a:ea typeface="Aptos"/>
                <a:cs typeface="Aptos"/>
              </a:rPr>
              <a:t>60 = 10Q</a:t>
            </a:r>
          </a:p>
        </p:txBody>
      </p:sp>
      <p:sp>
        <p:nvSpPr>
          <p:cNvPr id="6" name="text-5">
            <a:extLst xmlns:a="http://schemas.openxmlformats.org/drawingml/2006/main">
              <a:ext uri="{FF2B5EF4-FFF2-40B4-BE49-F238E27FC236}">
                <a16:creationId xmlns:a16="http://schemas.microsoft.com/office/drawing/2014/main" id="{243F65BA-2FD4-4311-86FC-FB0A7B791A09}"/>
              </a:ext>
            </a:extLst>
          </p:cNvPr>
          <p:cNvSpPr>
            <a:spLocks xmlns:a="http://schemas.openxmlformats.org/drawingml/2006/main" noGrp="1"/>
          </p:cNvSpPr>
          <p:nvPr/>
        </p:nvSpPr>
        <p:spPr>
          <a:xfrm xmlns:a="http://schemas.openxmlformats.org/drawingml/2006/main">
            <a:off x="723900" y="4305300"/>
            <a:ext cx="107442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850" b="0" i="0">
                <a:solidFill>
                  <a:srgbClr val="12455E"/>
                </a:solidFill>
                <a:latin typeface="Aptos"/>
                <a:ea typeface="Aptos"/>
                <a:cs typeface="Aptos"/>
              </a:defRPr>
            </a:pPr>
            <a:r>
              <a:rPr sz="2850" b="0" i="0">
                <a:solidFill>
                  <a:srgbClr val="12455E"/>
                </a:solidFill>
                <a:latin typeface="Aptos"/>
                <a:ea typeface="Aptos"/>
                <a:cs typeface="Aptos"/>
              </a:rPr>
              <a:t>Qt = 6</a:t>
            </a:r>
          </a:p>
        </p:txBody>
      </p:sp>
      <p:sp>
        <p:nvSpPr>
          <p:cNvPr id="7" name="text-6">
            <a:extLst xmlns:a="http://schemas.openxmlformats.org/drawingml/2006/main">
              <a:ext uri="{FF2B5EF4-FFF2-40B4-BE49-F238E27FC236}">
                <a16:creationId xmlns:a16="http://schemas.microsoft.com/office/drawing/2014/main" id="{EFED91BC-94DB-49FD-8597-943D8481D8C6}"/>
              </a:ext>
            </a:extLst>
          </p:cNvPr>
          <p:cNvSpPr>
            <a:spLocks xmlns:a="http://schemas.openxmlformats.org/drawingml/2006/main" noGrp="1"/>
          </p:cNvSpPr>
          <p:nvPr/>
        </p:nvSpPr>
        <p:spPr>
          <a:xfrm xmlns:a="http://schemas.openxmlformats.org/drawingml/2006/main">
            <a:off x="723900" y="5381625"/>
            <a:ext cx="10744200" cy="7715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100" b="1" i="0">
                <a:solidFill>
                  <a:srgbClr val="12455E"/>
                </a:solidFill>
                <a:latin typeface="Aptos"/>
                <a:ea typeface="Aptos"/>
                <a:cs typeface="Aptos"/>
              </a:defRPr>
            </a:pPr>
            <a:r>
              <a:rPr sz="2100" b="1" i="0">
                <a:solidFill>
                  <a:srgbClr val="12455E"/>
                </a:solidFill>
                <a:latin typeface="Aptos"/>
                <a:ea typeface="Aptos"/>
                <a:cs typeface="Aptos"/>
              </a:rPr>
              <a:t>The buyer’s willingness to pay exceeds the seller’s required net price by 20.</a:t>
            </a:r>
          </a:p>
        </p:txBody>
      </p:sp>
      <p:sp>
        <p:nvSpPr>
          <p:cNvPr id="8" name="">
            <a:extLst xmlns:a="http://schemas.openxmlformats.org/drawingml/2006/main">
              <a:ext uri="{FF2B5EF4-FFF2-40B4-BE49-F238E27FC236}">
                <a16:creationId xmlns:a16="http://schemas.microsoft.com/office/drawing/2014/main" id="{7CC6D369-1BB3-46AB-A1E1-CCB96F059589}"/>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9" name="text-8">
            <a:extLst xmlns:a="http://schemas.openxmlformats.org/drawingml/2006/main">
              <a:ext uri="{FF2B5EF4-FFF2-40B4-BE49-F238E27FC236}">
                <a16:creationId xmlns:a16="http://schemas.microsoft.com/office/drawing/2014/main" id="{6DC4DED6-77F1-482A-9286-927C1EA7B4C2}"/>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Taxes Create A Wedge</a:t>
            </a:r>
          </a:p>
        </p:txBody>
      </p:sp>
      <p:sp>
        <p:nvSpPr>
          <p:cNvPr id="10" name="text-9">
            <a:extLst xmlns:a="http://schemas.openxmlformats.org/drawingml/2006/main">
              <a:ext uri="{FF2B5EF4-FFF2-40B4-BE49-F238E27FC236}">
                <a16:creationId xmlns:a16="http://schemas.microsoft.com/office/drawing/2014/main" id="{B833FC5E-629D-4B9C-94A1-1475C0768BB9}"/>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45</a:t>
            </a:r>
          </a:p>
        </p:txBody>
      </p:sp>
    </p:spTree>
    <p:extLst>
      <p:ext uri="{BB962C8B-B14F-4D97-AF65-F5344CB8AC3E}">
        <p14:creationId xmlns:p14="http://schemas.microsoft.com/office/powerpoint/2010/main" val="984802202"/>
      </p:ext>
    </p:extLst>
  </p:cSld>
</p:sld>
</file>

<file path=ppt/slides/slide4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text-0">
            <a:extLst xmlns:a="http://schemas.openxmlformats.org/drawingml/2006/main">
              <a:ext uri="{FF2B5EF4-FFF2-40B4-BE49-F238E27FC236}">
                <a16:creationId xmlns:a16="http://schemas.microsoft.com/office/drawing/2014/main" id="{F1CAF0B7-20ED-4131-8233-0B6CF4DF7F0D}"/>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3  /  ALGEBRA EXTENSION</a:t>
            </a:r>
          </a:p>
        </p:txBody>
      </p:sp>
      <p:sp>
        <p:nvSpPr>
          <p:cNvPr id="2" name="text-1">
            <a:extLst xmlns:a="http://schemas.openxmlformats.org/drawingml/2006/main">
              <a:ext uri="{FF2B5EF4-FFF2-40B4-BE49-F238E27FC236}">
                <a16:creationId xmlns:a16="http://schemas.microsoft.com/office/drawing/2014/main" id="{530B642B-7B8E-4D03-B58E-BBE3A0A1B3C1}"/>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Algebra Extension · Recover both prices</a:t>
            </a:r>
          </a:p>
        </p:txBody>
      </p:sp>
      <p:sp>
        <p:nvSpPr>
          <p:cNvPr id="3" name="text-2">
            <a:extLst xmlns:a="http://schemas.openxmlformats.org/drawingml/2006/main">
              <a:ext uri="{FF2B5EF4-FFF2-40B4-BE49-F238E27FC236}">
                <a16:creationId xmlns:a16="http://schemas.microsoft.com/office/drawing/2014/main" id="{F08BCF2F-5C4C-4091-B782-469EBA5D233B}"/>
              </a:ext>
            </a:extLst>
          </p:cNvPr>
          <p:cNvSpPr>
            <a:spLocks xmlns:a="http://schemas.openxmlformats.org/drawingml/2006/main" noGrp="1"/>
          </p:cNvSpPr>
          <p:nvPr/>
        </p:nvSpPr>
        <p:spPr>
          <a:xfrm xmlns:a="http://schemas.openxmlformats.org/drawingml/2006/main">
            <a:off x="723900" y="1695450"/>
            <a:ext cx="107442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250" b="0" i="0">
                <a:solidFill>
                  <a:srgbClr val="1D2A33"/>
                </a:solidFill>
                <a:latin typeface="Aptos"/>
                <a:ea typeface="Aptos"/>
                <a:cs typeface="Aptos"/>
              </a:defRPr>
            </a:pPr>
            <a:r>
              <a:rPr sz="2250" b="0" i="0">
                <a:solidFill>
                  <a:srgbClr val="1D2A33"/>
                </a:solidFill>
                <a:latin typeface="Aptos"/>
                <a:ea typeface="Aptos"/>
                <a:cs typeface="Aptos"/>
              </a:rPr>
              <a:t>Use Qt = 6 and the tax of 20.</a:t>
            </a:r>
          </a:p>
        </p:txBody>
      </p:sp>
      <p:sp>
        <p:nvSpPr>
          <p:cNvPr id="4" name="text-3">
            <a:extLst xmlns:a="http://schemas.openxmlformats.org/drawingml/2006/main">
              <a:ext uri="{FF2B5EF4-FFF2-40B4-BE49-F238E27FC236}">
                <a16:creationId xmlns:a16="http://schemas.microsoft.com/office/drawing/2014/main" id="{D6A7E217-21F1-4D1E-9525-E5E1AF946204}"/>
              </a:ext>
            </a:extLst>
          </p:cNvPr>
          <p:cNvSpPr>
            <a:spLocks xmlns:a="http://schemas.openxmlformats.org/drawingml/2006/main" noGrp="1"/>
          </p:cNvSpPr>
          <p:nvPr/>
        </p:nvSpPr>
        <p:spPr>
          <a:xfrm xmlns:a="http://schemas.openxmlformats.org/drawingml/2006/main">
            <a:off x="723900" y="2724150"/>
            <a:ext cx="107442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850" b="0" i="0">
                <a:solidFill>
                  <a:srgbClr val="12455E"/>
                </a:solidFill>
                <a:latin typeface="Aptos"/>
                <a:ea typeface="Aptos"/>
                <a:cs typeface="Aptos"/>
              </a:defRPr>
            </a:pPr>
            <a:r>
              <a:rPr sz="2850" b="0" i="0">
                <a:solidFill>
                  <a:srgbClr val="12455E"/>
                </a:solidFill>
                <a:latin typeface="Aptos"/>
                <a:ea typeface="Aptos"/>
                <a:cs typeface="Aptos"/>
              </a:rPr>
              <a:t>PB = 100 − 5(6) = 70</a:t>
            </a:r>
          </a:p>
        </p:txBody>
      </p:sp>
      <p:sp>
        <p:nvSpPr>
          <p:cNvPr id="5" name="text-4">
            <a:extLst xmlns:a="http://schemas.openxmlformats.org/drawingml/2006/main">
              <a:ext uri="{FF2B5EF4-FFF2-40B4-BE49-F238E27FC236}">
                <a16:creationId xmlns:a16="http://schemas.microsoft.com/office/drawing/2014/main" id="{711FEFC6-617F-4AA3-924F-D3FE4FF02D6A}"/>
              </a:ext>
            </a:extLst>
          </p:cNvPr>
          <p:cNvSpPr>
            <a:spLocks xmlns:a="http://schemas.openxmlformats.org/drawingml/2006/main" noGrp="1"/>
          </p:cNvSpPr>
          <p:nvPr/>
        </p:nvSpPr>
        <p:spPr>
          <a:xfrm xmlns:a="http://schemas.openxmlformats.org/drawingml/2006/main">
            <a:off x="723900" y="3514725"/>
            <a:ext cx="107442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850" b="0" i="0">
                <a:solidFill>
                  <a:srgbClr val="12455E"/>
                </a:solidFill>
                <a:latin typeface="Aptos"/>
                <a:ea typeface="Aptos"/>
                <a:cs typeface="Aptos"/>
              </a:defRPr>
            </a:pPr>
            <a:r>
              <a:rPr sz="2850" b="0" i="0">
                <a:solidFill>
                  <a:srgbClr val="12455E"/>
                </a:solidFill>
                <a:latin typeface="Aptos"/>
                <a:ea typeface="Aptos"/>
                <a:cs typeface="Aptos"/>
              </a:rPr>
              <a:t>PS = 70 − 20 = 50</a:t>
            </a:r>
          </a:p>
        </p:txBody>
      </p:sp>
      <p:sp>
        <p:nvSpPr>
          <p:cNvPr id="6" name="text-5">
            <a:extLst xmlns:a="http://schemas.openxmlformats.org/drawingml/2006/main">
              <a:ext uri="{FF2B5EF4-FFF2-40B4-BE49-F238E27FC236}">
                <a16:creationId xmlns:a16="http://schemas.microsoft.com/office/drawing/2014/main" id="{BB06E8D2-A567-4D85-BBE7-E28E7E69AEE1}"/>
              </a:ext>
            </a:extLst>
          </p:cNvPr>
          <p:cNvSpPr>
            <a:spLocks xmlns:a="http://schemas.openxmlformats.org/drawingml/2006/main" noGrp="1"/>
          </p:cNvSpPr>
          <p:nvPr/>
        </p:nvSpPr>
        <p:spPr>
          <a:xfrm xmlns:a="http://schemas.openxmlformats.org/drawingml/2006/main">
            <a:off x="723900" y="4305300"/>
            <a:ext cx="107442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850" b="0" i="0">
                <a:solidFill>
                  <a:srgbClr val="12455E"/>
                </a:solidFill>
                <a:latin typeface="Aptos"/>
                <a:ea typeface="Aptos"/>
                <a:cs typeface="Aptos"/>
              </a:defRPr>
            </a:pPr>
            <a:r>
              <a:rPr sz="2850" b="0" i="0">
                <a:solidFill>
                  <a:srgbClr val="12455E"/>
                </a:solidFill>
                <a:latin typeface="Aptos"/>
                <a:ea typeface="Aptos"/>
                <a:cs typeface="Aptos"/>
              </a:rPr>
              <a:t>Check: PS = 20 + 5(6) = 50</a:t>
            </a:r>
          </a:p>
        </p:txBody>
      </p:sp>
      <p:sp>
        <p:nvSpPr>
          <p:cNvPr id="7" name="text-6">
            <a:extLst xmlns:a="http://schemas.openxmlformats.org/drawingml/2006/main">
              <a:ext uri="{FF2B5EF4-FFF2-40B4-BE49-F238E27FC236}">
                <a16:creationId xmlns:a16="http://schemas.microsoft.com/office/drawing/2014/main" id="{574C7724-66A9-4B91-A111-287D7351C01E}"/>
              </a:ext>
            </a:extLst>
          </p:cNvPr>
          <p:cNvSpPr>
            <a:spLocks xmlns:a="http://schemas.openxmlformats.org/drawingml/2006/main" noGrp="1"/>
          </p:cNvSpPr>
          <p:nvPr/>
        </p:nvSpPr>
        <p:spPr>
          <a:xfrm xmlns:a="http://schemas.openxmlformats.org/drawingml/2006/main">
            <a:off x="723900" y="5381625"/>
            <a:ext cx="10744200" cy="7715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100" b="1" i="0">
                <a:solidFill>
                  <a:srgbClr val="12455E"/>
                </a:solidFill>
                <a:latin typeface="Aptos"/>
                <a:ea typeface="Aptos"/>
                <a:cs typeface="Aptos"/>
              </a:defRPr>
            </a:pPr>
            <a:r>
              <a:rPr sz="2100" b="1" i="0">
                <a:solidFill>
                  <a:srgbClr val="12455E"/>
                </a:solidFill>
                <a:latin typeface="Aptos"/>
                <a:ea typeface="Aptos"/>
                <a:cs typeface="Aptos"/>
              </a:rPr>
              <a:t>The buyer and seller prices differ by exactly the tax.</a:t>
            </a:r>
          </a:p>
        </p:txBody>
      </p:sp>
      <p:sp>
        <p:nvSpPr>
          <p:cNvPr id="8" name="">
            <a:extLst xmlns:a="http://schemas.openxmlformats.org/drawingml/2006/main">
              <a:ext uri="{FF2B5EF4-FFF2-40B4-BE49-F238E27FC236}">
                <a16:creationId xmlns:a16="http://schemas.microsoft.com/office/drawing/2014/main" id="{9C77EF3F-06EE-453E-AB1B-87E1799F4313}"/>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9" name="text-8">
            <a:extLst xmlns:a="http://schemas.openxmlformats.org/drawingml/2006/main">
              <a:ext uri="{FF2B5EF4-FFF2-40B4-BE49-F238E27FC236}">
                <a16:creationId xmlns:a16="http://schemas.microsoft.com/office/drawing/2014/main" id="{07F5D533-CE34-4EA2-80C8-4CFFC2C2EA2E}"/>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Taxes Create A Wedge</a:t>
            </a:r>
          </a:p>
        </p:txBody>
      </p:sp>
      <p:sp>
        <p:nvSpPr>
          <p:cNvPr id="10" name="text-9">
            <a:extLst xmlns:a="http://schemas.openxmlformats.org/drawingml/2006/main">
              <a:ext uri="{FF2B5EF4-FFF2-40B4-BE49-F238E27FC236}">
                <a16:creationId xmlns:a16="http://schemas.microsoft.com/office/drawing/2014/main" id="{4D5003B7-9A96-4A7E-9F1F-E2DBBE96DFDB}"/>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46</a:t>
            </a:r>
          </a:p>
        </p:txBody>
      </p:sp>
    </p:spTree>
    <p:extLst>
      <p:ext uri="{BB962C8B-B14F-4D97-AF65-F5344CB8AC3E}">
        <p14:creationId xmlns:p14="http://schemas.microsoft.com/office/powerpoint/2010/main" val="376205810"/>
      </p:ext>
    </p:extLst>
  </p:cSld>
</p:sld>
</file>

<file path=ppt/slides/slide4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text-0">
            <a:extLst xmlns:a="http://schemas.openxmlformats.org/drawingml/2006/main">
              <a:ext uri="{FF2B5EF4-FFF2-40B4-BE49-F238E27FC236}">
                <a16:creationId xmlns:a16="http://schemas.microsoft.com/office/drawing/2014/main" id="{37CEDB8F-9CCA-4D20-9286-D8F07F35CD06}"/>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3  /  ALGEBRA EXTENSION</a:t>
            </a:r>
          </a:p>
        </p:txBody>
      </p:sp>
      <p:sp>
        <p:nvSpPr>
          <p:cNvPr id="2" name="text-1">
            <a:extLst xmlns:a="http://schemas.openxmlformats.org/drawingml/2006/main">
              <a:ext uri="{FF2B5EF4-FFF2-40B4-BE49-F238E27FC236}">
                <a16:creationId xmlns:a16="http://schemas.microsoft.com/office/drawing/2014/main" id="{355884EA-15CB-4F05-8BEA-87F14FDE6AE2}"/>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Algebra Extension · Check buyer remittance</a:t>
            </a:r>
          </a:p>
        </p:txBody>
      </p:sp>
      <p:sp>
        <p:nvSpPr>
          <p:cNvPr id="3" name="text-2">
            <a:extLst xmlns:a="http://schemas.openxmlformats.org/drawingml/2006/main">
              <a:ext uri="{FF2B5EF4-FFF2-40B4-BE49-F238E27FC236}">
                <a16:creationId xmlns:a16="http://schemas.microsoft.com/office/drawing/2014/main" id="{0267482A-13D7-433D-B260-B791DC691A4E}"/>
              </a:ext>
            </a:extLst>
          </p:cNvPr>
          <p:cNvSpPr>
            <a:spLocks xmlns:a="http://schemas.openxmlformats.org/drawingml/2006/main" noGrp="1"/>
          </p:cNvSpPr>
          <p:nvPr/>
        </p:nvSpPr>
        <p:spPr>
          <a:xfrm xmlns:a="http://schemas.openxmlformats.org/drawingml/2006/main">
            <a:off x="723900" y="1695450"/>
            <a:ext cx="107442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250" b="0" i="0">
                <a:solidFill>
                  <a:srgbClr val="1D2A33"/>
                </a:solidFill>
                <a:latin typeface="Aptos"/>
                <a:ea typeface="Aptos"/>
                <a:cs typeface="Aptos"/>
              </a:defRPr>
            </a:pPr>
            <a:r>
              <a:rPr sz="2250" b="0" i="0">
                <a:solidFill>
                  <a:srgbClr val="1D2A33"/>
                </a:solidFill>
                <a:latin typeface="Aptos"/>
                <a:ea typeface="Aptos"/>
                <a:cs typeface="Aptos"/>
              </a:rPr>
              <a:t>Equate net-to-seller demand with original supply.</a:t>
            </a:r>
          </a:p>
        </p:txBody>
      </p:sp>
      <p:sp>
        <p:nvSpPr>
          <p:cNvPr id="4" name="text-3">
            <a:extLst xmlns:a="http://schemas.openxmlformats.org/drawingml/2006/main">
              <a:ext uri="{FF2B5EF4-FFF2-40B4-BE49-F238E27FC236}">
                <a16:creationId xmlns:a16="http://schemas.microsoft.com/office/drawing/2014/main" id="{809FFB73-780E-4788-BC9E-B0B8CD0A99D6}"/>
              </a:ext>
            </a:extLst>
          </p:cNvPr>
          <p:cNvSpPr>
            <a:spLocks xmlns:a="http://schemas.openxmlformats.org/drawingml/2006/main" noGrp="1"/>
          </p:cNvSpPr>
          <p:nvPr/>
        </p:nvSpPr>
        <p:spPr>
          <a:xfrm xmlns:a="http://schemas.openxmlformats.org/drawingml/2006/main">
            <a:off x="723900" y="2724150"/>
            <a:ext cx="107442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850" b="0" i="0">
                <a:solidFill>
                  <a:srgbClr val="12455E"/>
                </a:solidFill>
                <a:latin typeface="Aptos"/>
                <a:ea typeface="Aptos"/>
                <a:cs typeface="Aptos"/>
              </a:defRPr>
            </a:pPr>
            <a:r>
              <a:rPr sz="2850" b="0" i="0">
                <a:solidFill>
                  <a:srgbClr val="12455E"/>
                </a:solidFill>
                <a:latin typeface="Aptos"/>
                <a:ea typeface="Aptos"/>
                <a:cs typeface="Aptos"/>
              </a:rPr>
              <a:t>80 − 5Q = 20 + 5Q</a:t>
            </a:r>
          </a:p>
        </p:txBody>
      </p:sp>
      <p:sp>
        <p:nvSpPr>
          <p:cNvPr id="5" name="text-4">
            <a:extLst xmlns:a="http://schemas.openxmlformats.org/drawingml/2006/main">
              <a:ext uri="{FF2B5EF4-FFF2-40B4-BE49-F238E27FC236}">
                <a16:creationId xmlns:a16="http://schemas.microsoft.com/office/drawing/2014/main" id="{C2E7CD20-BE81-4AD7-AC9F-D12AE13B614B}"/>
              </a:ext>
            </a:extLst>
          </p:cNvPr>
          <p:cNvSpPr>
            <a:spLocks xmlns:a="http://schemas.openxmlformats.org/drawingml/2006/main" noGrp="1"/>
          </p:cNvSpPr>
          <p:nvPr/>
        </p:nvSpPr>
        <p:spPr>
          <a:xfrm xmlns:a="http://schemas.openxmlformats.org/drawingml/2006/main">
            <a:off x="723900" y="3514725"/>
            <a:ext cx="107442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850" b="0" i="0">
                <a:solidFill>
                  <a:srgbClr val="12455E"/>
                </a:solidFill>
                <a:latin typeface="Aptos"/>
                <a:ea typeface="Aptos"/>
                <a:cs typeface="Aptos"/>
              </a:defRPr>
            </a:pPr>
            <a:r>
              <a:rPr sz="2850" b="0" i="0">
                <a:solidFill>
                  <a:srgbClr val="12455E"/>
                </a:solidFill>
                <a:latin typeface="Aptos"/>
                <a:ea typeface="Aptos"/>
                <a:cs typeface="Aptos"/>
              </a:rPr>
              <a:t>60 = 10Q, so Qt = 6</a:t>
            </a:r>
          </a:p>
        </p:txBody>
      </p:sp>
      <p:sp>
        <p:nvSpPr>
          <p:cNvPr id="6" name="text-5">
            <a:extLst xmlns:a="http://schemas.openxmlformats.org/drawingml/2006/main">
              <a:ext uri="{FF2B5EF4-FFF2-40B4-BE49-F238E27FC236}">
                <a16:creationId xmlns:a16="http://schemas.microsoft.com/office/drawing/2014/main" id="{B11107C4-19FE-4211-ABEE-3E50559D1624}"/>
              </a:ext>
            </a:extLst>
          </p:cNvPr>
          <p:cNvSpPr>
            <a:spLocks xmlns:a="http://schemas.openxmlformats.org/drawingml/2006/main" noGrp="1"/>
          </p:cNvSpPr>
          <p:nvPr/>
        </p:nvSpPr>
        <p:spPr>
          <a:xfrm xmlns:a="http://schemas.openxmlformats.org/drawingml/2006/main">
            <a:off x="723900" y="4305300"/>
            <a:ext cx="107442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850" b="0" i="0">
                <a:solidFill>
                  <a:srgbClr val="12455E"/>
                </a:solidFill>
                <a:latin typeface="Aptos"/>
                <a:ea typeface="Aptos"/>
                <a:cs typeface="Aptos"/>
              </a:defRPr>
            </a:pPr>
            <a:r>
              <a:rPr sz="2850" b="0" i="0">
                <a:solidFill>
                  <a:srgbClr val="12455E"/>
                </a:solidFill>
                <a:latin typeface="Aptos"/>
                <a:ea typeface="Aptos"/>
                <a:cs typeface="Aptos"/>
              </a:rPr>
              <a:t>PS = 50; PB = 50 + 20 = 70</a:t>
            </a:r>
          </a:p>
        </p:txBody>
      </p:sp>
      <p:sp>
        <p:nvSpPr>
          <p:cNvPr id="7" name="text-6">
            <a:extLst xmlns:a="http://schemas.openxmlformats.org/drawingml/2006/main">
              <a:ext uri="{FF2B5EF4-FFF2-40B4-BE49-F238E27FC236}">
                <a16:creationId xmlns:a16="http://schemas.microsoft.com/office/drawing/2014/main" id="{DA738D2A-FC28-49B1-AC3B-D62AC47EFD19}"/>
              </a:ext>
            </a:extLst>
          </p:cNvPr>
          <p:cNvSpPr>
            <a:spLocks xmlns:a="http://schemas.openxmlformats.org/drawingml/2006/main" noGrp="1"/>
          </p:cNvSpPr>
          <p:nvPr/>
        </p:nvSpPr>
        <p:spPr>
          <a:xfrm xmlns:a="http://schemas.openxmlformats.org/drawingml/2006/main">
            <a:off x="723900" y="5381625"/>
            <a:ext cx="10744200" cy="7715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100" b="1" i="0">
                <a:solidFill>
                  <a:srgbClr val="12455E"/>
                </a:solidFill>
                <a:latin typeface="Aptos"/>
                <a:ea typeface="Aptos"/>
                <a:cs typeface="Aptos"/>
              </a:defRPr>
            </a:pPr>
            <a:r>
              <a:rPr sz="2100" b="1" i="0">
                <a:solidFill>
                  <a:srgbClr val="12455E"/>
                </a:solidFill>
                <a:latin typeface="Aptos"/>
                <a:ea typeface="Aptos"/>
                <a:cs typeface="Aptos"/>
              </a:rPr>
              <a:t>Two ways of writing the same economic wedge.</a:t>
            </a:r>
          </a:p>
        </p:txBody>
      </p:sp>
      <p:sp>
        <p:nvSpPr>
          <p:cNvPr id="8" name="">
            <a:extLst xmlns:a="http://schemas.openxmlformats.org/drawingml/2006/main">
              <a:ext uri="{FF2B5EF4-FFF2-40B4-BE49-F238E27FC236}">
                <a16:creationId xmlns:a16="http://schemas.microsoft.com/office/drawing/2014/main" id="{92347EB9-CBA8-4E59-A5D3-6FD02F7D8C4D}"/>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9" name="text-8">
            <a:extLst xmlns:a="http://schemas.openxmlformats.org/drawingml/2006/main">
              <a:ext uri="{FF2B5EF4-FFF2-40B4-BE49-F238E27FC236}">
                <a16:creationId xmlns:a16="http://schemas.microsoft.com/office/drawing/2014/main" id="{B8EAF030-ED7A-414A-A745-B3946A330A42}"/>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Taxes Create A Wedge</a:t>
            </a:r>
          </a:p>
        </p:txBody>
      </p:sp>
      <p:sp>
        <p:nvSpPr>
          <p:cNvPr id="10" name="text-9">
            <a:extLst xmlns:a="http://schemas.openxmlformats.org/drawingml/2006/main">
              <a:ext uri="{FF2B5EF4-FFF2-40B4-BE49-F238E27FC236}">
                <a16:creationId xmlns:a16="http://schemas.microsoft.com/office/drawing/2014/main" id="{CAD0DA3C-6C1B-4F55-9B38-6215052D704E}"/>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47</a:t>
            </a:r>
          </a:p>
        </p:txBody>
      </p:sp>
    </p:spTree>
    <p:extLst>
      <p:ext uri="{BB962C8B-B14F-4D97-AF65-F5344CB8AC3E}">
        <p14:creationId xmlns:p14="http://schemas.microsoft.com/office/powerpoint/2010/main" val="1010866976"/>
      </p:ext>
    </p:extLst>
  </p:cSld>
</p:sld>
</file>

<file path=ppt/slides/slide4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58C33673-5982-4B55-854C-64B4F88FD95C}"/>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3  /  LESSON</a:t>
            </a:r>
          </a:p>
        </p:txBody>
      </p:sp>
      <p:sp>
        <p:nvSpPr>
          <p:cNvPr id="2" name="text-1">
            <a:extLst xmlns:a="http://schemas.openxmlformats.org/drawingml/2006/main">
              <a:ext uri="{FF2B5EF4-FFF2-40B4-BE49-F238E27FC236}">
                <a16:creationId xmlns:a16="http://schemas.microsoft.com/office/drawing/2014/main" id="{FADD7666-9700-493E-ABEB-CDD2738DC0B7}"/>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Responsiveness determines the burden</a:t>
            </a:r>
          </a:p>
        </p:txBody>
      </p:sp>
      <p:sp>
        <p:nvSpPr>
          <p:cNvPr id="3" name="text-2">
            <a:extLst xmlns:a="http://schemas.openxmlformats.org/drawingml/2006/main">
              <a:ext uri="{FF2B5EF4-FFF2-40B4-BE49-F238E27FC236}">
                <a16:creationId xmlns:a16="http://schemas.microsoft.com/office/drawing/2014/main" id="{0A670446-7306-46DB-A65C-7DCEA9D3B3F7}"/>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The less responsive side changes behavior less readily and bears more of the burden.</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Buyers with few substitutes may keep buying despite a higher gross price.</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Sellers with few alternative uses may keep selling despite a lower net price.</a:t>
            </a:r>
          </a:p>
        </p:txBody>
      </p:sp>
      <p:sp>
        <p:nvSpPr>
          <p:cNvPr id="4" name="text-3">
            <a:extLst xmlns:a="http://schemas.openxmlformats.org/drawingml/2006/main">
              <a:ext uri="{FF2B5EF4-FFF2-40B4-BE49-F238E27FC236}">
                <a16:creationId xmlns:a16="http://schemas.microsoft.com/office/drawing/2014/main" id="{5707C906-BF15-406B-BB24-EFECCCF27015}"/>
              </a:ext>
            </a:extLst>
          </p:cNvPr>
          <p:cNvSpPr>
            <a:spLocks xmlns:a="http://schemas.openxmlformats.org/drawingml/2006/main" noGrp="1"/>
          </p:cNvSpPr>
          <p:nvPr/>
        </p:nvSpPr>
        <p:spPr>
          <a:xfrm xmlns:a="http://schemas.openxmlformats.org/drawingml/2006/main">
            <a:off x="723900" y="5486400"/>
            <a:ext cx="107442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100" b="1" i="0">
                <a:solidFill>
                  <a:srgbClr val="12455E"/>
                </a:solidFill>
                <a:latin typeface="Aptos"/>
                <a:ea typeface="Aptos"/>
                <a:cs typeface="Aptos"/>
              </a:defRPr>
            </a:pPr>
            <a:r>
              <a:rPr sz="2100" b="1" i="0">
                <a:solidFill>
                  <a:srgbClr val="12455E"/>
                </a:solidFill>
                <a:latin typeface="Aptos"/>
                <a:ea typeface="Aptos"/>
                <a:cs typeface="Aptos"/>
              </a:rPr>
              <a:t>Relative elasticity—not legal remittance—explains incidence.</a:t>
            </a:r>
          </a:p>
        </p:txBody>
      </p:sp>
      <p:sp>
        <p:nvSpPr>
          <p:cNvPr id="5" name="">
            <a:extLst xmlns:a="http://schemas.openxmlformats.org/drawingml/2006/main">
              <a:ext uri="{FF2B5EF4-FFF2-40B4-BE49-F238E27FC236}">
                <a16:creationId xmlns:a16="http://schemas.microsoft.com/office/drawing/2014/main" id="{4A983ADA-B7A7-408C-93C3-166C896D57DE}"/>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5">
            <a:extLst xmlns:a="http://schemas.openxmlformats.org/drawingml/2006/main">
              <a:ext uri="{FF2B5EF4-FFF2-40B4-BE49-F238E27FC236}">
                <a16:creationId xmlns:a16="http://schemas.microsoft.com/office/drawing/2014/main" id="{1CDBA3DD-B675-4BA0-9017-C30CE6F64C60}"/>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Taxes Create A Wedge</a:t>
            </a:r>
          </a:p>
        </p:txBody>
      </p:sp>
      <p:sp>
        <p:nvSpPr>
          <p:cNvPr id="7" name="text-6">
            <a:extLst xmlns:a="http://schemas.openxmlformats.org/drawingml/2006/main">
              <a:ext uri="{FF2B5EF4-FFF2-40B4-BE49-F238E27FC236}">
                <a16:creationId xmlns:a16="http://schemas.microsoft.com/office/drawing/2014/main" id="{BDEC12E7-97AA-4868-9C8F-93FD99158BCC}"/>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48</a:t>
            </a:r>
          </a:p>
        </p:txBody>
      </p:sp>
    </p:spTree>
    <p:extLst>
      <p:ext uri="{BB962C8B-B14F-4D97-AF65-F5344CB8AC3E}">
        <p14:creationId xmlns:p14="http://schemas.microsoft.com/office/powerpoint/2010/main" val="1024222253"/>
      </p:ext>
    </p:extLst>
  </p:cSld>
</p:sld>
</file>

<file path=ppt/slides/slide4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BD9C0026-6B91-4290-B968-E2C2FE212BF4}"/>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3  /  LESSON</a:t>
            </a:r>
          </a:p>
        </p:txBody>
      </p:sp>
      <p:sp>
        <p:nvSpPr>
          <p:cNvPr id="2" name="text-1">
            <a:extLst xmlns:a="http://schemas.openxmlformats.org/drawingml/2006/main">
              <a:ext uri="{FF2B5EF4-FFF2-40B4-BE49-F238E27FC236}">
                <a16:creationId xmlns:a16="http://schemas.microsoft.com/office/drawing/2014/main" id="{7CBF8F75-7FB5-4C74-A5E7-52149B2379AD}"/>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An equal split is not a general rule</a:t>
            </a:r>
          </a:p>
        </p:txBody>
      </p:sp>
      <p:sp>
        <p:nvSpPr>
          <p:cNvPr id="3" name="text-2">
            <a:extLst xmlns:a="http://schemas.openxmlformats.org/drawingml/2006/main">
              <a:ext uri="{FF2B5EF4-FFF2-40B4-BE49-F238E27FC236}">
                <a16:creationId xmlns:a16="http://schemas.microsoft.com/office/drawing/2014/main" id="{8347DA05-4A5C-4DFF-BEB6-04F5397A7049}"/>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The 10-and-10 split reflects the symmetric slopes chosen for this classroom example.</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Different demand and supply responsiveness can shift the burden.</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Capacity, resale, market power, complementary spending, and time horizon can matter in real ticket markets.</a:t>
            </a:r>
          </a:p>
        </p:txBody>
      </p:sp>
      <p:sp>
        <p:nvSpPr>
          <p:cNvPr id="4" name="text-3">
            <a:extLst xmlns:a="http://schemas.openxmlformats.org/drawingml/2006/main">
              <a:ext uri="{FF2B5EF4-FFF2-40B4-BE49-F238E27FC236}">
                <a16:creationId xmlns:a16="http://schemas.microsoft.com/office/drawing/2014/main" id="{2835CFA5-14C6-4FED-A9D5-35C1D9B2B95E}"/>
              </a:ext>
            </a:extLst>
          </p:cNvPr>
          <p:cNvSpPr>
            <a:spLocks xmlns:a="http://schemas.openxmlformats.org/drawingml/2006/main" noGrp="1"/>
          </p:cNvSpPr>
          <p:nvPr/>
        </p:nvSpPr>
        <p:spPr>
          <a:xfrm xmlns:a="http://schemas.openxmlformats.org/drawingml/2006/main">
            <a:off x="723900" y="5486400"/>
            <a:ext cx="107442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100" b="1" i="0">
                <a:solidFill>
                  <a:srgbClr val="12455E"/>
                </a:solidFill>
                <a:latin typeface="Aptos"/>
                <a:ea typeface="Aptos"/>
                <a:cs typeface="Aptos"/>
              </a:defRPr>
            </a:pPr>
            <a:r>
              <a:rPr sz="2100" b="1" i="0">
                <a:solidFill>
                  <a:srgbClr val="12455E"/>
                </a:solidFill>
                <a:latin typeface="Aptos"/>
                <a:ea typeface="Aptos"/>
                <a:cs typeface="Aptos"/>
              </a:rPr>
              <a:t>Use Chapter 2’s elasticity intuition; no new elasticity calculation is needed.</a:t>
            </a:r>
          </a:p>
        </p:txBody>
      </p:sp>
      <p:sp>
        <p:nvSpPr>
          <p:cNvPr id="5" name="">
            <a:extLst xmlns:a="http://schemas.openxmlformats.org/drawingml/2006/main">
              <a:ext uri="{FF2B5EF4-FFF2-40B4-BE49-F238E27FC236}">
                <a16:creationId xmlns:a16="http://schemas.microsoft.com/office/drawing/2014/main" id="{AEFEED87-4564-4209-A280-27932FB02D9E}"/>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5">
            <a:extLst xmlns:a="http://schemas.openxmlformats.org/drawingml/2006/main">
              <a:ext uri="{FF2B5EF4-FFF2-40B4-BE49-F238E27FC236}">
                <a16:creationId xmlns:a16="http://schemas.microsoft.com/office/drawing/2014/main" id="{858ACF36-0935-497D-84A3-5AD66D51ECDA}"/>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Taxes Create A Wedge</a:t>
            </a:r>
          </a:p>
        </p:txBody>
      </p:sp>
      <p:sp>
        <p:nvSpPr>
          <p:cNvPr id="7" name="text-6">
            <a:extLst xmlns:a="http://schemas.openxmlformats.org/drawingml/2006/main">
              <a:ext uri="{FF2B5EF4-FFF2-40B4-BE49-F238E27FC236}">
                <a16:creationId xmlns:a16="http://schemas.microsoft.com/office/drawing/2014/main" id="{4A773F6B-F0CF-49C4-901E-EEA166FB4092}"/>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49</a:t>
            </a:r>
          </a:p>
        </p:txBody>
      </p:sp>
    </p:spTree>
    <p:extLst>
      <p:ext uri="{BB962C8B-B14F-4D97-AF65-F5344CB8AC3E}">
        <p14:creationId xmlns:p14="http://schemas.microsoft.com/office/powerpoint/2010/main" val="993656436"/>
      </p:ext>
    </p:extLst>
  </p:cSld>
</p:sld>
</file>

<file path=ppt/slides/slide5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2BC6062B-7516-4C29-B83D-433E0E7D1DEC}"/>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3  /  LESSON</a:t>
            </a:r>
          </a:p>
        </p:txBody>
      </p:sp>
      <p:sp>
        <p:nvSpPr>
          <p:cNvPr id="2" name="text-1">
            <a:extLst xmlns:a="http://schemas.openxmlformats.org/drawingml/2006/main">
              <a:ext uri="{FF2B5EF4-FFF2-40B4-BE49-F238E27FC236}">
                <a16:creationId xmlns:a16="http://schemas.microsoft.com/office/drawing/2014/main" id="{C8FFE452-B1BD-48A1-963D-49761E300211}"/>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Surplus and the gains from trade</a:t>
            </a:r>
          </a:p>
        </p:txBody>
      </p:sp>
      <p:sp>
        <p:nvSpPr>
          <p:cNvPr id="3" name="text-2">
            <a:extLst xmlns:a="http://schemas.openxmlformats.org/drawingml/2006/main">
              <a:ext uri="{FF2B5EF4-FFF2-40B4-BE49-F238E27FC236}">
                <a16:creationId xmlns:a16="http://schemas.microsoft.com/office/drawing/2014/main" id="{7DAEE316-5AE4-48EA-B147-2106684FB061}"/>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Welfare economics asks how a policy changes the gains from exchange.</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Demand height measures willingness to pay for another unit.</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Supply height measures marginal cost; trade creates gains when value exceeds cost.</a:t>
            </a:r>
          </a:p>
        </p:txBody>
      </p:sp>
      <p:sp>
        <p:nvSpPr>
          <p:cNvPr id="4" name="text-3">
            <a:extLst xmlns:a="http://schemas.openxmlformats.org/drawingml/2006/main">
              <a:ext uri="{FF2B5EF4-FFF2-40B4-BE49-F238E27FC236}">
                <a16:creationId xmlns:a16="http://schemas.microsoft.com/office/drawing/2014/main" id="{D3162DED-A92A-434C-A552-897E90C89A70}"/>
              </a:ext>
            </a:extLst>
          </p:cNvPr>
          <p:cNvSpPr>
            <a:spLocks xmlns:a="http://schemas.openxmlformats.org/drawingml/2006/main" noGrp="1"/>
          </p:cNvSpPr>
          <p:nvPr/>
        </p:nvSpPr>
        <p:spPr>
          <a:xfrm xmlns:a="http://schemas.openxmlformats.org/drawingml/2006/main">
            <a:off x="723900" y="5486400"/>
            <a:ext cx="107442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100" b="1" i="0">
                <a:solidFill>
                  <a:srgbClr val="12455E"/>
                </a:solidFill>
                <a:latin typeface="Aptos"/>
                <a:ea typeface="Aptos"/>
                <a:cs typeface="Aptos"/>
              </a:defRPr>
            </a:pPr>
            <a:r>
              <a:rPr sz="2100" b="1" i="0">
                <a:solidFill>
                  <a:srgbClr val="12455E"/>
                </a:solidFill>
                <a:latin typeface="Aptos"/>
                <a:ea typeface="Aptos"/>
                <a:cs typeface="Aptos"/>
              </a:rPr>
              <a:t>The gap between value and cost is the potential gain from that unit.</a:t>
            </a:r>
          </a:p>
        </p:txBody>
      </p:sp>
      <p:sp>
        <p:nvSpPr>
          <p:cNvPr id="5" name="">
            <a:extLst xmlns:a="http://schemas.openxmlformats.org/drawingml/2006/main">
              <a:ext uri="{FF2B5EF4-FFF2-40B4-BE49-F238E27FC236}">
                <a16:creationId xmlns:a16="http://schemas.microsoft.com/office/drawing/2014/main" id="{5F9B36C3-431D-42DC-8AB4-3104A8CEE9A0}"/>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5">
            <a:extLst xmlns:a="http://schemas.openxmlformats.org/drawingml/2006/main">
              <a:ext uri="{FF2B5EF4-FFF2-40B4-BE49-F238E27FC236}">
                <a16:creationId xmlns:a16="http://schemas.microsoft.com/office/drawing/2014/main" id="{124612E2-8821-4A60-BB2F-A84274FD5010}"/>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Surplus And The Gains From Trade</a:t>
            </a:r>
          </a:p>
        </p:txBody>
      </p:sp>
      <p:sp>
        <p:nvSpPr>
          <p:cNvPr id="7" name="text-6">
            <a:extLst xmlns:a="http://schemas.openxmlformats.org/drawingml/2006/main">
              <a:ext uri="{FF2B5EF4-FFF2-40B4-BE49-F238E27FC236}">
                <a16:creationId xmlns:a16="http://schemas.microsoft.com/office/drawing/2014/main" id="{5FFB52E5-262D-424A-8D94-98CCB8A60AAC}"/>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50</a:t>
            </a:r>
          </a:p>
        </p:txBody>
      </p:sp>
    </p:spTree>
    <p:extLst>
      <p:ext uri="{BB962C8B-B14F-4D97-AF65-F5344CB8AC3E}">
        <p14:creationId xmlns:p14="http://schemas.microsoft.com/office/powerpoint/2010/main" val="136367900"/>
      </p:ext>
    </p:extLst>
  </p:cSld>
</p:sld>
</file>

<file path=ppt/slides/slide5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AB7D82EF-4C8C-4794-8314-E0C4CE1B0C53}"/>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3  /  LESSON</a:t>
            </a:r>
          </a:p>
        </p:txBody>
      </p:sp>
      <p:sp>
        <p:nvSpPr>
          <p:cNvPr id="2" name="text-1">
            <a:extLst xmlns:a="http://schemas.openxmlformats.org/drawingml/2006/main">
              <a:ext uri="{FF2B5EF4-FFF2-40B4-BE49-F238E27FC236}">
                <a16:creationId xmlns:a16="http://schemas.microsoft.com/office/drawing/2014/main" id="{5A3AF5AF-6C08-4D16-B34D-6FE02305F512}"/>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Consumer surplus</a:t>
            </a:r>
          </a:p>
        </p:txBody>
      </p:sp>
      <p:sp>
        <p:nvSpPr>
          <p:cNvPr id="3" name="text-2">
            <a:extLst xmlns:a="http://schemas.openxmlformats.org/drawingml/2006/main">
              <a:ext uri="{FF2B5EF4-FFF2-40B4-BE49-F238E27FC236}">
                <a16:creationId xmlns:a16="http://schemas.microsoft.com/office/drawing/2014/main" id="{52B5355A-1F3B-4797-8728-52EB5457DC66}"/>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Consumer surplus is willingness to pay minus what buyers actually pay.</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rPr sz="2400" b="1" i="0">
                <a:solidFill>
                  <a:srgbClr val="1D2A33"/>
                </a:solidFill>
                <a:latin typeface="Aptos"/>
                <a:ea typeface="Aptos"/>
                <a:cs typeface="Aptos"/>
              </a:rPr>
              <a:t>On the diagram:</a:t>
            </a:r>
            <a:r>
              <a:t> below demand and above the buyer price.</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Add those gains across the units purchased.</a:t>
            </a:r>
          </a:p>
        </p:txBody>
      </p:sp>
      <p:sp>
        <p:nvSpPr>
          <p:cNvPr id="4" name="text-3">
            <a:extLst xmlns:a="http://schemas.openxmlformats.org/drawingml/2006/main">
              <a:ext uri="{FF2B5EF4-FFF2-40B4-BE49-F238E27FC236}">
                <a16:creationId xmlns:a16="http://schemas.microsoft.com/office/drawing/2014/main" id="{D49C7E03-C0E0-4671-AA2D-253A6A8C6E87}"/>
              </a:ext>
            </a:extLst>
          </p:cNvPr>
          <p:cNvSpPr>
            <a:spLocks xmlns:a="http://schemas.openxmlformats.org/drawingml/2006/main" noGrp="1"/>
          </p:cNvSpPr>
          <p:nvPr/>
        </p:nvSpPr>
        <p:spPr>
          <a:xfrm xmlns:a="http://schemas.openxmlformats.org/drawingml/2006/main">
            <a:off x="723900" y="5486400"/>
            <a:ext cx="107442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100" b="1" i="0">
                <a:solidFill>
                  <a:srgbClr val="12455E"/>
                </a:solidFill>
                <a:latin typeface="Aptos"/>
                <a:ea typeface="Aptos"/>
                <a:cs typeface="Aptos"/>
              </a:defRPr>
            </a:pPr>
            <a:r>
              <a:rPr sz="2100" b="1" i="0">
                <a:solidFill>
                  <a:srgbClr val="12455E"/>
                </a:solidFill>
                <a:latin typeface="Aptos"/>
                <a:ea typeface="Aptos"/>
                <a:cs typeface="Aptos"/>
              </a:rPr>
              <a:t>CS measures buyer gains—not the amount buyers spend.</a:t>
            </a:r>
          </a:p>
        </p:txBody>
      </p:sp>
      <p:sp>
        <p:nvSpPr>
          <p:cNvPr id="5" name="">
            <a:extLst xmlns:a="http://schemas.openxmlformats.org/drawingml/2006/main">
              <a:ext uri="{FF2B5EF4-FFF2-40B4-BE49-F238E27FC236}">
                <a16:creationId xmlns:a16="http://schemas.microsoft.com/office/drawing/2014/main" id="{D8024993-7652-414D-92F6-F745C2F7F606}"/>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5">
            <a:extLst xmlns:a="http://schemas.openxmlformats.org/drawingml/2006/main">
              <a:ext uri="{FF2B5EF4-FFF2-40B4-BE49-F238E27FC236}">
                <a16:creationId xmlns:a16="http://schemas.microsoft.com/office/drawing/2014/main" id="{F8C31914-E948-4CB8-B162-CAFA810F2FC2}"/>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Surplus And The Gains From Trade</a:t>
            </a:r>
          </a:p>
        </p:txBody>
      </p:sp>
      <p:sp>
        <p:nvSpPr>
          <p:cNvPr id="7" name="text-6">
            <a:extLst xmlns:a="http://schemas.openxmlformats.org/drawingml/2006/main">
              <a:ext uri="{FF2B5EF4-FFF2-40B4-BE49-F238E27FC236}">
                <a16:creationId xmlns:a16="http://schemas.microsoft.com/office/drawing/2014/main" id="{047CA899-FC69-4067-8EAD-3599C3680696}"/>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51</a:t>
            </a:r>
          </a:p>
        </p:txBody>
      </p:sp>
    </p:spTree>
    <p:extLst>
      <p:ext uri="{BB962C8B-B14F-4D97-AF65-F5344CB8AC3E}">
        <p14:creationId xmlns:p14="http://schemas.microsoft.com/office/powerpoint/2010/main" val="981229330"/>
      </p:ext>
    </p:extLst>
  </p:cSld>
</p:sld>
</file>

<file path=ppt/slides/slide5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F5C15567-DB4B-4E10-8C7F-117EA8D82218}"/>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3  /  LESSON</a:t>
            </a:r>
          </a:p>
        </p:txBody>
      </p:sp>
      <p:sp>
        <p:nvSpPr>
          <p:cNvPr id="2" name="text-1">
            <a:extLst xmlns:a="http://schemas.openxmlformats.org/drawingml/2006/main">
              <a:ext uri="{FF2B5EF4-FFF2-40B4-BE49-F238E27FC236}">
                <a16:creationId xmlns:a16="http://schemas.microsoft.com/office/drawing/2014/main" id="{0801995B-95FB-47B1-833B-07BFA6D85B54}"/>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Producer surplus</a:t>
            </a:r>
          </a:p>
        </p:txBody>
      </p:sp>
      <p:sp>
        <p:nvSpPr>
          <p:cNvPr id="3" name="text-2">
            <a:extLst xmlns:a="http://schemas.openxmlformats.org/drawingml/2006/main">
              <a:ext uri="{FF2B5EF4-FFF2-40B4-BE49-F238E27FC236}">
                <a16:creationId xmlns:a16="http://schemas.microsoft.com/office/drawing/2014/main" id="{66E81E5B-B960-4D10-A694-8DD38AD322AF}"/>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Producer surplus is what sellers receive minus their marginal cost.</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rPr sz="2400" b="1" i="0">
                <a:solidFill>
                  <a:srgbClr val="1D2A33"/>
                </a:solidFill>
                <a:latin typeface="Aptos"/>
                <a:ea typeface="Aptos"/>
                <a:cs typeface="Aptos"/>
              </a:rPr>
              <a:t>On the diagram:</a:t>
            </a:r>
            <a:r>
              <a:t> above supply and below the seller price.</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It is not accounting profit; it does not subtract every fixed or implicit cost.</a:t>
            </a:r>
          </a:p>
        </p:txBody>
      </p:sp>
      <p:sp>
        <p:nvSpPr>
          <p:cNvPr id="4" name="text-3">
            <a:extLst xmlns:a="http://schemas.openxmlformats.org/drawingml/2006/main">
              <a:ext uri="{FF2B5EF4-FFF2-40B4-BE49-F238E27FC236}">
                <a16:creationId xmlns:a16="http://schemas.microsoft.com/office/drawing/2014/main" id="{18B3D972-76A9-4A2F-910C-B054790C0B11}"/>
              </a:ext>
            </a:extLst>
          </p:cNvPr>
          <p:cNvSpPr>
            <a:spLocks xmlns:a="http://schemas.openxmlformats.org/drawingml/2006/main" noGrp="1"/>
          </p:cNvSpPr>
          <p:nvPr/>
        </p:nvSpPr>
        <p:spPr>
          <a:xfrm xmlns:a="http://schemas.openxmlformats.org/drawingml/2006/main">
            <a:off x="723900" y="5486400"/>
            <a:ext cx="107442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100" b="1" i="0">
                <a:solidFill>
                  <a:srgbClr val="12455E"/>
                </a:solidFill>
                <a:latin typeface="Aptos"/>
                <a:ea typeface="Aptos"/>
                <a:cs typeface="Aptos"/>
              </a:defRPr>
            </a:pPr>
            <a:r>
              <a:rPr sz="2100" b="1" i="0">
                <a:solidFill>
                  <a:srgbClr val="12455E"/>
                </a:solidFill>
                <a:latin typeface="Aptos"/>
                <a:ea typeface="Aptos"/>
                <a:cs typeface="Aptos"/>
              </a:rPr>
              <a:t>PS measures gains from supplying the units sold.</a:t>
            </a:r>
          </a:p>
        </p:txBody>
      </p:sp>
      <p:sp>
        <p:nvSpPr>
          <p:cNvPr id="5" name="">
            <a:extLst xmlns:a="http://schemas.openxmlformats.org/drawingml/2006/main">
              <a:ext uri="{FF2B5EF4-FFF2-40B4-BE49-F238E27FC236}">
                <a16:creationId xmlns:a16="http://schemas.microsoft.com/office/drawing/2014/main" id="{42342787-6C02-4B2A-8347-13DCA92584A4}"/>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5">
            <a:extLst xmlns:a="http://schemas.openxmlformats.org/drawingml/2006/main">
              <a:ext uri="{FF2B5EF4-FFF2-40B4-BE49-F238E27FC236}">
                <a16:creationId xmlns:a16="http://schemas.microsoft.com/office/drawing/2014/main" id="{2D3F9D77-2CFC-428A-B84C-4DC1E61DB619}"/>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Surplus And The Gains From Trade</a:t>
            </a:r>
          </a:p>
        </p:txBody>
      </p:sp>
      <p:sp>
        <p:nvSpPr>
          <p:cNvPr id="7" name="text-6">
            <a:extLst xmlns:a="http://schemas.openxmlformats.org/drawingml/2006/main">
              <a:ext uri="{FF2B5EF4-FFF2-40B4-BE49-F238E27FC236}">
                <a16:creationId xmlns:a16="http://schemas.microsoft.com/office/drawing/2014/main" id="{BA15630E-5E16-4866-BB23-66952CDECDF7}"/>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52</a:t>
            </a:r>
          </a:p>
        </p:txBody>
      </p:sp>
    </p:spTree>
    <p:extLst>
      <p:ext uri="{BB962C8B-B14F-4D97-AF65-F5344CB8AC3E}">
        <p14:creationId xmlns:p14="http://schemas.microsoft.com/office/powerpoint/2010/main" val="1075775716"/>
      </p:ext>
    </p:extLst>
  </p:cSld>
</p:sld>
</file>

<file path=ppt/slides/slide5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text-0">
            <a:extLst xmlns:a="http://schemas.openxmlformats.org/drawingml/2006/main">
              <a:ext uri="{FF2B5EF4-FFF2-40B4-BE49-F238E27FC236}">
                <a16:creationId xmlns:a16="http://schemas.microsoft.com/office/drawing/2014/main" id="{ECFDDB96-E211-44E9-8401-B6B9A23127DA}"/>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3  /  SUPPLIED-VALUE ARITHMETIC</a:t>
            </a:r>
          </a:p>
        </p:txBody>
      </p:sp>
      <p:sp>
        <p:nvSpPr>
          <p:cNvPr id="2" name="text-1">
            <a:extLst xmlns:a="http://schemas.openxmlformats.org/drawingml/2006/main">
              <a:ext uri="{FF2B5EF4-FFF2-40B4-BE49-F238E27FC236}">
                <a16:creationId xmlns:a16="http://schemas.microsoft.com/office/drawing/2014/main" id="{53A3645F-84AF-45C0-8CFF-576018DE78BF}"/>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Before-tax consumer surplus</a:t>
            </a:r>
          </a:p>
        </p:txBody>
      </p:sp>
      <p:sp>
        <p:nvSpPr>
          <p:cNvPr id="3" name="text-2">
            <a:extLst xmlns:a="http://schemas.openxmlformats.org/drawingml/2006/main">
              <a:ext uri="{FF2B5EF4-FFF2-40B4-BE49-F238E27FC236}">
                <a16:creationId xmlns:a16="http://schemas.microsoft.com/office/drawing/2014/main" id="{D912B090-5E40-4456-A3DC-F73614C2378A}"/>
              </a:ext>
            </a:extLst>
          </p:cNvPr>
          <p:cNvSpPr>
            <a:spLocks xmlns:a="http://schemas.openxmlformats.org/drawingml/2006/main" noGrp="1"/>
          </p:cNvSpPr>
          <p:nvPr/>
        </p:nvSpPr>
        <p:spPr>
          <a:xfrm xmlns:a="http://schemas.openxmlformats.org/drawingml/2006/main">
            <a:off x="723900" y="1695450"/>
            <a:ext cx="107442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250" b="0" i="0">
                <a:solidFill>
                  <a:srgbClr val="1D2A33"/>
                </a:solidFill>
                <a:latin typeface="Aptos"/>
                <a:ea typeface="Aptos"/>
                <a:cs typeface="Aptos"/>
              </a:defRPr>
            </a:pPr>
            <a:r>
              <a:rPr sz="2250" b="0" i="0">
                <a:solidFill>
                  <a:srgbClr val="1D2A33"/>
                </a:solidFill>
                <a:latin typeface="Aptos"/>
                <a:ea typeface="Aptos"/>
                <a:cs typeface="Aptos"/>
              </a:rPr>
              <a:t>Given: Q = 8, market price = 60, demand intercept = 100.</a:t>
            </a:r>
          </a:p>
        </p:txBody>
      </p:sp>
      <p:sp>
        <p:nvSpPr>
          <p:cNvPr id="4" name="text-3">
            <a:extLst xmlns:a="http://schemas.openxmlformats.org/drawingml/2006/main">
              <a:ext uri="{FF2B5EF4-FFF2-40B4-BE49-F238E27FC236}">
                <a16:creationId xmlns:a16="http://schemas.microsoft.com/office/drawing/2014/main" id="{87494278-DA86-4658-9C72-FA3623AC3087}"/>
              </a:ext>
            </a:extLst>
          </p:cNvPr>
          <p:cNvSpPr>
            <a:spLocks xmlns:a="http://schemas.openxmlformats.org/drawingml/2006/main" noGrp="1"/>
          </p:cNvSpPr>
          <p:nvPr/>
        </p:nvSpPr>
        <p:spPr>
          <a:xfrm xmlns:a="http://schemas.openxmlformats.org/drawingml/2006/main">
            <a:off x="723900" y="2724150"/>
            <a:ext cx="107442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850" b="0" i="0">
                <a:solidFill>
                  <a:srgbClr val="12455E"/>
                </a:solidFill>
                <a:latin typeface="Aptos"/>
                <a:ea typeface="Aptos"/>
                <a:cs typeface="Aptos"/>
              </a:defRPr>
            </a:pPr>
            <a:r>
              <a:rPr sz="2850" b="0" i="0">
                <a:solidFill>
                  <a:srgbClr val="12455E"/>
                </a:solidFill>
                <a:latin typeface="Aptos"/>
                <a:ea typeface="Aptos"/>
                <a:cs typeface="Aptos"/>
              </a:rPr>
              <a:t>Triangle area = ½ × base × height</a:t>
            </a:r>
          </a:p>
        </p:txBody>
      </p:sp>
      <p:sp>
        <p:nvSpPr>
          <p:cNvPr id="5" name="text-4">
            <a:extLst xmlns:a="http://schemas.openxmlformats.org/drawingml/2006/main">
              <a:ext uri="{FF2B5EF4-FFF2-40B4-BE49-F238E27FC236}">
                <a16:creationId xmlns:a16="http://schemas.microsoft.com/office/drawing/2014/main" id="{4646D1F2-68A4-4827-8D77-96578D8D1BF3}"/>
              </a:ext>
            </a:extLst>
          </p:cNvPr>
          <p:cNvSpPr>
            <a:spLocks xmlns:a="http://schemas.openxmlformats.org/drawingml/2006/main" noGrp="1"/>
          </p:cNvSpPr>
          <p:nvPr/>
        </p:nvSpPr>
        <p:spPr>
          <a:xfrm xmlns:a="http://schemas.openxmlformats.org/drawingml/2006/main">
            <a:off x="723900" y="3514725"/>
            <a:ext cx="107442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850" b="0" i="0">
                <a:solidFill>
                  <a:srgbClr val="12455E"/>
                </a:solidFill>
                <a:latin typeface="Aptos"/>
                <a:ea typeface="Aptos"/>
                <a:cs typeface="Aptos"/>
              </a:defRPr>
            </a:pPr>
            <a:r>
              <a:rPr sz="2850" b="0" i="0">
                <a:solidFill>
                  <a:srgbClr val="12455E"/>
                </a:solidFill>
                <a:latin typeface="Aptos"/>
                <a:ea typeface="Aptos"/>
                <a:cs typeface="Aptos"/>
              </a:rPr>
              <a:t>CS₀ = ½ × 8 × (100 − 60)</a:t>
            </a:r>
          </a:p>
        </p:txBody>
      </p:sp>
      <p:sp>
        <p:nvSpPr>
          <p:cNvPr id="6" name="text-5">
            <a:extLst xmlns:a="http://schemas.openxmlformats.org/drawingml/2006/main">
              <a:ext uri="{FF2B5EF4-FFF2-40B4-BE49-F238E27FC236}">
                <a16:creationId xmlns:a16="http://schemas.microsoft.com/office/drawing/2014/main" id="{A90B6F7B-B3CF-43A3-9AFF-22512EDF0610}"/>
              </a:ext>
            </a:extLst>
          </p:cNvPr>
          <p:cNvSpPr>
            <a:spLocks xmlns:a="http://schemas.openxmlformats.org/drawingml/2006/main" noGrp="1"/>
          </p:cNvSpPr>
          <p:nvPr/>
        </p:nvSpPr>
        <p:spPr>
          <a:xfrm xmlns:a="http://schemas.openxmlformats.org/drawingml/2006/main">
            <a:off x="723900" y="4305300"/>
            <a:ext cx="107442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850" b="0" i="0">
                <a:solidFill>
                  <a:srgbClr val="12455E"/>
                </a:solidFill>
                <a:latin typeface="Aptos"/>
                <a:ea typeface="Aptos"/>
                <a:cs typeface="Aptos"/>
              </a:defRPr>
            </a:pPr>
            <a:r>
              <a:rPr sz="2850" b="0" i="0">
                <a:solidFill>
                  <a:srgbClr val="12455E"/>
                </a:solidFill>
                <a:latin typeface="Aptos"/>
                <a:ea typeface="Aptos"/>
                <a:cs typeface="Aptos"/>
              </a:rPr>
              <a:t>CS₀ = 160</a:t>
            </a:r>
          </a:p>
        </p:txBody>
      </p:sp>
      <p:sp>
        <p:nvSpPr>
          <p:cNvPr id="7" name="text-6">
            <a:extLst xmlns:a="http://schemas.openxmlformats.org/drawingml/2006/main">
              <a:ext uri="{FF2B5EF4-FFF2-40B4-BE49-F238E27FC236}">
                <a16:creationId xmlns:a16="http://schemas.microsoft.com/office/drawing/2014/main" id="{FA3EBED4-E109-442D-85B1-5B3DB0F030A0}"/>
              </a:ext>
            </a:extLst>
          </p:cNvPr>
          <p:cNvSpPr>
            <a:spLocks xmlns:a="http://schemas.openxmlformats.org/drawingml/2006/main" noGrp="1"/>
          </p:cNvSpPr>
          <p:nvPr/>
        </p:nvSpPr>
        <p:spPr>
          <a:xfrm xmlns:a="http://schemas.openxmlformats.org/drawingml/2006/main">
            <a:off x="723900" y="5381625"/>
            <a:ext cx="10744200" cy="7715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100" b="1" i="0">
                <a:solidFill>
                  <a:srgbClr val="12455E"/>
                </a:solidFill>
                <a:latin typeface="Aptos"/>
                <a:ea typeface="Aptos"/>
                <a:cs typeface="Aptos"/>
              </a:defRPr>
            </a:pPr>
            <a:r>
              <a:rPr sz="2100" b="1" i="0">
                <a:solidFill>
                  <a:srgbClr val="12455E"/>
                </a:solidFill>
                <a:latin typeface="Aptos"/>
                <a:ea typeface="Aptos"/>
                <a:cs typeface="Aptos"/>
              </a:rPr>
              <a:t>The triangle adds buyers’ gains above the price paid.</a:t>
            </a:r>
          </a:p>
        </p:txBody>
      </p:sp>
      <p:sp>
        <p:nvSpPr>
          <p:cNvPr id="8" name="">
            <a:extLst xmlns:a="http://schemas.openxmlformats.org/drawingml/2006/main">
              <a:ext uri="{FF2B5EF4-FFF2-40B4-BE49-F238E27FC236}">
                <a16:creationId xmlns:a16="http://schemas.microsoft.com/office/drawing/2014/main" id="{1AD04A25-CF16-4076-9CEF-ECBBE2A3D06D}"/>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9" name="text-8">
            <a:extLst xmlns:a="http://schemas.openxmlformats.org/drawingml/2006/main">
              <a:ext uri="{FF2B5EF4-FFF2-40B4-BE49-F238E27FC236}">
                <a16:creationId xmlns:a16="http://schemas.microsoft.com/office/drawing/2014/main" id="{04D7B442-3425-4748-94A9-68E5D96F1E12}"/>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Surplus And The Gains From Trade</a:t>
            </a:r>
          </a:p>
        </p:txBody>
      </p:sp>
      <p:sp>
        <p:nvSpPr>
          <p:cNvPr id="10" name="text-9">
            <a:extLst xmlns:a="http://schemas.openxmlformats.org/drawingml/2006/main">
              <a:ext uri="{FF2B5EF4-FFF2-40B4-BE49-F238E27FC236}">
                <a16:creationId xmlns:a16="http://schemas.microsoft.com/office/drawing/2014/main" id="{A01E3E27-E8ED-431F-9092-E76F7BBCAE56}"/>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53</a:t>
            </a:r>
          </a:p>
        </p:txBody>
      </p:sp>
    </p:spTree>
    <p:extLst>
      <p:ext uri="{BB962C8B-B14F-4D97-AF65-F5344CB8AC3E}">
        <p14:creationId xmlns:p14="http://schemas.microsoft.com/office/powerpoint/2010/main" val="2133420041"/>
      </p:ext>
    </p:extLst>
  </p:cSld>
</p:sld>
</file>

<file path=ppt/slides/slide5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text-0">
            <a:extLst xmlns:a="http://schemas.openxmlformats.org/drawingml/2006/main">
              <a:ext uri="{FF2B5EF4-FFF2-40B4-BE49-F238E27FC236}">
                <a16:creationId xmlns:a16="http://schemas.microsoft.com/office/drawing/2014/main" id="{4C67C10E-AFD7-4193-9333-CA07ECCD2D63}"/>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3  /  SUPPLIED-VALUE ARITHMETIC</a:t>
            </a:r>
          </a:p>
        </p:txBody>
      </p:sp>
      <p:sp>
        <p:nvSpPr>
          <p:cNvPr id="2" name="text-1">
            <a:extLst xmlns:a="http://schemas.openxmlformats.org/drawingml/2006/main">
              <a:ext uri="{FF2B5EF4-FFF2-40B4-BE49-F238E27FC236}">
                <a16:creationId xmlns:a16="http://schemas.microsoft.com/office/drawing/2014/main" id="{88282E8E-25BB-4258-AE92-06182EE24938}"/>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Before-tax producer surplus</a:t>
            </a:r>
          </a:p>
        </p:txBody>
      </p:sp>
      <p:sp>
        <p:nvSpPr>
          <p:cNvPr id="3" name="text-2">
            <a:extLst xmlns:a="http://schemas.openxmlformats.org/drawingml/2006/main">
              <a:ext uri="{FF2B5EF4-FFF2-40B4-BE49-F238E27FC236}">
                <a16:creationId xmlns:a16="http://schemas.microsoft.com/office/drawing/2014/main" id="{B51FC109-D97D-4019-BF97-D26CB8FFDAA9}"/>
              </a:ext>
            </a:extLst>
          </p:cNvPr>
          <p:cNvSpPr>
            <a:spLocks xmlns:a="http://schemas.openxmlformats.org/drawingml/2006/main" noGrp="1"/>
          </p:cNvSpPr>
          <p:nvPr/>
        </p:nvSpPr>
        <p:spPr>
          <a:xfrm xmlns:a="http://schemas.openxmlformats.org/drawingml/2006/main">
            <a:off x="723900" y="1695450"/>
            <a:ext cx="107442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250" b="0" i="0">
                <a:solidFill>
                  <a:srgbClr val="1D2A33"/>
                </a:solidFill>
                <a:latin typeface="Aptos"/>
                <a:ea typeface="Aptos"/>
                <a:cs typeface="Aptos"/>
              </a:defRPr>
            </a:pPr>
            <a:r>
              <a:rPr sz="2250" b="0" i="0">
                <a:solidFill>
                  <a:srgbClr val="1D2A33"/>
                </a:solidFill>
                <a:latin typeface="Aptos"/>
                <a:ea typeface="Aptos"/>
                <a:cs typeface="Aptos"/>
              </a:rPr>
              <a:t>Given: Q = 8, market price = 60, supply intercept = 20.</a:t>
            </a:r>
          </a:p>
        </p:txBody>
      </p:sp>
      <p:sp>
        <p:nvSpPr>
          <p:cNvPr id="4" name="text-3">
            <a:extLst xmlns:a="http://schemas.openxmlformats.org/drawingml/2006/main">
              <a:ext uri="{FF2B5EF4-FFF2-40B4-BE49-F238E27FC236}">
                <a16:creationId xmlns:a16="http://schemas.microsoft.com/office/drawing/2014/main" id="{86F4644E-ACBE-40AB-AF3D-978B79C2F29C}"/>
              </a:ext>
            </a:extLst>
          </p:cNvPr>
          <p:cNvSpPr>
            <a:spLocks xmlns:a="http://schemas.openxmlformats.org/drawingml/2006/main" noGrp="1"/>
          </p:cNvSpPr>
          <p:nvPr/>
        </p:nvSpPr>
        <p:spPr>
          <a:xfrm xmlns:a="http://schemas.openxmlformats.org/drawingml/2006/main">
            <a:off x="723900" y="2724150"/>
            <a:ext cx="107442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850" b="0" i="0">
                <a:solidFill>
                  <a:srgbClr val="12455E"/>
                </a:solidFill>
                <a:latin typeface="Aptos"/>
                <a:ea typeface="Aptos"/>
                <a:cs typeface="Aptos"/>
              </a:defRPr>
            </a:pPr>
            <a:r>
              <a:rPr sz="2850" b="0" i="0">
                <a:solidFill>
                  <a:srgbClr val="12455E"/>
                </a:solidFill>
                <a:latin typeface="Aptos"/>
                <a:ea typeface="Aptos"/>
                <a:cs typeface="Aptos"/>
              </a:rPr>
              <a:t>PS₀ = ½ × 8 × (60 − 20)</a:t>
            </a:r>
          </a:p>
        </p:txBody>
      </p:sp>
      <p:sp>
        <p:nvSpPr>
          <p:cNvPr id="5" name="text-4">
            <a:extLst xmlns:a="http://schemas.openxmlformats.org/drawingml/2006/main">
              <a:ext uri="{FF2B5EF4-FFF2-40B4-BE49-F238E27FC236}">
                <a16:creationId xmlns:a16="http://schemas.microsoft.com/office/drawing/2014/main" id="{C991ADE5-48A8-4FB2-80E0-68027AF29949}"/>
              </a:ext>
            </a:extLst>
          </p:cNvPr>
          <p:cNvSpPr>
            <a:spLocks xmlns:a="http://schemas.openxmlformats.org/drawingml/2006/main" noGrp="1"/>
          </p:cNvSpPr>
          <p:nvPr/>
        </p:nvSpPr>
        <p:spPr>
          <a:xfrm xmlns:a="http://schemas.openxmlformats.org/drawingml/2006/main">
            <a:off x="723900" y="3514725"/>
            <a:ext cx="107442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850" b="0" i="0">
                <a:solidFill>
                  <a:srgbClr val="12455E"/>
                </a:solidFill>
                <a:latin typeface="Aptos"/>
                <a:ea typeface="Aptos"/>
                <a:cs typeface="Aptos"/>
              </a:defRPr>
            </a:pPr>
            <a:r>
              <a:rPr sz="2850" b="0" i="0">
                <a:solidFill>
                  <a:srgbClr val="12455E"/>
                </a:solidFill>
                <a:latin typeface="Aptos"/>
                <a:ea typeface="Aptos"/>
                <a:cs typeface="Aptos"/>
              </a:rPr>
              <a:t>PS₀ = 160</a:t>
            </a:r>
          </a:p>
        </p:txBody>
      </p:sp>
      <p:sp>
        <p:nvSpPr>
          <p:cNvPr id="6" name="text-5">
            <a:extLst xmlns:a="http://schemas.openxmlformats.org/drawingml/2006/main">
              <a:ext uri="{FF2B5EF4-FFF2-40B4-BE49-F238E27FC236}">
                <a16:creationId xmlns:a16="http://schemas.microsoft.com/office/drawing/2014/main" id="{A9B79B75-93D5-4770-A89F-56D7D08CA81E}"/>
              </a:ext>
            </a:extLst>
          </p:cNvPr>
          <p:cNvSpPr>
            <a:spLocks xmlns:a="http://schemas.openxmlformats.org/drawingml/2006/main" noGrp="1"/>
          </p:cNvSpPr>
          <p:nvPr/>
        </p:nvSpPr>
        <p:spPr>
          <a:xfrm xmlns:a="http://schemas.openxmlformats.org/drawingml/2006/main">
            <a:off x="723900" y="4305300"/>
            <a:ext cx="107442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850" b="0" i="0">
                <a:solidFill>
                  <a:srgbClr val="12455E"/>
                </a:solidFill>
                <a:latin typeface="Aptos"/>
                <a:ea typeface="Aptos"/>
                <a:cs typeface="Aptos"/>
              </a:defRPr>
            </a:pPr>
            <a:r>
              <a:rPr sz="2850" b="0" i="0">
                <a:solidFill>
                  <a:srgbClr val="12455E"/>
                </a:solidFill>
                <a:latin typeface="Aptos"/>
                <a:ea typeface="Aptos"/>
                <a:cs typeface="Aptos"/>
              </a:rPr>
              <a:t>TS₀ = CS₀ + PS₀ = 320</a:t>
            </a:r>
          </a:p>
        </p:txBody>
      </p:sp>
      <p:sp>
        <p:nvSpPr>
          <p:cNvPr id="7" name="text-6">
            <a:extLst xmlns:a="http://schemas.openxmlformats.org/drawingml/2006/main">
              <a:ext uri="{FF2B5EF4-FFF2-40B4-BE49-F238E27FC236}">
                <a16:creationId xmlns:a16="http://schemas.microsoft.com/office/drawing/2014/main" id="{E6515D46-852E-422D-8C90-60C86514F028}"/>
              </a:ext>
            </a:extLst>
          </p:cNvPr>
          <p:cNvSpPr>
            <a:spLocks xmlns:a="http://schemas.openxmlformats.org/drawingml/2006/main" noGrp="1"/>
          </p:cNvSpPr>
          <p:nvPr/>
        </p:nvSpPr>
        <p:spPr>
          <a:xfrm xmlns:a="http://schemas.openxmlformats.org/drawingml/2006/main">
            <a:off x="723900" y="5381625"/>
            <a:ext cx="10744200" cy="7715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100" b="1" i="0">
                <a:solidFill>
                  <a:srgbClr val="12455E"/>
                </a:solidFill>
                <a:latin typeface="Aptos"/>
                <a:ea typeface="Aptos"/>
                <a:cs typeface="Aptos"/>
              </a:defRPr>
            </a:pPr>
            <a:r>
              <a:rPr sz="2100" b="1" i="0">
                <a:solidFill>
                  <a:srgbClr val="12455E"/>
                </a:solidFill>
                <a:latin typeface="Aptos"/>
                <a:ea typeface="Aptos"/>
                <a:cs typeface="Aptos"/>
              </a:rPr>
              <a:t>Total surplus is the combined gain from the trades that occur.</a:t>
            </a:r>
          </a:p>
        </p:txBody>
      </p:sp>
      <p:sp>
        <p:nvSpPr>
          <p:cNvPr id="8" name="">
            <a:extLst xmlns:a="http://schemas.openxmlformats.org/drawingml/2006/main">
              <a:ext uri="{FF2B5EF4-FFF2-40B4-BE49-F238E27FC236}">
                <a16:creationId xmlns:a16="http://schemas.microsoft.com/office/drawing/2014/main" id="{BEC0E6CF-6F75-4BF4-B4B6-F4FDF2B7E467}"/>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9" name="text-8">
            <a:extLst xmlns:a="http://schemas.openxmlformats.org/drawingml/2006/main">
              <a:ext uri="{FF2B5EF4-FFF2-40B4-BE49-F238E27FC236}">
                <a16:creationId xmlns:a16="http://schemas.microsoft.com/office/drawing/2014/main" id="{10E18A73-677F-443C-8F31-5120B2E227F3}"/>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Surplus And The Gains From Trade</a:t>
            </a:r>
          </a:p>
        </p:txBody>
      </p:sp>
      <p:sp>
        <p:nvSpPr>
          <p:cNvPr id="10" name="text-9">
            <a:extLst xmlns:a="http://schemas.openxmlformats.org/drawingml/2006/main">
              <a:ext uri="{FF2B5EF4-FFF2-40B4-BE49-F238E27FC236}">
                <a16:creationId xmlns:a16="http://schemas.microsoft.com/office/drawing/2014/main" id="{0A428F26-2E34-4FC6-82FE-0A8AB715F7AA}"/>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54</a:t>
            </a:r>
          </a:p>
        </p:txBody>
      </p:sp>
    </p:spTree>
    <p:extLst>
      <p:ext uri="{BB962C8B-B14F-4D97-AF65-F5344CB8AC3E}">
        <p14:creationId xmlns:p14="http://schemas.microsoft.com/office/powerpoint/2010/main" val="1574611909"/>
      </p:ext>
    </p:extLst>
  </p:cSld>
</p:sld>
</file>

<file path=ppt/slides/slide5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E45AD238-A030-4357-869C-37C173EE7885}"/>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3  /  LESSON</a:t>
            </a:r>
          </a:p>
        </p:txBody>
      </p:sp>
      <p:sp>
        <p:nvSpPr>
          <p:cNvPr id="2" name="text-1">
            <a:extLst xmlns:a="http://schemas.openxmlformats.org/drawingml/2006/main">
              <a:ext uri="{FF2B5EF4-FFF2-40B4-BE49-F238E27FC236}">
                <a16:creationId xmlns:a16="http://schemas.microsoft.com/office/drawing/2014/main" id="{71B28DB9-70AE-4956-8EB4-C4016071ABD8}"/>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Efficient quantity and efficient allocation</a:t>
            </a:r>
          </a:p>
        </p:txBody>
      </p:sp>
      <p:sp>
        <p:nvSpPr>
          <p:cNvPr id="3" name="text-2">
            <a:extLst xmlns:a="http://schemas.openxmlformats.org/drawingml/2006/main">
              <a:ext uri="{FF2B5EF4-FFF2-40B4-BE49-F238E27FC236}">
                <a16:creationId xmlns:a16="http://schemas.microsoft.com/office/drawing/2014/main" id="{3BE4D689-C3F5-446B-A3AE-E00B012C8879}"/>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Under the benchmark assumptions, value exceeds marginal cost below Q = 8; at 8, they are equal.</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Beyond 8, marginal cost exceeds willingness to pay.</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Efficiency also allocates identical units toward higher-value buyers and lower-cost sellers.</a:t>
            </a:r>
          </a:p>
        </p:txBody>
      </p:sp>
      <p:sp>
        <p:nvSpPr>
          <p:cNvPr id="4" name="text-3">
            <a:extLst xmlns:a="http://schemas.openxmlformats.org/drawingml/2006/main">
              <a:ext uri="{FF2B5EF4-FFF2-40B4-BE49-F238E27FC236}">
                <a16:creationId xmlns:a16="http://schemas.microsoft.com/office/drawing/2014/main" id="{C8B62EB9-698E-4A8D-8759-4DB4094950BA}"/>
              </a:ext>
            </a:extLst>
          </p:cNvPr>
          <p:cNvSpPr>
            <a:spLocks xmlns:a="http://schemas.openxmlformats.org/drawingml/2006/main" noGrp="1"/>
          </p:cNvSpPr>
          <p:nvPr/>
        </p:nvSpPr>
        <p:spPr>
          <a:xfrm xmlns:a="http://schemas.openxmlformats.org/drawingml/2006/main">
            <a:off x="723900" y="5486400"/>
            <a:ext cx="107442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100" b="1" i="0">
                <a:solidFill>
                  <a:srgbClr val="12455E"/>
                </a:solidFill>
                <a:latin typeface="Aptos"/>
                <a:ea typeface="Aptos"/>
                <a:cs typeface="Aptos"/>
              </a:defRPr>
            </a:pPr>
            <a:r>
              <a:rPr sz="2100" b="1" i="0">
                <a:solidFill>
                  <a:srgbClr val="12455E"/>
                </a:solidFill>
                <a:latin typeface="Aptos"/>
                <a:ea typeface="Aptos"/>
                <a:cs typeface="Aptos"/>
              </a:rPr>
              <a:t>Efficiency means capturing the potential gains from trade.</a:t>
            </a:r>
          </a:p>
        </p:txBody>
      </p:sp>
      <p:sp>
        <p:nvSpPr>
          <p:cNvPr id="5" name="">
            <a:extLst xmlns:a="http://schemas.openxmlformats.org/drawingml/2006/main">
              <a:ext uri="{FF2B5EF4-FFF2-40B4-BE49-F238E27FC236}">
                <a16:creationId xmlns:a16="http://schemas.microsoft.com/office/drawing/2014/main" id="{0203E975-F358-4F80-A209-412B49C0B3E7}"/>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5">
            <a:extLst xmlns:a="http://schemas.openxmlformats.org/drawingml/2006/main">
              <a:ext uri="{FF2B5EF4-FFF2-40B4-BE49-F238E27FC236}">
                <a16:creationId xmlns:a16="http://schemas.microsoft.com/office/drawing/2014/main" id="{88F20C20-0C31-4766-9A2D-84032496D86D}"/>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Surplus And The Gains From Trade</a:t>
            </a:r>
          </a:p>
        </p:txBody>
      </p:sp>
      <p:sp>
        <p:nvSpPr>
          <p:cNvPr id="7" name="text-6">
            <a:extLst xmlns:a="http://schemas.openxmlformats.org/drawingml/2006/main">
              <a:ext uri="{FF2B5EF4-FFF2-40B4-BE49-F238E27FC236}">
                <a16:creationId xmlns:a16="http://schemas.microsoft.com/office/drawing/2014/main" id="{5AB04F89-69EF-41B3-B05F-964EB09796CD}"/>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55</a:t>
            </a:r>
          </a:p>
        </p:txBody>
      </p:sp>
    </p:spTree>
    <p:extLst>
      <p:ext uri="{BB962C8B-B14F-4D97-AF65-F5344CB8AC3E}">
        <p14:creationId xmlns:p14="http://schemas.microsoft.com/office/powerpoint/2010/main" val="1294449119"/>
      </p:ext>
    </p:extLst>
  </p:cSld>
</p:sld>
</file>

<file path=ppt/slides/slide5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BBE6AAF9-26FF-4DDC-B4E1-3856FF741442}"/>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3  /  LESSON</a:t>
            </a:r>
          </a:p>
        </p:txBody>
      </p:sp>
      <p:sp>
        <p:nvSpPr>
          <p:cNvPr id="2" name="text-1">
            <a:extLst xmlns:a="http://schemas.openxmlformats.org/drawingml/2006/main">
              <a:ext uri="{FF2B5EF4-FFF2-40B4-BE49-F238E27FC236}">
                <a16:creationId xmlns:a16="http://schemas.microsoft.com/office/drawing/2014/main" id="{A8992A85-63DF-4A02-9D46-5AA230D98529}"/>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The right quantity is not the whole allocation question</a:t>
            </a:r>
          </a:p>
        </p:txBody>
      </p:sp>
      <p:sp>
        <p:nvSpPr>
          <p:cNvPr id="3" name="text-2">
            <a:extLst xmlns:a="http://schemas.openxmlformats.org/drawingml/2006/main">
              <a:ext uri="{FF2B5EF4-FFF2-40B4-BE49-F238E27FC236}">
                <a16:creationId xmlns:a16="http://schemas.microsoft.com/office/drawing/2014/main" id="{E6848DA3-DB4D-487A-AFE3-17262F01A22A}"/>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Poor allocation can leave gains unrealized even at the correct total quantity.</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Loyalty rules may not select the highest monetary willingness to pay.</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But committed away fans may create atmosphere benefits omitted from private demand.</a:t>
            </a:r>
          </a:p>
        </p:txBody>
      </p:sp>
      <p:sp>
        <p:nvSpPr>
          <p:cNvPr id="4" name="text-3">
            <a:extLst xmlns:a="http://schemas.openxmlformats.org/drawingml/2006/main">
              <a:ext uri="{FF2B5EF4-FFF2-40B4-BE49-F238E27FC236}">
                <a16:creationId xmlns:a16="http://schemas.microsoft.com/office/drawing/2014/main" id="{CAEF7568-3F7C-4EC4-8BC2-2D474A72187B}"/>
              </a:ext>
            </a:extLst>
          </p:cNvPr>
          <p:cNvSpPr>
            <a:spLocks xmlns:a="http://schemas.openxmlformats.org/drawingml/2006/main" noGrp="1"/>
          </p:cNvSpPr>
          <p:nvPr/>
        </p:nvSpPr>
        <p:spPr>
          <a:xfrm xmlns:a="http://schemas.openxmlformats.org/drawingml/2006/main">
            <a:off x="723900" y="5486400"/>
            <a:ext cx="107442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100" b="1" i="0">
                <a:solidFill>
                  <a:srgbClr val="12455E"/>
                </a:solidFill>
                <a:latin typeface="Aptos"/>
                <a:ea typeface="Aptos"/>
                <a:cs typeface="Aptos"/>
              </a:defRPr>
            </a:pPr>
            <a:r>
              <a:rPr sz="2100" b="1" i="0">
                <a:solidFill>
                  <a:srgbClr val="12455E"/>
                </a:solidFill>
                <a:latin typeface="Aptos"/>
                <a:ea typeface="Aptos"/>
                <a:cs typeface="Aptos"/>
              </a:rPr>
              <a:t>If attendees affect others’ enjoyment, the private-surplus benchmark is incomplete.</a:t>
            </a:r>
          </a:p>
        </p:txBody>
      </p:sp>
      <p:sp>
        <p:nvSpPr>
          <p:cNvPr id="5" name="">
            <a:extLst xmlns:a="http://schemas.openxmlformats.org/drawingml/2006/main">
              <a:ext uri="{FF2B5EF4-FFF2-40B4-BE49-F238E27FC236}">
                <a16:creationId xmlns:a16="http://schemas.microsoft.com/office/drawing/2014/main" id="{B5C6CEB2-C3F9-4EF7-8411-CF1FA5F9E7C5}"/>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5">
            <a:extLst xmlns:a="http://schemas.openxmlformats.org/drawingml/2006/main">
              <a:ext uri="{FF2B5EF4-FFF2-40B4-BE49-F238E27FC236}">
                <a16:creationId xmlns:a16="http://schemas.microsoft.com/office/drawing/2014/main" id="{A7A4665F-9C20-471F-BAFE-5EF021E4C983}"/>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Surplus And The Gains From Trade</a:t>
            </a:r>
          </a:p>
        </p:txBody>
      </p:sp>
      <p:sp>
        <p:nvSpPr>
          <p:cNvPr id="7" name="text-6">
            <a:extLst xmlns:a="http://schemas.openxmlformats.org/drawingml/2006/main">
              <a:ext uri="{FF2B5EF4-FFF2-40B4-BE49-F238E27FC236}">
                <a16:creationId xmlns:a16="http://schemas.microsoft.com/office/drawing/2014/main" id="{A1EE5ABE-B632-4539-AE32-3F8592AADF11}"/>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56</a:t>
            </a:r>
          </a:p>
        </p:txBody>
      </p:sp>
    </p:spTree>
    <p:extLst>
      <p:ext uri="{BB962C8B-B14F-4D97-AF65-F5344CB8AC3E}">
        <p14:creationId xmlns:p14="http://schemas.microsoft.com/office/powerpoint/2010/main" val="684388208"/>
      </p:ext>
    </p:extLst>
  </p:cSld>
</p:sld>
</file>

<file path=ppt/slides/slide5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3FE329C9-1AF8-462B-8B89-6459AEA37C88}"/>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3  /  LESSON</a:t>
            </a:r>
          </a:p>
        </p:txBody>
      </p:sp>
      <p:sp>
        <p:nvSpPr>
          <p:cNvPr id="2" name="text-1">
            <a:extLst xmlns:a="http://schemas.openxmlformats.org/drawingml/2006/main">
              <a:ext uri="{FF2B5EF4-FFF2-40B4-BE49-F238E27FC236}">
                <a16:creationId xmlns:a16="http://schemas.microsoft.com/office/drawing/2014/main" id="{00554A3C-7EF7-4C6C-ABA4-D33B35A9337C}"/>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A tax removes some mutually beneficial trades</a:t>
            </a:r>
          </a:p>
        </p:txBody>
      </p:sp>
      <p:sp>
        <p:nvSpPr>
          <p:cNvPr id="3" name="text-2">
            <a:extLst xmlns:a="http://schemas.openxmlformats.org/drawingml/2006/main">
              <a:ext uri="{FF2B5EF4-FFF2-40B4-BE49-F238E27FC236}">
                <a16:creationId xmlns:a16="http://schemas.microsoft.com/office/drawing/2014/main" id="{D31E603F-B906-4AC0-B8D1-DD4BB665E637}"/>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The tax lowers quantity from 8 to 6.</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Buyers pay 70; sellers keep 50.</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Some of the original private surplus is transferred; some disappears.</a:t>
            </a:r>
          </a:p>
        </p:txBody>
      </p:sp>
      <p:sp>
        <p:nvSpPr>
          <p:cNvPr id="4" name="text-3">
            <a:extLst xmlns:a="http://schemas.openxmlformats.org/drawingml/2006/main">
              <a:ext uri="{FF2B5EF4-FFF2-40B4-BE49-F238E27FC236}">
                <a16:creationId xmlns:a16="http://schemas.microsoft.com/office/drawing/2014/main" id="{71EA1F01-F637-4FA8-9E4A-7F0036A9EC90}"/>
              </a:ext>
            </a:extLst>
          </p:cNvPr>
          <p:cNvSpPr>
            <a:spLocks xmlns:a="http://schemas.openxmlformats.org/drawingml/2006/main" noGrp="1"/>
          </p:cNvSpPr>
          <p:nvPr/>
        </p:nvSpPr>
        <p:spPr>
          <a:xfrm xmlns:a="http://schemas.openxmlformats.org/drawingml/2006/main">
            <a:off x="723900" y="5486400"/>
            <a:ext cx="107442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100" b="1" i="0">
                <a:solidFill>
                  <a:srgbClr val="12455E"/>
                </a:solidFill>
                <a:latin typeface="Aptos"/>
                <a:ea typeface="Aptos"/>
                <a:cs typeface="Aptos"/>
              </a:defRPr>
            </a:pPr>
            <a:r>
              <a:rPr sz="2100" b="1" i="0">
                <a:solidFill>
                  <a:srgbClr val="12455E"/>
                </a:solidFill>
                <a:latin typeface="Aptos"/>
                <a:ea typeface="Aptos"/>
                <a:cs typeface="Aptos"/>
              </a:rPr>
              <a:t>Track consumer surplus, producer surplus, and government revenue separately.</a:t>
            </a:r>
          </a:p>
        </p:txBody>
      </p:sp>
      <p:sp>
        <p:nvSpPr>
          <p:cNvPr id="5" name="">
            <a:extLst xmlns:a="http://schemas.openxmlformats.org/drawingml/2006/main">
              <a:ext uri="{FF2B5EF4-FFF2-40B4-BE49-F238E27FC236}">
                <a16:creationId xmlns:a16="http://schemas.microsoft.com/office/drawing/2014/main" id="{66A56DF7-9C68-475D-8D3D-8BD9D9831CAB}"/>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5">
            <a:extLst xmlns:a="http://schemas.openxmlformats.org/drawingml/2006/main">
              <a:ext uri="{FF2B5EF4-FFF2-40B4-BE49-F238E27FC236}">
                <a16:creationId xmlns:a16="http://schemas.microsoft.com/office/drawing/2014/main" id="{25FC9F3D-129B-441A-9B08-91FAF5977175}"/>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Tax Revenue And Deadweight Loss</a:t>
            </a:r>
          </a:p>
        </p:txBody>
      </p:sp>
      <p:sp>
        <p:nvSpPr>
          <p:cNvPr id="7" name="text-6">
            <a:extLst xmlns:a="http://schemas.openxmlformats.org/drawingml/2006/main">
              <a:ext uri="{FF2B5EF4-FFF2-40B4-BE49-F238E27FC236}">
                <a16:creationId xmlns:a16="http://schemas.microsoft.com/office/drawing/2014/main" id="{109F97B9-0DDA-4BD6-B7A1-0B89458CC740}"/>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57</a:t>
            </a:r>
          </a:p>
        </p:txBody>
      </p:sp>
    </p:spTree>
    <p:extLst>
      <p:ext uri="{BB962C8B-B14F-4D97-AF65-F5344CB8AC3E}">
        <p14:creationId xmlns:p14="http://schemas.microsoft.com/office/powerpoint/2010/main" val="1869476628"/>
      </p:ext>
    </p:extLst>
  </p:cSld>
</p:sld>
</file>

<file path=ppt/slides/slide5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0">
            <a:extLst xmlns:a="http://schemas.openxmlformats.org/drawingml/2006/main">
              <a:ext uri="{FF2B5EF4-FFF2-40B4-BE49-F238E27FC236}">
                <a16:creationId xmlns:a16="http://schemas.microsoft.com/office/drawing/2014/main" id="{70A93FC4-D1A5-40F9-BAC9-468543930A34}"/>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3  /  SUPPLIED-VALUE ARITHMETIC</a:t>
            </a:r>
          </a:p>
        </p:txBody>
      </p:sp>
      <p:sp>
        <p:nvSpPr>
          <p:cNvPr id="2" name="text-1">
            <a:extLst xmlns:a="http://schemas.openxmlformats.org/drawingml/2006/main">
              <a:ext uri="{FF2B5EF4-FFF2-40B4-BE49-F238E27FC236}">
                <a16:creationId xmlns:a16="http://schemas.microsoft.com/office/drawing/2014/main" id="{81B71932-4D55-4693-85B1-2A43732653B9}"/>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After-tax consumer and producer surplus</a:t>
            </a:r>
          </a:p>
        </p:txBody>
      </p:sp>
      <p:sp>
        <p:nvSpPr>
          <p:cNvPr id="3" name="text-2">
            <a:extLst xmlns:a="http://schemas.openxmlformats.org/drawingml/2006/main">
              <a:ext uri="{FF2B5EF4-FFF2-40B4-BE49-F238E27FC236}">
                <a16:creationId xmlns:a16="http://schemas.microsoft.com/office/drawing/2014/main" id="{F51A7C66-0BDE-4FE7-8A25-217CFA101DDC}"/>
              </a:ext>
            </a:extLst>
          </p:cNvPr>
          <p:cNvSpPr>
            <a:spLocks xmlns:a="http://schemas.openxmlformats.org/drawingml/2006/main" noGrp="1"/>
          </p:cNvSpPr>
          <p:nvPr/>
        </p:nvSpPr>
        <p:spPr>
          <a:xfrm xmlns:a="http://schemas.openxmlformats.org/drawingml/2006/main">
            <a:off x="723900" y="1695450"/>
            <a:ext cx="107442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250" b="0" i="0">
                <a:solidFill>
                  <a:srgbClr val="1D2A33"/>
                </a:solidFill>
                <a:latin typeface="Aptos"/>
                <a:ea typeface="Aptos"/>
                <a:cs typeface="Aptos"/>
              </a:defRPr>
            </a:pPr>
            <a:r>
              <a:rPr sz="2250" b="0" i="0">
                <a:solidFill>
                  <a:srgbClr val="1D2A33"/>
                </a:solidFill>
                <a:latin typeface="Aptos"/>
                <a:ea typeface="Aptos"/>
                <a:cs typeface="Aptos"/>
              </a:rPr>
              <a:t>Given: Qt = 6, PB = 70, PS = 50; intercepts remain 100 and 20.</a:t>
            </a:r>
          </a:p>
        </p:txBody>
      </p:sp>
      <p:sp>
        <p:nvSpPr>
          <p:cNvPr id="4" name="text-3">
            <a:extLst xmlns:a="http://schemas.openxmlformats.org/drawingml/2006/main">
              <a:ext uri="{FF2B5EF4-FFF2-40B4-BE49-F238E27FC236}">
                <a16:creationId xmlns:a16="http://schemas.microsoft.com/office/drawing/2014/main" id="{9ABC1603-2DA7-4616-B635-967873E623BC}"/>
              </a:ext>
            </a:extLst>
          </p:cNvPr>
          <p:cNvSpPr>
            <a:spLocks xmlns:a="http://schemas.openxmlformats.org/drawingml/2006/main" noGrp="1"/>
          </p:cNvSpPr>
          <p:nvPr/>
        </p:nvSpPr>
        <p:spPr>
          <a:xfrm xmlns:a="http://schemas.openxmlformats.org/drawingml/2006/main">
            <a:off x="723900" y="2724150"/>
            <a:ext cx="107442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850" b="0" i="0">
                <a:solidFill>
                  <a:srgbClr val="12455E"/>
                </a:solidFill>
                <a:latin typeface="Aptos"/>
                <a:ea typeface="Aptos"/>
                <a:cs typeface="Aptos"/>
              </a:defRPr>
            </a:pPr>
            <a:r>
              <a:rPr sz="2850" b="0" i="0">
                <a:solidFill>
                  <a:srgbClr val="12455E"/>
                </a:solidFill>
                <a:latin typeface="Aptos"/>
                <a:ea typeface="Aptos"/>
                <a:cs typeface="Aptos"/>
              </a:rPr>
              <a:t>CSₜ = ½ × 6 × (100 − 70) = 90</a:t>
            </a:r>
          </a:p>
        </p:txBody>
      </p:sp>
      <p:sp>
        <p:nvSpPr>
          <p:cNvPr id="5" name="text-4">
            <a:extLst xmlns:a="http://schemas.openxmlformats.org/drawingml/2006/main">
              <a:ext uri="{FF2B5EF4-FFF2-40B4-BE49-F238E27FC236}">
                <a16:creationId xmlns:a16="http://schemas.microsoft.com/office/drawing/2014/main" id="{3C415386-6A77-4347-BA32-24A81CBEDB47}"/>
              </a:ext>
            </a:extLst>
          </p:cNvPr>
          <p:cNvSpPr>
            <a:spLocks xmlns:a="http://schemas.openxmlformats.org/drawingml/2006/main" noGrp="1"/>
          </p:cNvSpPr>
          <p:nvPr/>
        </p:nvSpPr>
        <p:spPr>
          <a:xfrm xmlns:a="http://schemas.openxmlformats.org/drawingml/2006/main">
            <a:off x="723900" y="3514725"/>
            <a:ext cx="107442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850" b="0" i="0">
                <a:solidFill>
                  <a:srgbClr val="12455E"/>
                </a:solidFill>
                <a:latin typeface="Aptos"/>
                <a:ea typeface="Aptos"/>
                <a:cs typeface="Aptos"/>
              </a:defRPr>
            </a:pPr>
            <a:r>
              <a:rPr sz="2850" b="0" i="0">
                <a:solidFill>
                  <a:srgbClr val="12455E"/>
                </a:solidFill>
                <a:latin typeface="Aptos"/>
                <a:ea typeface="Aptos"/>
                <a:cs typeface="Aptos"/>
              </a:rPr>
              <a:t>PSₜ = ½ × 6 × (50 − 20) = 90</a:t>
            </a:r>
          </a:p>
        </p:txBody>
      </p:sp>
      <p:sp>
        <p:nvSpPr>
          <p:cNvPr id="6" name="text-5">
            <a:extLst xmlns:a="http://schemas.openxmlformats.org/drawingml/2006/main">
              <a:ext uri="{FF2B5EF4-FFF2-40B4-BE49-F238E27FC236}">
                <a16:creationId xmlns:a16="http://schemas.microsoft.com/office/drawing/2014/main" id="{F6BAEC28-BFB6-4A5A-AB97-086E84755763}"/>
              </a:ext>
            </a:extLst>
          </p:cNvPr>
          <p:cNvSpPr>
            <a:spLocks xmlns:a="http://schemas.openxmlformats.org/drawingml/2006/main" noGrp="1"/>
          </p:cNvSpPr>
          <p:nvPr/>
        </p:nvSpPr>
        <p:spPr>
          <a:xfrm xmlns:a="http://schemas.openxmlformats.org/drawingml/2006/main">
            <a:off x="723900" y="5381625"/>
            <a:ext cx="10744200" cy="7715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100" b="1" i="0">
                <a:solidFill>
                  <a:srgbClr val="12455E"/>
                </a:solidFill>
                <a:latin typeface="Aptos"/>
                <a:ea typeface="Aptos"/>
                <a:cs typeface="Aptos"/>
              </a:defRPr>
            </a:pPr>
            <a:r>
              <a:rPr sz="2100" b="1" i="0">
                <a:solidFill>
                  <a:srgbClr val="12455E"/>
                </a:solidFill>
                <a:latin typeface="Aptos"/>
                <a:ea typeface="Aptos"/>
                <a:cs typeface="Aptos"/>
              </a:rPr>
              <a:t>The two private-surplus areas now total 180.</a:t>
            </a:r>
          </a:p>
        </p:txBody>
      </p:sp>
      <p:sp>
        <p:nvSpPr>
          <p:cNvPr id="7" name="">
            <a:extLst xmlns:a="http://schemas.openxmlformats.org/drawingml/2006/main">
              <a:ext uri="{FF2B5EF4-FFF2-40B4-BE49-F238E27FC236}">
                <a16:creationId xmlns:a16="http://schemas.microsoft.com/office/drawing/2014/main" id="{86CA12F7-BC90-48DB-98E4-EC0B4CAB5F71}"/>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8" name="text-7">
            <a:extLst xmlns:a="http://schemas.openxmlformats.org/drawingml/2006/main">
              <a:ext uri="{FF2B5EF4-FFF2-40B4-BE49-F238E27FC236}">
                <a16:creationId xmlns:a16="http://schemas.microsoft.com/office/drawing/2014/main" id="{7BDE6AC1-CFCE-4DA2-B033-EC6E84E07BEF}"/>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Tax Revenue And Deadweight Loss</a:t>
            </a:r>
          </a:p>
        </p:txBody>
      </p:sp>
      <p:sp>
        <p:nvSpPr>
          <p:cNvPr id="9" name="text-8">
            <a:extLst xmlns:a="http://schemas.openxmlformats.org/drawingml/2006/main">
              <a:ext uri="{FF2B5EF4-FFF2-40B4-BE49-F238E27FC236}">
                <a16:creationId xmlns:a16="http://schemas.microsoft.com/office/drawing/2014/main" id="{47927138-BB63-4D8A-8E77-A84E62D1F86A}"/>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58</a:t>
            </a:r>
          </a:p>
        </p:txBody>
      </p:sp>
    </p:spTree>
    <p:extLst>
      <p:ext uri="{BB962C8B-B14F-4D97-AF65-F5344CB8AC3E}">
        <p14:creationId xmlns:p14="http://schemas.microsoft.com/office/powerpoint/2010/main" val="635545796"/>
      </p:ext>
    </p:extLst>
  </p:cSld>
</p:sld>
</file>

<file path=ppt/slides/slide5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0">
            <a:extLst xmlns:a="http://schemas.openxmlformats.org/drawingml/2006/main">
              <a:ext uri="{FF2B5EF4-FFF2-40B4-BE49-F238E27FC236}">
                <a16:creationId xmlns:a16="http://schemas.microsoft.com/office/drawing/2014/main" id="{77E3C2CE-7B29-4908-9EA0-097D8FEF0E0A}"/>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3  /  SUPPLIED-VALUE ARITHMETIC</a:t>
            </a:r>
          </a:p>
        </p:txBody>
      </p:sp>
      <p:sp>
        <p:nvSpPr>
          <p:cNvPr id="2" name="text-1">
            <a:extLst xmlns:a="http://schemas.openxmlformats.org/drawingml/2006/main">
              <a:ext uri="{FF2B5EF4-FFF2-40B4-BE49-F238E27FC236}">
                <a16:creationId xmlns:a16="http://schemas.microsoft.com/office/drawing/2014/main" id="{F1C06846-189A-44CD-B495-DF319132A7A2}"/>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Tax revenue is a rectangle</a:t>
            </a:r>
          </a:p>
        </p:txBody>
      </p:sp>
      <p:sp>
        <p:nvSpPr>
          <p:cNvPr id="3" name="text-2">
            <a:extLst xmlns:a="http://schemas.openxmlformats.org/drawingml/2006/main">
              <a:ext uri="{FF2B5EF4-FFF2-40B4-BE49-F238E27FC236}">
                <a16:creationId xmlns:a16="http://schemas.microsoft.com/office/drawing/2014/main" id="{0E12D586-ED87-4260-90D8-51493B942DDE}"/>
              </a:ext>
            </a:extLst>
          </p:cNvPr>
          <p:cNvSpPr>
            <a:spLocks xmlns:a="http://schemas.openxmlformats.org/drawingml/2006/main" noGrp="1"/>
          </p:cNvSpPr>
          <p:nvPr/>
        </p:nvSpPr>
        <p:spPr>
          <a:xfrm xmlns:a="http://schemas.openxmlformats.org/drawingml/2006/main">
            <a:off x="723900" y="1695450"/>
            <a:ext cx="107442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250" b="0" i="0">
                <a:solidFill>
                  <a:srgbClr val="1D2A33"/>
                </a:solidFill>
                <a:latin typeface="Aptos"/>
                <a:ea typeface="Aptos"/>
                <a:cs typeface="Aptos"/>
              </a:defRPr>
            </a:pPr>
            <a:r>
              <a:rPr sz="2250" b="0" i="0">
                <a:solidFill>
                  <a:srgbClr val="1D2A33"/>
                </a:solidFill>
                <a:latin typeface="Aptos"/>
                <a:ea typeface="Aptos"/>
                <a:cs typeface="Aptos"/>
              </a:rPr>
              <a:t>Given: tax per unit = 20; taxed quantity = 6.</a:t>
            </a:r>
          </a:p>
        </p:txBody>
      </p:sp>
      <p:sp>
        <p:nvSpPr>
          <p:cNvPr id="4" name="text-3">
            <a:extLst xmlns:a="http://schemas.openxmlformats.org/drawingml/2006/main">
              <a:ext uri="{FF2B5EF4-FFF2-40B4-BE49-F238E27FC236}">
                <a16:creationId xmlns:a16="http://schemas.microsoft.com/office/drawing/2014/main" id="{32C4E703-1F55-48E8-899E-89DA5C2BED5E}"/>
              </a:ext>
            </a:extLst>
          </p:cNvPr>
          <p:cNvSpPr>
            <a:spLocks xmlns:a="http://schemas.openxmlformats.org/drawingml/2006/main" noGrp="1"/>
          </p:cNvSpPr>
          <p:nvPr/>
        </p:nvSpPr>
        <p:spPr>
          <a:xfrm xmlns:a="http://schemas.openxmlformats.org/drawingml/2006/main">
            <a:off x="723900" y="2724150"/>
            <a:ext cx="107442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850" b="0" i="0">
                <a:solidFill>
                  <a:srgbClr val="12455E"/>
                </a:solidFill>
                <a:latin typeface="Aptos"/>
                <a:ea typeface="Aptos"/>
                <a:cs typeface="Aptos"/>
              </a:defRPr>
            </a:pPr>
            <a:r>
              <a:rPr sz="2850" b="0" i="0">
                <a:solidFill>
                  <a:srgbClr val="12455E"/>
                </a:solidFill>
                <a:latin typeface="Aptos"/>
                <a:ea typeface="Aptos"/>
                <a:cs typeface="Aptos"/>
              </a:rPr>
              <a:t>T = t × Qt</a:t>
            </a:r>
          </a:p>
        </p:txBody>
      </p:sp>
      <p:sp>
        <p:nvSpPr>
          <p:cNvPr id="5" name="text-4">
            <a:extLst xmlns:a="http://schemas.openxmlformats.org/drawingml/2006/main">
              <a:ext uri="{FF2B5EF4-FFF2-40B4-BE49-F238E27FC236}">
                <a16:creationId xmlns:a16="http://schemas.microsoft.com/office/drawing/2014/main" id="{43E5400C-402D-48CB-A109-F12B9DCAAA06}"/>
              </a:ext>
            </a:extLst>
          </p:cNvPr>
          <p:cNvSpPr>
            <a:spLocks xmlns:a="http://schemas.openxmlformats.org/drawingml/2006/main" noGrp="1"/>
          </p:cNvSpPr>
          <p:nvPr/>
        </p:nvSpPr>
        <p:spPr>
          <a:xfrm xmlns:a="http://schemas.openxmlformats.org/drawingml/2006/main">
            <a:off x="723900" y="3514725"/>
            <a:ext cx="107442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850" b="0" i="0">
                <a:solidFill>
                  <a:srgbClr val="12455E"/>
                </a:solidFill>
                <a:latin typeface="Aptos"/>
                <a:ea typeface="Aptos"/>
                <a:cs typeface="Aptos"/>
              </a:defRPr>
            </a:pPr>
            <a:r>
              <a:rPr sz="2850" b="0" i="0">
                <a:solidFill>
                  <a:srgbClr val="12455E"/>
                </a:solidFill>
                <a:latin typeface="Aptos"/>
                <a:ea typeface="Aptos"/>
                <a:cs typeface="Aptos"/>
              </a:rPr>
              <a:t>T = 20 × 6 = 120</a:t>
            </a:r>
          </a:p>
        </p:txBody>
      </p:sp>
      <p:sp>
        <p:nvSpPr>
          <p:cNvPr id="6" name="text-5">
            <a:extLst xmlns:a="http://schemas.openxmlformats.org/drawingml/2006/main">
              <a:ext uri="{FF2B5EF4-FFF2-40B4-BE49-F238E27FC236}">
                <a16:creationId xmlns:a16="http://schemas.microsoft.com/office/drawing/2014/main" id="{975F41B4-D7FA-4F46-B893-0AAAA19C2C6A}"/>
              </a:ext>
            </a:extLst>
          </p:cNvPr>
          <p:cNvSpPr>
            <a:spLocks xmlns:a="http://schemas.openxmlformats.org/drawingml/2006/main" noGrp="1"/>
          </p:cNvSpPr>
          <p:nvPr/>
        </p:nvSpPr>
        <p:spPr>
          <a:xfrm xmlns:a="http://schemas.openxmlformats.org/drawingml/2006/main">
            <a:off x="723900" y="5381625"/>
            <a:ext cx="10744200" cy="7715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100" b="1" i="0">
                <a:solidFill>
                  <a:srgbClr val="12455E"/>
                </a:solidFill>
                <a:latin typeface="Aptos"/>
                <a:ea typeface="Aptos"/>
                <a:cs typeface="Aptos"/>
              </a:defRPr>
            </a:pPr>
            <a:r>
              <a:rPr sz="2100" b="1" i="0">
                <a:solidFill>
                  <a:srgbClr val="12455E"/>
                </a:solidFill>
                <a:latin typeface="Aptos"/>
                <a:ea typeface="Aptos"/>
                <a:cs typeface="Aptos"/>
              </a:rPr>
              <a:t>The rectangle has height 20 and width 6.</a:t>
            </a:r>
          </a:p>
        </p:txBody>
      </p:sp>
      <p:sp>
        <p:nvSpPr>
          <p:cNvPr id="7" name="">
            <a:extLst xmlns:a="http://schemas.openxmlformats.org/drawingml/2006/main">
              <a:ext uri="{FF2B5EF4-FFF2-40B4-BE49-F238E27FC236}">
                <a16:creationId xmlns:a16="http://schemas.microsoft.com/office/drawing/2014/main" id="{90758EB5-A8D1-4D67-9CED-6226403AEF83}"/>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8" name="text-7">
            <a:extLst xmlns:a="http://schemas.openxmlformats.org/drawingml/2006/main">
              <a:ext uri="{FF2B5EF4-FFF2-40B4-BE49-F238E27FC236}">
                <a16:creationId xmlns:a16="http://schemas.microsoft.com/office/drawing/2014/main" id="{D9B8244E-2E04-4486-BC3F-BAA7219A1281}"/>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Tax Revenue And Deadweight Loss</a:t>
            </a:r>
          </a:p>
        </p:txBody>
      </p:sp>
      <p:sp>
        <p:nvSpPr>
          <p:cNvPr id="9" name="text-8">
            <a:extLst xmlns:a="http://schemas.openxmlformats.org/drawingml/2006/main">
              <a:ext uri="{FF2B5EF4-FFF2-40B4-BE49-F238E27FC236}">
                <a16:creationId xmlns:a16="http://schemas.microsoft.com/office/drawing/2014/main" id="{7077DE0F-477F-4755-B7E8-3316D8974EE9}"/>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59</a:t>
            </a:r>
          </a:p>
        </p:txBody>
      </p:sp>
    </p:spTree>
    <p:extLst>
      <p:ext uri="{BB962C8B-B14F-4D97-AF65-F5344CB8AC3E}">
        <p14:creationId xmlns:p14="http://schemas.microsoft.com/office/powerpoint/2010/main" val="1194683418"/>
      </p:ext>
    </p:extLst>
  </p:cSld>
</p:sld>
</file>

<file path=ppt/slides/slide6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text-0">
            <a:extLst xmlns:a="http://schemas.openxmlformats.org/drawingml/2006/main">
              <a:ext uri="{FF2B5EF4-FFF2-40B4-BE49-F238E27FC236}">
                <a16:creationId xmlns:a16="http://schemas.microsoft.com/office/drawing/2014/main" id="{033D3D01-F19D-4B1C-AE14-76BFCF6BEEE1}"/>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3  /  SUPPLIED-VALUE ARITHMETIC</a:t>
            </a:r>
          </a:p>
        </p:txBody>
      </p:sp>
      <p:sp>
        <p:nvSpPr>
          <p:cNvPr id="2" name="text-1">
            <a:extLst xmlns:a="http://schemas.openxmlformats.org/drawingml/2006/main">
              <a:ext uri="{FF2B5EF4-FFF2-40B4-BE49-F238E27FC236}">
                <a16:creationId xmlns:a16="http://schemas.microsoft.com/office/drawing/2014/main" id="{C29EF159-BD94-4F5E-AB64-BD7CFAD26BBC}"/>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Include revenue in total surplus</a:t>
            </a:r>
          </a:p>
        </p:txBody>
      </p:sp>
      <p:sp>
        <p:nvSpPr>
          <p:cNvPr id="3" name="text-2">
            <a:extLst xmlns:a="http://schemas.openxmlformats.org/drawingml/2006/main">
              <a:ext uri="{FF2B5EF4-FFF2-40B4-BE49-F238E27FC236}">
                <a16:creationId xmlns:a16="http://schemas.microsoft.com/office/drawing/2014/main" id="{6D5F6830-06AD-48B1-B0EC-E1D1C2286C0D}"/>
              </a:ext>
            </a:extLst>
          </p:cNvPr>
          <p:cNvSpPr>
            <a:spLocks xmlns:a="http://schemas.openxmlformats.org/drawingml/2006/main" noGrp="1"/>
          </p:cNvSpPr>
          <p:nvPr/>
        </p:nvSpPr>
        <p:spPr>
          <a:xfrm xmlns:a="http://schemas.openxmlformats.org/drawingml/2006/main">
            <a:off x="723900" y="1695450"/>
            <a:ext cx="107442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250" b="0" i="0">
                <a:solidFill>
                  <a:srgbClr val="1D2A33"/>
                </a:solidFill>
                <a:latin typeface="Aptos"/>
                <a:ea typeface="Aptos"/>
                <a:cs typeface="Aptos"/>
              </a:defRPr>
            </a:pPr>
            <a:r>
              <a:rPr sz="2250" b="0" i="0">
                <a:solidFill>
                  <a:srgbClr val="1D2A33"/>
                </a:solidFill>
                <a:latin typeface="Aptos"/>
                <a:ea typeface="Aptos"/>
                <a:cs typeface="Aptos"/>
              </a:rPr>
              <a:t>After tax: CS = 90, PS = 90, government revenue = 120.</a:t>
            </a:r>
          </a:p>
        </p:txBody>
      </p:sp>
      <p:sp>
        <p:nvSpPr>
          <p:cNvPr id="4" name="text-3">
            <a:extLst xmlns:a="http://schemas.openxmlformats.org/drawingml/2006/main">
              <a:ext uri="{FF2B5EF4-FFF2-40B4-BE49-F238E27FC236}">
                <a16:creationId xmlns:a16="http://schemas.microsoft.com/office/drawing/2014/main" id="{11D5CD7B-98C3-470E-BA25-BBE1B053D848}"/>
              </a:ext>
            </a:extLst>
          </p:cNvPr>
          <p:cNvSpPr>
            <a:spLocks xmlns:a="http://schemas.openxmlformats.org/drawingml/2006/main" noGrp="1"/>
          </p:cNvSpPr>
          <p:nvPr/>
        </p:nvSpPr>
        <p:spPr>
          <a:xfrm xmlns:a="http://schemas.openxmlformats.org/drawingml/2006/main">
            <a:off x="723900" y="2724150"/>
            <a:ext cx="107442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850" b="0" i="0">
                <a:solidFill>
                  <a:srgbClr val="12455E"/>
                </a:solidFill>
                <a:latin typeface="Aptos"/>
                <a:ea typeface="Aptos"/>
                <a:cs typeface="Aptos"/>
              </a:defRPr>
            </a:pPr>
            <a:r>
              <a:rPr sz="2850" b="0" i="0">
                <a:solidFill>
                  <a:srgbClr val="12455E"/>
                </a:solidFill>
                <a:latin typeface="Aptos"/>
                <a:ea typeface="Aptos"/>
                <a:cs typeface="Aptos"/>
              </a:rPr>
              <a:t>TSₜ = CSₜ + PSₜ + T</a:t>
            </a:r>
          </a:p>
        </p:txBody>
      </p:sp>
      <p:sp>
        <p:nvSpPr>
          <p:cNvPr id="5" name="text-4">
            <a:extLst xmlns:a="http://schemas.openxmlformats.org/drawingml/2006/main">
              <a:ext uri="{FF2B5EF4-FFF2-40B4-BE49-F238E27FC236}">
                <a16:creationId xmlns:a16="http://schemas.microsoft.com/office/drawing/2014/main" id="{80033873-FB64-4944-8BD0-0F5AC50C6272}"/>
              </a:ext>
            </a:extLst>
          </p:cNvPr>
          <p:cNvSpPr>
            <a:spLocks xmlns:a="http://schemas.openxmlformats.org/drawingml/2006/main" noGrp="1"/>
          </p:cNvSpPr>
          <p:nvPr/>
        </p:nvSpPr>
        <p:spPr>
          <a:xfrm xmlns:a="http://schemas.openxmlformats.org/drawingml/2006/main">
            <a:off x="723900" y="3514725"/>
            <a:ext cx="107442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850" b="0" i="0">
                <a:solidFill>
                  <a:srgbClr val="12455E"/>
                </a:solidFill>
                <a:latin typeface="Aptos"/>
                <a:ea typeface="Aptos"/>
                <a:cs typeface="Aptos"/>
              </a:defRPr>
            </a:pPr>
            <a:r>
              <a:rPr sz="2850" b="0" i="0">
                <a:solidFill>
                  <a:srgbClr val="12455E"/>
                </a:solidFill>
                <a:latin typeface="Aptos"/>
                <a:ea typeface="Aptos"/>
                <a:cs typeface="Aptos"/>
              </a:rPr>
              <a:t>TSₜ = 90 + 90 + 120 = 300</a:t>
            </a:r>
          </a:p>
        </p:txBody>
      </p:sp>
      <p:sp>
        <p:nvSpPr>
          <p:cNvPr id="6" name="text-5">
            <a:extLst xmlns:a="http://schemas.openxmlformats.org/drawingml/2006/main">
              <a:ext uri="{FF2B5EF4-FFF2-40B4-BE49-F238E27FC236}">
                <a16:creationId xmlns:a16="http://schemas.microsoft.com/office/drawing/2014/main" id="{096387FE-DF08-47A8-9B33-C13B38EF1DBC}"/>
              </a:ext>
            </a:extLst>
          </p:cNvPr>
          <p:cNvSpPr>
            <a:spLocks xmlns:a="http://schemas.openxmlformats.org/drawingml/2006/main" noGrp="1"/>
          </p:cNvSpPr>
          <p:nvPr/>
        </p:nvSpPr>
        <p:spPr>
          <a:xfrm xmlns:a="http://schemas.openxmlformats.org/drawingml/2006/main">
            <a:off x="723900" y="4305300"/>
            <a:ext cx="107442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850" b="0" i="0">
                <a:solidFill>
                  <a:srgbClr val="12455E"/>
                </a:solidFill>
                <a:latin typeface="Aptos"/>
                <a:ea typeface="Aptos"/>
                <a:cs typeface="Aptos"/>
              </a:defRPr>
            </a:pPr>
            <a:r>
              <a:rPr sz="2850" b="0" i="0">
                <a:solidFill>
                  <a:srgbClr val="12455E"/>
                </a:solidFill>
                <a:latin typeface="Aptos"/>
                <a:ea typeface="Aptos"/>
                <a:cs typeface="Aptos"/>
              </a:rPr>
              <a:t>DWL = 320 − 300 = 20</a:t>
            </a:r>
          </a:p>
        </p:txBody>
      </p:sp>
      <p:sp>
        <p:nvSpPr>
          <p:cNvPr id="7" name="text-6">
            <a:extLst xmlns:a="http://schemas.openxmlformats.org/drawingml/2006/main">
              <a:ext uri="{FF2B5EF4-FFF2-40B4-BE49-F238E27FC236}">
                <a16:creationId xmlns:a16="http://schemas.microsoft.com/office/drawing/2014/main" id="{A5A484CE-412C-4307-BCC0-F0C6A75AB7F8}"/>
              </a:ext>
            </a:extLst>
          </p:cNvPr>
          <p:cNvSpPr>
            <a:spLocks xmlns:a="http://schemas.openxmlformats.org/drawingml/2006/main" noGrp="1"/>
          </p:cNvSpPr>
          <p:nvPr/>
        </p:nvSpPr>
        <p:spPr>
          <a:xfrm xmlns:a="http://schemas.openxmlformats.org/drawingml/2006/main">
            <a:off x="723900" y="5381625"/>
            <a:ext cx="10744200" cy="7715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100" b="1" i="0">
                <a:solidFill>
                  <a:srgbClr val="12455E"/>
                </a:solidFill>
                <a:latin typeface="Aptos"/>
                <a:ea typeface="Aptos"/>
                <a:cs typeface="Aptos"/>
              </a:defRPr>
            </a:pPr>
            <a:r>
              <a:rPr sz="2100" b="1" i="0">
                <a:solidFill>
                  <a:srgbClr val="12455E"/>
                </a:solidFill>
                <a:latin typeface="Aptos"/>
                <a:ea typeface="Aptos"/>
                <a:cs typeface="Aptos"/>
              </a:rPr>
              <a:t>Deadweight loss is missing gains from trade—not all the loss of private surplus.</a:t>
            </a:r>
          </a:p>
        </p:txBody>
      </p:sp>
      <p:sp>
        <p:nvSpPr>
          <p:cNvPr id="8" name="">
            <a:extLst xmlns:a="http://schemas.openxmlformats.org/drawingml/2006/main">
              <a:ext uri="{FF2B5EF4-FFF2-40B4-BE49-F238E27FC236}">
                <a16:creationId xmlns:a16="http://schemas.microsoft.com/office/drawing/2014/main" id="{B92D3F2C-2DCE-474B-9F13-664FF2BA4A89}"/>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9" name="text-8">
            <a:extLst xmlns:a="http://schemas.openxmlformats.org/drawingml/2006/main">
              <a:ext uri="{FF2B5EF4-FFF2-40B4-BE49-F238E27FC236}">
                <a16:creationId xmlns:a16="http://schemas.microsoft.com/office/drawing/2014/main" id="{A2975467-59A5-4BFB-BD85-0F70403C9CF5}"/>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Tax Revenue And Deadweight Loss</a:t>
            </a:r>
          </a:p>
        </p:txBody>
      </p:sp>
      <p:sp>
        <p:nvSpPr>
          <p:cNvPr id="10" name="text-9">
            <a:extLst xmlns:a="http://schemas.openxmlformats.org/drawingml/2006/main">
              <a:ext uri="{FF2B5EF4-FFF2-40B4-BE49-F238E27FC236}">
                <a16:creationId xmlns:a16="http://schemas.microsoft.com/office/drawing/2014/main" id="{CC690FC2-8417-41CB-ACCA-804D163D6BEA}"/>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60</a:t>
            </a:r>
          </a:p>
        </p:txBody>
      </p:sp>
    </p:spTree>
    <p:extLst>
      <p:ext uri="{BB962C8B-B14F-4D97-AF65-F5344CB8AC3E}">
        <p14:creationId xmlns:p14="http://schemas.microsoft.com/office/powerpoint/2010/main" val="240710872"/>
      </p:ext>
    </p:extLst>
  </p:cSld>
</p:sld>
</file>

<file path=ppt/slides/slide6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text-0">
            <a:extLst xmlns:a="http://schemas.openxmlformats.org/drawingml/2006/main">
              <a:ext uri="{FF2B5EF4-FFF2-40B4-BE49-F238E27FC236}">
                <a16:creationId xmlns:a16="http://schemas.microsoft.com/office/drawing/2014/main" id="{A44C9F52-8F44-4819-B40D-6FF7D7E0B3A2}"/>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3  /  SUPPLIED-VALUE ARITHMETIC</a:t>
            </a:r>
          </a:p>
        </p:txBody>
      </p:sp>
      <p:sp>
        <p:nvSpPr>
          <p:cNvPr id="2" name="text-1">
            <a:extLst xmlns:a="http://schemas.openxmlformats.org/drawingml/2006/main">
              <a:ext uri="{FF2B5EF4-FFF2-40B4-BE49-F238E27FC236}">
                <a16:creationId xmlns:a16="http://schemas.microsoft.com/office/drawing/2014/main" id="{6BC4F2AF-11EF-404A-A268-DB7CC58058AA}"/>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The same loss as a triangle</a:t>
            </a:r>
          </a:p>
        </p:txBody>
      </p:sp>
      <p:sp>
        <p:nvSpPr>
          <p:cNvPr id="3" name="text-2">
            <a:extLst xmlns:a="http://schemas.openxmlformats.org/drawingml/2006/main">
              <a:ext uri="{FF2B5EF4-FFF2-40B4-BE49-F238E27FC236}">
                <a16:creationId xmlns:a16="http://schemas.microsoft.com/office/drawing/2014/main" id="{A5E06E52-C96D-49C3-8FCC-5F3C7A378F4E}"/>
              </a:ext>
            </a:extLst>
          </p:cNvPr>
          <p:cNvSpPr>
            <a:spLocks xmlns:a="http://schemas.openxmlformats.org/drawingml/2006/main" noGrp="1"/>
          </p:cNvSpPr>
          <p:nvPr/>
        </p:nvSpPr>
        <p:spPr>
          <a:xfrm xmlns:a="http://schemas.openxmlformats.org/drawingml/2006/main">
            <a:off x="723900" y="1695450"/>
            <a:ext cx="107442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250" b="0" i="0">
                <a:solidFill>
                  <a:srgbClr val="1D2A33"/>
                </a:solidFill>
                <a:latin typeface="Aptos"/>
                <a:ea typeface="Aptos"/>
                <a:cs typeface="Aptos"/>
              </a:defRPr>
            </a:pPr>
            <a:r>
              <a:rPr sz="2250" b="0" i="0">
                <a:solidFill>
                  <a:srgbClr val="1D2A33"/>
                </a:solidFill>
                <a:latin typeface="Aptos"/>
                <a:ea typeface="Aptos"/>
                <a:cs typeface="Aptos"/>
              </a:rPr>
              <a:t>The tax wedge is 20; quantity falls from 8 to 6.</a:t>
            </a:r>
          </a:p>
        </p:txBody>
      </p:sp>
      <p:sp>
        <p:nvSpPr>
          <p:cNvPr id="4" name="text-3">
            <a:extLst xmlns:a="http://schemas.openxmlformats.org/drawingml/2006/main">
              <a:ext uri="{FF2B5EF4-FFF2-40B4-BE49-F238E27FC236}">
                <a16:creationId xmlns:a16="http://schemas.microsoft.com/office/drawing/2014/main" id="{0FAF2CE8-7EC1-4199-9AF4-8CF8C56B4696}"/>
              </a:ext>
            </a:extLst>
          </p:cNvPr>
          <p:cNvSpPr>
            <a:spLocks xmlns:a="http://schemas.openxmlformats.org/drawingml/2006/main" noGrp="1"/>
          </p:cNvSpPr>
          <p:nvPr/>
        </p:nvSpPr>
        <p:spPr>
          <a:xfrm xmlns:a="http://schemas.openxmlformats.org/drawingml/2006/main">
            <a:off x="723900" y="2724150"/>
            <a:ext cx="107442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850" b="0" i="0">
                <a:solidFill>
                  <a:srgbClr val="12455E"/>
                </a:solidFill>
                <a:latin typeface="Aptos"/>
                <a:ea typeface="Aptos"/>
                <a:cs typeface="Aptos"/>
              </a:defRPr>
            </a:pPr>
            <a:r>
              <a:rPr sz="2850" b="0" i="0">
                <a:solidFill>
                  <a:srgbClr val="12455E"/>
                </a:solidFill>
                <a:latin typeface="Aptos"/>
                <a:ea typeface="Aptos"/>
                <a:cs typeface="Aptos"/>
              </a:rPr>
              <a:t>DWL = ½ × tax wedge × quantity reduction</a:t>
            </a:r>
          </a:p>
        </p:txBody>
      </p:sp>
      <p:sp>
        <p:nvSpPr>
          <p:cNvPr id="5" name="text-4">
            <a:extLst xmlns:a="http://schemas.openxmlformats.org/drawingml/2006/main">
              <a:ext uri="{FF2B5EF4-FFF2-40B4-BE49-F238E27FC236}">
                <a16:creationId xmlns:a16="http://schemas.microsoft.com/office/drawing/2014/main" id="{2CA2B393-F56E-47B8-86BB-8E6291D5A812}"/>
              </a:ext>
            </a:extLst>
          </p:cNvPr>
          <p:cNvSpPr>
            <a:spLocks xmlns:a="http://schemas.openxmlformats.org/drawingml/2006/main" noGrp="1"/>
          </p:cNvSpPr>
          <p:nvPr/>
        </p:nvSpPr>
        <p:spPr>
          <a:xfrm xmlns:a="http://schemas.openxmlformats.org/drawingml/2006/main">
            <a:off x="723900" y="3514725"/>
            <a:ext cx="107442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850" b="0" i="0">
                <a:solidFill>
                  <a:srgbClr val="12455E"/>
                </a:solidFill>
                <a:latin typeface="Aptos"/>
                <a:ea typeface="Aptos"/>
                <a:cs typeface="Aptos"/>
              </a:defRPr>
            </a:pPr>
            <a:r>
              <a:rPr sz="2850" b="0" i="0">
                <a:solidFill>
                  <a:srgbClr val="12455E"/>
                </a:solidFill>
                <a:latin typeface="Aptos"/>
                <a:ea typeface="Aptos"/>
                <a:cs typeface="Aptos"/>
              </a:rPr>
              <a:t>DWL = ½ × 20 × (8 − 6)</a:t>
            </a:r>
          </a:p>
        </p:txBody>
      </p:sp>
      <p:sp>
        <p:nvSpPr>
          <p:cNvPr id="6" name="text-5">
            <a:extLst xmlns:a="http://schemas.openxmlformats.org/drawingml/2006/main">
              <a:ext uri="{FF2B5EF4-FFF2-40B4-BE49-F238E27FC236}">
                <a16:creationId xmlns:a16="http://schemas.microsoft.com/office/drawing/2014/main" id="{2480D4FB-9367-429E-95DE-88D80AE81424}"/>
              </a:ext>
            </a:extLst>
          </p:cNvPr>
          <p:cNvSpPr>
            <a:spLocks xmlns:a="http://schemas.openxmlformats.org/drawingml/2006/main" noGrp="1"/>
          </p:cNvSpPr>
          <p:nvPr/>
        </p:nvSpPr>
        <p:spPr>
          <a:xfrm xmlns:a="http://schemas.openxmlformats.org/drawingml/2006/main">
            <a:off x="723900" y="4305300"/>
            <a:ext cx="107442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850" b="0" i="0">
                <a:solidFill>
                  <a:srgbClr val="12455E"/>
                </a:solidFill>
                <a:latin typeface="Aptos"/>
                <a:ea typeface="Aptos"/>
                <a:cs typeface="Aptos"/>
              </a:defRPr>
            </a:pPr>
            <a:r>
              <a:rPr sz="2850" b="0" i="0">
                <a:solidFill>
                  <a:srgbClr val="12455E"/>
                </a:solidFill>
                <a:latin typeface="Aptos"/>
                <a:ea typeface="Aptos"/>
                <a:cs typeface="Aptos"/>
              </a:rPr>
              <a:t>DWL = 20</a:t>
            </a:r>
          </a:p>
        </p:txBody>
      </p:sp>
      <p:sp>
        <p:nvSpPr>
          <p:cNvPr id="7" name="text-6">
            <a:extLst xmlns:a="http://schemas.openxmlformats.org/drawingml/2006/main">
              <a:ext uri="{FF2B5EF4-FFF2-40B4-BE49-F238E27FC236}">
                <a16:creationId xmlns:a16="http://schemas.microsoft.com/office/drawing/2014/main" id="{679D2D12-966F-4BAE-99F8-CF69A877FF25}"/>
              </a:ext>
            </a:extLst>
          </p:cNvPr>
          <p:cNvSpPr>
            <a:spLocks xmlns:a="http://schemas.openxmlformats.org/drawingml/2006/main" noGrp="1"/>
          </p:cNvSpPr>
          <p:nvPr/>
        </p:nvSpPr>
        <p:spPr>
          <a:xfrm xmlns:a="http://schemas.openxmlformats.org/drawingml/2006/main">
            <a:off x="723900" y="5381625"/>
            <a:ext cx="10744200" cy="7715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100" b="1" i="0">
                <a:solidFill>
                  <a:srgbClr val="12455E"/>
                </a:solidFill>
                <a:latin typeface="Aptos"/>
                <a:ea typeface="Aptos"/>
                <a:cs typeface="Aptos"/>
              </a:defRPr>
            </a:pPr>
            <a:r>
              <a:rPr sz="2100" b="1" i="0">
                <a:solidFill>
                  <a:srgbClr val="12455E"/>
                </a:solidFill>
                <a:latin typeface="Aptos"/>
                <a:ea typeface="Aptos"/>
                <a:cs typeface="Aptos"/>
              </a:rPr>
              <a:t>These are gains on the trades that no longer occur.</a:t>
            </a:r>
          </a:p>
        </p:txBody>
      </p:sp>
      <p:sp>
        <p:nvSpPr>
          <p:cNvPr id="8" name="">
            <a:extLst xmlns:a="http://schemas.openxmlformats.org/drawingml/2006/main">
              <a:ext uri="{FF2B5EF4-FFF2-40B4-BE49-F238E27FC236}">
                <a16:creationId xmlns:a16="http://schemas.microsoft.com/office/drawing/2014/main" id="{6C016345-8940-4031-9819-C4C569389583}"/>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9" name="text-8">
            <a:extLst xmlns:a="http://schemas.openxmlformats.org/drawingml/2006/main">
              <a:ext uri="{FF2B5EF4-FFF2-40B4-BE49-F238E27FC236}">
                <a16:creationId xmlns:a16="http://schemas.microsoft.com/office/drawing/2014/main" id="{69823551-255B-4B82-AEBF-1D704EF451CA}"/>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Tax Revenue And Deadweight Loss</a:t>
            </a:r>
          </a:p>
        </p:txBody>
      </p:sp>
      <p:sp>
        <p:nvSpPr>
          <p:cNvPr id="10" name="text-9">
            <a:extLst xmlns:a="http://schemas.openxmlformats.org/drawingml/2006/main">
              <a:ext uri="{FF2B5EF4-FFF2-40B4-BE49-F238E27FC236}">
                <a16:creationId xmlns:a16="http://schemas.microsoft.com/office/drawing/2014/main" id="{DB01C297-5AB8-474B-B2C8-F0AA7128A8CD}"/>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61</a:t>
            </a:r>
          </a:p>
        </p:txBody>
      </p:sp>
    </p:spTree>
    <p:extLst>
      <p:ext uri="{BB962C8B-B14F-4D97-AF65-F5344CB8AC3E}">
        <p14:creationId xmlns:p14="http://schemas.microsoft.com/office/powerpoint/2010/main" val="660458716"/>
      </p:ext>
    </p:extLst>
  </p:cSld>
</p:sld>
</file>

<file path=ppt/slides/slide6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E699C926-BD70-40A4-8286-210435F8DFA7}"/>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3  /  LESSON</a:t>
            </a:r>
          </a:p>
        </p:txBody>
      </p:sp>
      <p:sp>
        <p:nvSpPr>
          <p:cNvPr id="2" name="text-1">
            <a:extLst xmlns:a="http://schemas.openxmlformats.org/drawingml/2006/main">
              <a:ext uri="{FF2B5EF4-FFF2-40B4-BE49-F238E27FC236}">
                <a16:creationId xmlns:a16="http://schemas.microsoft.com/office/drawing/2014/main" id="{D0943149-58E0-4B29-8C58-34A86E7A2E38}"/>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Figure 3.3 · Transfers and lost gains from trade</a:t>
            </a:r>
          </a:p>
        </p:txBody>
      </p:sp>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78ebb08aaa344011"/>
          <a:stretch xmlns:a="http://schemas.openxmlformats.org/drawingml/2006/main"/>
        </p:blipFill>
        <p:spPr>
          <a:xfrm xmlns:a="http://schemas.openxmlformats.org/drawingml/2006/main">
            <a:off x="1995759" y="1657350"/>
            <a:ext cx="8200482" cy="3943350"/>
          </a:xfrm>
          <a:prstGeom xmlns:a="http://schemas.openxmlformats.org/drawingml/2006/main" prst="rect">
            <a:avLst/>
          </a:prstGeom>
        </p:spPr>
      </p:pic>
      <p:sp>
        <p:nvSpPr>
          <p:cNvPr id="4" name="text-2">
            <a:extLst xmlns:a="http://schemas.openxmlformats.org/drawingml/2006/main">
              <a:ext uri="{FF2B5EF4-FFF2-40B4-BE49-F238E27FC236}">
                <a16:creationId xmlns:a16="http://schemas.microsoft.com/office/drawing/2014/main" id="{653AC26A-8E78-4E9F-BF0A-540DFF14A23D}"/>
              </a:ext>
            </a:extLst>
          </p:cNvPr>
          <p:cNvSpPr>
            <a:spLocks xmlns:a="http://schemas.openxmlformats.org/drawingml/2006/main" noGrp="1"/>
          </p:cNvSpPr>
          <p:nvPr/>
        </p:nvSpPr>
        <p:spPr>
          <a:xfrm xmlns:a="http://schemas.openxmlformats.org/drawingml/2006/main">
            <a:off x="685800" y="5676900"/>
            <a:ext cx="108204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875" b="1" i="0">
                <a:solidFill>
                  <a:srgbClr val="12455E"/>
                </a:solidFill>
                <a:latin typeface="Aptos"/>
                <a:ea typeface="Aptos"/>
                <a:cs typeface="Aptos"/>
              </a:defRPr>
            </a:pPr>
            <a:r>
              <a:rPr sz="1875" b="1" i="0">
                <a:solidFill>
                  <a:srgbClr val="12455E"/>
                </a:solidFill>
                <a:latin typeface="Aptos"/>
                <a:ea typeface="Aptos"/>
                <a:cs typeface="Aptos"/>
              </a:rPr>
              <a:t>Revenue transfers 120; the missing trades create deadweight loss of 20.</a:t>
            </a:r>
          </a:p>
        </p:txBody>
      </p:sp>
      <p:sp>
        <p:nvSpPr>
          <p:cNvPr id="5" name="">
            <a:extLst xmlns:a="http://schemas.openxmlformats.org/drawingml/2006/main">
              <a:ext uri="{FF2B5EF4-FFF2-40B4-BE49-F238E27FC236}">
                <a16:creationId xmlns:a16="http://schemas.microsoft.com/office/drawing/2014/main" id="{BF919F07-9EDB-49D6-9B80-D2085021202F}"/>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4">
            <a:extLst xmlns:a="http://schemas.openxmlformats.org/drawingml/2006/main">
              <a:ext uri="{FF2B5EF4-FFF2-40B4-BE49-F238E27FC236}">
                <a16:creationId xmlns:a16="http://schemas.microsoft.com/office/drawing/2014/main" id="{B7AD96C2-EDE1-45EF-8B53-3982BA32C2EC}"/>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Tax Revenue And Deadweight Loss</a:t>
            </a:r>
          </a:p>
        </p:txBody>
      </p:sp>
      <p:sp>
        <p:nvSpPr>
          <p:cNvPr id="7" name="text-5">
            <a:extLst xmlns:a="http://schemas.openxmlformats.org/drawingml/2006/main">
              <a:ext uri="{FF2B5EF4-FFF2-40B4-BE49-F238E27FC236}">
                <a16:creationId xmlns:a16="http://schemas.microsoft.com/office/drawing/2014/main" id="{58A0134B-16FD-4EE7-B473-D10B6B55A154}"/>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62</a:t>
            </a:r>
          </a:p>
        </p:txBody>
      </p:sp>
    </p:spTree>
    <p:extLst>
      <p:ext uri="{BB962C8B-B14F-4D97-AF65-F5344CB8AC3E}">
        <p14:creationId xmlns:p14="http://schemas.microsoft.com/office/powerpoint/2010/main" val="267126605"/>
      </p:ext>
    </p:extLst>
  </p:cSld>
</p:sld>
</file>

<file path=ppt/slides/slide6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7F64FADD-6C15-4DE7-9714-1CD2FFCC2D7D}"/>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3  /  LESSON</a:t>
            </a:r>
          </a:p>
        </p:txBody>
      </p:sp>
      <p:sp>
        <p:nvSpPr>
          <p:cNvPr id="2" name="text-1">
            <a:extLst xmlns:a="http://schemas.openxmlformats.org/drawingml/2006/main">
              <a:ext uri="{FF2B5EF4-FFF2-40B4-BE49-F238E27FC236}">
                <a16:creationId xmlns:a16="http://schemas.microsoft.com/office/drawing/2014/main" id="{B9CB5F25-75E3-4A11-8BC8-DD9A6B4E4B1A}"/>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Revenue is a transfer, not deadweight loss</a:t>
            </a:r>
          </a:p>
        </p:txBody>
      </p:sp>
      <p:sp>
        <p:nvSpPr>
          <p:cNvPr id="3" name="text-2">
            <a:extLst xmlns:a="http://schemas.openxmlformats.org/drawingml/2006/main">
              <a:ext uri="{FF2B5EF4-FFF2-40B4-BE49-F238E27FC236}">
                <a16:creationId xmlns:a16="http://schemas.microsoft.com/office/drawing/2014/main" id="{E5C37BF7-DF85-4C4A-85F6-E103AEFDF872}"/>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Combined consumer and producer surplus falls by 140.</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Government receives 120 of that reduction; the remaining 20 is lost surplus.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The tax payment changes hands; it does not vanish.</a:t>
            </a:r>
          </a:p>
        </p:txBody>
      </p:sp>
      <p:sp>
        <p:nvSpPr>
          <p:cNvPr id="4" name="text-3">
            <a:extLst xmlns:a="http://schemas.openxmlformats.org/drawingml/2006/main">
              <a:ext uri="{FF2B5EF4-FFF2-40B4-BE49-F238E27FC236}">
                <a16:creationId xmlns:a16="http://schemas.microsoft.com/office/drawing/2014/main" id="{BA4B2530-1A1B-4842-ABA4-682ADA5A691B}"/>
              </a:ext>
            </a:extLst>
          </p:cNvPr>
          <p:cNvSpPr>
            <a:spLocks xmlns:a="http://schemas.openxmlformats.org/drawingml/2006/main" noGrp="1"/>
          </p:cNvSpPr>
          <p:nvPr/>
        </p:nvSpPr>
        <p:spPr>
          <a:xfrm xmlns:a="http://schemas.openxmlformats.org/drawingml/2006/main">
            <a:off x="723900" y="5486400"/>
            <a:ext cx="107442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100" b="1" i="0">
                <a:solidFill>
                  <a:srgbClr val="12455E"/>
                </a:solidFill>
                <a:latin typeface="Aptos"/>
                <a:ea typeface="Aptos"/>
                <a:cs typeface="Aptos"/>
              </a:defRPr>
            </a:pPr>
            <a:r>
              <a:rPr sz="2100" b="1" i="0">
                <a:solidFill>
                  <a:srgbClr val="12455E"/>
                </a:solidFill>
                <a:latin typeface="Aptos"/>
                <a:ea typeface="Aptos"/>
                <a:cs typeface="Aptos"/>
              </a:rPr>
              <a:t>140 = 120 transferred + 20 lost.</a:t>
            </a:r>
          </a:p>
        </p:txBody>
      </p:sp>
      <p:sp>
        <p:nvSpPr>
          <p:cNvPr id="5" name="">
            <a:extLst xmlns:a="http://schemas.openxmlformats.org/drawingml/2006/main">
              <a:ext uri="{FF2B5EF4-FFF2-40B4-BE49-F238E27FC236}">
                <a16:creationId xmlns:a16="http://schemas.microsoft.com/office/drawing/2014/main" id="{1C9A0B77-B93B-4045-9207-D02931378B5E}"/>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5">
            <a:extLst xmlns:a="http://schemas.openxmlformats.org/drawingml/2006/main">
              <a:ext uri="{FF2B5EF4-FFF2-40B4-BE49-F238E27FC236}">
                <a16:creationId xmlns:a16="http://schemas.microsoft.com/office/drawing/2014/main" id="{0DF9510F-1C3D-457E-A6C7-2215A540702A}"/>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Tax Revenue And Deadweight Loss</a:t>
            </a:r>
          </a:p>
        </p:txBody>
      </p:sp>
      <p:sp>
        <p:nvSpPr>
          <p:cNvPr id="7" name="text-6">
            <a:extLst xmlns:a="http://schemas.openxmlformats.org/drawingml/2006/main">
              <a:ext uri="{FF2B5EF4-FFF2-40B4-BE49-F238E27FC236}">
                <a16:creationId xmlns:a16="http://schemas.microsoft.com/office/drawing/2014/main" id="{E14DF15E-977E-4B05-AE00-445805FEE227}"/>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63</a:t>
            </a:r>
          </a:p>
        </p:txBody>
      </p:sp>
    </p:spTree>
    <p:extLst>
      <p:ext uri="{BB962C8B-B14F-4D97-AF65-F5344CB8AC3E}">
        <p14:creationId xmlns:p14="http://schemas.microsoft.com/office/powerpoint/2010/main" val="1503737569"/>
      </p:ext>
    </p:extLst>
  </p:cSld>
</p:sld>
</file>

<file path=ppt/slides/slide6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D22E4982-A2BF-47DD-AD23-87C33D027695}"/>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3  /  LESSON</a:t>
            </a:r>
          </a:p>
        </p:txBody>
      </p:sp>
      <p:sp>
        <p:nvSpPr>
          <p:cNvPr id="2" name="text-1">
            <a:extLst xmlns:a="http://schemas.openxmlformats.org/drawingml/2006/main">
              <a:ext uri="{FF2B5EF4-FFF2-40B4-BE49-F238E27FC236}">
                <a16:creationId xmlns:a16="http://schemas.microsoft.com/office/drawing/2014/main" id="{91AD4B13-4EAD-4602-A9B9-32EDEFC75E5A}"/>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Responsiveness also affects deadweight loss</a:t>
            </a:r>
          </a:p>
        </p:txBody>
      </p:sp>
      <p:sp>
        <p:nvSpPr>
          <p:cNvPr id="3" name="text-2">
            <a:extLst xmlns:a="http://schemas.openxmlformats.org/drawingml/2006/main">
              <a:ext uri="{FF2B5EF4-FFF2-40B4-BE49-F238E27FC236}">
                <a16:creationId xmlns:a16="http://schemas.microsoft.com/office/drawing/2014/main" id="{9306AE5D-F66A-4DDC-B5C0-B1D3A29277C6}"/>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For a given tax wedge, a larger quantity reduction means a larger loss triangle.</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More responsive buyers or sellers generally produce a larger quantity response.</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Incidence asks who bears the burden; efficiency asks which gains disappear.</a:t>
            </a:r>
          </a:p>
        </p:txBody>
      </p:sp>
      <p:sp>
        <p:nvSpPr>
          <p:cNvPr id="4" name="text-3">
            <a:extLst xmlns:a="http://schemas.openxmlformats.org/drawingml/2006/main">
              <a:ext uri="{FF2B5EF4-FFF2-40B4-BE49-F238E27FC236}">
                <a16:creationId xmlns:a16="http://schemas.microsoft.com/office/drawing/2014/main" id="{749549CC-4282-4F17-B97E-4D9884CBA033}"/>
              </a:ext>
            </a:extLst>
          </p:cNvPr>
          <p:cNvSpPr>
            <a:spLocks xmlns:a="http://schemas.openxmlformats.org/drawingml/2006/main" noGrp="1"/>
          </p:cNvSpPr>
          <p:nvPr/>
        </p:nvSpPr>
        <p:spPr>
          <a:xfrm xmlns:a="http://schemas.openxmlformats.org/drawingml/2006/main">
            <a:off x="723900" y="5486400"/>
            <a:ext cx="107442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100" b="1" i="0">
                <a:solidFill>
                  <a:srgbClr val="12455E"/>
                </a:solidFill>
                <a:latin typeface="Aptos"/>
                <a:ea typeface="Aptos"/>
                <a:cs typeface="Aptos"/>
              </a:defRPr>
            </a:pPr>
            <a:r>
              <a:rPr sz="2100" b="1" i="0">
                <a:solidFill>
                  <a:srgbClr val="12455E"/>
                </a:solidFill>
                <a:latin typeface="Aptos"/>
                <a:ea typeface="Aptos"/>
                <a:cs typeface="Aptos"/>
              </a:rPr>
              <a:t>Related questions—but not the same question.</a:t>
            </a:r>
          </a:p>
        </p:txBody>
      </p:sp>
      <p:sp>
        <p:nvSpPr>
          <p:cNvPr id="5" name="">
            <a:extLst xmlns:a="http://schemas.openxmlformats.org/drawingml/2006/main">
              <a:ext uri="{FF2B5EF4-FFF2-40B4-BE49-F238E27FC236}">
                <a16:creationId xmlns:a16="http://schemas.microsoft.com/office/drawing/2014/main" id="{BDB86DDC-5251-4707-9C13-B5CB4F0976A8}"/>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5">
            <a:extLst xmlns:a="http://schemas.openxmlformats.org/drawingml/2006/main">
              <a:ext uri="{FF2B5EF4-FFF2-40B4-BE49-F238E27FC236}">
                <a16:creationId xmlns:a16="http://schemas.microsoft.com/office/drawing/2014/main" id="{F593EB4E-C69C-4932-8629-AD8D428CC4C2}"/>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Tax Revenue And Deadweight Loss</a:t>
            </a:r>
          </a:p>
        </p:txBody>
      </p:sp>
      <p:sp>
        <p:nvSpPr>
          <p:cNvPr id="7" name="text-6">
            <a:extLst xmlns:a="http://schemas.openxmlformats.org/drawingml/2006/main">
              <a:ext uri="{FF2B5EF4-FFF2-40B4-BE49-F238E27FC236}">
                <a16:creationId xmlns:a16="http://schemas.microsoft.com/office/drawing/2014/main" id="{36C00267-E60A-46C4-B70E-5BF34E881B53}"/>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64</a:t>
            </a:r>
          </a:p>
        </p:txBody>
      </p:sp>
    </p:spTree>
    <p:extLst>
      <p:ext uri="{BB962C8B-B14F-4D97-AF65-F5344CB8AC3E}">
        <p14:creationId xmlns:p14="http://schemas.microsoft.com/office/powerpoint/2010/main" val="1619179884"/>
      </p:ext>
    </p:extLst>
  </p:cSld>
</p:sld>
</file>

<file path=ppt/slides/slide6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0D32BB5D-2922-410A-996B-81C5C5018C1E}"/>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3  /  LESSON</a:t>
            </a:r>
          </a:p>
        </p:txBody>
      </p:sp>
      <p:sp>
        <p:nvSpPr>
          <p:cNvPr id="2" name="text-1">
            <a:extLst xmlns:a="http://schemas.openxmlformats.org/drawingml/2006/main">
              <a:ext uri="{FF2B5EF4-FFF2-40B4-BE49-F238E27FC236}">
                <a16:creationId xmlns:a16="http://schemas.microsoft.com/office/drawing/2014/main" id="{D1CCE9F0-31EC-40FA-9A84-564C57EBA887}"/>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An externality affects someone outside the exchange</a:t>
            </a:r>
          </a:p>
        </p:txBody>
      </p:sp>
      <p:sp>
        <p:nvSpPr>
          <p:cNvPr id="3" name="text-2">
            <a:extLst xmlns:a="http://schemas.openxmlformats.org/drawingml/2006/main">
              <a:ext uri="{FF2B5EF4-FFF2-40B4-BE49-F238E27FC236}">
                <a16:creationId xmlns:a16="http://schemas.microsoft.com/office/drawing/2014/main" id="{13D73EA4-36BA-4670-BFE0-5ACB0B2534BD}"/>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An externality is a third-party cost or benefit not fully reflected in private decisions.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The competitive benchmark omits these effects from private demand or supply.</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Compare social value and social cost—not simply public and private funding.</a:t>
            </a:r>
          </a:p>
        </p:txBody>
      </p:sp>
      <p:sp>
        <p:nvSpPr>
          <p:cNvPr id="4" name="">
            <a:extLst xmlns:a="http://schemas.openxmlformats.org/drawingml/2006/main">
              <a:ext uri="{FF2B5EF4-FFF2-40B4-BE49-F238E27FC236}">
                <a16:creationId xmlns:a16="http://schemas.microsoft.com/office/drawing/2014/main" id="{85C1E2A5-9690-4D4B-B9A1-D8720CAAF268}"/>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7074651B-77C4-432E-8D31-93E0A08A080D}"/>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When Private Markets Omit Effects On Others</a:t>
            </a:r>
          </a:p>
        </p:txBody>
      </p:sp>
      <p:sp>
        <p:nvSpPr>
          <p:cNvPr id="6" name="text-5">
            <a:extLst xmlns:a="http://schemas.openxmlformats.org/drawingml/2006/main">
              <a:ext uri="{FF2B5EF4-FFF2-40B4-BE49-F238E27FC236}">
                <a16:creationId xmlns:a16="http://schemas.microsoft.com/office/drawing/2014/main" id="{29FA4109-3EB7-46E9-BDC0-DE62D4B8F087}"/>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65</a:t>
            </a:r>
          </a:p>
        </p:txBody>
      </p:sp>
    </p:spTree>
    <p:extLst>
      <p:ext uri="{BB962C8B-B14F-4D97-AF65-F5344CB8AC3E}">
        <p14:creationId xmlns:p14="http://schemas.microsoft.com/office/powerpoint/2010/main" val="186748771"/>
      </p:ext>
    </p:extLst>
  </p:cSld>
</p:sld>
</file>

<file path=ppt/slides/slide6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CEA007CA-3BF3-4905-9950-9A3061BF8313}"/>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3  /  LESSON</a:t>
            </a:r>
          </a:p>
        </p:txBody>
      </p:sp>
      <p:sp>
        <p:nvSpPr>
          <p:cNvPr id="2" name="text-1">
            <a:extLst xmlns:a="http://schemas.openxmlformats.org/drawingml/2006/main">
              <a:ext uri="{FF2B5EF4-FFF2-40B4-BE49-F238E27FC236}">
                <a16:creationId xmlns:a16="http://schemas.microsoft.com/office/drawing/2014/main" id="{C047EF49-BE40-45E1-B314-7B97AF12FDE8}"/>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Negative externalities</a:t>
            </a:r>
          </a:p>
        </p:txBody>
      </p:sp>
      <p:sp>
        <p:nvSpPr>
          <p:cNvPr id="3" name="text-2">
            <a:extLst xmlns:a="http://schemas.openxmlformats.org/drawingml/2006/main">
              <a:ext uri="{FF2B5EF4-FFF2-40B4-BE49-F238E27FC236}">
                <a16:creationId xmlns:a16="http://schemas.microsoft.com/office/drawing/2014/main" id="{730218DC-82DD-4216-9A60-1584BF05134F}"/>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Stadium traffic can delay residents; noise can disturb neighbors.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Supply reflects private cost; Social cost adds uncompensated costs to others.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Social cost lies above Supply, so the private market produces too much.</a:t>
            </a:r>
          </a:p>
        </p:txBody>
      </p:sp>
      <p:sp>
        <p:nvSpPr>
          <p:cNvPr id="4" name="text-3">
            <a:extLst xmlns:a="http://schemas.openxmlformats.org/drawingml/2006/main">
              <a:ext uri="{FF2B5EF4-FFF2-40B4-BE49-F238E27FC236}">
                <a16:creationId xmlns:a16="http://schemas.microsoft.com/office/drawing/2014/main" id="{D8E81561-685A-423A-99DB-A96E04179996}"/>
              </a:ext>
            </a:extLst>
          </p:cNvPr>
          <p:cNvSpPr>
            <a:spLocks xmlns:a="http://schemas.openxmlformats.org/drawingml/2006/main" noGrp="1"/>
          </p:cNvSpPr>
          <p:nvPr/>
        </p:nvSpPr>
        <p:spPr>
          <a:xfrm xmlns:a="http://schemas.openxmlformats.org/drawingml/2006/main">
            <a:off x="723900" y="5486400"/>
            <a:ext cx="107442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100" b="1" i="0">
                <a:solidFill>
                  <a:srgbClr val="12455E"/>
                </a:solidFill>
                <a:latin typeface="Aptos"/>
                <a:ea typeface="Aptos"/>
                <a:cs typeface="Aptos"/>
              </a:defRPr>
            </a:pPr>
            <a:r>
              <a:rPr sz="2100" b="1" i="0">
                <a:solidFill>
                  <a:srgbClr val="12455E"/>
                </a:solidFill>
                <a:latin typeface="Aptos"/>
                <a:ea typeface="Aptos"/>
                <a:cs typeface="Aptos"/>
              </a:rPr>
              <a:t>For the excess units, full social cost exceeds buyers’ value.</a:t>
            </a:r>
          </a:p>
        </p:txBody>
      </p:sp>
      <p:sp>
        <p:nvSpPr>
          <p:cNvPr id="5" name="">
            <a:extLst xmlns:a="http://schemas.openxmlformats.org/drawingml/2006/main">
              <a:ext uri="{FF2B5EF4-FFF2-40B4-BE49-F238E27FC236}">
                <a16:creationId xmlns:a16="http://schemas.microsoft.com/office/drawing/2014/main" id="{A25B2AAE-0EE9-4F46-8231-6149DA0BD157}"/>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5">
            <a:extLst xmlns:a="http://schemas.openxmlformats.org/drawingml/2006/main">
              <a:ext uri="{FF2B5EF4-FFF2-40B4-BE49-F238E27FC236}">
                <a16:creationId xmlns:a16="http://schemas.microsoft.com/office/drawing/2014/main" id="{64E3C047-EF6D-457E-A9DB-75359B049916}"/>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When Private Markets Omit Effects On Others</a:t>
            </a:r>
          </a:p>
        </p:txBody>
      </p:sp>
      <p:sp>
        <p:nvSpPr>
          <p:cNvPr id="7" name="text-6">
            <a:extLst xmlns:a="http://schemas.openxmlformats.org/drawingml/2006/main">
              <a:ext uri="{FF2B5EF4-FFF2-40B4-BE49-F238E27FC236}">
                <a16:creationId xmlns:a16="http://schemas.microsoft.com/office/drawing/2014/main" id="{8B87EFA5-F675-4E6E-842F-E8D1475039CE}"/>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66</a:t>
            </a:r>
          </a:p>
        </p:txBody>
      </p:sp>
    </p:spTree>
    <p:extLst>
      <p:ext uri="{BB962C8B-B14F-4D97-AF65-F5344CB8AC3E}">
        <p14:creationId xmlns:p14="http://schemas.microsoft.com/office/powerpoint/2010/main" val="1656306449"/>
      </p:ext>
    </p:extLst>
  </p:cSld>
</p:sld>
</file>

<file path=ppt/slides/slide6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5C929167-A784-4BD9-92FA-C293C41A9960}"/>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3  /  LESSON</a:t>
            </a:r>
          </a:p>
        </p:txBody>
      </p:sp>
      <p:sp>
        <p:nvSpPr>
          <p:cNvPr id="2" name="text-1">
            <a:extLst xmlns:a="http://schemas.openxmlformats.org/drawingml/2006/main">
              <a:ext uri="{FF2B5EF4-FFF2-40B4-BE49-F238E27FC236}">
                <a16:creationId xmlns:a16="http://schemas.microsoft.com/office/drawing/2014/main" id="{5627C69B-98BC-4806-99AF-01C6EC6A90A2}"/>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Correcting an external cost requires evidence</a:t>
            </a:r>
          </a:p>
        </p:txBody>
      </p:sp>
      <p:sp>
        <p:nvSpPr>
          <p:cNvPr id="3" name="text-2">
            <a:extLst xmlns:a="http://schemas.openxmlformats.org/drawingml/2006/main">
              <a:ext uri="{FF2B5EF4-FFF2-40B4-BE49-F238E27FC236}">
                <a16:creationId xmlns:a16="http://schemas.microsoft.com/office/drawing/2014/main" id="{2CC711CD-CC59-46B9-A412-4724929FEAAB}"/>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A tax tied to the external harm may align private and social incentives.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Measure the harm, behavioral response, and administrative cost.</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Compare the proposal with feasible alternatives—not an idealized policy.</a:t>
            </a:r>
          </a:p>
        </p:txBody>
      </p:sp>
      <p:sp>
        <p:nvSpPr>
          <p:cNvPr id="4" name="">
            <a:extLst xmlns:a="http://schemas.openxmlformats.org/drawingml/2006/main">
              <a:ext uri="{FF2B5EF4-FFF2-40B4-BE49-F238E27FC236}">
                <a16:creationId xmlns:a16="http://schemas.microsoft.com/office/drawing/2014/main" id="{255779F6-8FD5-40EE-8847-9A45B7A6DDC3}"/>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5B9E1C2A-59EA-4417-9FFC-D0CFE04134BC}"/>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When Private Markets Omit Effects On Others</a:t>
            </a:r>
          </a:p>
        </p:txBody>
      </p:sp>
      <p:sp>
        <p:nvSpPr>
          <p:cNvPr id="6" name="text-5">
            <a:extLst xmlns:a="http://schemas.openxmlformats.org/drawingml/2006/main">
              <a:ext uri="{FF2B5EF4-FFF2-40B4-BE49-F238E27FC236}">
                <a16:creationId xmlns:a16="http://schemas.microsoft.com/office/drawing/2014/main" id="{78ABBD71-3419-4B45-B185-908AD5FB0A42}"/>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67</a:t>
            </a:r>
          </a:p>
        </p:txBody>
      </p:sp>
    </p:spTree>
    <p:extLst>
      <p:ext uri="{BB962C8B-B14F-4D97-AF65-F5344CB8AC3E}">
        <p14:creationId xmlns:p14="http://schemas.microsoft.com/office/powerpoint/2010/main" val="121940957"/>
      </p:ext>
    </p:extLst>
  </p:cSld>
</p:sld>
</file>

<file path=ppt/slides/slide6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4681C824-4EED-4268-A8A1-6BC6DE603067}"/>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3  /  LESSON</a:t>
            </a:r>
          </a:p>
        </p:txBody>
      </p:sp>
      <p:sp>
        <p:nvSpPr>
          <p:cNvPr id="2" name="text-1">
            <a:extLst xmlns:a="http://schemas.openxmlformats.org/drawingml/2006/main">
              <a:ext uri="{FF2B5EF4-FFF2-40B4-BE49-F238E27FC236}">
                <a16:creationId xmlns:a16="http://schemas.microsoft.com/office/drawing/2014/main" id="{671E2BC1-819D-4CE2-AE98-2F2DB58AD0F8}"/>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Coase: rights and transaction costs matter</a:t>
            </a:r>
          </a:p>
        </p:txBody>
      </p:sp>
      <p:sp>
        <p:nvSpPr>
          <p:cNvPr id="3" name="text-2">
            <a:extLst xmlns:a="http://schemas.openxmlformats.org/drawingml/2006/main">
              <a:ext uri="{FF2B5EF4-FFF2-40B4-BE49-F238E27FC236}">
                <a16:creationId xmlns:a16="http://schemas.microsoft.com/office/drawing/2014/main" id="{87A2C27A-D98F-4E43-96CE-A43943D0CF6C}"/>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250" b="0" i="0">
                <a:solidFill>
                  <a:srgbClr val="1D2A33"/>
                </a:solidFill>
                <a:latin typeface="Aptos"/>
                <a:ea typeface="Aptos"/>
                <a:cs typeface="Aptos"/>
              </a:defRPr>
            </a:pPr>
            <a:r>
              <a:t>Parties may negotiate traffic management, sound mitigation, or other compensation.</a:t>
            </a:r>
          </a:p>
          <a:p xmlns:a="http://schemas.openxmlformats.org/drawingml/2006/main">
            <a:pPr marL="254000" indent="-152400" algn="l">
              <a:spcAft>
                <a:spcPts val="1600"/>
              </a:spcAft>
              <a:buChar char="•"/>
              <a:defRPr sz="2250" b="0" i="0">
                <a:solidFill>
                  <a:srgbClr val="1D2A33"/>
                </a:solidFill>
                <a:latin typeface="Aptos"/>
                <a:ea typeface="Aptos"/>
                <a:cs typeface="Aptos"/>
              </a:defRPr>
            </a:pPr>
            <a:r>
              <a:t>Bargaining is easier when people can identify one another, agree, monitor, and enforce cheaply.</a:t>
            </a:r>
          </a:p>
          <a:p xmlns:a="http://schemas.openxmlformats.org/drawingml/2006/main">
            <a:pPr marL="254000" indent="-152400" algn="l">
              <a:spcAft>
                <a:spcPts val="1600"/>
              </a:spcAft>
              <a:buChar char="•"/>
              <a:defRPr sz="2250" b="0" i="0">
                <a:solidFill>
                  <a:srgbClr val="1D2A33"/>
                </a:solidFill>
                <a:latin typeface="Aptos"/>
                <a:ea typeface="Aptos"/>
                <a:cs typeface="Aptos"/>
              </a:defRPr>
            </a:pPr>
            <a:r>
              <a:t>Many residents, disputed rights, and costly enforcement can prevent agreement.</a:t>
            </a:r>
          </a:p>
        </p:txBody>
      </p:sp>
      <p:sp>
        <p:nvSpPr>
          <p:cNvPr id="4" name="text-3">
            <a:extLst xmlns:a="http://schemas.openxmlformats.org/drawingml/2006/main">
              <a:ext uri="{FF2B5EF4-FFF2-40B4-BE49-F238E27FC236}">
                <a16:creationId xmlns:a16="http://schemas.microsoft.com/office/drawing/2014/main" id="{CEA82F89-A852-4001-9D78-2437CB93ECFC}"/>
              </a:ext>
            </a:extLst>
          </p:cNvPr>
          <p:cNvSpPr>
            <a:spLocks xmlns:a="http://schemas.openxmlformats.org/drawingml/2006/main" noGrp="1"/>
          </p:cNvSpPr>
          <p:nvPr/>
        </p:nvSpPr>
        <p:spPr>
          <a:xfrm xmlns:a="http://schemas.openxmlformats.org/drawingml/2006/main">
            <a:off x="723900" y="5486400"/>
            <a:ext cx="107442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100" b="1" i="0">
                <a:solidFill>
                  <a:srgbClr val="12455E"/>
                </a:solidFill>
                <a:latin typeface="Aptos"/>
                <a:ea typeface="Aptos"/>
                <a:cs typeface="Aptos"/>
              </a:defRPr>
            </a:pPr>
            <a:r>
              <a:rPr sz="2100" b="1" i="0">
                <a:solidFill>
                  <a:srgbClr val="12455E"/>
                </a:solidFill>
                <a:latin typeface="Aptos"/>
                <a:ea typeface="Aptos"/>
                <a:cs typeface="Aptos"/>
              </a:rPr>
              <a:t>Rights can affect who pays and who is compensated even when behavior changes.</a:t>
            </a:r>
          </a:p>
        </p:txBody>
      </p:sp>
      <p:sp>
        <p:nvSpPr>
          <p:cNvPr id="5" name="">
            <a:extLst xmlns:a="http://schemas.openxmlformats.org/drawingml/2006/main">
              <a:ext uri="{FF2B5EF4-FFF2-40B4-BE49-F238E27FC236}">
                <a16:creationId xmlns:a16="http://schemas.microsoft.com/office/drawing/2014/main" id="{A7644D99-44F2-4724-8A91-5682EC1364D4}"/>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5">
            <a:extLst xmlns:a="http://schemas.openxmlformats.org/drawingml/2006/main">
              <a:ext uri="{FF2B5EF4-FFF2-40B4-BE49-F238E27FC236}">
                <a16:creationId xmlns:a16="http://schemas.microsoft.com/office/drawing/2014/main" id="{58AA16CF-AEAC-49E2-AC6D-72C278DFD499}"/>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When Private Markets Omit Effects On Others</a:t>
            </a:r>
          </a:p>
        </p:txBody>
      </p:sp>
      <p:sp>
        <p:nvSpPr>
          <p:cNvPr id="7" name="text-6">
            <a:extLst xmlns:a="http://schemas.openxmlformats.org/drawingml/2006/main">
              <a:ext uri="{FF2B5EF4-FFF2-40B4-BE49-F238E27FC236}">
                <a16:creationId xmlns:a16="http://schemas.microsoft.com/office/drawing/2014/main" id="{678DCBC0-69C2-40D8-B941-F06D6A982168}"/>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68</a:t>
            </a:r>
          </a:p>
        </p:txBody>
      </p:sp>
    </p:spTree>
    <p:extLst>
      <p:ext uri="{BB962C8B-B14F-4D97-AF65-F5344CB8AC3E}">
        <p14:creationId xmlns:p14="http://schemas.microsoft.com/office/powerpoint/2010/main" val="170051807"/>
      </p:ext>
    </p:extLst>
  </p:cSld>
</p:sld>
</file>

<file path=ppt/slides/slide6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AD74C2F8-2C86-4D44-AB3F-5D2C1159EE24}"/>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3  /  LESSON</a:t>
            </a:r>
          </a:p>
        </p:txBody>
      </p:sp>
      <p:sp>
        <p:nvSpPr>
          <p:cNvPr id="2" name="text-1">
            <a:extLst xmlns:a="http://schemas.openxmlformats.org/drawingml/2006/main">
              <a:ext uri="{FF2B5EF4-FFF2-40B4-BE49-F238E27FC236}">
                <a16:creationId xmlns:a16="http://schemas.microsoft.com/office/drawing/2014/main" id="{4CA5D388-8D32-4E61-AA16-174C374F72AF}"/>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Positive externalities</a:t>
            </a:r>
          </a:p>
        </p:txBody>
      </p:sp>
      <p:sp>
        <p:nvSpPr>
          <p:cNvPr id="3" name="text-2">
            <a:extLst xmlns:a="http://schemas.openxmlformats.org/drawingml/2006/main">
              <a:ext uri="{FF2B5EF4-FFF2-40B4-BE49-F238E27FC236}">
                <a16:creationId xmlns:a16="http://schemas.microsoft.com/office/drawing/2014/main" id="{2FE58FE4-28B0-4AF4-9F19-4B7D00ED318D}"/>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Youth sports may benefit families and also improve community health or social connection.</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Demand reflects private benefit; Social value adds benefits to others.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Social value lies above Demand, so private participation can be too low.</a:t>
            </a:r>
          </a:p>
        </p:txBody>
      </p:sp>
      <p:sp>
        <p:nvSpPr>
          <p:cNvPr id="4" name="text-3">
            <a:extLst xmlns:a="http://schemas.openxmlformats.org/drawingml/2006/main">
              <a:ext uri="{FF2B5EF4-FFF2-40B4-BE49-F238E27FC236}">
                <a16:creationId xmlns:a16="http://schemas.microsoft.com/office/drawing/2014/main" id="{90502C90-77EE-459A-886E-14B8D0D1D160}"/>
              </a:ext>
            </a:extLst>
          </p:cNvPr>
          <p:cNvSpPr>
            <a:spLocks xmlns:a="http://schemas.openxmlformats.org/drawingml/2006/main" noGrp="1"/>
          </p:cNvSpPr>
          <p:nvPr/>
        </p:nvSpPr>
        <p:spPr>
          <a:xfrm xmlns:a="http://schemas.openxmlformats.org/drawingml/2006/main">
            <a:off x="723900" y="5486400"/>
            <a:ext cx="107442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100" b="1" i="0">
                <a:solidFill>
                  <a:srgbClr val="12455E"/>
                </a:solidFill>
                <a:latin typeface="Aptos"/>
                <a:ea typeface="Aptos"/>
                <a:cs typeface="Aptos"/>
              </a:defRPr>
            </a:pPr>
            <a:r>
              <a:rPr sz="2100" b="1" i="0">
                <a:solidFill>
                  <a:srgbClr val="12455E"/>
                </a:solidFill>
                <a:latin typeface="Aptos"/>
                <a:ea typeface="Aptos"/>
                <a:cs typeface="Aptos"/>
              </a:rPr>
              <a:t>Some missing units create more social value than they cost.</a:t>
            </a:r>
          </a:p>
        </p:txBody>
      </p:sp>
      <p:sp>
        <p:nvSpPr>
          <p:cNvPr id="5" name="">
            <a:extLst xmlns:a="http://schemas.openxmlformats.org/drawingml/2006/main">
              <a:ext uri="{FF2B5EF4-FFF2-40B4-BE49-F238E27FC236}">
                <a16:creationId xmlns:a16="http://schemas.microsoft.com/office/drawing/2014/main" id="{ABC18C67-2D08-41B8-BB60-620096A92D6C}"/>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5">
            <a:extLst xmlns:a="http://schemas.openxmlformats.org/drawingml/2006/main">
              <a:ext uri="{FF2B5EF4-FFF2-40B4-BE49-F238E27FC236}">
                <a16:creationId xmlns:a16="http://schemas.microsoft.com/office/drawing/2014/main" id="{B802FDE5-0287-447C-B562-390604286CF8}"/>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When Private Markets Omit Effects On Others</a:t>
            </a:r>
          </a:p>
        </p:txBody>
      </p:sp>
      <p:sp>
        <p:nvSpPr>
          <p:cNvPr id="7" name="text-6">
            <a:extLst xmlns:a="http://schemas.openxmlformats.org/drawingml/2006/main">
              <a:ext uri="{FF2B5EF4-FFF2-40B4-BE49-F238E27FC236}">
                <a16:creationId xmlns:a16="http://schemas.microsoft.com/office/drawing/2014/main" id="{9732F947-13A3-47EF-BDFE-6C89C9FCEE74}"/>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69</a:t>
            </a:r>
          </a:p>
        </p:txBody>
      </p:sp>
    </p:spTree>
    <p:extLst>
      <p:ext uri="{BB962C8B-B14F-4D97-AF65-F5344CB8AC3E}">
        <p14:creationId xmlns:p14="http://schemas.microsoft.com/office/powerpoint/2010/main" val="1727304150"/>
      </p:ext>
    </p:extLst>
  </p:cSld>
</p:sld>
</file>

<file path=ppt/slides/slide7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7BBF62E0-BB11-4B88-8ADA-CC22042A1D00}"/>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3  /  LESSON</a:t>
            </a:r>
          </a:p>
        </p:txBody>
      </p:sp>
      <p:sp>
        <p:nvSpPr>
          <p:cNvPr id="2" name="text-1">
            <a:extLst xmlns:a="http://schemas.openxmlformats.org/drawingml/2006/main">
              <a:ext uri="{FF2B5EF4-FFF2-40B4-BE49-F238E27FC236}">
                <a16:creationId xmlns:a16="http://schemas.microsoft.com/office/drawing/2014/main" id="{332015B9-B1AB-42F0-907D-2A23DE8CDD8C}"/>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Away-fan atmosphere is a possible external benefit</a:t>
            </a:r>
          </a:p>
        </p:txBody>
      </p:sp>
      <p:sp>
        <p:nvSpPr>
          <p:cNvPr id="3" name="text-2">
            <a:extLst xmlns:a="http://schemas.openxmlformats.org/drawingml/2006/main">
              <a:ext uri="{FF2B5EF4-FFF2-40B4-BE49-F238E27FC236}">
                <a16:creationId xmlns:a16="http://schemas.microsoft.com/office/drawing/2014/main" id="{EE47CB9D-B380-4212-8C21-EA58807549BC}"/>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A committed away supporter may improve the experience of other spectators or viewers.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Show that a policy changes attendance or fan mix, then changes atmosphere.</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Establish that others value the resulting experience.</a:t>
            </a:r>
          </a:p>
        </p:txBody>
      </p:sp>
      <p:sp>
        <p:nvSpPr>
          <p:cNvPr id="4" name="text-3">
            <a:extLst xmlns:a="http://schemas.openxmlformats.org/drawingml/2006/main">
              <a:ext uri="{FF2B5EF4-FFF2-40B4-BE49-F238E27FC236}">
                <a16:creationId xmlns:a16="http://schemas.microsoft.com/office/drawing/2014/main" id="{B0C76EBA-35F2-45B8-820D-B9627C11622C}"/>
              </a:ext>
            </a:extLst>
          </p:cNvPr>
          <p:cNvSpPr>
            <a:spLocks xmlns:a="http://schemas.openxmlformats.org/drawingml/2006/main" noGrp="1"/>
          </p:cNvSpPr>
          <p:nvPr/>
        </p:nvSpPr>
        <p:spPr>
          <a:xfrm xmlns:a="http://schemas.openxmlformats.org/drawingml/2006/main">
            <a:off x="723900" y="5486400"/>
            <a:ext cx="107442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100" b="1" i="0">
                <a:solidFill>
                  <a:srgbClr val="12455E"/>
                </a:solidFill>
                <a:latin typeface="Aptos"/>
                <a:ea typeface="Aptos"/>
                <a:cs typeface="Aptos"/>
              </a:defRPr>
            </a:pPr>
            <a:r>
              <a:rPr sz="2100" b="1" i="0">
                <a:solidFill>
                  <a:srgbClr val="12455E"/>
                </a:solidFill>
                <a:latin typeface="Aptos"/>
                <a:ea typeface="Aptos"/>
                <a:cs typeface="Aptos"/>
              </a:rPr>
              <a:t>A plausible mechanism is not a measured benefit or proof that a subsidy works.</a:t>
            </a:r>
          </a:p>
        </p:txBody>
      </p:sp>
      <p:sp>
        <p:nvSpPr>
          <p:cNvPr id="5" name="">
            <a:extLst xmlns:a="http://schemas.openxmlformats.org/drawingml/2006/main">
              <a:ext uri="{FF2B5EF4-FFF2-40B4-BE49-F238E27FC236}">
                <a16:creationId xmlns:a16="http://schemas.microsoft.com/office/drawing/2014/main" id="{DAB20880-0AEB-4660-A3D6-9012DCD873CF}"/>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5">
            <a:extLst xmlns:a="http://schemas.openxmlformats.org/drawingml/2006/main">
              <a:ext uri="{FF2B5EF4-FFF2-40B4-BE49-F238E27FC236}">
                <a16:creationId xmlns:a16="http://schemas.microsoft.com/office/drawing/2014/main" id="{8C020E9F-2F4F-4691-B904-6D62BDB0AF03}"/>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When Private Markets Omit Effects On Others</a:t>
            </a:r>
          </a:p>
        </p:txBody>
      </p:sp>
      <p:sp>
        <p:nvSpPr>
          <p:cNvPr id="7" name="text-6">
            <a:extLst xmlns:a="http://schemas.openxmlformats.org/drawingml/2006/main">
              <a:ext uri="{FF2B5EF4-FFF2-40B4-BE49-F238E27FC236}">
                <a16:creationId xmlns:a16="http://schemas.microsoft.com/office/drawing/2014/main" id="{0F883F8E-F21E-477E-BD3F-3175F744FD1E}"/>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70</a:t>
            </a:r>
          </a:p>
        </p:txBody>
      </p:sp>
    </p:spTree>
    <p:extLst>
      <p:ext uri="{BB962C8B-B14F-4D97-AF65-F5344CB8AC3E}">
        <p14:creationId xmlns:p14="http://schemas.microsoft.com/office/powerpoint/2010/main" val="1263377742"/>
      </p:ext>
    </p:extLst>
  </p:cSld>
</p:sld>
</file>

<file path=ppt/slides/slide7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12557A21-ADCC-42C2-8AFD-96E820382DC1}"/>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3  /  LESSON</a:t>
            </a:r>
          </a:p>
        </p:txBody>
      </p:sp>
      <p:sp>
        <p:nvSpPr>
          <p:cNvPr id="2" name="text-1">
            <a:extLst xmlns:a="http://schemas.openxmlformats.org/drawingml/2006/main">
              <a:ext uri="{FF2B5EF4-FFF2-40B4-BE49-F238E27FC236}">
                <a16:creationId xmlns:a16="http://schemas.microsoft.com/office/drawing/2014/main" id="{F0E4B497-AE6E-432D-9EC6-98AE6D5DED97}"/>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Policy options for external benefits</a:t>
            </a:r>
          </a:p>
        </p:txBody>
      </p:sp>
      <p:sp>
        <p:nvSpPr>
          <p:cNvPr id="3" name="text-2">
            <a:extLst xmlns:a="http://schemas.openxmlformats.org/drawingml/2006/main">
              <a:ext uri="{FF2B5EF4-FFF2-40B4-BE49-F238E27FC236}">
                <a16:creationId xmlns:a16="http://schemas.microsoft.com/office/drawing/2014/main" id="{50D9C0C7-E90B-4A6F-95BF-4EC6952B76E2}"/>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A well-designed subsidy may encourage additional participation.</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Direct provision, partnerships, or bargaining arrangements may sometimes work better.</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The size of the benefit and costs of implementation still determine whether a policy is worthwhile.</a:t>
            </a:r>
          </a:p>
        </p:txBody>
      </p:sp>
      <p:sp>
        <p:nvSpPr>
          <p:cNvPr id="4" name="">
            <a:extLst xmlns:a="http://schemas.openxmlformats.org/drawingml/2006/main">
              <a:ext uri="{FF2B5EF4-FFF2-40B4-BE49-F238E27FC236}">
                <a16:creationId xmlns:a16="http://schemas.microsoft.com/office/drawing/2014/main" id="{BA4A8866-18AC-4143-B079-EDBE2F5231B6}"/>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C78A7DD2-EA5D-45D9-844E-99615AD842A3}"/>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When Private Markets Omit Effects On Others</a:t>
            </a:r>
          </a:p>
        </p:txBody>
      </p:sp>
      <p:sp>
        <p:nvSpPr>
          <p:cNvPr id="6" name="text-5">
            <a:extLst xmlns:a="http://schemas.openxmlformats.org/drawingml/2006/main">
              <a:ext uri="{FF2B5EF4-FFF2-40B4-BE49-F238E27FC236}">
                <a16:creationId xmlns:a16="http://schemas.microsoft.com/office/drawing/2014/main" id="{E8375CB9-00B5-4080-BDD9-468BF3FABD70}"/>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71</a:t>
            </a:r>
          </a:p>
        </p:txBody>
      </p:sp>
    </p:spTree>
    <p:extLst>
      <p:ext uri="{BB962C8B-B14F-4D97-AF65-F5344CB8AC3E}">
        <p14:creationId xmlns:p14="http://schemas.microsoft.com/office/powerpoint/2010/main" val="859568700"/>
      </p:ext>
    </p:extLst>
  </p:cSld>
</p:sld>
</file>

<file path=ppt/slides/slide7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349DE655-5BF6-4E76-A202-E189B0659F7A}"/>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3  /  LESSON</a:t>
            </a:r>
          </a:p>
        </p:txBody>
      </p:sp>
      <p:sp>
        <p:nvSpPr>
          <p:cNvPr id="2" name="text-1">
            <a:extLst xmlns:a="http://schemas.openxmlformats.org/drawingml/2006/main">
              <a:ext uri="{FF2B5EF4-FFF2-40B4-BE49-F238E27FC236}">
                <a16:creationId xmlns:a16="http://schemas.microsoft.com/office/drawing/2014/main" id="{31178879-3014-4BFF-9F40-8D0FFDD638B0}"/>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Figure 3.4 · External costs and external benefits</a:t>
            </a:r>
          </a:p>
        </p:txBody>
      </p:sp>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37fa6c0c66a84bb6"/>
          <a:stretch xmlns:a="http://schemas.openxmlformats.org/drawingml/2006/main"/>
        </p:blipFill>
        <p:spPr>
          <a:xfrm xmlns:a="http://schemas.openxmlformats.org/drawingml/2006/main">
            <a:off x="1768379" y="1657350"/>
            <a:ext cx="8655242" cy="3943350"/>
          </a:xfrm>
          <a:prstGeom xmlns:a="http://schemas.openxmlformats.org/drawingml/2006/main" prst="rect">
            <a:avLst/>
          </a:prstGeom>
        </p:spPr>
      </p:pic>
      <p:sp>
        <p:nvSpPr>
          <p:cNvPr id="4" name="text-2">
            <a:extLst xmlns:a="http://schemas.openxmlformats.org/drawingml/2006/main">
              <a:ext uri="{FF2B5EF4-FFF2-40B4-BE49-F238E27FC236}">
                <a16:creationId xmlns:a16="http://schemas.microsoft.com/office/drawing/2014/main" id="{4AF791E4-2427-4B98-ACBA-2122FFD33444}"/>
              </a:ext>
            </a:extLst>
          </p:cNvPr>
          <p:cNvSpPr>
            <a:spLocks xmlns:a="http://schemas.openxmlformats.org/drawingml/2006/main" noGrp="1"/>
          </p:cNvSpPr>
          <p:nvPr/>
        </p:nvSpPr>
        <p:spPr>
          <a:xfrm xmlns:a="http://schemas.openxmlformats.org/drawingml/2006/main">
            <a:off x="685800" y="5676900"/>
            <a:ext cx="108204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875" b="1" i="0">
                <a:solidFill>
                  <a:srgbClr val="12455E"/>
                </a:solidFill>
                <a:latin typeface="Aptos"/>
                <a:ea typeface="Aptos"/>
                <a:cs typeface="Aptos"/>
              </a:defRPr>
            </a:pPr>
            <a:r>
              <a:rPr sz="1875" b="1" i="0">
                <a:solidFill>
                  <a:srgbClr val="12455E"/>
                </a:solidFill>
                <a:latin typeface="Aptos"/>
                <a:ea typeface="Aptos"/>
                <a:cs typeface="Aptos"/>
              </a:rPr>
              <a:t>Social cost above Supply: too much. Social value above Demand: too little.</a:t>
            </a:r>
          </a:p>
        </p:txBody>
      </p:sp>
      <p:sp>
        <p:nvSpPr>
          <p:cNvPr id="5" name="">
            <a:extLst xmlns:a="http://schemas.openxmlformats.org/drawingml/2006/main">
              <a:ext uri="{FF2B5EF4-FFF2-40B4-BE49-F238E27FC236}">
                <a16:creationId xmlns:a16="http://schemas.microsoft.com/office/drawing/2014/main" id="{ABBFDCF5-3874-40E3-A7B1-CE182FDFD6CB}"/>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4">
            <a:extLst xmlns:a="http://schemas.openxmlformats.org/drawingml/2006/main">
              <a:ext uri="{FF2B5EF4-FFF2-40B4-BE49-F238E27FC236}">
                <a16:creationId xmlns:a16="http://schemas.microsoft.com/office/drawing/2014/main" id="{212DB4FE-38CE-4C0E-B218-6A4BE332762B}"/>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When Private Markets Omit Effects On Others</a:t>
            </a:r>
          </a:p>
        </p:txBody>
      </p:sp>
      <p:sp>
        <p:nvSpPr>
          <p:cNvPr id="7" name="text-5">
            <a:extLst xmlns:a="http://schemas.openxmlformats.org/drawingml/2006/main">
              <a:ext uri="{FF2B5EF4-FFF2-40B4-BE49-F238E27FC236}">
                <a16:creationId xmlns:a16="http://schemas.microsoft.com/office/drawing/2014/main" id="{DAD36DB5-4D04-4BC5-9BB9-99BD885E7B05}"/>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72</a:t>
            </a:r>
          </a:p>
        </p:txBody>
      </p:sp>
    </p:spTree>
    <p:extLst>
      <p:ext uri="{BB962C8B-B14F-4D97-AF65-F5344CB8AC3E}">
        <p14:creationId xmlns:p14="http://schemas.microsoft.com/office/powerpoint/2010/main" val="1817593639"/>
      </p:ext>
    </p:extLst>
  </p:cSld>
</p:sld>
</file>

<file path=ppt/slides/slide7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ABFD88DD-7A46-4238-8FB5-CA4F5AB4E43D}"/>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3  /  LESSON</a:t>
            </a:r>
          </a:p>
        </p:txBody>
      </p:sp>
      <p:sp>
        <p:nvSpPr>
          <p:cNvPr id="2" name="text-1">
            <a:extLst xmlns:a="http://schemas.openxmlformats.org/drawingml/2006/main">
              <a:ext uri="{FF2B5EF4-FFF2-40B4-BE49-F238E27FC236}">
                <a16:creationId xmlns:a16="http://schemas.microsoft.com/office/drawing/2014/main" id="{51257F51-97C5-4BC6-8F8C-A0E6E7230403}"/>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Externalities are not public goods</a:t>
            </a:r>
          </a:p>
        </p:txBody>
      </p:sp>
      <p:sp>
        <p:nvSpPr>
          <p:cNvPr id="3" name="text-2">
            <a:extLst xmlns:a="http://schemas.openxmlformats.org/drawingml/2006/main">
              <a:ext uri="{FF2B5EF4-FFF2-40B4-BE49-F238E27FC236}">
                <a16:creationId xmlns:a16="http://schemas.microsoft.com/office/drawing/2014/main" id="{7F7CE7C0-6DC0-47C2-848C-90D33E8DBCDA}"/>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rPr sz="2400" b="1" i="0">
                <a:solidFill>
                  <a:srgbClr val="1D2A33"/>
                </a:solidFill>
                <a:latin typeface="Aptos"/>
                <a:ea typeface="Aptos"/>
                <a:cs typeface="Aptos"/>
              </a:rPr>
              <a:t>Nonrival:</a:t>
            </a:r>
            <a:r>
              <a:t> one person’s use does not substantially reduce what remains for another.</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rPr sz="2400" b="1" i="0">
                <a:solidFill>
                  <a:srgbClr val="1D2A33"/>
                </a:solidFill>
                <a:latin typeface="Aptos"/>
                <a:ea typeface="Aptos"/>
                <a:cs typeface="Aptos"/>
              </a:rPr>
              <a:t>Nonexcludable:</a:t>
            </a:r>
            <a:r>
              <a:t> preventing nonpayers from benefiting is difficult.</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A public good has both characteristics.</a:t>
            </a:r>
          </a:p>
        </p:txBody>
      </p:sp>
      <p:sp>
        <p:nvSpPr>
          <p:cNvPr id="4" name="text-3">
            <a:extLst xmlns:a="http://schemas.openxmlformats.org/drawingml/2006/main">
              <a:ext uri="{FF2B5EF4-FFF2-40B4-BE49-F238E27FC236}">
                <a16:creationId xmlns:a16="http://schemas.microsoft.com/office/drawing/2014/main" id="{38B34EE0-76C3-41E8-B913-A14136A038CB}"/>
              </a:ext>
            </a:extLst>
          </p:cNvPr>
          <p:cNvSpPr>
            <a:spLocks xmlns:a="http://schemas.openxmlformats.org/drawingml/2006/main" noGrp="1"/>
          </p:cNvSpPr>
          <p:nvPr/>
        </p:nvSpPr>
        <p:spPr>
          <a:xfrm xmlns:a="http://schemas.openxmlformats.org/drawingml/2006/main">
            <a:off x="723900" y="5486400"/>
            <a:ext cx="107442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100" b="1" i="0">
                <a:solidFill>
                  <a:srgbClr val="12455E"/>
                </a:solidFill>
                <a:latin typeface="Aptos"/>
                <a:ea typeface="Aptos"/>
                <a:cs typeface="Aptos"/>
              </a:defRPr>
            </a:pPr>
            <a:r>
              <a:rPr sz="2100" b="1" i="0">
                <a:solidFill>
                  <a:srgbClr val="12455E"/>
                </a:solidFill>
                <a:latin typeface="Aptos"/>
                <a:ea typeface="Aptos"/>
                <a:cs typeface="Aptos"/>
              </a:rPr>
              <a:t>Public-good status is a classification of use and access—not popularity.</a:t>
            </a:r>
          </a:p>
        </p:txBody>
      </p:sp>
      <p:sp>
        <p:nvSpPr>
          <p:cNvPr id="5" name="">
            <a:extLst xmlns:a="http://schemas.openxmlformats.org/drawingml/2006/main">
              <a:ext uri="{FF2B5EF4-FFF2-40B4-BE49-F238E27FC236}">
                <a16:creationId xmlns:a16="http://schemas.microsoft.com/office/drawing/2014/main" id="{5208C2F8-C6E0-4A74-9E86-1848A1C5F21C}"/>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5">
            <a:extLst xmlns:a="http://schemas.openxmlformats.org/drawingml/2006/main">
              <a:ext uri="{FF2B5EF4-FFF2-40B4-BE49-F238E27FC236}">
                <a16:creationId xmlns:a16="http://schemas.microsoft.com/office/drawing/2014/main" id="{EE2D535D-BF5B-4ACE-8ED4-20F483660668}"/>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Externalities Are Not Public Goods</a:t>
            </a:r>
          </a:p>
        </p:txBody>
      </p:sp>
      <p:sp>
        <p:nvSpPr>
          <p:cNvPr id="7" name="text-6">
            <a:extLst xmlns:a="http://schemas.openxmlformats.org/drawingml/2006/main">
              <a:ext uri="{FF2B5EF4-FFF2-40B4-BE49-F238E27FC236}">
                <a16:creationId xmlns:a16="http://schemas.microsoft.com/office/drawing/2014/main" id="{13C3521D-4FE5-4D3D-94A8-0A201C84B826}"/>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73</a:t>
            </a:r>
          </a:p>
        </p:txBody>
      </p:sp>
    </p:spTree>
    <p:extLst>
      <p:ext uri="{BB962C8B-B14F-4D97-AF65-F5344CB8AC3E}">
        <p14:creationId xmlns:p14="http://schemas.microsoft.com/office/powerpoint/2010/main" val="1643104380"/>
      </p:ext>
    </p:extLst>
  </p:cSld>
</p:sld>
</file>

<file path=ppt/slides/slide7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0AEAE1F4-DF64-4B0F-9B25-8C550AECBA59}"/>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3  /  LESSON</a:t>
            </a:r>
          </a:p>
        </p:txBody>
      </p:sp>
      <p:sp>
        <p:nvSpPr>
          <p:cNvPr id="2" name="text-1">
            <a:extLst xmlns:a="http://schemas.openxmlformats.org/drawingml/2006/main">
              <a:ext uri="{FF2B5EF4-FFF2-40B4-BE49-F238E27FC236}">
                <a16:creationId xmlns:a16="http://schemas.microsoft.com/office/drawing/2014/main" id="{66DFD8CC-536C-4925-94A5-05B24B08B7A5}"/>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The free-rider problem</a:t>
            </a:r>
          </a:p>
        </p:txBody>
      </p:sp>
      <p:sp>
        <p:nvSpPr>
          <p:cNvPr id="3" name="text-2">
            <a:extLst xmlns:a="http://schemas.openxmlformats.org/drawingml/2006/main">
              <a:ext uri="{FF2B5EF4-FFF2-40B4-BE49-F238E27FC236}">
                <a16:creationId xmlns:a16="http://schemas.microsoft.com/office/drawing/2014/main" id="{72B698A9-4997-44D6-A1DE-641C8D5461D6}"/>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People may hope to enjoy the benefit without contributing.</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Private provision can be difficult even when total value exceeds cost.</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The difficulty arises from nonexcludability and shared benefits.</a:t>
            </a:r>
          </a:p>
        </p:txBody>
      </p:sp>
      <p:sp>
        <p:nvSpPr>
          <p:cNvPr id="4" name="">
            <a:extLst xmlns:a="http://schemas.openxmlformats.org/drawingml/2006/main">
              <a:ext uri="{FF2B5EF4-FFF2-40B4-BE49-F238E27FC236}">
                <a16:creationId xmlns:a16="http://schemas.microsoft.com/office/drawing/2014/main" id="{22258DDF-3E17-4B9A-AFD2-95BEAC82073E}"/>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5477870C-0AC2-4B6E-9ED2-CBC5AB709EE6}"/>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Externalities Are Not Public Goods</a:t>
            </a:r>
          </a:p>
        </p:txBody>
      </p:sp>
      <p:sp>
        <p:nvSpPr>
          <p:cNvPr id="6" name="text-5">
            <a:extLst xmlns:a="http://schemas.openxmlformats.org/drawingml/2006/main">
              <a:ext uri="{FF2B5EF4-FFF2-40B4-BE49-F238E27FC236}">
                <a16:creationId xmlns:a16="http://schemas.microsoft.com/office/drawing/2014/main" id="{EA4673CE-002E-4843-8D4E-7F3561F99CF0}"/>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74</a:t>
            </a:r>
          </a:p>
        </p:txBody>
      </p:sp>
    </p:spTree>
    <p:extLst>
      <p:ext uri="{BB962C8B-B14F-4D97-AF65-F5344CB8AC3E}">
        <p14:creationId xmlns:p14="http://schemas.microsoft.com/office/powerpoint/2010/main" val="702845512"/>
      </p:ext>
    </p:extLst>
  </p:cSld>
</p:sld>
</file>

<file path=ppt/slides/slide7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9834938D-07C2-4158-905E-93E38AA36C11}"/>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3  /  LESSON</a:t>
            </a:r>
          </a:p>
        </p:txBody>
      </p:sp>
      <p:sp>
        <p:nvSpPr>
          <p:cNvPr id="2" name="text-1">
            <a:extLst xmlns:a="http://schemas.openxmlformats.org/drawingml/2006/main">
              <a:ext uri="{FF2B5EF4-FFF2-40B4-BE49-F238E27FC236}">
                <a16:creationId xmlns:a16="http://schemas.microsoft.com/office/drawing/2014/main" id="{845B79BB-E98D-4153-A6B7-6CBA721D58B5}"/>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Public funding does not make a stadium a public good</a:t>
            </a:r>
          </a:p>
        </p:txBody>
      </p:sp>
      <p:sp>
        <p:nvSpPr>
          <p:cNvPr id="3" name="text-2">
            <a:extLst xmlns:a="http://schemas.openxmlformats.org/drawingml/2006/main">
              <a:ext uri="{FF2B5EF4-FFF2-40B4-BE49-F238E27FC236}">
                <a16:creationId xmlns:a16="http://schemas.microsoft.com/office/drawing/2014/main" id="{877698DA-D11D-4F20-869D-381647A05269}"/>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rPr sz="2400" b="1" i="0">
                <a:solidFill>
                  <a:srgbClr val="1D2A33"/>
                </a:solidFill>
                <a:latin typeface="Aptos"/>
                <a:ea typeface="Aptos"/>
                <a:cs typeface="Aptos"/>
              </a:rPr>
              <a:t>A ticketed event is excludable:</a:t>
            </a:r>
            <a:r>
              <a:t> the venue can require a valid ticket.</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rPr sz="2400" b="1" i="0">
                <a:solidFill>
                  <a:srgbClr val="1D2A33"/>
                </a:solidFill>
                <a:latin typeface="Aptos"/>
                <a:ea typeface="Aptos"/>
                <a:cs typeface="Aptos"/>
              </a:rPr>
              <a:t>A seat is rival at capacity:</a:t>
            </a:r>
            <a:r>
              <a:t> two people cannot use it at the same time.</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Public funding describes who pays, not how the product is consumed.</a:t>
            </a:r>
          </a:p>
        </p:txBody>
      </p:sp>
      <p:sp>
        <p:nvSpPr>
          <p:cNvPr id="4" name="text-3">
            <a:extLst xmlns:a="http://schemas.openxmlformats.org/drawingml/2006/main">
              <a:ext uri="{FF2B5EF4-FFF2-40B4-BE49-F238E27FC236}">
                <a16:creationId xmlns:a16="http://schemas.microsoft.com/office/drawing/2014/main" id="{EBFD4817-2398-4D79-8F2E-8B3841CC9639}"/>
              </a:ext>
            </a:extLst>
          </p:cNvPr>
          <p:cNvSpPr>
            <a:spLocks xmlns:a="http://schemas.openxmlformats.org/drawingml/2006/main" noGrp="1"/>
          </p:cNvSpPr>
          <p:nvPr/>
        </p:nvSpPr>
        <p:spPr>
          <a:xfrm xmlns:a="http://schemas.openxmlformats.org/drawingml/2006/main">
            <a:off x="723900" y="5486400"/>
            <a:ext cx="107442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100" b="1" i="0">
                <a:solidFill>
                  <a:srgbClr val="12455E"/>
                </a:solidFill>
                <a:latin typeface="Aptos"/>
                <a:ea typeface="Aptos"/>
                <a:cs typeface="Aptos"/>
              </a:defRPr>
            </a:pPr>
            <a:r>
              <a:rPr sz="2100" b="1" i="0">
                <a:solidFill>
                  <a:srgbClr val="12455E"/>
                </a:solidFill>
                <a:latin typeface="Aptos"/>
                <a:ea typeface="Aptos"/>
                <a:cs typeface="Aptos"/>
              </a:rPr>
              <a:t>Separate the event itself from possible civic-pride or community spillovers.</a:t>
            </a:r>
          </a:p>
        </p:txBody>
      </p:sp>
      <p:sp>
        <p:nvSpPr>
          <p:cNvPr id="5" name="">
            <a:extLst xmlns:a="http://schemas.openxmlformats.org/drawingml/2006/main">
              <a:ext uri="{FF2B5EF4-FFF2-40B4-BE49-F238E27FC236}">
                <a16:creationId xmlns:a16="http://schemas.microsoft.com/office/drawing/2014/main" id="{AADD6E43-B9FB-4423-97AE-A469BD7B065D}"/>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5">
            <a:extLst xmlns:a="http://schemas.openxmlformats.org/drawingml/2006/main">
              <a:ext uri="{FF2B5EF4-FFF2-40B4-BE49-F238E27FC236}">
                <a16:creationId xmlns:a16="http://schemas.microsoft.com/office/drawing/2014/main" id="{1C6D78D8-FD5D-47FC-9621-299DDD09E252}"/>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Externalities Are Not Public Goods</a:t>
            </a:r>
          </a:p>
        </p:txBody>
      </p:sp>
      <p:sp>
        <p:nvSpPr>
          <p:cNvPr id="7" name="text-6">
            <a:extLst xmlns:a="http://schemas.openxmlformats.org/drawingml/2006/main">
              <a:ext uri="{FF2B5EF4-FFF2-40B4-BE49-F238E27FC236}">
                <a16:creationId xmlns:a16="http://schemas.microsoft.com/office/drawing/2014/main" id="{86F35F36-5EB1-4337-8E3C-3FAE226D752A}"/>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75</a:t>
            </a:r>
          </a:p>
        </p:txBody>
      </p:sp>
    </p:spTree>
    <p:extLst>
      <p:ext uri="{BB962C8B-B14F-4D97-AF65-F5344CB8AC3E}">
        <p14:creationId xmlns:p14="http://schemas.microsoft.com/office/powerpoint/2010/main" val="818275313"/>
      </p:ext>
    </p:extLst>
  </p:cSld>
</p:sld>
</file>

<file path=ppt/slides/slide7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3A2C92C2-9F09-49AD-8315-CD78E952DE20}"/>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3  /  LESSON</a:t>
            </a:r>
          </a:p>
        </p:txBody>
      </p:sp>
      <p:sp>
        <p:nvSpPr>
          <p:cNvPr id="2" name="text-1">
            <a:extLst xmlns:a="http://schemas.openxmlformats.org/drawingml/2006/main">
              <a:ext uri="{FF2B5EF4-FFF2-40B4-BE49-F238E27FC236}">
                <a16:creationId xmlns:a16="http://schemas.microsoft.com/office/drawing/2014/main" id="{300F4E4F-D1F0-4EE7-BD26-51B1D2069A7D}"/>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Market power changes the benchmark</a:t>
            </a:r>
          </a:p>
        </p:txBody>
      </p:sp>
      <p:sp>
        <p:nvSpPr>
          <p:cNvPr id="3" name="text-2">
            <a:extLst xmlns:a="http://schemas.openxmlformats.org/drawingml/2006/main">
              <a:ext uri="{FF2B5EF4-FFF2-40B4-BE49-F238E27FC236}">
                <a16:creationId xmlns:a16="http://schemas.microsoft.com/office/drawing/2014/main" id="{18E63663-91FD-49B0-BCBE-3665A9E49BFC}"/>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A price searcher chooses among price–quantity combinations on its demand curve.</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Market power can restrict quantity and put price above marginal cost.</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The relevant no-policy counterfactual must reflect the actual institution.</a:t>
            </a:r>
          </a:p>
        </p:txBody>
      </p:sp>
      <p:sp>
        <p:nvSpPr>
          <p:cNvPr id="4" name="text-3">
            <a:extLst xmlns:a="http://schemas.openxmlformats.org/drawingml/2006/main">
              <a:ext uri="{FF2B5EF4-FFF2-40B4-BE49-F238E27FC236}">
                <a16:creationId xmlns:a16="http://schemas.microsoft.com/office/drawing/2014/main" id="{D1A04F87-21D5-4991-BC34-07F43D99F454}"/>
              </a:ext>
            </a:extLst>
          </p:cNvPr>
          <p:cNvSpPr>
            <a:spLocks xmlns:a="http://schemas.openxmlformats.org/drawingml/2006/main" noGrp="1"/>
          </p:cNvSpPr>
          <p:nvPr/>
        </p:nvSpPr>
        <p:spPr>
          <a:xfrm xmlns:a="http://schemas.openxmlformats.org/drawingml/2006/main">
            <a:off x="723900" y="5486400"/>
            <a:ext cx="107442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100" b="1" i="0">
                <a:solidFill>
                  <a:srgbClr val="12455E"/>
                </a:solidFill>
                <a:latin typeface="Aptos"/>
                <a:ea typeface="Aptos"/>
                <a:cs typeface="Aptos"/>
              </a:defRPr>
            </a:pPr>
            <a:r>
              <a:rPr sz="2100" b="1" i="0">
                <a:solidFill>
                  <a:srgbClr val="12455E"/>
                </a:solidFill>
                <a:latin typeface="Aptos"/>
                <a:ea typeface="Aptos"/>
                <a:cs typeface="Aptos"/>
              </a:rPr>
              <a:t>Chapter 4 develops ticket pricing; Chapters 7–8 develop teams and leagues.</a:t>
            </a:r>
          </a:p>
        </p:txBody>
      </p:sp>
      <p:sp>
        <p:nvSpPr>
          <p:cNvPr id="5" name="">
            <a:extLst xmlns:a="http://schemas.openxmlformats.org/drawingml/2006/main">
              <a:ext uri="{FF2B5EF4-FFF2-40B4-BE49-F238E27FC236}">
                <a16:creationId xmlns:a16="http://schemas.microsoft.com/office/drawing/2014/main" id="{21D1BD7A-8551-4B40-815E-9AD60625F6D7}"/>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5">
            <a:extLst xmlns:a="http://schemas.openxmlformats.org/drawingml/2006/main">
              <a:ext uri="{FF2B5EF4-FFF2-40B4-BE49-F238E27FC236}">
                <a16:creationId xmlns:a16="http://schemas.microsoft.com/office/drawing/2014/main" id="{2DE5B4CA-5280-42B3-B233-9602806A6998}"/>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Market Power Changes The Benchmark</a:t>
            </a:r>
          </a:p>
        </p:txBody>
      </p:sp>
      <p:sp>
        <p:nvSpPr>
          <p:cNvPr id="7" name="text-6">
            <a:extLst xmlns:a="http://schemas.openxmlformats.org/drawingml/2006/main">
              <a:ext uri="{FF2B5EF4-FFF2-40B4-BE49-F238E27FC236}">
                <a16:creationId xmlns:a16="http://schemas.microsoft.com/office/drawing/2014/main" id="{396F0E02-6B1C-43BC-8FAB-51AFE3812B62}"/>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76</a:t>
            </a:r>
          </a:p>
        </p:txBody>
      </p:sp>
    </p:spTree>
    <p:extLst>
      <p:ext uri="{BB962C8B-B14F-4D97-AF65-F5344CB8AC3E}">
        <p14:creationId xmlns:p14="http://schemas.microsoft.com/office/powerpoint/2010/main" val="144838178"/>
      </p:ext>
    </p:extLst>
  </p:cSld>
</p:sld>
</file>

<file path=ppt/slides/slide7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690AD1D4-A79A-499F-BC26-F02B0F311720}"/>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3  /  LESSON</a:t>
            </a:r>
          </a:p>
        </p:txBody>
      </p:sp>
      <p:sp>
        <p:nvSpPr>
          <p:cNvPr id="2" name="text-1">
            <a:extLst xmlns:a="http://schemas.openxmlformats.org/drawingml/2006/main">
              <a:ext uri="{FF2B5EF4-FFF2-40B4-BE49-F238E27FC236}">
                <a16:creationId xmlns:a16="http://schemas.microsoft.com/office/drawing/2014/main" id="{10322B1B-9D10-4977-A099-F1243FE2DF3E}"/>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Table 3.1 · Follow the adjustment</a:t>
            </a:r>
          </a:p>
        </p:txBody>
      </p:sp>
      <p:graphicFrame>
        <p:nvGraphicFramePr>
          <p:cNvPr id="10" name=""/>
          <p:cNvGraphicFramePr/>
          <p:nvPr/>
        </p:nvGraphicFramePr>
        <p:xfrm>
          <a:off xmlns:a="http://schemas.openxmlformats.org/drawingml/2006/main" x="685800" y="1809750"/>
          <a:ext xmlns:a="http://schemas.openxmlformats.org/drawingml/2006/main" cx="10820400" cy="2952750"/>
        </p:xfrm>
        <a:graphic xmlns:a="http://schemas.openxmlformats.org/drawingml/2006/main">
          <a:graphicData uri="http://schemas.openxmlformats.org/drawingml/2006/table">
            <a:tbl>
              <a:tblPr/>
              <a:tblGrid>
                <a:gridCol w="2762250"/>
                <a:gridCol w="8058150"/>
              </a:tblGrid>
              <a:tr h="590550">
                <a:tc>
                  <a:txBody>
                    <a:bodyPr lIns="142875" tIns="95250" rIns="142875" bIns="95250">
                      <a:noAutofit/>
                    </a:bodyPr>
                    <a:lstStyle/>
                    <a:p>
                      <a:r>
                        <a:rPr sz="2100" b="1">
                          <a:solidFill>
                            <a:srgbClr val="FFFFFF"/>
                          </a:solidFill>
                          <a:latin typeface="Aptos"/>
                          <a:ea typeface="Aptos"/>
                          <a:cs typeface="Aptos"/>
                        </a:rPr>
                        <a:t>Step</a:t>
                      </a:r>
                    </a:p>
                  </a:txBody>
                  <a:tcPr marL="91440" marR="91440" marT="45720" marB="45720" anchor="ctr">
                    <a:solidFill>
                      <a:srgbClr val="12455E"/>
                    </a:solidFill>
                  </a:tcPr>
                </a:tc>
                <a:tc>
                  <a:txBody>
                    <a:bodyPr lIns="142875" tIns="95250" rIns="142875" bIns="95250">
                      <a:noAutofit/>
                    </a:bodyPr>
                    <a:lstStyle/>
                    <a:p>
                      <a:r>
                        <a:rPr sz="2100" b="1">
                          <a:solidFill>
                            <a:srgbClr val="FFFFFF"/>
                          </a:solidFill>
                          <a:latin typeface="Aptos"/>
                          <a:ea typeface="Aptos"/>
                          <a:cs typeface="Aptos"/>
                        </a:rPr>
                        <a:t>Question</a:t>
                      </a:r>
                    </a:p>
                  </a:txBody>
                  <a:tcPr marL="91440" marR="91440" marT="45720" marB="45720" anchor="ctr">
                    <a:solidFill>
                      <a:srgbClr val="12455E"/>
                    </a:solidFill>
                  </a:tcPr>
                </a:tc>
              </a:tr>
              <a:tr h="590550">
                <a:tc>
                  <a:txBody>
                    <a:bodyPr lIns="142875" tIns="95250" rIns="142875" bIns="95250">
                      <a:noAutofit/>
                    </a:bodyPr>
                    <a:lstStyle/>
                    <a:p>
                      <a:r>
                        <a:rPr sz="2100" b="0">
                          <a:solidFill>
                            <a:srgbClr val="1D2A33"/>
                          </a:solidFill>
                          <a:latin typeface="Aptos"/>
                          <a:ea typeface="Aptos"/>
                          <a:cs typeface="Aptos"/>
                        </a:rPr>
                        <a:t>Counterfactual</a:t>
                      </a:r>
                    </a:p>
                  </a:txBody>
                  <a:tcPr marL="91440" marR="91440" marT="45720" marB="45720" anchor="ctr">
                    <a:solidFill>
                      <a:srgbClr val="F0F5F7"/>
                    </a:solidFill>
                  </a:tcPr>
                </a:tc>
                <a:tc>
                  <a:txBody>
                    <a:bodyPr lIns="142875" tIns="95250" rIns="142875" bIns="95250">
                      <a:noAutofit/>
                    </a:bodyPr>
                    <a:lstStyle/>
                    <a:p>
                      <a:r>
                        <a:rPr sz="2100" b="0">
                          <a:solidFill>
                            <a:srgbClr val="1D2A33"/>
                          </a:solidFill>
                          <a:latin typeface="Aptos"/>
                          <a:ea typeface="Aptos"/>
                          <a:cs typeface="Aptos"/>
                        </a:rPr>
                        <a:t>Compared with what plausible alternative?</a:t>
                      </a:r>
                    </a:p>
                  </a:txBody>
                  <a:tcPr marL="91440" marR="91440" marT="45720" marB="45720" anchor="ctr">
                    <a:solidFill>
                      <a:srgbClr val="F0F5F7"/>
                    </a:solidFill>
                  </a:tcPr>
                </a:tc>
              </a:tr>
              <a:tr h="590550">
                <a:tc>
                  <a:txBody>
                    <a:bodyPr lIns="142875" tIns="95250" rIns="142875" bIns="95250">
                      <a:noAutofit/>
                    </a:bodyPr>
                    <a:lstStyle/>
                    <a:p>
                      <a:r>
                        <a:rPr sz="2100" b="0">
                          <a:solidFill>
                            <a:srgbClr val="1D2A33"/>
                          </a:solidFill>
                          <a:latin typeface="Aptos"/>
                          <a:ea typeface="Aptos"/>
                          <a:cs typeface="Aptos"/>
                        </a:rPr>
                        <a:t>Behavior</a:t>
                      </a:r>
                    </a:p>
                  </a:txBody>
                  <a:tcPr marL="91440" marR="91440" marT="45720" marB="45720" anchor="ctr">
                    <a:solidFill>
                      <a:srgbClr val="FFFFFF"/>
                    </a:solidFill>
                  </a:tcPr>
                </a:tc>
                <a:tc>
                  <a:txBody>
                    <a:bodyPr lIns="142875" tIns="95250" rIns="142875" bIns="95250">
                      <a:noAutofit/>
                    </a:bodyPr>
                    <a:lstStyle/>
                    <a:p>
                      <a:r>
                        <a:rPr sz="2100" b="0">
                          <a:solidFill>
                            <a:srgbClr val="1D2A33"/>
                          </a:solidFill>
                          <a:latin typeface="Aptos"/>
                          <a:ea typeface="Aptos"/>
                          <a:cs typeface="Aptos"/>
                        </a:rPr>
                        <a:t>How will buyers, sellers, workers, teams, or governments respond?</a:t>
                      </a:r>
                    </a:p>
                  </a:txBody>
                  <a:tcPr marL="91440" marR="91440" marT="45720" marB="45720" anchor="ctr">
                    <a:solidFill>
                      <a:srgbClr val="FFFFFF"/>
                    </a:solidFill>
                  </a:tcPr>
                </a:tc>
              </a:tr>
              <a:tr h="590550">
                <a:tc>
                  <a:txBody>
                    <a:bodyPr lIns="142875" tIns="95250" rIns="142875" bIns="95250">
                      <a:noAutofit/>
                    </a:bodyPr>
                    <a:lstStyle/>
                    <a:p>
                      <a:r>
                        <a:rPr sz="2100" b="0">
                          <a:solidFill>
                            <a:srgbClr val="1D2A33"/>
                          </a:solidFill>
                          <a:latin typeface="Aptos"/>
                          <a:ea typeface="Aptos"/>
                          <a:cs typeface="Aptos"/>
                        </a:rPr>
                        <a:t>Allocation</a:t>
                      </a:r>
                    </a:p>
                  </a:txBody>
                  <a:tcPr marL="91440" marR="91440" marT="45720" marB="45720" anchor="ctr">
                    <a:solidFill>
                      <a:srgbClr val="F0F5F7"/>
                    </a:solidFill>
                  </a:tcPr>
                </a:tc>
                <a:tc>
                  <a:txBody>
                    <a:bodyPr lIns="142875" tIns="95250" rIns="142875" bIns="95250">
                      <a:noAutofit/>
                    </a:bodyPr>
                    <a:lstStyle/>
                    <a:p>
                      <a:r>
                        <a:rPr sz="2100" b="0">
                          <a:solidFill>
                            <a:srgbClr val="1D2A33"/>
                          </a:solidFill>
                          <a:latin typeface="Aptos"/>
                          <a:ea typeface="Aptos"/>
                          <a:cs typeface="Aptos"/>
                        </a:rPr>
                        <a:t>Who receives the tickets, jobs, access, or resources after adjustment?</a:t>
                      </a:r>
                    </a:p>
                  </a:txBody>
                  <a:tcPr marL="91440" marR="91440" marT="45720" marB="45720" anchor="ctr">
                    <a:solidFill>
                      <a:srgbClr val="F0F5F7"/>
                    </a:solidFill>
                  </a:tcPr>
                </a:tc>
              </a:tr>
              <a:tr h="590550">
                <a:tc>
                  <a:txBody>
                    <a:bodyPr lIns="142875" tIns="95250" rIns="142875" bIns="95250">
                      <a:noAutofit/>
                    </a:bodyPr>
                    <a:lstStyle/>
                    <a:p>
                      <a:r>
                        <a:rPr sz="2100" b="0">
                          <a:solidFill>
                            <a:srgbClr val="1D2A33"/>
                          </a:solidFill>
                          <a:latin typeface="Aptos"/>
                          <a:ea typeface="Aptos"/>
                          <a:cs typeface="Aptos"/>
                        </a:rPr>
                        <a:t>Incidence</a:t>
                      </a:r>
                    </a:p>
                  </a:txBody>
                  <a:tcPr marL="91440" marR="91440" marT="45720" marB="45720" anchor="ctr">
                    <a:solidFill>
                      <a:srgbClr val="FFFFFF"/>
                    </a:solidFill>
                  </a:tcPr>
                </a:tc>
                <a:tc>
                  <a:txBody>
                    <a:bodyPr lIns="142875" tIns="95250" rIns="142875" bIns="95250">
                      <a:noAutofit/>
                    </a:bodyPr>
                    <a:lstStyle/>
                    <a:p>
                      <a:r>
                        <a:rPr sz="2100" b="0">
                          <a:solidFill>
                            <a:srgbClr val="1D2A33"/>
                          </a:solidFill>
                          <a:latin typeface="Aptos"/>
                          <a:ea typeface="Aptos"/>
                          <a:cs typeface="Aptos"/>
                        </a:rPr>
                        <a:t>Who bears the economic burden or receives the benefit?</a:t>
                      </a:r>
                    </a:p>
                  </a:txBody>
                  <a:tcPr marL="91440" marR="91440" marT="45720" marB="45720" anchor="ctr">
                    <a:solidFill>
                      <a:srgbClr val="FFFFFF"/>
                    </a:solidFill>
                  </a:tcPr>
                </a:tc>
              </a:tr>
            </a:tbl>
          </a:graphicData>
        </a:graphic>
      </p:graphicFrame>
      <p:sp>
        <p:nvSpPr>
          <p:cNvPr id="4" name="text-2">
            <a:extLst xmlns:a="http://schemas.openxmlformats.org/drawingml/2006/main">
              <a:ext uri="{FF2B5EF4-FFF2-40B4-BE49-F238E27FC236}">
                <a16:creationId xmlns:a16="http://schemas.microsoft.com/office/drawing/2014/main" id="{19613758-63DD-4927-A04C-E03AD0FC316B}"/>
              </a:ext>
            </a:extLst>
          </p:cNvPr>
          <p:cNvSpPr>
            <a:spLocks xmlns:a="http://schemas.openxmlformats.org/drawingml/2006/main" noGrp="1"/>
          </p:cNvSpPr>
          <p:nvPr/>
        </p:nvSpPr>
        <p:spPr>
          <a:xfrm xmlns:a="http://schemas.openxmlformats.org/drawingml/2006/main">
            <a:off x="723900" y="5000625"/>
            <a:ext cx="10744200" cy="1085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250" b="0" i="0">
                <a:solidFill>
                  <a:srgbClr val="12455E"/>
                </a:solidFill>
                <a:latin typeface="Aptos"/>
                <a:ea typeface="Aptos"/>
                <a:cs typeface="Aptos"/>
              </a:defRPr>
            </a:pPr>
            <a:r>
              <a:rPr sz="2250" b="0" i="0">
                <a:solidFill>
                  <a:srgbClr val="12455E"/>
                </a:solidFill>
                <a:latin typeface="Aptos"/>
                <a:ea typeface="Aptos"/>
                <a:cs typeface="Aptos"/>
              </a:rPr>
              <a:t>Start with the alternative, then trace behavior, access, and burden.</a:t>
            </a:r>
          </a:p>
        </p:txBody>
      </p:sp>
      <p:sp>
        <p:nvSpPr>
          <p:cNvPr id="5" name="">
            <a:extLst xmlns:a="http://schemas.openxmlformats.org/drawingml/2006/main">
              <a:ext uri="{FF2B5EF4-FFF2-40B4-BE49-F238E27FC236}">
                <a16:creationId xmlns:a16="http://schemas.microsoft.com/office/drawing/2014/main" id="{D0B92A74-CF64-4869-9D0D-58CF8BBFF2C4}"/>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4">
            <a:extLst xmlns:a="http://schemas.openxmlformats.org/drawingml/2006/main">
              <a:ext uri="{FF2B5EF4-FFF2-40B4-BE49-F238E27FC236}">
                <a16:creationId xmlns:a16="http://schemas.microsoft.com/office/drawing/2014/main" id="{0930D7E2-96BB-4DFF-9020-9752B6230450}"/>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A Policy Analysis Checklist</a:t>
            </a:r>
          </a:p>
        </p:txBody>
      </p:sp>
      <p:sp>
        <p:nvSpPr>
          <p:cNvPr id="7" name="text-5">
            <a:extLst xmlns:a="http://schemas.openxmlformats.org/drawingml/2006/main">
              <a:ext uri="{FF2B5EF4-FFF2-40B4-BE49-F238E27FC236}">
                <a16:creationId xmlns:a16="http://schemas.microsoft.com/office/drawing/2014/main" id="{1F5A10FB-E2ED-41D5-AC6F-A3FFF3B7E974}"/>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77</a:t>
            </a:r>
          </a:p>
        </p:txBody>
      </p:sp>
    </p:spTree>
    <p:extLst>
      <p:ext uri="{BB962C8B-B14F-4D97-AF65-F5344CB8AC3E}">
        <p14:creationId xmlns:p14="http://schemas.microsoft.com/office/powerpoint/2010/main" val="606234168"/>
      </p:ext>
    </p:extLst>
  </p:cSld>
</p:sld>
</file>

<file path=ppt/slides/slide7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572462E0-2D0E-4EEF-B01A-725B5C0D919F}"/>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3  /  LESSON</a:t>
            </a:r>
          </a:p>
        </p:txBody>
      </p:sp>
      <p:sp>
        <p:nvSpPr>
          <p:cNvPr id="2" name="text-1">
            <a:extLst xmlns:a="http://schemas.openxmlformats.org/drawingml/2006/main">
              <a:ext uri="{FF2B5EF4-FFF2-40B4-BE49-F238E27FC236}">
                <a16:creationId xmlns:a16="http://schemas.microsoft.com/office/drawing/2014/main" id="{DD64A646-F935-4F6A-BA58-76107334C41C}"/>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Table 3.1 · Evaluate the result</a:t>
            </a:r>
          </a:p>
        </p:txBody>
      </p:sp>
      <p:graphicFrame>
        <p:nvGraphicFramePr>
          <p:cNvPr id="10" name=""/>
          <p:cNvGraphicFramePr/>
          <p:nvPr/>
        </p:nvGraphicFramePr>
        <p:xfrm>
          <a:off xmlns:a="http://schemas.openxmlformats.org/drawingml/2006/main" x="685800" y="1809750"/>
          <a:ext xmlns:a="http://schemas.openxmlformats.org/drawingml/2006/main" cx="10820400" cy="2857500"/>
        </p:xfrm>
        <a:graphic xmlns:a="http://schemas.openxmlformats.org/drawingml/2006/main">
          <a:graphicData uri="http://schemas.openxmlformats.org/drawingml/2006/table">
            <a:tbl>
              <a:tblPr/>
              <a:tblGrid>
                <a:gridCol w="2762250"/>
                <a:gridCol w="8058150"/>
              </a:tblGrid>
              <a:tr h="714375">
                <a:tc>
                  <a:txBody>
                    <a:bodyPr lIns="142875" tIns="95250" rIns="142875" bIns="95250">
                      <a:noAutofit/>
                    </a:bodyPr>
                    <a:lstStyle/>
                    <a:p>
                      <a:r>
                        <a:rPr sz="2100" b="1">
                          <a:solidFill>
                            <a:srgbClr val="FFFFFF"/>
                          </a:solidFill>
                          <a:latin typeface="Aptos"/>
                          <a:ea typeface="Aptos"/>
                          <a:cs typeface="Aptos"/>
                        </a:rPr>
                        <a:t>Step</a:t>
                      </a:r>
                    </a:p>
                  </a:txBody>
                  <a:tcPr marL="91440" marR="91440" marT="45720" marB="45720" anchor="ctr">
                    <a:solidFill>
                      <a:srgbClr val="12455E"/>
                    </a:solidFill>
                  </a:tcPr>
                </a:tc>
                <a:tc>
                  <a:txBody>
                    <a:bodyPr lIns="142875" tIns="95250" rIns="142875" bIns="95250">
                      <a:noAutofit/>
                    </a:bodyPr>
                    <a:lstStyle/>
                    <a:p>
                      <a:r>
                        <a:rPr sz="2100" b="1">
                          <a:solidFill>
                            <a:srgbClr val="FFFFFF"/>
                          </a:solidFill>
                          <a:latin typeface="Aptos"/>
                          <a:ea typeface="Aptos"/>
                          <a:cs typeface="Aptos"/>
                        </a:rPr>
                        <a:t>Question</a:t>
                      </a:r>
                    </a:p>
                  </a:txBody>
                  <a:tcPr marL="91440" marR="91440" marT="45720" marB="45720" anchor="ctr">
                    <a:solidFill>
                      <a:srgbClr val="12455E"/>
                    </a:solidFill>
                  </a:tcPr>
                </a:tc>
              </a:tr>
              <a:tr h="714375">
                <a:tc>
                  <a:txBody>
                    <a:bodyPr lIns="142875" tIns="95250" rIns="142875" bIns="95250">
                      <a:noAutofit/>
                    </a:bodyPr>
                    <a:lstStyle/>
                    <a:p>
                      <a:r>
                        <a:rPr sz="2100" b="0">
                          <a:solidFill>
                            <a:srgbClr val="1D2A33"/>
                          </a:solidFill>
                          <a:latin typeface="Aptos"/>
                          <a:ea typeface="Aptos"/>
                          <a:cs typeface="Aptos"/>
                        </a:rPr>
                        <a:t>Efficiency</a:t>
                      </a:r>
                    </a:p>
                  </a:txBody>
                  <a:tcPr marL="91440" marR="91440" marT="45720" marB="45720" anchor="ctr">
                    <a:solidFill>
                      <a:srgbClr val="F0F5F7"/>
                    </a:solidFill>
                  </a:tcPr>
                </a:tc>
                <a:tc>
                  <a:txBody>
                    <a:bodyPr lIns="142875" tIns="95250" rIns="142875" bIns="95250">
                      <a:noAutofit/>
                    </a:bodyPr>
                    <a:lstStyle/>
                    <a:p>
                      <a:r>
                        <a:rPr sz="2100" b="0">
                          <a:solidFill>
                            <a:srgbClr val="1D2A33"/>
                          </a:solidFill>
                          <a:latin typeface="Aptos"/>
                          <a:ea typeface="Aptos"/>
                          <a:cs typeface="Aptos"/>
                        </a:rPr>
                        <a:t>Which mutually beneficial trades or external effects change?</a:t>
                      </a:r>
                    </a:p>
                  </a:txBody>
                  <a:tcPr marL="91440" marR="91440" marT="45720" marB="45720" anchor="ctr">
                    <a:solidFill>
                      <a:srgbClr val="F0F5F7"/>
                    </a:solidFill>
                  </a:tcPr>
                </a:tc>
              </a:tr>
              <a:tr h="714375">
                <a:tc>
                  <a:txBody>
                    <a:bodyPr lIns="142875" tIns="95250" rIns="142875" bIns="95250">
                      <a:noAutofit/>
                    </a:bodyPr>
                    <a:lstStyle/>
                    <a:p>
                      <a:r>
                        <a:rPr sz="2100" b="0">
                          <a:solidFill>
                            <a:srgbClr val="1D2A33"/>
                          </a:solidFill>
                          <a:latin typeface="Aptos"/>
                          <a:ea typeface="Aptos"/>
                          <a:cs typeface="Aptos"/>
                        </a:rPr>
                        <a:t>Distribution</a:t>
                      </a:r>
                    </a:p>
                  </a:txBody>
                  <a:tcPr marL="91440" marR="91440" marT="45720" marB="45720" anchor="ctr">
                    <a:solidFill>
                      <a:srgbClr val="FFFFFF"/>
                    </a:solidFill>
                  </a:tcPr>
                </a:tc>
                <a:tc>
                  <a:txBody>
                    <a:bodyPr lIns="142875" tIns="95250" rIns="142875" bIns="95250">
                      <a:noAutofit/>
                    </a:bodyPr>
                    <a:lstStyle/>
                    <a:p>
                      <a:r>
                        <a:rPr sz="2100" b="0">
                          <a:solidFill>
                            <a:srgbClr val="1D2A33"/>
                          </a:solidFill>
                          <a:latin typeface="Aptos"/>
                          <a:ea typeface="Aptos"/>
                          <a:cs typeface="Aptos"/>
                        </a:rPr>
                        <a:t>Who gains and loses, and is that considered fair?</a:t>
                      </a:r>
                    </a:p>
                  </a:txBody>
                  <a:tcPr marL="91440" marR="91440" marT="45720" marB="45720" anchor="ctr">
                    <a:solidFill>
                      <a:srgbClr val="FFFFFF"/>
                    </a:solidFill>
                  </a:tcPr>
                </a:tc>
              </a:tr>
              <a:tr h="714375">
                <a:tc>
                  <a:txBody>
                    <a:bodyPr lIns="142875" tIns="95250" rIns="142875" bIns="95250">
                      <a:noAutofit/>
                    </a:bodyPr>
                    <a:lstStyle/>
                    <a:p>
                      <a:r>
                        <a:rPr sz="2100" b="0">
                          <a:solidFill>
                            <a:srgbClr val="1D2A33"/>
                          </a:solidFill>
                          <a:latin typeface="Aptos"/>
                          <a:ea typeface="Aptos"/>
                          <a:cs typeface="Aptos"/>
                        </a:rPr>
                        <a:t>Evidence</a:t>
                      </a:r>
                    </a:p>
                  </a:txBody>
                  <a:tcPr marL="91440" marR="91440" marT="45720" marB="45720" anchor="ctr">
                    <a:solidFill>
                      <a:srgbClr val="F0F5F7"/>
                    </a:solidFill>
                  </a:tcPr>
                </a:tc>
                <a:tc>
                  <a:txBody>
                    <a:bodyPr lIns="142875" tIns="95250" rIns="142875" bIns="95250">
                      <a:noAutofit/>
                    </a:bodyPr>
                    <a:lstStyle/>
                    <a:p>
                      <a:r>
                        <a:rPr sz="2100" b="0">
                          <a:solidFill>
                            <a:srgbClr val="1D2A33"/>
                          </a:solidFill>
                          <a:latin typeface="Aptos"/>
                          <a:ea typeface="Aptos"/>
                          <a:cs typeface="Aptos"/>
                        </a:rPr>
                        <a:t>Which claims are theoretical, descriptive, or causal?</a:t>
                      </a:r>
                    </a:p>
                  </a:txBody>
                  <a:tcPr marL="91440" marR="91440" marT="45720" marB="45720" anchor="ctr">
                    <a:solidFill>
                      <a:srgbClr val="F0F5F7"/>
                    </a:solidFill>
                  </a:tcPr>
                </a:tc>
              </a:tr>
            </a:tbl>
          </a:graphicData>
        </a:graphic>
      </p:graphicFrame>
      <p:sp>
        <p:nvSpPr>
          <p:cNvPr id="4" name="text-2">
            <a:extLst xmlns:a="http://schemas.openxmlformats.org/drawingml/2006/main">
              <a:ext uri="{FF2B5EF4-FFF2-40B4-BE49-F238E27FC236}">
                <a16:creationId xmlns:a16="http://schemas.microsoft.com/office/drawing/2014/main" id="{624A3E15-D9C7-4448-8A2B-7E30336E2310}"/>
              </a:ext>
            </a:extLst>
          </p:cNvPr>
          <p:cNvSpPr>
            <a:spLocks xmlns:a="http://schemas.openxmlformats.org/drawingml/2006/main" noGrp="1"/>
          </p:cNvSpPr>
          <p:nvPr/>
        </p:nvSpPr>
        <p:spPr>
          <a:xfrm xmlns:a="http://schemas.openxmlformats.org/drawingml/2006/main">
            <a:off x="723900" y="5000625"/>
            <a:ext cx="10744200" cy="1085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250" b="0" i="0">
                <a:solidFill>
                  <a:srgbClr val="12455E"/>
                </a:solidFill>
                <a:latin typeface="Aptos"/>
                <a:ea typeface="Aptos"/>
                <a:cs typeface="Aptos"/>
              </a:defRPr>
            </a:pPr>
            <a:r>
              <a:rPr sz="2250" b="0" i="0">
                <a:solidFill>
                  <a:srgbClr val="12455E"/>
                </a:solidFill>
                <a:latin typeface="Aptos"/>
                <a:ea typeface="Aptos"/>
                <a:cs typeface="Aptos"/>
              </a:rPr>
              <a:t>Keep changes in gains from trade, distribution, and evidence distinct.</a:t>
            </a:r>
          </a:p>
        </p:txBody>
      </p:sp>
      <p:sp>
        <p:nvSpPr>
          <p:cNvPr id="5" name="">
            <a:extLst xmlns:a="http://schemas.openxmlformats.org/drawingml/2006/main">
              <a:ext uri="{FF2B5EF4-FFF2-40B4-BE49-F238E27FC236}">
                <a16:creationId xmlns:a16="http://schemas.microsoft.com/office/drawing/2014/main" id="{FD545F51-C3BF-4CBA-8594-8399C36F6AB8}"/>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4">
            <a:extLst xmlns:a="http://schemas.openxmlformats.org/drawingml/2006/main">
              <a:ext uri="{FF2B5EF4-FFF2-40B4-BE49-F238E27FC236}">
                <a16:creationId xmlns:a16="http://schemas.microsoft.com/office/drawing/2014/main" id="{DDDCD5F3-519F-4CB7-BEB2-461AFE070F50}"/>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A Policy Analysis Checklist</a:t>
            </a:r>
          </a:p>
        </p:txBody>
      </p:sp>
      <p:sp>
        <p:nvSpPr>
          <p:cNvPr id="7" name="text-5">
            <a:extLst xmlns:a="http://schemas.openxmlformats.org/drawingml/2006/main">
              <a:ext uri="{FF2B5EF4-FFF2-40B4-BE49-F238E27FC236}">
                <a16:creationId xmlns:a16="http://schemas.microsoft.com/office/drawing/2014/main" id="{74AEF04D-93A5-41AB-97E2-EA7FCF04D0ED}"/>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78</a:t>
            </a:r>
          </a:p>
        </p:txBody>
      </p:sp>
    </p:spTree>
    <p:extLst>
      <p:ext uri="{BB962C8B-B14F-4D97-AF65-F5344CB8AC3E}">
        <p14:creationId xmlns:p14="http://schemas.microsoft.com/office/powerpoint/2010/main" val="1605206757"/>
      </p:ext>
    </p:extLst>
  </p:cSld>
</p:sld>
</file>

<file path=ppt/slides/slide7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3DE94C02-2739-4430-A76C-2CFE7123913E}"/>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3  /  LESSON</a:t>
            </a:r>
          </a:p>
        </p:txBody>
      </p:sp>
      <p:sp>
        <p:nvSpPr>
          <p:cNvPr id="2" name="text-1">
            <a:extLst xmlns:a="http://schemas.openxmlformats.org/drawingml/2006/main">
              <a:ext uri="{FF2B5EF4-FFF2-40B4-BE49-F238E27FC236}">
                <a16:creationId xmlns:a16="http://schemas.microsoft.com/office/drawing/2014/main" id="{576F653D-4BAA-4596-AF1E-1575A45042E1}"/>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Use the chapter as an AI tutor</a:t>
            </a:r>
          </a:p>
        </p:txBody>
      </p:sp>
      <p:sp>
        <p:nvSpPr>
          <p:cNvPr id="3" name="text-2">
            <a:extLst xmlns:a="http://schemas.openxmlformats.org/drawingml/2006/main">
              <a:ext uri="{FF2B5EF4-FFF2-40B4-BE49-F238E27FC236}">
                <a16:creationId xmlns:a16="http://schemas.microsoft.com/office/drawing/2014/main" id="{94679034-C1ED-4D5A-A6C4-0C4AD9D12D4E}"/>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Upload the Markdown and choose conceptual, graph-reading, arithmetic, algebra, or mixed practice.</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Ask one question at a time; attempt it before receiving a hint or answer.</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Interpret every numerical result in economic language.</a:t>
            </a:r>
          </a:p>
        </p:txBody>
      </p:sp>
      <p:sp>
        <p:nvSpPr>
          <p:cNvPr id="4" name="text-3">
            <a:extLst xmlns:a="http://schemas.openxmlformats.org/drawingml/2006/main">
              <a:ext uri="{FF2B5EF4-FFF2-40B4-BE49-F238E27FC236}">
                <a16:creationId xmlns:a16="http://schemas.microsoft.com/office/drawing/2014/main" id="{5E480117-F9E3-48F1-87AB-645F3A7F0FCB}"/>
              </a:ext>
            </a:extLst>
          </p:cNvPr>
          <p:cNvSpPr>
            <a:spLocks xmlns:a="http://schemas.openxmlformats.org/drawingml/2006/main" noGrp="1"/>
          </p:cNvSpPr>
          <p:nvPr/>
        </p:nvSpPr>
        <p:spPr>
          <a:xfrm xmlns:a="http://schemas.openxmlformats.org/drawingml/2006/main">
            <a:off x="723900" y="5486400"/>
            <a:ext cx="107442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100" b="1" i="0">
                <a:solidFill>
                  <a:srgbClr val="12455E"/>
                </a:solidFill>
                <a:latin typeface="Aptos"/>
                <a:ea typeface="Aptos"/>
                <a:cs typeface="Aptos"/>
              </a:defRPr>
            </a:pPr>
            <a:r>
              <a:rPr sz="2100" b="1" i="0">
                <a:solidFill>
                  <a:srgbClr val="12455E"/>
                </a:solidFill>
                <a:latin typeface="Aptos"/>
                <a:ea typeface="Aptos"/>
                <a:cs typeface="Aptos"/>
              </a:rPr>
              <a:t>Start with concepts and supplied values before solve-from-equations practice.</a:t>
            </a:r>
          </a:p>
        </p:txBody>
      </p:sp>
      <p:sp>
        <p:nvSpPr>
          <p:cNvPr id="5" name="">
            <a:extLst xmlns:a="http://schemas.openxmlformats.org/drawingml/2006/main">
              <a:ext uri="{FF2B5EF4-FFF2-40B4-BE49-F238E27FC236}">
                <a16:creationId xmlns:a16="http://schemas.microsoft.com/office/drawing/2014/main" id="{E5672971-0A39-4F97-824E-D28ED4A96E06}"/>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5">
            <a:extLst xmlns:a="http://schemas.openxmlformats.org/drawingml/2006/main">
              <a:ext uri="{FF2B5EF4-FFF2-40B4-BE49-F238E27FC236}">
                <a16:creationId xmlns:a16="http://schemas.microsoft.com/office/drawing/2014/main" id="{36251B00-BDC0-4072-8185-130630B1998A}"/>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A Policy Analysis Checklist</a:t>
            </a:r>
          </a:p>
        </p:txBody>
      </p:sp>
      <p:sp>
        <p:nvSpPr>
          <p:cNvPr id="7" name="text-6">
            <a:extLst xmlns:a="http://schemas.openxmlformats.org/drawingml/2006/main">
              <a:ext uri="{FF2B5EF4-FFF2-40B4-BE49-F238E27FC236}">
                <a16:creationId xmlns:a16="http://schemas.microsoft.com/office/drawing/2014/main" id="{ED96A9E3-56D1-41D6-9711-3DB981871FA3}"/>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79</a:t>
            </a:r>
          </a:p>
        </p:txBody>
      </p:sp>
    </p:spTree>
    <p:extLst>
      <p:ext uri="{BB962C8B-B14F-4D97-AF65-F5344CB8AC3E}">
        <p14:creationId xmlns:p14="http://schemas.microsoft.com/office/powerpoint/2010/main" val="1073168776"/>
      </p:ext>
    </p:extLst>
  </p:cSld>
</p:sld>
</file>

<file path=ppt/slides/slide8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29E42FE7-BCC2-4202-B4F2-BC0F31B39CC8}"/>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3  /  LESSON</a:t>
            </a:r>
          </a:p>
        </p:txBody>
      </p:sp>
      <p:sp>
        <p:nvSpPr>
          <p:cNvPr id="2" name="text-1">
            <a:extLst xmlns:a="http://schemas.openxmlformats.org/drawingml/2006/main">
              <a:ext uri="{FF2B5EF4-FFF2-40B4-BE49-F238E27FC236}">
                <a16:creationId xmlns:a16="http://schemas.microsoft.com/office/drawing/2014/main" id="{FE0C991F-246A-40D5-A978-7C18DA3DA43D}"/>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Big picture · Follow the adjustment</a:t>
            </a:r>
          </a:p>
        </p:txBody>
      </p:sp>
      <p:sp>
        <p:nvSpPr>
          <p:cNvPr id="3" name="text-2">
            <a:extLst xmlns:a="http://schemas.openxmlformats.org/drawingml/2006/main">
              <a:ext uri="{FF2B5EF4-FFF2-40B4-BE49-F238E27FC236}">
                <a16:creationId xmlns:a16="http://schemas.microsoft.com/office/drawing/2014/main" id="{20889036-F866-4996-84A2-1272F9B6A43A}"/>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rPr sz="2400" b="1" i="0">
                <a:solidFill>
                  <a:srgbClr val="1D2A33"/>
                </a:solidFill>
                <a:latin typeface="Aptos"/>
                <a:ea typeface="Aptos"/>
                <a:cs typeface="Aptos"/>
              </a:rPr>
              <a:t>A price control changes more than the posted price:</a:t>
            </a:r>
            <a:r>
              <a:t> allocation and full cost matter.</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A tax creates a wedge; relative responsiveness determines the burden.</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Government revenue is transferred surplus; deadweight loss is missing value.</a:t>
            </a:r>
          </a:p>
        </p:txBody>
      </p:sp>
      <p:sp>
        <p:nvSpPr>
          <p:cNvPr id="4" name="">
            <a:extLst xmlns:a="http://schemas.openxmlformats.org/drawingml/2006/main">
              <a:ext uri="{FF2B5EF4-FFF2-40B4-BE49-F238E27FC236}">
                <a16:creationId xmlns:a16="http://schemas.microsoft.com/office/drawing/2014/main" id="{5A82C872-89FD-4FA1-A613-1EA4A5621544}"/>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D5F30ED4-89E4-4DBF-9F8F-BF524A1E6291}"/>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Big Picture</a:t>
            </a:r>
          </a:p>
        </p:txBody>
      </p:sp>
      <p:sp>
        <p:nvSpPr>
          <p:cNvPr id="6" name="text-5">
            <a:extLst xmlns:a="http://schemas.openxmlformats.org/drawingml/2006/main">
              <a:ext uri="{FF2B5EF4-FFF2-40B4-BE49-F238E27FC236}">
                <a16:creationId xmlns:a16="http://schemas.microsoft.com/office/drawing/2014/main" id="{44A5F9BA-443D-440B-B50B-1348DE49CC66}"/>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80</a:t>
            </a:r>
          </a:p>
        </p:txBody>
      </p:sp>
    </p:spTree>
    <p:extLst>
      <p:ext uri="{BB962C8B-B14F-4D97-AF65-F5344CB8AC3E}">
        <p14:creationId xmlns:p14="http://schemas.microsoft.com/office/powerpoint/2010/main" val="11910180"/>
      </p:ext>
    </p:extLst>
  </p:cSld>
</p:sld>
</file>

<file path=ppt/slides/slide8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24C07570-1377-41BB-9121-04BA06700EA6}"/>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3  /  LESSON</a:t>
            </a:r>
          </a:p>
        </p:txBody>
      </p:sp>
      <p:sp>
        <p:nvSpPr>
          <p:cNvPr id="2" name="text-1">
            <a:extLst xmlns:a="http://schemas.openxmlformats.org/drawingml/2006/main">
              <a:ext uri="{FF2B5EF4-FFF2-40B4-BE49-F238E27FC236}">
                <a16:creationId xmlns:a16="http://schemas.microsoft.com/office/drawing/2014/main" id="{C0887AE5-A6B8-4EE4-82B1-84ACDDF0733E}"/>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Big picture · Check the benchmark</a:t>
            </a:r>
          </a:p>
        </p:txBody>
      </p:sp>
      <p:sp>
        <p:nvSpPr>
          <p:cNvPr id="3" name="text-2">
            <a:extLst xmlns:a="http://schemas.openxmlformats.org/drawingml/2006/main">
              <a:ext uri="{FF2B5EF4-FFF2-40B4-BE49-F238E27FC236}">
                <a16:creationId xmlns:a16="http://schemas.microsoft.com/office/drawing/2014/main" id="{841B4631-A0C4-4E83-A454-09686F12AB98}"/>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Externalities require social value and social cost.</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Public goods require nonrivalry and nonexcludability.</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Market power can change the counterfactual for every policy comparison.</a:t>
            </a:r>
          </a:p>
        </p:txBody>
      </p:sp>
      <p:sp>
        <p:nvSpPr>
          <p:cNvPr id="4" name="">
            <a:extLst xmlns:a="http://schemas.openxmlformats.org/drawingml/2006/main">
              <a:ext uri="{FF2B5EF4-FFF2-40B4-BE49-F238E27FC236}">
                <a16:creationId xmlns:a16="http://schemas.microsoft.com/office/drawing/2014/main" id="{BF0C6D9E-D59E-488A-9258-65A02CEF863A}"/>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25BC805F-737B-41C1-B775-BF00295B6B6F}"/>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Big Picture</a:t>
            </a:r>
          </a:p>
        </p:txBody>
      </p:sp>
      <p:sp>
        <p:nvSpPr>
          <p:cNvPr id="6" name="text-5">
            <a:extLst xmlns:a="http://schemas.openxmlformats.org/drawingml/2006/main">
              <a:ext uri="{FF2B5EF4-FFF2-40B4-BE49-F238E27FC236}">
                <a16:creationId xmlns:a16="http://schemas.microsoft.com/office/drawing/2014/main" id="{A3746DF3-37E6-4F7A-B483-B130D65DE0BE}"/>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81</a:t>
            </a:r>
          </a:p>
        </p:txBody>
      </p:sp>
    </p:spTree>
    <p:extLst>
      <p:ext uri="{BB962C8B-B14F-4D97-AF65-F5344CB8AC3E}">
        <p14:creationId xmlns:p14="http://schemas.microsoft.com/office/powerpoint/2010/main" val="823133315"/>
      </p:ext>
    </p:extLst>
  </p:cSld>
</p:sld>
</file>

<file path=ppt/slides/slide8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9BBCA7B0-E8FB-4F0F-B839-AA2F3BCDA608}"/>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3  /  REVIEW</a:t>
            </a:r>
          </a:p>
        </p:txBody>
      </p:sp>
      <p:sp>
        <p:nvSpPr>
          <p:cNvPr id="2" name="text-1">
            <a:extLst xmlns:a="http://schemas.openxmlformats.org/drawingml/2006/main">
              <a:ext uri="{FF2B5EF4-FFF2-40B4-BE49-F238E27FC236}">
                <a16:creationId xmlns:a16="http://schemas.microsoft.com/office/drawing/2014/main" id="{A04EBE48-7504-44C2-8B6E-9EA2050E6E1C}"/>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Review questions 1–3</a:t>
            </a:r>
          </a:p>
        </p:txBody>
      </p:sp>
      <p:sp>
        <p:nvSpPr>
          <p:cNvPr id="3" name="text-2">
            <a:extLst xmlns:a="http://schemas.openxmlformats.org/drawingml/2006/main">
              <a:ext uri="{FF2B5EF4-FFF2-40B4-BE49-F238E27FC236}">
                <a16:creationId xmlns:a16="http://schemas.microsoft.com/office/drawing/2014/main" id="{34F3A3EA-B294-434A-A707-D30B20384BAF}"/>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defRPr sz="2175" b="0" i="0">
                <a:solidFill>
                  <a:srgbClr val="1D2A33"/>
                </a:solidFill>
                <a:latin typeface="Aptos"/>
                <a:ea typeface="Aptos"/>
                <a:cs typeface="Aptos"/>
              </a:defRPr>
            </a:pPr>
            <a:r>
              <a:t>1. What makes a price ceiling or price floor binding?</a:t>
            </a:r>
          </a:p>
          <a:p xmlns:a="http://schemas.openxmlformats.org/drawingml/2006/main">
            <a:pPr marL="254000" indent="-152400" algn="l">
              <a:spcAft>
                <a:spcPts val="1600"/>
              </a:spcAft>
              <a:defRPr sz="2175" b="0" i="0">
                <a:solidFill>
                  <a:srgbClr val="1D2A33"/>
                </a:solidFill>
                <a:latin typeface="Aptos"/>
                <a:ea typeface="Aptos"/>
                <a:cs typeface="Aptos"/>
              </a:defRPr>
            </a:pPr>
            <a:r>
              <a:t>2. Why can the full price of a capped ticket exceed its money price?</a:t>
            </a:r>
          </a:p>
          <a:p xmlns:a="http://schemas.openxmlformats.org/drawingml/2006/main">
            <a:pPr marL="254000" indent="-152400" algn="l">
              <a:spcAft>
                <a:spcPts val="1600"/>
              </a:spcAft>
              <a:defRPr sz="2175" b="0" i="0">
                <a:solidFill>
                  <a:srgbClr val="1D2A33"/>
                </a:solidFill>
                <a:latin typeface="Aptos"/>
                <a:ea typeface="Aptos"/>
                <a:cs typeface="Aptos"/>
              </a:defRPr>
            </a:pPr>
            <a:r>
              <a:t>3. Under unrestricted resale, who captures the difference between a capped primary price and a higher secondary-market price?</a:t>
            </a:r>
          </a:p>
        </p:txBody>
      </p:sp>
      <p:sp>
        <p:nvSpPr>
          <p:cNvPr id="4" name="">
            <a:extLst xmlns:a="http://schemas.openxmlformats.org/drawingml/2006/main">
              <a:ext uri="{FF2B5EF4-FFF2-40B4-BE49-F238E27FC236}">
                <a16:creationId xmlns:a16="http://schemas.microsoft.com/office/drawing/2014/main" id="{F5CB5DDA-706A-434B-A1A7-475E2FF90251}"/>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90AB5021-9BAB-4228-A691-77CBE8255F53}"/>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Review Questions</a:t>
            </a:r>
          </a:p>
        </p:txBody>
      </p:sp>
      <p:sp>
        <p:nvSpPr>
          <p:cNvPr id="6" name="text-5">
            <a:extLst xmlns:a="http://schemas.openxmlformats.org/drawingml/2006/main">
              <a:ext uri="{FF2B5EF4-FFF2-40B4-BE49-F238E27FC236}">
                <a16:creationId xmlns:a16="http://schemas.microsoft.com/office/drawing/2014/main" id="{E6BAFFDC-36B1-44B9-9391-0E10A977D552}"/>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82</a:t>
            </a:r>
          </a:p>
        </p:txBody>
      </p:sp>
    </p:spTree>
    <p:extLst>
      <p:ext uri="{BB962C8B-B14F-4D97-AF65-F5344CB8AC3E}">
        <p14:creationId xmlns:p14="http://schemas.microsoft.com/office/powerpoint/2010/main" val="421731920"/>
      </p:ext>
    </p:extLst>
  </p:cSld>
</p:sld>
</file>

<file path=ppt/slides/slide8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2FEF73FD-366C-4E60-B826-D28CB59E6FE5}"/>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3  /  REVIEW</a:t>
            </a:r>
          </a:p>
        </p:txBody>
      </p:sp>
      <p:sp>
        <p:nvSpPr>
          <p:cNvPr id="2" name="text-1">
            <a:extLst xmlns:a="http://schemas.openxmlformats.org/drawingml/2006/main">
              <a:ext uri="{FF2B5EF4-FFF2-40B4-BE49-F238E27FC236}">
                <a16:creationId xmlns:a16="http://schemas.microsoft.com/office/drawing/2014/main" id="{82C53963-085D-4618-85DC-64973E116F48}"/>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Review questions 4–6</a:t>
            </a:r>
          </a:p>
        </p:txBody>
      </p:sp>
      <p:sp>
        <p:nvSpPr>
          <p:cNvPr id="3" name="text-2">
            <a:extLst xmlns:a="http://schemas.openxmlformats.org/drawingml/2006/main">
              <a:ext uri="{FF2B5EF4-FFF2-40B4-BE49-F238E27FC236}">
                <a16:creationId xmlns:a16="http://schemas.microsoft.com/office/drawing/2014/main" id="{A26B196E-7750-45F4-8A96-11AE69E75D8F}"/>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defRPr sz="2175" b="0" i="0">
                <a:solidFill>
                  <a:srgbClr val="1D2A33"/>
                </a:solidFill>
                <a:latin typeface="Aptos"/>
                <a:ea typeface="Aptos"/>
                <a:cs typeface="Aptos"/>
              </a:defRPr>
            </a:pPr>
            <a:r>
              <a:t>4. Distinguish legal tax incidence from economic tax incidence.</a:t>
            </a:r>
          </a:p>
          <a:p xmlns:a="http://schemas.openxmlformats.org/drawingml/2006/main">
            <a:pPr marL="254000" indent="-152400" algn="l">
              <a:spcAft>
                <a:spcPts val="1600"/>
              </a:spcAft>
              <a:defRPr sz="2175" b="0" i="0">
                <a:solidFill>
                  <a:srgbClr val="1D2A33"/>
                </a:solidFill>
                <a:latin typeface="Aptos"/>
                <a:ea typeface="Aptos"/>
                <a:cs typeface="Aptos"/>
              </a:defRPr>
            </a:pPr>
            <a:r>
              <a:t>5. Why does an equivalent tax produce the same competitive outcome whether buyers or sellers remit it?</a:t>
            </a:r>
          </a:p>
          <a:p xmlns:a="http://schemas.openxmlformats.org/drawingml/2006/main">
            <a:pPr marL="254000" indent="-152400" algn="l">
              <a:spcAft>
                <a:spcPts val="1600"/>
              </a:spcAft>
              <a:defRPr sz="2175" b="0" i="0">
                <a:solidFill>
                  <a:srgbClr val="1D2A33"/>
                </a:solidFill>
                <a:latin typeface="Aptos"/>
                <a:ea typeface="Aptos"/>
                <a:cs typeface="Aptos"/>
              </a:defRPr>
            </a:pPr>
            <a:r>
              <a:t>6. How does relative responsiveness affect the division of a tax burden?</a:t>
            </a:r>
          </a:p>
        </p:txBody>
      </p:sp>
      <p:sp>
        <p:nvSpPr>
          <p:cNvPr id="4" name="">
            <a:extLst xmlns:a="http://schemas.openxmlformats.org/drawingml/2006/main">
              <a:ext uri="{FF2B5EF4-FFF2-40B4-BE49-F238E27FC236}">
                <a16:creationId xmlns:a16="http://schemas.microsoft.com/office/drawing/2014/main" id="{876E1938-AF13-4940-9658-92ACF3CC4FC0}"/>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890DC021-24D4-494F-A313-DE88DC90E820}"/>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Review Questions</a:t>
            </a:r>
          </a:p>
        </p:txBody>
      </p:sp>
      <p:sp>
        <p:nvSpPr>
          <p:cNvPr id="6" name="text-5">
            <a:extLst xmlns:a="http://schemas.openxmlformats.org/drawingml/2006/main">
              <a:ext uri="{FF2B5EF4-FFF2-40B4-BE49-F238E27FC236}">
                <a16:creationId xmlns:a16="http://schemas.microsoft.com/office/drawing/2014/main" id="{0E578F84-10BB-4FD6-839E-78B8B8209CC7}"/>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83</a:t>
            </a:r>
          </a:p>
        </p:txBody>
      </p:sp>
    </p:spTree>
    <p:extLst>
      <p:ext uri="{BB962C8B-B14F-4D97-AF65-F5344CB8AC3E}">
        <p14:creationId xmlns:p14="http://schemas.microsoft.com/office/powerpoint/2010/main" val="1796420741"/>
      </p:ext>
    </p:extLst>
  </p:cSld>
</p:sld>
</file>

<file path=ppt/slides/slide8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447B2D1C-138F-4FD5-BE70-A4B1D67F0D7B}"/>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3  /  REVIEW</a:t>
            </a:r>
          </a:p>
        </p:txBody>
      </p:sp>
      <p:sp>
        <p:nvSpPr>
          <p:cNvPr id="2" name="text-1">
            <a:extLst xmlns:a="http://schemas.openxmlformats.org/drawingml/2006/main">
              <a:ext uri="{FF2B5EF4-FFF2-40B4-BE49-F238E27FC236}">
                <a16:creationId xmlns:a16="http://schemas.microsoft.com/office/drawing/2014/main" id="{D96D243D-498B-4B14-9E3E-82181BCE8460}"/>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Review questions 7–9</a:t>
            </a:r>
          </a:p>
        </p:txBody>
      </p:sp>
      <p:sp>
        <p:nvSpPr>
          <p:cNvPr id="3" name="text-2">
            <a:extLst xmlns:a="http://schemas.openxmlformats.org/drawingml/2006/main">
              <a:ext uri="{FF2B5EF4-FFF2-40B4-BE49-F238E27FC236}">
                <a16:creationId xmlns:a16="http://schemas.microsoft.com/office/drawing/2014/main" id="{4E73BC18-20E6-46B6-BC69-53D83F29AB1B}"/>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defRPr sz="2175" b="0" i="0">
                <a:solidFill>
                  <a:srgbClr val="1D2A33"/>
                </a:solidFill>
                <a:latin typeface="Aptos"/>
                <a:ea typeface="Aptos"/>
                <a:cs typeface="Aptos"/>
              </a:defRPr>
            </a:pPr>
            <a:r>
              <a:t>7. Define consumer surplus, producer surplus, total surplus, and deadweight loss.</a:t>
            </a:r>
          </a:p>
          <a:p xmlns:a="http://schemas.openxmlformats.org/drawingml/2006/main">
            <a:pPr marL="254000" indent="-152400" algn="l">
              <a:spcAft>
                <a:spcPts val="1600"/>
              </a:spcAft>
              <a:defRPr sz="2175" b="0" i="0">
                <a:solidFill>
                  <a:srgbClr val="1D2A33"/>
                </a:solidFill>
                <a:latin typeface="Aptos"/>
                <a:ea typeface="Aptos"/>
                <a:cs typeface="Aptos"/>
              </a:defRPr>
            </a:pPr>
            <a:r>
              <a:t>8. Why is government revenue not deadweight loss?</a:t>
            </a:r>
          </a:p>
          <a:p xmlns:a="http://schemas.openxmlformats.org/drawingml/2006/main">
            <a:pPr marL="254000" indent="-152400" algn="l">
              <a:spcAft>
                <a:spcPts val="1600"/>
              </a:spcAft>
              <a:defRPr sz="2175" b="0" i="0">
                <a:solidFill>
                  <a:srgbClr val="1D2A33"/>
                </a:solidFill>
                <a:latin typeface="Aptos"/>
                <a:ea typeface="Aptos"/>
                <a:cs typeface="Aptos"/>
              </a:defRPr>
            </a:pPr>
            <a:r>
              <a:t>9. Why are efficiency and fairness different questions?</a:t>
            </a:r>
          </a:p>
        </p:txBody>
      </p:sp>
      <p:sp>
        <p:nvSpPr>
          <p:cNvPr id="4" name="">
            <a:extLst xmlns:a="http://schemas.openxmlformats.org/drawingml/2006/main">
              <a:ext uri="{FF2B5EF4-FFF2-40B4-BE49-F238E27FC236}">
                <a16:creationId xmlns:a16="http://schemas.microsoft.com/office/drawing/2014/main" id="{62053584-2B81-4BE8-B834-714E3FED0A10}"/>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8EF2F4CB-597B-49A1-8F3F-4CBD481BA6F4}"/>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Review Questions</a:t>
            </a:r>
          </a:p>
        </p:txBody>
      </p:sp>
      <p:sp>
        <p:nvSpPr>
          <p:cNvPr id="6" name="text-5">
            <a:extLst xmlns:a="http://schemas.openxmlformats.org/drawingml/2006/main">
              <a:ext uri="{FF2B5EF4-FFF2-40B4-BE49-F238E27FC236}">
                <a16:creationId xmlns:a16="http://schemas.microsoft.com/office/drawing/2014/main" id="{568A8727-CDB7-40B3-B611-61A19FA44577}"/>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84</a:t>
            </a:r>
          </a:p>
        </p:txBody>
      </p:sp>
    </p:spTree>
    <p:extLst>
      <p:ext uri="{BB962C8B-B14F-4D97-AF65-F5344CB8AC3E}">
        <p14:creationId xmlns:p14="http://schemas.microsoft.com/office/powerpoint/2010/main" val="1363100741"/>
      </p:ext>
    </p:extLst>
  </p:cSld>
</p:sld>
</file>

<file path=ppt/slides/slide8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E4AB58E0-494A-48FC-82BA-113884F8EAC6}"/>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3  /  REVIEW</a:t>
            </a:r>
          </a:p>
        </p:txBody>
      </p:sp>
      <p:sp>
        <p:nvSpPr>
          <p:cNvPr id="2" name="text-1">
            <a:extLst xmlns:a="http://schemas.openxmlformats.org/drawingml/2006/main">
              <a:ext uri="{FF2B5EF4-FFF2-40B4-BE49-F238E27FC236}">
                <a16:creationId xmlns:a16="http://schemas.microsoft.com/office/drawing/2014/main" id="{3C18CDC1-93AE-4E34-9E9D-E987FC21AE25}"/>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Review questions 10–13</a:t>
            </a:r>
          </a:p>
        </p:txBody>
      </p:sp>
      <p:sp>
        <p:nvSpPr>
          <p:cNvPr id="3" name="text-2">
            <a:extLst xmlns:a="http://schemas.openxmlformats.org/drawingml/2006/main">
              <a:ext uri="{FF2B5EF4-FFF2-40B4-BE49-F238E27FC236}">
                <a16:creationId xmlns:a16="http://schemas.microsoft.com/office/drawing/2014/main" id="{051DCB18-A636-4ED5-A8F1-D88724A3766E}"/>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defRPr sz="2175" b="0" i="0">
                <a:solidFill>
                  <a:srgbClr val="1D2A33"/>
                </a:solidFill>
                <a:latin typeface="Aptos"/>
                <a:ea typeface="Aptos"/>
                <a:cs typeface="Aptos"/>
              </a:defRPr>
            </a:pPr>
            <a:r>
              <a:t>10. Distinguish a negative externality from a positive externality.</a:t>
            </a:r>
          </a:p>
          <a:p xmlns:a="http://schemas.openxmlformats.org/drawingml/2006/main">
            <a:pPr marL="254000" indent="-152400" algn="l">
              <a:spcAft>
                <a:spcPts val="1600"/>
              </a:spcAft>
              <a:defRPr sz="2175" b="0" i="0">
                <a:solidFill>
                  <a:srgbClr val="1D2A33"/>
                </a:solidFill>
                <a:latin typeface="Aptos"/>
                <a:ea typeface="Aptos"/>
                <a:cs typeface="Aptos"/>
              </a:defRPr>
            </a:pPr>
            <a:r>
              <a:t>11. What two characteristics define a public good?</a:t>
            </a:r>
          </a:p>
          <a:p xmlns:a="http://schemas.openxmlformats.org/drawingml/2006/main">
            <a:pPr marL="254000" indent="-152400" algn="l">
              <a:spcAft>
                <a:spcPts val="1600"/>
              </a:spcAft>
              <a:defRPr sz="2175" b="0" i="0">
                <a:solidFill>
                  <a:srgbClr val="1D2A33"/>
                </a:solidFill>
                <a:latin typeface="Aptos"/>
                <a:ea typeface="Aptos"/>
                <a:cs typeface="Aptos"/>
              </a:defRPr>
            </a:pPr>
            <a:r>
              <a:t>12. Why is a ticketed stadium event not a pure public good?</a:t>
            </a:r>
          </a:p>
          <a:p xmlns:a="http://schemas.openxmlformats.org/drawingml/2006/main">
            <a:pPr marL="254000" indent="-152400" algn="l">
              <a:spcAft>
                <a:spcPts val="1600"/>
              </a:spcAft>
              <a:defRPr sz="2175" b="0" i="0">
                <a:solidFill>
                  <a:srgbClr val="1D2A33"/>
                </a:solidFill>
                <a:latin typeface="Aptos"/>
                <a:ea typeface="Aptos"/>
                <a:cs typeface="Aptos"/>
              </a:defRPr>
            </a:pPr>
            <a:r>
              <a:t>13. Why can market power change the appropriate policy counterfactual?</a:t>
            </a:r>
          </a:p>
        </p:txBody>
      </p:sp>
      <p:sp>
        <p:nvSpPr>
          <p:cNvPr id="4" name="">
            <a:extLst xmlns:a="http://schemas.openxmlformats.org/drawingml/2006/main">
              <a:ext uri="{FF2B5EF4-FFF2-40B4-BE49-F238E27FC236}">
                <a16:creationId xmlns:a16="http://schemas.microsoft.com/office/drawing/2014/main" id="{F2FAC344-51E9-4AF1-81E0-A10F5479BCDA}"/>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442C412C-8CB5-4385-9377-965B82559881}"/>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Review Questions</a:t>
            </a:r>
          </a:p>
        </p:txBody>
      </p:sp>
      <p:sp>
        <p:nvSpPr>
          <p:cNvPr id="6" name="text-5">
            <a:extLst xmlns:a="http://schemas.openxmlformats.org/drawingml/2006/main">
              <a:ext uri="{FF2B5EF4-FFF2-40B4-BE49-F238E27FC236}">
                <a16:creationId xmlns:a16="http://schemas.microsoft.com/office/drawing/2014/main" id="{2674E405-3F8A-4427-8CA7-18573CE79052}"/>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85</a:t>
            </a:r>
          </a:p>
        </p:txBody>
      </p:sp>
    </p:spTree>
    <p:extLst>
      <p:ext uri="{BB962C8B-B14F-4D97-AF65-F5344CB8AC3E}">
        <p14:creationId xmlns:p14="http://schemas.microsoft.com/office/powerpoint/2010/main" val="937228315"/>
      </p:ext>
    </p:extLst>
  </p:cSld>
</p:sld>
</file>

<file path=ppt/slides/slide8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AC0B2C37-C17B-42C5-8E77-C404697152A3}"/>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3  /  ALGEBRA PRACTICE</a:t>
            </a:r>
          </a:p>
        </p:txBody>
      </p:sp>
      <p:sp>
        <p:nvSpPr>
          <p:cNvPr id="2" name="text-1">
            <a:extLst xmlns:a="http://schemas.openxmlformats.org/drawingml/2006/main">
              <a:ext uri="{FF2B5EF4-FFF2-40B4-BE49-F238E27FC236}">
                <a16:creationId xmlns:a16="http://schemas.microsoft.com/office/drawing/2014/main" id="{B365AFE2-22A3-40C2-8B0D-E0D3B834ECA8}"/>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Problem 1 · A different ceiling</a:t>
            </a:r>
          </a:p>
        </p:txBody>
      </p:sp>
      <p:sp>
        <p:nvSpPr>
          <p:cNvPr id="3" name="text-2">
            <a:extLst xmlns:a="http://schemas.openxmlformats.org/drawingml/2006/main">
              <a:ext uri="{FF2B5EF4-FFF2-40B4-BE49-F238E27FC236}">
                <a16:creationId xmlns:a16="http://schemas.microsoft.com/office/drawing/2014/main" id="{D1E7B2EF-5718-40DC-8984-BBA33F79D53E}"/>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Use demand P = 100 − 5Q and supply P = 20 + 5Q.</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Confirm equilibrium, then find Qd, Qs, and the imbalance at a ceiling of 40.</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Interpret the result.</a:t>
            </a:r>
          </a:p>
        </p:txBody>
      </p:sp>
      <p:sp>
        <p:nvSpPr>
          <p:cNvPr id="4" name="">
            <a:extLst xmlns:a="http://schemas.openxmlformats.org/drawingml/2006/main">
              <a:ext uri="{FF2B5EF4-FFF2-40B4-BE49-F238E27FC236}">
                <a16:creationId xmlns:a16="http://schemas.microsoft.com/office/drawing/2014/main" id="{23D9635F-6928-4A44-A172-EAA8CB11ED8F}"/>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264BC255-9D22-475E-95E8-D225F8F24720}"/>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Problems And Applications</a:t>
            </a:r>
          </a:p>
        </p:txBody>
      </p:sp>
      <p:sp>
        <p:nvSpPr>
          <p:cNvPr id="6" name="text-5">
            <a:extLst xmlns:a="http://schemas.openxmlformats.org/drawingml/2006/main">
              <a:ext uri="{FF2B5EF4-FFF2-40B4-BE49-F238E27FC236}">
                <a16:creationId xmlns:a16="http://schemas.microsoft.com/office/drawing/2014/main" id="{2050D4E0-B55F-47E7-B212-6717FA0FF1E3}"/>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86</a:t>
            </a:r>
          </a:p>
        </p:txBody>
      </p:sp>
    </p:spTree>
    <p:extLst>
      <p:ext uri="{BB962C8B-B14F-4D97-AF65-F5344CB8AC3E}">
        <p14:creationId xmlns:p14="http://schemas.microsoft.com/office/powerpoint/2010/main" val="1802730010"/>
      </p:ext>
    </p:extLst>
  </p:cSld>
</p:sld>
</file>

<file path=ppt/slides/slide8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F3FBCB3C-50FE-4BB4-9B60-1A0F6898DB8F}"/>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3  /  ARITHMETIC AND INTERPRETATION</a:t>
            </a:r>
          </a:p>
        </p:txBody>
      </p:sp>
      <p:sp>
        <p:nvSpPr>
          <p:cNvPr id="2" name="text-1">
            <a:extLst xmlns:a="http://schemas.openxmlformats.org/drawingml/2006/main">
              <a:ext uri="{FF2B5EF4-FFF2-40B4-BE49-F238E27FC236}">
                <a16:creationId xmlns:a16="http://schemas.microsoft.com/office/drawing/2014/main" id="{15B7825F-B1D9-4DF6-9D34-541BB1A03967}"/>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Problem 2 · Resale and affordability</a:t>
            </a:r>
          </a:p>
        </p:txBody>
      </p:sp>
      <p:sp>
        <p:nvSpPr>
          <p:cNvPr id="3" name="text-2">
            <a:extLst xmlns:a="http://schemas.openxmlformats.org/drawingml/2006/main">
              <a:ext uri="{FF2B5EF4-FFF2-40B4-BE49-F238E27FC236}">
                <a16:creationId xmlns:a16="http://schemas.microsoft.com/office/drawing/2014/main" id="{EEBFAF77-A4D9-4972-A422-2BAD32B8A6C2}"/>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A ticket costs £30 initially and can be freely resold for £90.</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Calculate the initial buyer’s resale gain.</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Who benefits, and what restrictions would keep the final-user price near £30?</a:t>
            </a:r>
          </a:p>
        </p:txBody>
      </p:sp>
      <p:sp>
        <p:nvSpPr>
          <p:cNvPr id="4" name="">
            <a:extLst xmlns:a="http://schemas.openxmlformats.org/drawingml/2006/main">
              <a:ext uri="{FF2B5EF4-FFF2-40B4-BE49-F238E27FC236}">
                <a16:creationId xmlns:a16="http://schemas.microsoft.com/office/drawing/2014/main" id="{8B6C9E9B-7A31-4B71-8CEF-B9099E4931D4}"/>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4B9C8875-1E95-4252-8113-117F30442FFD}"/>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Problems And Applications</a:t>
            </a:r>
          </a:p>
        </p:txBody>
      </p:sp>
      <p:sp>
        <p:nvSpPr>
          <p:cNvPr id="6" name="text-5">
            <a:extLst xmlns:a="http://schemas.openxmlformats.org/drawingml/2006/main">
              <a:ext uri="{FF2B5EF4-FFF2-40B4-BE49-F238E27FC236}">
                <a16:creationId xmlns:a16="http://schemas.microsoft.com/office/drawing/2014/main" id="{8EEBA6FA-0655-4DA9-8F5A-4D782C26BA29}"/>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87</a:t>
            </a:r>
          </a:p>
        </p:txBody>
      </p:sp>
    </p:spTree>
    <p:extLst>
      <p:ext uri="{BB962C8B-B14F-4D97-AF65-F5344CB8AC3E}">
        <p14:creationId xmlns:p14="http://schemas.microsoft.com/office/powerpoint/2010/main" val="321622174"/>
      </p:ext>
    </p:extLst>
  </p:cSld>
</p:sld>
</file>

<file path=ppt/slides/slide8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931850FF-703C-48E4-A80F-6E705F6D5245}"/>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3  /  ALGEBRA PRACTICE</a:t>
            </a:r>
          </a:p>
        </p:txBody>
      </p:sp>
      <p:sp>
        <p:nvSpPr>
          <p:cNvPr id="2" name="text-1">
            <a:extLst xmlns:a="http://schemas.openxmlformats.org/drawingml/2006/main">
              <a:ext uri="{FF2B5EF4-FFF2-40B4-BE49-F238E27FC236}">
                <a16:creationId xmlns:a16="http://schemas.microsoft.com/office/drawing/2014/main" id="{88C1DFF3-B542-46A5-84BC-3806C91FCCF2}"/>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Problem 3 · Who remits the tax?</a:t>
            </a:r>
          </a:p>
        </p:txBody>
      </p:sp>
      <p:sp>
        <p:nvSpPr>
          <p:cNvPr id="3" name="text-2">
            <a:extLst xmlns:a="http://schemas.openxmlformats.org/drawingml/2006/main">
              <a:ext uri="{FF2B5EF4-FFF2-40B4-BE49-F238E27FC236}">
                <a16:creationId xmlns:a16="http://schemas.microsoft.com/office/drawing/2014/main" id="{B0F26A6A-D4CF-4826-9798-284AF051E59C}"/>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Use the common demand and supply curves and a tax of 20 per unit.</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Solve Qt, PB, and PS with seller remittance.</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Repeat with buyer remittance; explain why the outcomes match.</a:t>
            </a:r>
          </a:p>
        </p:txBody>
      </p:sp>
      <p:sp>
        <p:nvSpPr>
          <p:cNvPr id="4" name="">
            <a:extLst xmlns:a="http://schemas.openxmlformats.org/drawingml/2006/main">
              <a:ext uri="{FF2B5EF4-FFF2-40B4-BE49-F238E27FC236}">
                <a16:creationId xmlns:a16="http://schemas.microsoft.com/office/drawing/2014/main" id="{4148A7F1-3F3A-47DF-AFFD-B886988B22DA}"/>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3C75C198-34A4-4F48-B946-042512CC4115}"/>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Problems And Applications</a:t>
            </a:r>
          </a:p>
        </p:txBody>
      </p:sp>
      <p:sp>
        <p:nvSpPr>
          <p:cNvPr id="6" name="text-5">
            <a:extLst xmlns:a="http://schemas.openxmlformats.org/drawingml/2006/main">
              <a:ext uri="{FF2B5EF4-FFF2-40B4-BE49-F238E27FC236}">
                <a16:creationId xmlns:a16="http://schemas.microsoft.com/office/drawing/2014/main" id="{E77CE1BE-F6D0-4123-83E3-71FE30C2DC15}"/>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88</a:t>
            </a:r>
          </a:p>
        </p:txBody>
      </p:sp>
    </p:spTree>
    <p:extLst>
      <p:ext uri="{BB962C8B-B14F-4D97-AF65-F5344CB8AC3E}">
        <p14:creationId xmlns:p14="http://schemas.microsoft.com/office/powerpoint/2010/main" val="1123952244"/>
      </p:ext>
    </p:extLst>
  </p:cSld>
</p:sld>
</file>

<file path=ppt/slides/slide8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5FFDF53F-9BF1-401A-948C-C8EC5E2B3683}"/>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3  /  SUPPLIED-VALUE ARITHMETIC</a:t>
            </a:r>
          </a:p>
        </p:txBody>
      </p:sp>
      <p:sp>
        <p:nvSpPr>
          <p:cNvPr id="2" name="text-1">
            <a:extLst xmlns:a="http://schemas.openxmlformats.org/drawingml/2006/main">
              <a:ext uri="{FF2B5EF4-FFF2-40B4-BE49-F238E27FC236}">
                <a16:creationId xmlns:a16="http://schemas.microsoft.com/office/drawing/2014/main" id="{58B3C064-B35C-45A6-8FB6-6F1B4C5A7F74}"/>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Problem 4 · Revenue versus loss</a:t>
            </a:r>
          </a:p>
        </p:txBody>
      </p:sp>
      <p:sp>
        <p:nvSpPr>
          <p:cNvPr id="3" name="text-2">
            <a:extLst xmlns:a="http://schemas.openxmlformats.org/drawingml/2006/main">
              <a:ext uri="{FF2B5EF4-FFF2-40B4-BE49-F238E27FC236}">
                <a16:creationId xmlns:a16="http://schemas.microsoft.com/office/drawing/2014/main" id="{21B67D22-AA58-4F8C-9CF4-DF2C981242E4}"/>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A tax is 12 per unit and reduces quantity from 50 to 44.</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Calculate tax revenue and triangular deadweight loss.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Explain why the amounts have different economic meanings.</a:t>
            </a:r>
          </a:p>
        </p:txBody>
      </p:sp>
      <p:sp>
        <p:nvSpPr>
          <p:cNvPr id="4" name="">
            <a:extLst xmlns:a="http://schemas.openxmlformats.org/drawingml/2006/main">
              <a:ext uri="{FF2B5EF4-FFF2-40B4-BE49-F238E27FC236}">
                <a16:creationId xmlns:a16="http://schemas.microsoft.com/office/drawing/2014/main" id="{15A8D122-C4F8-48DE-85DC-A94D9E743CA3}"/>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B4925800-BA44-4CD9-9A9F-39431A77AE87}"/>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Problems And Applications</a:t>
            </a:r>
          </a:p>
        </p:txBody>
      </p:sp>
      <p:sp>
        <p:nvSpPr>
          <p:cNvPr id="6" name="text-5">
            <a:extLst xmlns:a="http://schemas.openxmlformats.org/drawingml/2006/main">
              <a:ext uri="{FF2B5EF4-FFF2-40B4-BE49-F238E27FC236}">
                <a16:creationId xmlns:a16="http://schemas.microsoft.com/office/drawing/2014/main" id="{699DCB04-0C07-4A36-85A5-DAC862FC85AC}"/>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89</a:t>
            </a:r>
          </a:p>
        </p:txBody>
      </p:sp>
    </p:spTree>
    <p:extLst>
      <p:ext uri="{BB962C8B-B14F-4D97-AF65-F5344CB8AC3E}">
        <p14:creationId xmlns:p14="http://schemas.microsoft.com/office/powerpoint/2010/main" val="1035678424"/>
      </p:ext>
    </p:extLst>
  </p:cSld>
</p:sld>
</file>

<file path=ppt/slides/slide9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3ED03A13-334D-4F31-BDBF-49272CF790A5}"/>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3  /  SUPPLIED-VALUE ARITHMETIC</a:t>
            </a:r>
          </a:p>
        </p:txBody>
      </p:sp>
      <p:sp>
        <p:nvSpPr>
          <p:cNvPr id="2" name="text-1">
            <a:extLst xmlns:a="http://schemas.openxmlformats.org/drawingml/2006/main">
              <a:ext uri="{FF2B5EF4-FFF2-40B4-BE49-F238E27FC236}">
                <a16:creationId xmlns:a16="http://schemas.microsoft.com/office/drawing/2014/main" id="{1DB1EAF1-FC5A-4F53-B18B-0AFC004AF765}"/>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Problem 5 · Track the lost private surplus</a:t>
            </a:r>
          </a:p>
        </p:txBody>
      </p:sp>
      <p:sp>
        <p:nvSpPr>
          <p:cNvPr id="3" name="text-2">
            <a:extLst xmlns:a="http://schemas.openxmlformats.org/drawingml/2006/main">
              <a:ext uri="{FF2B5EF4-FFF2-40B4-BE49-F238E27FC236}">
                <a16:creationId xmlns:a16="http://schemas.microsoft.com/office/drawing/2014/main" id="{6FA1665A-58AB-463A-BBC7-F4090C40CB13}"/>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Consumer surplus falls from 160 to 90; producer surplus also falls from 160 to 90.</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Calculate the combined reduction.</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Separate it into government revenue and deadweight loss in the common taxed market.</a:t>
            </a:r>
          </a:p>
        </p:txBody>
      </p:sp>
      <p:sp>
        <p:nvSpPr>
          <p:cNvPr id="4" name="">
            <a:extLst xmlns:a="http://schemas.openxmlformats.org/drawingml/2006/main">
              <a:ext uri="{FF2B5EF4-FFF2-40B4-BE49-F238E27FC236}">
                <a16:creationId xmlns:a16="http://schemas.microsoft.com/office/drawing/2014/main" id="{16BAF9D9-2743-44FC-A961-9E99ED6456A6}"/>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FF4D777B-E201-4932-B06C-41FC0E3F4ECC}"/>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Problems And Applications</a:t>
            </a:r>
          </a:p>
        </p:txBody>
      </p:sp>
      <p:sp>
        <p:nvSpPr>
          <p:cNvPr id="6" name="text-5">
            <a:extLst xmlns:a="http://schemas.openxmlformats.org/drawingml/2006/main">
              <a:ext uri="{FF2B5EF4-FFF2-40B4-BE49-F238E27FC236}">
                <a16:creationId xmlns:a16="http://schemas.microsoft.com/office/drawing/2014/main" id="{5A5A0560-BCD0-4783-B43F-1C91D0BD2B19}"/>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90</a:t>
            </a:r>
          </a:p>
        </p:txBody>
      </p:sp>
    </p:spTree>
    <p:extLst>
      <p:ext uri="{BB962C8B-B14F-4D97-AF65-F5344CB8AC3E}">
        <p14:creationId xmlns:p14="http://schemas.microsoft.com/office/powerpoint/2010/main" val="1461014863"/>
      </p:ext>
    </p:extLst>
  </p:cSld>
</p:sld>
</file>

<file path=ppt/slides/slide9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BD032F81-54CB-4011-8797-814B5128580F}"/>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3  /  POLICY APPLICATION</a:t>
            </a:r>
          </a:p>
        </p:txBody>
      </p:sp>
      <p:sp>
        <p:nvSpPr>
          <p:cNvPr id="2" name="text-1">
            <a:extLst xmlns:a="http://schemas.openxmlformats.org/drawingml/2006/main">
              <a:ext uri="{FF2B5EF4-FFF2-40B4-BE49-F238E27FC236}">
                <a16:creationId xmlns:a16="http://schemas.microsoft.com/office/drawing/2014/main" id="{05F2A5AB-59C1-46C7-B6C2-47C569AC5E99}"/>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Problem 6 · A congestion fee</a:t>
            </a:r>
          </a:p>
        </p:txBody>
      </p:sp>
      <p:sp>
        <p:nvSpPr>
          <p:cNvPr id="3" name="text-2">
            <a:extLst xmlns:a="http://schemas.openxmlformats.org/drawingml/2006/main">
              <a:ext uri="{FF2B5EF4-FFF2-40B4-BE49-F238E27FC236}">
                <a16:creationId xmlns:a16="http://schemas.microsoft.com/office/drawing/2014/main" id="{87F3EAB2-DA57-4C90-80B1-829F6F90B485}"/>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A proposed stadium parking fee is defended as a response to congestion.</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Identify the externality, affected third parties, and counterfactual.</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What evidence would help choose the fee?</a:t>
            </a:r>
          </a:p>
        </p:txBody>
      </p:sp>
      <p:sp>
        <p:nvSpPr>
          <p:cNvPr id="4" name="">
            <a:extLst xmlns:a="http://schemas.openxmlformats.org/drawingml/2006/main">
              <a:ext uri="{FF2B5EF4-FFF2-40B4-BE49-F238E27FC236}">
                <a16:creationId xmlns:a16="http://schemas.microsoft.com/office/drawing/2014/main" id="{BB5B99DD-4714-43E1-A1F6-CA53132AB7B4}"/>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471C6D95-6750-404D-863F-6CEA38ED44E0}"/>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Problems And Applications</a:t>
            </a:r>
          </a:p>
        </p:txBody>
      </p:sp>
      <p:sp>
        <p:nvSpPr>
          <p:cNvPr id="6" name="text-5">
            <a:extLst xmlns:a="http://schemas.openxmlformats.org/drawingml/2006/main">
              <a:ext uri="{FF2B5EF4-FFF2-40B4-BE49-F238E27FC236}">
                <a16:creationId xmlns:a16="http://schemas.microsoft.com/office/drawing/2014/main" id="{DA4E7666-BDFD-4B73-A4B7-3A8CD88AD6DE}"/>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91</a:t>
            </a:r>
          </a:p>
        </p:txBody>
      </p:sp>
    </p:spTree>
    <p:extLst>
      <p:ext uri="{BB962C8B-B14F-4D97-AF65-F5344CB8AC3E}">
        <p14:creationId xmlns:p14="http://schemas.microsoft.com/office/powerpoint/2010/main" val="76527836"/>
      </p:ext>
    </p:extLst>
  </p:cSld>
</p:sld>
</file>

<file path=ppt/slides/slide9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9AEA1E5E-9680-42AF-85C3-E5E15A9D3A62}"/>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3  /  CONCEPTUAL PRACTICE</a:t>
            </a:r>
          </a:p>
        </p:txBody>
      </p:sp>
      <p:sp>
        <p:nvSpPr>
          <p:cNvPr id="2" name="text-1">
            <a:extLst xmlns:a="http://schemas.openxmlformats.org/drawingml/2006/main">
              <a:ext uri="{FF2B5EF4-FFF2-40B4-BE49-F238E27FC236}">
                <a16:creationId xmlns:a16="http://schemas.microsoft.com/office/drawing/2014/main" id="{51C71A00-03CD-45DC-8ED8-DA0072A1F4CD}"/>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Problem 7 · Public funding and public goods</a:t>
            </a:r>
          </a:p>
        </p:txBody>
      </p:sp>
      <p:sp>
        <p:nvSpPr>
          <p:cNvPr id="3" name="text-2">
            <a:extLst xmlns:a="http://schemas.openxmlformats.org/drawingml/2006/main">
              <a:ext uri="{FF2B5EF4-FFF2-40B4-BE49-F238E27FC236}">
                <a16:creationId xmlns:a16="http://schemas.microsoft.com/office/drawing/2014/main" id="{4FA63EDC-8700-49A8-A03D-6569DAE5773B}"/>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rPr sz="2400" b="1" i="0">
                <a:solidFill>
                  <a:srgbClr val="1D2A33"/>
                </a:solidFill>
                <a:latin typeface="Aptos"/>
                <a:ea typeface="Aptos"/>
                <a:cs typeface="Aptos"/>
              </a:rPr>
              <a:t>An official says:</a:t>
            </a:r>
            <a:r>
              <a:t> “The stadium is publicly funded, so it is a public good.”</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Evaluate using rivalry and excludability.</a:t>
            </a:r>
          </a:p>
        </p:txBody>
      </p:sp>
      <p:sp>
        <p:nvSpPr>
          <p:cNvPr id="4" name="">
            <a:extLst xmlns:a="http://schemas.openxmlformats.org/drawingml/2006/main">
              <a:ext uri="{FF2B5EF4-FFF2-40B4-BE49-F238E27FC236}">
                <a16:creationId xmlns:a16="http://schemas.microsoft.com/office/drawing/2014/main" id="{51057ACD-BA25-4D22-B320-A7FCD2711999}"/>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0039D391-BAFA-4FD2-8C08-63F8855AB3CD}"/>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Problems And Applications</a:t>
            </a:r>
          </a:p>
        </p:txBody>
      </p:sp>
      <p:sp>
        <p:nvSpPr>
          <p:cNvPr id="6" name="text-5">
            <a:extLst xmlns:a="http://schemas.openxmlformats.org/drawingml/2006/main">
              <a:ext uri="{FF2B5EF4-FFF2-40B4-BE49-F238E27FC236}">
                <a16:creationId xmlns:a16="http://schemas.microsoft.com/office/drawing/2014/main" id="{484C4260-7B8E-4B03-AD61-C379371A05C1}"/>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92</a:t>
            </a:r>
          </a:p>
        </p:txBody>
      </p:sp>
    </p:spTree>
    <p:extLst>
      <p:ext uri="{BB962C8B-B14F-4D97-AF65-F5344CB8AC3E}">
        <p14:creationId xmlns:p14="http://schemas.microsoft.com/office/powerpoint/2010/main" val="1226830644"/>
      </p:ext>
    </p:extLst>
  </p:cSld>
</p:sld>
</file>

<file path=ppt/slides/slide9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25BE94E0-3B58-417C-9444-B3FF54FDFE33}"/>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3  /  POLICY APPLICATION</a:t>
            </a:r>
          </a:p>
        </p:txBody>
      </p:sp>
      <p:sp>
        <p:nvSpPr>
          <p:cNvPr id="2" name="text-1">
            <a:extLst xmlns:a="http://schemas.openxmlformats.org/drawingml/2006/main">
              <a:ext uri="{FF2B5EF4-FFF2-40B4-BE49-F238E27FC236}">
                <a16:creationId xmlns:a16="http://schemas.microsoft.com/office/drawing/2014/main" id="{C192EBA7-780B-4383-A9A0-FAF02EC2EF7A}"/>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Problem 8 · Youth sports and external benefits</a:t>
            </a:r>
          </a:p>
        </p:txBody>
      </p:sp>
      <p:sp>
        <p:nvSpPr>
          <p:cNvPr id="3" name="text-2">
            <a:extLst xmlns:a="http://schemas.openxmlformats.org/drawingml/2006/main">
              <a:ext uri="{FF2B5EF4-FFF2-40B4-BE49-F238E27FC236}">
                <a16:creationId xmlns:a16="http://schemas.microsoft.com/office/drawing/2014/main" id="{1C536C97-2EEA-47D8-9037-0948C63BC662}"/>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Separate benefits to participating families from possible health benefits to the community.</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What evidence would you need before recommending a subsidy?</a:t>
            </a:r>
          </a:p>
        </p:txBody>
      </p:sp>
      <p:sp>
        <p:nvSpPr>
          <p:cNvPr id="4" name="">
            <a:extLst xmlns:a="http://schemas.openxmlformats.org/drawingml/2006/main">
              <a:ext uri="{FF2B5EF4-FFF2-40B4-BE49-F238E27FC236}">
                <a16:creationId xmlns:a16="http://schemas.microsoft.com/office/drawing/2014/main" id="{8364BAE5-362B-4B6C-8372-E22CB6ABFD3A}"/>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2CDB57E8-9DA0-4D9F-84AE-B8E88AC77514}"/>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Problems And Applications</a:t>
            </a:r>
          </a:p>
        </p:txBody>
      </p:sp>
      <p:sp>
        <p:nvSpPr>
          <p:cNvPr id="6" name="text-5">
            <a:extLst xmlns:a="http://schemas.openxmlformats.org/drawingml/2006/main">
              <a:ext uri="{FF2B5EF4-FFF2-40B4-BE49-F238E27FC236}">
                <a16:creationId xmlns:a16="http://schemas.microsoft.com/office/drawing/2014/main" id="{9C6417FD-F1C2-4D6D-B149-4DDE4B32F888}"/>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93</a:t>
            </a:r>
          </a:p>
        </p:txBody>
      </p:sp>
    </p:spTree>
    <p:extLst>
      <p:ext uri="{BB962C8B-B14F-4D97-AF65-F5344CB8AC3E}">
        <p14:creationId xmlns:p14="http://schemas.microsoft.com/office/powerpoint/2010/main" val="838476536"/>
      </p:ext>
    </p:extLst>
  </p:cSld>
</p:sld>
</file>

<file path=ppt/slides/slide9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22DA4DF3-E6DA-4CD7-B797-FEFB36ADD6F4}"/>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3  /  EVIDENCE ACTIVITY</a:t>
            </a:r>
          </a:p>
        </p:txBody>
      </p:sp>
      <p:sp>
        <p:nvSpPr>
          <p:cNvPr id="2" name="text-1">
            <a:extLst xmlns:a="http://schemas.openxmlformats.org/drawingml/2006/main">
              <a:ext uri="{FF2B5EF4-FFF2-40B4-BE49-F238E27FC236}">
                <a16:creationId xmlns:a16="http://schemas.microsoft.com/office/drawing/2014/main" id="{727E0F4E-8E33-42CC-BEA0-DB80F2FFC667}"/>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Evidence activity · Select a claim</a:t>
            </a:r>
          </a:p>
        </p:txBody>
      </p:sp>
      <p:sp>
        <p:nvSpPr>
          <p:cNvPr id="3" name="text-2">
            <a:extLst xmlns:a="http://schemas.openxmlformats.org/drawingml/2006/main">
              <a:ext uri="{FF2B5EF4-FFF2-40B4-BE49-F238E27FC236}">
                <a16:creationId xmlns:a16="http://schemas.microsoft.com/office/drawing/2014/main" id="{A8FC6490-D0B5-4B45-8C78-D15499A614E7}"/>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Find a current sports-policy claim about a ticket rule, tax, subsidy, congestion fee, labor standard, or participation program.</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Record the source and access date.</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Use the chapter’s questions to separate the rule, mechanism, and evidence.</a:t>
            </a:r>
          </a:p>
        </p:txBody>
      </p:sp>
      <p:sp>
        <p:nvSpPr>
          <p:cNvPr id="4" name="">
            <a:extLst xmlns:a="http://schemas.openxmlformats.org/drawingml/2006/main">
              <a:ext uri="{FF2B5EF4-FFF2-40B4-BE49-F238E27FC236}">
                <a16:creationId xmlns:a16="http://schemas.microsoft.com/office/drawing/2014/main" id="{1CF96589-A3AC-48B6-ADE8-F2B0D5099B0C}"/>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D844A6DA-7633-4563-A549-7A78826FFE26}"/>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Evidence Activity</a:t>
            </a:r>
          </a:p>
        </p:txBody>
      </p:sp>
      <p:sp>
        <p:nvSpPr>
          <p:cNvPr id="6" name="text-5">
            <a:extLst xmlns:a="http://schemas.openxmlformats.org/drawingml/2006/main">
              <a:ext uri="{FF2B5EF4-FFF2-40B4-BE49-F238E27FC236}">
                <a16:creationId xmlns:a16="http://schemas.microsoft.com/office/drawing/2014/main" id="{C50EFE5F-B669-400D-A587-3C3955BBBAA3}"/>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94</a:t>
            </a:r>
          </a:p>
        </p:txBody>
      </p:sp>
    </p:spTree>
    <p:extLst>
      <p:ext uri="{BB962C8B-B14F-4D97-AF65-F5344CB8AC3E}">
        <p14:creationId xmlns:p14="http://schemas.microsoft.com/office/powerpoint/2010/main" val="993368455"/>
      </p:ext>
    </p:extLst>
  </p:cSld>
</p:sld>
</file>

<file path=ppt/slides/slide9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3867B6D0-43CD-422B-B6B7-AE6CB0947BC3}"/>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3  /  EVIDENCE ACTIVITY</a:t>
            </a:r>
          </a:p>
        </p:txBody>
      </p:sp>
      <p:sp>
        <p:nvSpPr>
          <p:cNvPr id="2" name="text-1">
            <a:extLst xmlns:a="http://schemas.openxmlformats.org/drawingml/2006/main">
              <a:ext uri="{FF2B5EF4-FFF2-40B4-BE49-F238E27FC236}">
                <a16:creationId xmlns:a16="http://schemas.microsoft.com/office/drawing/2014/main" id="{9BD0CCFC-53A7-4A99-8F36-B01E993761DB}"/>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Evidence activity · Trace the mechanism</a:t>
            </a:r>
          </a:p>
        </p:txBody>
      </p:sp>
      <p:sp>
        <p:nvSpPr>
          <p:cNvPr id="3" name="text-2">
            <a:extLst xmlns:a="http://schemas.openxmlformats.org/drawingml/2006/main">
              <a:ext uri="{FF2B5EF4-FFF2-40B4-BE49-F238E27FC236}">
                <a16:creationId xmlns:a16="http://schemas.microsoft.com/office/drawing/2014/main" id="{D1A265BD-3D1E-47A7-82ED-AC20264FBCB8}"/>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What is the policy, market, and relevant counterfactual?</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Is the policy binding or behaviorally important?</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What adjustments in price, quantity, quality, eligibility, or resale are plausible?</a:t>
            </a:r>
          </a:p>
        </p:txBody>
      </p:sp>
      <p:sp>
        <p:nvSpPr>
          <p:cNvPr id="4" name="">
            <a:extLst xmlns:a="http://schemas.openxmlformats.org/drawingml/2006/main">
              <a:ext uri="{FF2B5EF4-FFF2-40B4-BE49-F238E27FC236}">
                <a16:creationId xmlns:a16="http://schemas.microsoft.com/office/drawing/2014/main" id="{4E525A36-F0C1-4D3D-8F6A-F051E9383FC5}"/>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BC41E718-A4AD-4BBE-9FC3-948ED8BF79D0}"/>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Evidence Activity</a:t>
            </a:r>
          </a:p>
        </p:txBody>
      </p:sp>
      <p:sp>
        <p:nvSpPr>
          <p:cNvPr id="6" name="text-5">
            <a:extLst xmlns:a="http://schemas.openxmlformats.org/drawingml/2006/main">
              <a:ext uri="{FF2B5EF4-FFF2-40B4-BE49-F238E27FC236}">
                <a16:creationId xmlns:a16="http://schemas.microsoft.com/office/drawing/2014/main" id="{B0C26FED-42CB-4814-BDEA-97B67DA6E420}"/>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95</a:t>
            </a:r>
          </a:p>
        </p:txBody>
      </p:sp>
    </p:spTree>
    <p:extLst>
      <p:ext uri="{BB962C8B-B14F-4D97-AF65-F5344CB8AC3E}">
        <p14:creationId xmlns:p14="http://schemas.microsoft.com/office/powerpoint/2010/main" val="717812543"/>
      </p:ext>
    </p:extLst>
  </p:cSld>
</p:sld>
</file>

<file path=ppt/slides/slide9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CB031E4D-885C-4AE3-BA4D-2A10DA7E5B2A}"/>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3  /  EVIDENCE ACTIVITY</a:t>
            </a:r>
          </a:p>
        </p:txBody>
      </p:sp>
      <p:sp>
        <p:nvSpPr>
          <p:cNvPr id="2" name="text-1">
            <a:extLst xmlns:a="http://schemas.openxmlformats.org/drawingml/2006/main">
              <a:ext uri="{FF2B5EF4-FFF2-40B4-BE49-F238E27FC236}">
                <a16:creationId xmlns:a16="http://schemas.microsoft.com/office/drawing/2014/main" id="{4BC26FE3-346F-46B7-B090-80EF82B8C41F}"/>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Evidence activity · Evaluate the claim</a:t>
            </a:r>
          </a:p>
        </p:txBody>
      </p:sp>
      <p:sp>
        <p:nvSpPr>
          <p:cNvPr id="3" name="text-2">
            <a:extLst xmlns:a="http://schemas.openxmlformats.org/drawingml/2006/main">
              <a:ext uri="{FF2B5EF4-FFF2-40B4-BE49-F238E27FC236}">
                <a16:creationId xmlns:a16="http://schemas.microsoft.com/office/drawing/2014/main" id="{354BC4D7-F7A3-4763-8F40-6066B2975649}"/>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Who bears the burden or receives the benefit?</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Is the source making a theoretical, descriptive, or causal claim?</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What important effect might the source be omitting?</a:t>
            </a:r>
          </a:p>
        </p:txBody>
      </p:sp>
      <p:sp>
        <p:nvSpPr>
          <p:cNvPr id="4" name="text-3">
            <a:extLst xmlns:a="http://schemas.openxmlformats.org/drawingml/2006/main">
              <a:ext uri="{FF2B5EF4-FFF2-40B4-BE49-F238E27FC236}">
                <a16:creationId xmlns:a16="http://schemas.microsoft.com/office/drawing/2014/main" id="{693C5863-D131-46D0-B869-4429D15740E1}"/>
              </a:ext>
            </a:extLst>
          </p:cNvPr>
          <p:cNvSpPr>
            <a:spLocks xmlns:a="http://schemas.openxmlformats.org/drawingml/2006/main" noGrp="1"/>
          </p:cNvSpPr>
          <p:nvPr/>
        </p:nvSpPr>
        <p:spPr>
          <a:xfrm xmlns:a="http://schemas.openxmlformats.org/drawingml/2006/main">
            <a:off x="723900" y="5486400"/>
            <a:ext cx="107442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100" b="1" i="0">
                <a:solidFill>
                  <a:srgbClr val="12455E"/>
                </a:solidFill>
                <a:latin typeface="Aptos"/>
                <a:ea typeface="Aptos"/>
                <a:cs typeface="Aptos"/>
              </a:defRPr>
            </a:pPr>
            <a:r>
              <a:rPr sz="2100" b="1" i="0">
                <a:solidFill>
                  <a:srgbClr val="12455E"/>
                </a:solidFill>
                <a:latin typeface="Aptos"/>
                <a:ea typeface="Aptos"/>
                <a:cs typeface="Aptos"/>
              </a:rPr>
              <a:t>Rewrite the claim so it says no more than the evidence supports.</a:t>
            </a:r>
          </a:p>
        </p:txBody>
      </p:sp>
      <p:sp>
        <p:nvSpPr>
          <p:cNvPr id="5" name="">
            <a:extLst xmlns:a="http://schemas.openxmlformats.org/drawingml/2006/main">
              <a:ext uri="{FF2B5EF4-FFF2-40B4-BE49-F238E27FC236}">
                <a16:creationId xmlns:a16="http://schemas.microsoft.com/office/drawing/2014/main" id="{01B81F4D-61EE-4F4B-A71A-226A518A9C51}"/>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5">
            <a:extLst xmlns:a="http://schemas.openxmlformats.org/drawingml/2006/main">
              <a:ext uri="{FF2B5EF4-FFF2-40B4-BE49-F238E27FC236}">
                <a16:creationId xmlns:a16="http://schemas.microsoft.com/office/drawing/2014/main" id="{41F35007-DA97-4D2C-A547-E82401CD15B2}"/>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Evidence Activity</a:t>
            </a:r>
          </a:p>
        </p:txBody>
      </p:sp>
      <p:sp>
        <p:nvSpPr>
          <p:cNvPr id="7" name="text-6">
            <a:extLst xmlns:a="http://schemas.openxmlformats.org/drawingml/2006/main">
              <a:ext uri="{FF2B5EF4-FFF2-40B4-BE49-F238E27FC236}">
                <a16:creationId xmlns:a16="http://schemas.microsoft.com/office/drawing/2014/main" id="{7648090A-129D-4E9C-A7F3-3968D4233471}"/>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96</a:t>
            </a:r>
          </a:p>
        </p:txBody>
      </p:sp>
    </p:spTree>
    <p:extLst>
      <p:ext uri="{BB962C8B-B14F-4D97-AF65-F5344CB8AC3E}">
        <p14:creationId xmlns:p14="http://schemas.microsoft.com/office/powerpoint/2010/main" val="2026809809"/>
      </p:ext>
    </p:extLst>
  </p:cSld>
</p:sld>
</file>

<file path=ppt/slides/slide9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EA450610-8FED-40DB-9FFB-3C8D560A5965}"/>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3  /  SOURCES</a:t>
            </a:r>
          </a:p>
        </p:txBody>
      </p:sp>
      <p:sp>
        <p:nvSpPr>
          <p:cNvPr id="2" name="text-1">
            <a:extLst xmlns:a="http://schemas.openxmlformats.org/drawingml/2006/main">
              <a:ext uri="{FF2B5EF4-FFF2-40B4-BE49-F238E27FC236}">
                <a16:creationId xmlns:a16="http://schemas.microsoft.com/office/drawing/2014/main" id="{1C8453AB-86DE-42C0-A8A6-5CD7016DF699}"/>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Source notes</a:t>
            </a:r>
          </a:p>
        </p:txBody>
      </p:sp>
      <p:sp>
        <p:nvSpPr>
          <p:cNvPr id="3" name="text-2">
            <a:extLst xmlns:a="http://schemas.openxmlformats.org/drawingml/2006/main">
              <a:ext uri="{FF2B5EF4-FFF2-40B4-BE49-F238E27FC236}">
                <a16:creationId xmlns:a16="http://schemas.microsoft.com/office/drawing/2014/main" id="{478BCA9B-69B1-48DC-ABE0-D25B4BCA254E}"/>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rPr sz="2400" b="1" i="0">
                <a:solidFill>
                  <a:srgbClr val="1D2A33"/>
                </a:solidFill>
                <a:latin typeface="Aptos"/>
                <a:ea typeface="Aptos"/>
                <a:cs typeface="Aptos"/>
              </a:rPr>
              <a:t>Premier League statements:</a:t>
            </a:r>
            <a:r>
              <a:t> cap, reported attendance, digital ticketing, and authorized purchasing.</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rPr sz="2400" b="1" i="0">
                <a:solidFill>
                  <a:srgbClr val="1D2A33"/>
                </a:solidFill>
                <a:latin typeface="Aptos"/>
                <a:ea typeface="Aptos"/>
                <a:cs typeface="Aptos"/>
              </a:rPr>
              <a:t>Nottingham Forest’s 2025–26 scheme:</a:t>
            </a:r>
            <a:r>
              <a:t> one club’s eligibility and transfer arrangements.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rPr sz="2400" b="1" i="0">
                <a:solidFill>
                  <a:srgbClr val="1D2A33"/>
                </a:solidFill>
                <a:latin typeface="Aptos"/>
                <a:ea typeface="Aptos"/>
                <a:cs typeface="Aptos"/>
              </a:rPr>
              <a:t>Coase (1960):</a:t>
            </a:r>
            <a:r>
              <a:t> rights, bargaining, and transaction costs.</a:t>
            </a:r>
          </a:p>
        </p:txBody>
      </p:sp>
      <p:sp>
        <p:nvSpPr>
          <p:cNvPr id="4" name="text-3">
            <a:extLst xmlns:a="http://schemas.openxmlformats.org/drawingml/2006/main">
              <a:ext uri="{FF2B5EF4-FFF2-40B4-BE49-F238E27FC236}">
                <a16:creationId xmlns:a16="http://schemas.microsoft.com/office/drawing/2014/main" id="{6FD366DC-F129-4B10-9B2E-192B840BBB27}"/>
              </a:ext>
            </a:extLst>
          </p:cNvPr>
          <p:cNvSpPr>
            <a:spLocks xmlns:a="http://schemas.openxmlformats.org/drawingml/2006/main" noGrp="1"/>
          </p:cNvSpPr>
          <p:nvPr/>
        </p:nvSpPr>
        <p:spPr>
          <a:xfrm xmlns:a="http://schemas.openxmlformats.org/drawingml/2006/main">
            <a:off x="723900" y="5486400"/>
            <a:ext cx="107442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100" b="1" i="0">
                <a:solidFill>
                  <a:srgbClr val="12455E"/>
                </a:solidFill>
                <a:latin typeface="Aptos"/>
                <a:ea typeface="Aptos"/>
                <a:cs typeface="Aptos"/>
              </a:defRPr>
            </a:pPr>
            <a:r>
              <a:rPr sz="2100" b="1" i="0">
                <a:solidFill>
                  <a:srgbClr val="12455E"/>
                </a:solidFill>
                <a:latin typeface="Aptos"/>
                <a:ea typeface="Aptos"/>
                <a:cs typeface="Aptos"/>
              </a:rPr>
              <a:t>Full dated references are in the chapter and relevant slide notes.</a:t>
            </a:r>
          </a:p>
        </p:txBody>
      </p:sp>
      <p:sp>
        <p:nvSpPr>
          <p:cNvPr id="5" name="">
            <a:extLst xmlns:a="http://schemas.openxmlformats.org/drawingml/2006/main">
              <a:ext uri="{FF2B5EF4-FFF2-40B4-BE49-F238E27FC236}">
                <a16:creationId xmlns:a16="http://schemas.microsoft.com/office/drawing/2014/main" id="{848687E5-EB6A-44F8-A63C-A9388F633915}"/>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5">
            <a:extLst xmlns:a="http://schemas.openxmlformats.org/drawingml/2006/main">
              <a:ext uri="{FF2B5EF4-FFF2-40B4-BE49-F238E27FC236}">
                <a16:creationId xmlns:a16="http://schemas.microsoft.com/office/drawing/2014/main" id="{8E45224F-B37E-45A4-BB5C-545D4F9FD0FE}"/>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Source Notes</a:t>
            </a:r>
          </a:p>
        </p:txBody>
      </p:sp>
      <p:sp>
        <p:nvSpPr>
          <p:cNvPr id="7" name="text-6">
            <a:extLst xmlns:a="http://schemas.openxmlformats.org/drawingml/2006/main">
              <a:ext uri="{FF2B5EF4-FFF2-40B4-BE49-F238E27FC236}">
                <a16:creationId xmlns:a16="http://schemas.microsoft.com/office/drawing/2014/main" id="{E7108275-3085-4917-A10D-F48ACA559554}"/>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97</a:t>
            </a:r>
          </a:p>
        </p:txBody>
      </p:sp>
    </p:spTree>
    <p:extLst>
      <p:ext uri="{BB962C8B-B14F-4D97-AF65-F5344CB8AC3E}">
        <p14:creationId xmlns:p14="http://schemas.microsoft.com/office/powerpoint/2010/main" val="1059881945"/>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2026-09-09T00:48:08.5460000Z</dcterms:created>
  <dcterms:modified xsi:type="dcterms:W3CDTF">2026-09-09T00:48:08.5460000Z</dcterms:modified>
</coreProperties>
</file>