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8f993570149a427f" /><Relationship Type="http://schemas.openxmlformats.org/officeDocument/2006/relationships/extended-properties" Target="/docProps/app.xml" Id="R38d923b0a411480d" /><Relationship Type="http://schemas.openxmlformats.org/officeDocument/2006/relationships/officeDocument" Target="/ppt/presentation.xml" Id="Rd5cb14c04f0c4029" /></Relationships>
</file>

<file path=ppt/presentation.xml><?xml version="1.0" encoding="utf-8"?>
<p:presentation xmlns:p="http://schemas.openxmlformats.org/presentationml/2006/main">
  <p:sldMasterIdLst>
    <p:sldMasterId xmlns:r="http://schemas.openxmlformats.org/officeDocument/2006/relationships" id="2147483648" r:id="R84792a0f841f40b8"/>
  </p:sldMasterIdLst>
  <p:notesMasterIdLst>
    <p:notesMasterId xmlns:r="http://schemas.openxmlformats.org/officeDocument/2006/relationships" r:id="R0db4fa7b09584b64"/>
  </p:notesMasterIdLst>
  <p:sldIdLst>
    <p:sldId xmlns:r="http://schemas.openxmlformats.org/officeDocument/2006/relationships" id="256" r:id="Rb96ba27a62ac492e"/>
    <p:sldId xmlns:r="http://schemas.openxmlformats.org/officeDocument/2006/relationships" id="257" r:id="R4ac0fb0802cd432d"/>
    <p:sldId xmlns:r="http://schemas.openxmlformats.org/officeDocument/2006/relationships" id="258" r:id="R6c9dd01c6eef4e25"/>
    <p:sldId xmlns:r="http://schemas.openxmlformats.org/officeDocument/2006/relationships" id="259" r:id="R59632b526ab14d37"/>
    <p:sldId xmlns:r="http://schemas.openxmlformats.org/officeDocument/2006/relationships" id="260" r:id="R5f45b83894134077"/>
    <p:sldId xmlns:r="http://schemas.openxmlformats.org/officeDocument/2006/relationships" id="261" r:id="R0b6d0bf12e0e4e73"/>
    <p:sldId xmlns:r="http://schemas.openxmlformats.org/officeDocument/2006/relationships" id="262" r:id="Ra2177290df604697"/>
    <p:sldId xmlns:r="http://schemas.openxmlformats.org/officeDocument/2006/relationships" id="263" r:id="Rb2da9f67366540ce"/>
    <p:sldId xmlns:r="http://schemas.openxmlformats.org/officeDocument/2006/relationships" id="264" r:id="R0ca4ee9d40094586"/>
    <p:sldId xmlns:r="http://schemas.openxmlformats.org/officeDocument/2006/relationships" id="265" r:id="Rb11d65d3cce44b1c"/>
    <p:sldId xmlns:r="http://schemas.openxmlformats.org/officeDocument/2006/relationships" id="266" r:id="R5aa86eced8f94726"/>
    <p:sldId xmlns:r="http://schemas.openxmlformats.org/officeDocument/2006/relationships" id="267" r:id="R5b8f9e35e14948f6"/>
    <p:sldId xmlns:r="http://schemas.openxmlformats.org/officeDocument/2006/relationships" id="268" r:id="R4996583cdfdd49fe"/>
    <p:sldId xmlns:r="http://schemas.openxmlformats.org/officeDocument/2006/relationships" id="269" r:id="R50aacb77d1634615"/>
    <p:sldId xmlns:r="http://schemas.openxmlformats.org/officeDocument/2006/relationships" id="270" r:id="R5fe564c026eb4040"/>
    <p:sldId xmlns:r="http://schemas.openxmlformats.org/officeDocument/2006/relationships" id="271" r:id="R9dd18f63ede442b6"/>
    <p:sldId xmlns:r="http://schemas.openxmlformats.org/officeDocument/2006/relationships" id="272" r:id="R507cfcef5df348ca"/>
    <p:sldId xmlns:r="http://schemas.openxmlformats.org/officeDocument/2006/relationships" id="273" r:id="Rd60ad68ed4ab4e89"/>
    <p:sldId xmlns:r="http://schemas.openxmlformats.org/officeDocument/2006/relationships" id="274" r:id="R644d521d60d74f60"/>
    <p:sldId xmlns:r="http://schemas.openxmlformats.org/officeDocument/2006/relationships" id="275" r:id="R158197d93c974353"/>
    <p:sldId xmlns:r="http://schemas.openxmlformats.org/officeDocument/2006/relationships" id="276" r:id="R2298bdf030394c99"/>
    <p:sldId xmlns:r="http://schemas.openxmlformats.org/officeDocument/2006/relationships" id="277" r:id="R1c0f1ab635fc48ad"/>
    <p:sldId xmlns:r="http://schemas.openxmlformats.org/officeDocument/2006/relationships" id="278" r:id="R7029abdf6f3044ec"/>
    <p:sldId xmlns:r="http://schemas.openxmlformats.org/officeDocument/2006/relationships" id="279" r:id="R32f2af869a3743c6"/>
    <p:sldId xmlns:r="http://schemas.openxmlformats.org/officeDocument/2006/relationships" id="280" r:id="R081e0aeca458436c"/>
    <p:sldId xmlns:r="http://schemas.openxmlformats.org/officeDocument/2006/relationships" id="281" r:id="Re53963bc09964593"/>
    <p:sldId xmlns:r="http://schemas.openxmlformats.org/officeDocument/2006/relationships" id="282" r:id="Rc2b65b4522904bf6"/>
    <p:sldId xmlns:r="http://schemas.openxmlformats.org/officeDocument/2006/relationships" id="283" r:id="R5de951c6597a4ca2"/>
    <p:sldId xmlns:r="http://schemas.openxmlformats.org/officeDocument/2006/relationships" id="284" r:id="Rb9b0a61dd08d47e5"/>
    <p:sldId xmlns:r="http://schemas.openxmlformats.org/officeDocument/2006/relationships" id="285" r:id="R35476eb154084cc9"/>
    <p:sldId xmlns:r="http://schemas.openxmlformats.org/officeDocument/2006/relationships" id="286" r:id="R946de005276f4287"/>
    <p:sldId xmlns:r="http://schemas.openxmlformats.org/officeDocument/2006/relationships" id="287" r:id="R866ac88f6ab14dd6"/>
    <p:sldId xmlns:r="http://schemas.openxmlformats.org/officeDocument/2006/relationships" id="288" r:id="Rec763a13a57d4498"/>
    <p:sldId xmlns:r="http://schemas.openxmlformats.org/officeDocument/2006/relationships" id="289" r:id="R672dea79ae16404e"/>
    <p:sldId xmlns:r="http://schemas.openxmlformats.org/officeDocument/2006/relationships" id="290" r:id="Rdad437eab1824177"/>
    <p:sldId xmlns:r="http://schemas.openxmlformats.org/officeDocument/2006/relationships" id="291" r:id="R011a971a34f047a6"/>
    <p:sldId xmlns:r="http://schemas.openxmlformats.org/officeDocument/2006/relationships" id="292" r:id="R53d08b60101e445b"/>
    <p:sldId xmlns:r="http://schemas.openxmlformats.org/officeDocument/2006/relationships" id="293" r:id="R96820eb79dd441d6"/>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599dc3d13986416c" /><Relationship Type="http://schemas.openxmlformats.org/officeDocument/2006/relationships/slideMaster" Target="/ppt/slideMasters/slideMaster1.xml" Id="R84792a0f841f40b8" /><Relationship Type="http://schemas.openxmlformats.org/officeDocument/2006/relationships/notesMaster" Target="/ppt/notesMasters/notesMaster1.xml" Id="R0db4fa7b09584b64" /><Relationship Type="http://schemas.openxmlformats.org/officeDocument/2006/relationships/presProps" Target="/ppt/presProps.xml" Id="Ree46b81bdfca4e47" /><Relationship Type="http://schemas.openxmlformats.org/officeDocument/2006/relationships/tableStyles" Target="/ppt/tableStyles.xml" Id="R0440f8f62a0a45c6" /><Relationship Type="http://schemas.openxmlformats.org/officeDocument/2006/relationships/slide" Target="/ppt/slides/slide1.xml" Id="Rb96ba27a62ac492e" /><Relationship Type="http://schemas.openxmlformats.org/officeDocument/2006/relationships/slide" Target="/ppt/slides/slide2.xml" Id="R4ac0fb0802cd432d" /><Relationship Type="http://schemas.openxmlformats.org/officeDocument/2006/relationships/slide" Target="/ppt/slides/slide3.xml" Id="R6c9dd01c6eef4e25" /><Relationship Type="http://schemas.openxmlformats.org/officeDocument/2006/relationships/slide" Target="/ppt/slides/slide4.xml" Id="R59632b526ab14d37" /><Relationship Type="http://schemas.openxmlformats.org/officeDocument/2006/relationships/slide" Target="/ppt/slides/slide5.xml" Id="R5f45b83894134077" /><Relationship Type="http://schemas.openxmlformats.org/officeDocument/2006/relationships/slide" Target="/ppt/slides/slide6.xml" Id="R0b6d0bf12e0e4e73" /><Relationship Type="http://schemas.openxmlformats.org/officeDocument/2006/relationships/slide" Target="/ppt/slides/slide7.xml" Id="Ra2177290df604697" /><Relationship Type="http://schemas.openxmlformats.org/officeDocument/2006/relationships/slide" Target="/ppt/slides/slide8.xml" Id="Rb2da9f67366540ce" /><Relationship Type="http://schemas.openxmlformats.org/officeDocument/2006/relationships/slide" Target="/ppt/slides/slide9.xml" Id="R0ca4ee9d40094586" /><Relationship Type="http://schemas.openxmlformats.org/officeDocument/2006/relationships/slide" Target="/ppt/slides/slide10.xml" Id="Rb11d65d3cce44b1c" /><Relationship Type="http://schemas.openxmlformats.org/officeDocument/2006/relationships/slide" Target="/ppt/slides/slide11.xml" Id="R5aa86eced8f94726" /><Relationship Type="http://schemas.openxmlformats.org/officeDocument/2006/relationships/slide" Target="/ppt/slides/slide12.xml" Id="R5b8f9e35e14948f6" /><Relationship Type="http://schemas.openxmlformats.org/officeDocument/2006/relationships/slide" Target="/ppt/slides/slide13.xml" Id="R4996583cdfdd49fe" /><Relationship Type="http://schemas.openxmlformats.org/officeDocument/2006/relationships/slide" Target="/ppt/slides/slide14.xml" Id="R50aacb77d1634615" /><Relationship Type="http://schemas.openxmlformats.org/officeDocument/2006/relationships/slide" Target="/ppt/slides/slide15.xml" Id="R5fe564c026eb4040" /><Relationship Type="http://schemas.openxmlformats.org/officeDocument/2006/relationships/slide" Target="/ppt/slides/slide16.xml" Id="R9dd18f63ede442b6" /><Relationship Type="http://schemas.openxmlformats.org/officeDocument/2006/relationships/slide" Target="/ppt/slides/slide17.xml" Id="R507cfcef5df348ca" /><Relationship Type="http://schemas.openxmlformats.org/officeDocument/2006/relationships/slide" Target="/ppt/slides/slide18.xml" Id="Rd60ad68ed4ab4e89" /><Relationship Type="http://schemas.openxmlformats.org/officeDocument/2006/relationships/slide" Target="/ppt/slides/slide19.xml" Id="R644d521d60d74f60" /><Relationship Type="http://schemas.openxmlformats.org/officeDocument/2006/relationships/slide" Target="/ppt/slides/slide20.xml" Id="R158197d93c974353" /><Relationship Type="http://schemas.openxmlformats.org/officeDocument/2006/relationships/slide" Target="/ppt/slides/slide21.xml" Id="R2298bdf030394c99" /><Relationship Type="http://schemas.openxmlformats.org/officeDocument/2006/relationships/slide" Target="/ppt/slides/slide22.xml" Id="R1c0f1ab635fc48ad" /><Relationship Type="http://schemas.openxmlformats.org/officeDocument/2006/relationships/slide" Target="/ppt/slides/slide23.xml" Id="R7029abdf6f3044ec" /><Relationship Type="http://schemas.openxmlformats.org/officeDocument/2006/relationships/slide" Target="/ppt/slides/slide24.xml" Id="R32f2af869a3743c6" /><Relationship Type="http://schemas.openxmlformats.org/officeDocument/2006/relationships/slide" Target="/ppt/slides/slide25.xml" Id="R081e0aeca458436c" /><Relationship Type="http://schemas.openxmlformats.org/officeDocument/2006/relationships/slide" Target="/ppt/slides/slide26.xml" Id="Re53963bc09964593" /><Relationship Type="http://schemas.openxmlformats.org/officeDocument/2006/relationships/slide" Target="/ppt/slides/slide27.xml" Id="Rc2b65b4522904bf6" /><Relationship Type="http://schemas.openxmlformats.org/officeDocument/2006/relationships/slide" Target="/ppt/slides/slide28.xml" Id="R5de951c6597a4ca2" /><Relationship Type="http://schemas.openxmlformats.org/officeDocument/2006/relationships/slide" Target="/ppt/slides/slide29.xml" Id="Rb9b0a61dd08d47e5" /><Relationship Type="http://schemas.openxmlformats.org/officeDocument/2006/relationships/slide" Target="/ppt/slides/slide30.xml" Id="R35476eb154084cc9" /><Relationship Type="http://schemas.openxmlformats.org/officeDocument/2006/relationships/slide" Target="/ppt/slides/slide31.xml" Id="R946de005276f4287" /><Relationship Type="http://schemas.openxmlformats.org/officeDocument/2006/relationships/slide" Target="/ppt/slides/slide32.xml" Id="R866ac88f6ab14dd6" /><Relationship Type="http://schemas.openxmlformats.org/officeDocument/2006/relationships/slide" Target="/ppt/slides/slide33.xml" Id="Rec763a13a57d4498" /><Relationship Type="http://schemas.openxmlformats.org/officeDocument/2006/relationships/slide" Target="/ppt/slides/slide34.xml" Id="R672dea79ae16404e" /><Relationship Type="http://schemas.openxmlformats.org/officeDocument/2006/relationships/slide" Target="/ppt/slides/slide35.xml" Id="Rdad437eab1824177" /><Relationship Type="http://schemas.openxmlformats.org/officeDocument/2006/relationships/slide" Target="/ppt/slides/slide36.xml" Id="R011a971a34f047a6" /><Relationship Type="http://schemas.openxmlformats.org/officeDocument/2006/relationships/slide" Target="/ppt/slides/slide37.xml" Id="R53d08b60101e445b" /><Relationship Type="http://schemas.openxmlformats.org/officeDocument/2006/relationships/slide" Target="/ppt/slides/slide38.xml" Id="R96820eb79dd441d6"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b7a4369af23149f1"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7eb3ce52d6af49e4" /><Relationship Type="http://schemas.openxmlformats.org/officeDocument/2006/relationships/notesMaster" Target="/ppt/notesMasters/notesMaster1.xml" Id="Rc08f1809ba2843ea" /></Relationships>
</file>

<file path=ppt/notesSlides/_rels/notesSlide2.xml.rels>&#65279;<?xml version="1.0" encoding="utf-8"?><Relationships xmlns="http://schemas.openxmlformats.org/package/2006/relationships"><Relationship Type="http://schemas.openxmlformats.org/officeDocument/2006/relationships/slide" Target="/ppt/slides/slide2.xml" Id="Rad4c3be0e9414f66" /><Relationship Type="http://schemas.openxmlformats.org/officeDocument/2006/relationships/notesMaster" Target="/ppt/notesMasters/notesMaster1.xml" Id="R29795edf516b4041" /></Relationships>
</file>

<file path=ppt/notesSlides/_rels/notesSlide3.xml.rels>&#65279;<?xml version="1.0" encoding="utf-8"?><Relationships xmlns="http://schemas.openxmlformats.org/package/2006/relationships"><Relationship Type="http://schemas.openxmlformats.org/officeDocument/2006/relationships/slide" Target="/ppt/slides/slide3.xml" Id="Rd44785912e5f47d0" /><Relationship Type="http://schemas.openxmlformats.org/officeDocument/2006/relationships/notesMaster" Target="/ppt/notesMasters/notesMaster1.xml" Id="R1390460ee0124b88" /></Relationships>
</file>

<file path=ppt/notesSlides/_rels/notesSlide4.xml.rels>&#65279;<?xml version="1.0" encoding="utf-8"?><Relationships xmlns="http://schemas.openxmlformats.org/package/2006/relationships"><Relationship Type="http://schemas.openxmlformats.org/officeDocument/2006/relationships/slide" Target="/ppt/slides/slide4.xml" Id="R46df108f38224e04" /><Relationship Type="http://schemas.openxmlformats.org/officeDocument/2006/relationships/notesMaster" Target="/ppt/notesMasters/notesMaster1.xml" Id="R8a02559177c04a80" /></Relationships>
</file>

<file path=ppt/notesSlides/_rels/notesSlide5.xml.rels>&#65279;<?xml version="1.0" encoding="utf-8"?><Relationships xmlns="http://schemas.openxmlformats.org/package/2006/relationships"><Relationship Type="http://schemas.openxmlformats.org/officeDocument/2006/relationships/slide" Target="/ppt/slides/slide5.xml" Id="Refc451a15db74cac" /><Relationship Type="http://schemas.openxmlformats.org/officeDocument/2006/relationships/notesMaster" Target="/ppt/notesMasters/notesMaster1.xml" Id="R53ebcc4753d04ee3" /></Relationships>
</file>

<file path=ppt/notesSlides/_rels/notesSlide6.xml.rels>&#65279;<?xml version="1.0" encoding="utf-8"?><Relationships xmlns="http://schemas.openxmlformats.org/package/2006/relationships"><Relationship Type="http://schemas.openxmlformats.org/officeDocument/2006/relationships/slide" Target="/ppt/slides/slide6.xml" Id="R7788b3d2815742ee" /><Relationship Type="http://schemas.openxmlformats.org/officeDocument/2006/relationships/notesMaster" Target="/ppt/notesMasters/notesMaster1.xml" Id="Rcc35cff50b594321" /></Relationships>
</file>

<file path=ppt/notesSlides/_rels/notesSlide7.xml.rels>&#65279;<?xml version="1.0" encoding="utf-8"?><Relationships xmlns="http://schemas.openxmlformats.org/package/2006/relationships"><Relationship Type="http://schemas.openxmlformats.org/officeDocument/2006/relationships/slide" Target="/ppt/slides/slide7.xml" Id="R11525a3e43d942ac" /><Relationship Type="http://schemas.openxmlformats.org/officeDocument/2006/relationships/notesMaster" Target="/ppt/notesMasters/notesMaster1.xml" Id="Ra3be728b4a504240" /></Relationships>
</file>

<file path=ppt/notesSlides/_rels/notesSlide8.xml.rels>&#65279;<?xml version="1.0" encoding="utf-8"?><Relationships xmlns="http://schemas.openxmlformats.org/package/2006/relationships"><Relationship Type="http://schemas.openxmlformats.org/officeDocument/2006/relationships/slide" Target="/ppt/slides/slide8.xml" Id="R0a0e266be7a04fbe" /><Relationship Type="http://schemas.openxmlformats.org/officeDocument/2006/relationships/notesMaster" Target="/ppt/notesMasters/notesMaster1.xml" Id="R0f63fd46eade4970" /></Relationships>
</file>

<file path=ppt/notesSlides/_rels/notesSlide9.xml.rels>&#65279;<?xml version="1.0" encoding="utf-8"?><Relationships xmlns="http://schemas.openxmlformats.org/package/2006/relationships"><Relationship Type="http://schemas.openxmlformats.org/officeDocument/2006/relationships/slide" Target="/ppt/slides/slide9.xml" Id="R3491e5d551424b91" /><Relationship Type="http://schemas.openxmlformats.org/officeDocument/2006/relationships/notesMaster" Target="/ppt/notesMasters/notesMaster1.xml" Id="Rd9098c0443f6429b"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33030ce02b034736" /><Relationship Type="http://schemas.openxmlformats.org/officeDocument/2006/relationships/notesMaster" Target="/ppt/notesMasters/notesMaster1.xml" Id="R4c96e5afc08f454f"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0752cd7e701a4ef8" /><Relationship Type="http://schemas.openxmlformats.org/officeDocument/2006/relationships/notesMaster" Target="/ppt/notesMasters/notesMaster1.xml" Id="R7874a78bc2a6434a"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ce20884fc79f453c" /><Relationship Type="http://schemas.openxmlformats.org/officeDocument/2006/relationships/notesMaster" Target="/ppt/notesMasters/notesMaster1.xml" Id="R2c7d71a0fd674829"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478f326871a44518" /><Relationship Type="http://schemas.openxmlformats.org/officeDocument/2006/relationships/notesMaster" Target="/ppt/notesMasters/notesMaster1.xml" Id="Re229f6db655245ff"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efe9a97210534a57" /><Relationship Type="http://schemas.openxmlformats.org/officeDocument/2006/relationships/notesMaster" Target="/ppt/notesMasters/notesMaster1.xml" Id="R79b857e652be433c"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7dca0a11a9454493" /><Relationship Type="http://schemas.openxmlformats.org/officeDocument/2006/relationships/notesMaster" Target="/ppt/notesMasters/notesMaster1.xml" Id="R5877a7622a944651"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d436a0b8f3c4402b" /><Relationship Type="http://schemas.openxmlformats.org/officeDocument/2006/relationships/notesMaster" Target="/ppt/notesMasters/notesMaster1.xml" Id="R7d4c90d28faf4dc1"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1aa7c55538874ffa" /><Relationship Type="http://schemas.openxmlformats.org/officeDocument/2006/relationships/notesMaster" Target="/ppt/notesMasters/notesMaster1.xml" Id="R011c3d5075d54040"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940f579265d641fb" /><Relationship Type="http://schemas.openxmlformats.org/officeDocument/2006/relationships/notesMaster" Target="/ppt/notesMasters/notesMaster1.xml" Id="R2fc9f195bdc44d64"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8e0bb30c99b24475" /><Relationship Type="http://schemas.openxmlformats.org/officeDocument/2006/relationships/notesMaster" Target="/ppt/notesMasters/notesMaster1.xml" Id="Rce531a3867de4a54"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50be0c3c5ab74137" /><Relationship Type="http://schemas.openxmlformats.org/officeDocument/2006/relationships/notesMaster" Target="/ppt/notesMasters/notesMaster1.xml" Id="Rf29d5cd193194ad4"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8d70dcf020e2487b" /><Relationship Type="http://schemas.openxmlformats.org/officeDocument/2006/relationships/notesMaster" Target="/ppt/notesMasters/notesMaster1.xml" Id="R4a47cc08c5fb42a7"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4d40122ec4274a88" /><Relationship Type="http://schemas.openxmlformats.org/officeDocument/2006/relationships/notesMaster" Target="/ppt/notesMasters/notesMaster1.xml" Id="R732a83fe73004b04"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1922ccd6f61b4e0b" /><Relationship Type="http://schemas.openxmlformats.org/officeDocument/2006/relationships/notesMaster" Target="/ppt/notesMasters/notesMaster1.xml" Id="R670d3ea7c0d24176"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e6b3111753a54c61" /><Relationship Type="http://schemas.openxmlformats.org/officeDocument/2006/relationships/notesMaster" Target="/ppt/notesMasters/notesMaster1.xml" Id="R53cf003c81fa4785"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057372c62e314059" /><Relationship Type="http://schemas.openxmlformats.org/officeDocument/2006/relationships/notesMaster" Target="/ppt/notesMasters/notesMaster1.xml" Id="R37044e6ecfdc469d"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0a23b27e6d3943e9" /><Relationship Type="http://schemas.openxmlformats.org/officeDocument/2006/relationships/notesMaster" Target="/ppt/notesMasters/notesMaster1.xml" Id="R881e5a0575324f16"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8ef2b9af302548d5" /><Relationship Type="http://schemas.openxmlformats.org/officeDocument/2006/relationships/notesMaster" Target="/ppt/notesMasters/notesMaster1.xml" Id="Rd044493f28f34dbc"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b3f79bc93e394bd9" /><Relationship Type="http://schemas.openxmlformats.org/officeDocument/2006/relationships/notesMaster" Target="/ppt/notesMasters/notesMaster1.xml" Id="R0d3590cbac2c47f1"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ce6455927ba5436a" /><Relationship Type="http://schemas.openxmlformats.org/officeDocument/2006/relationships/notesMaster" Target="/ppt/notesMasters/notesMaster1.xml" Id="R3e5ae4dca8124023"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36cb2654d3a34ed5" /><Relationship Type="http://schemas.openxmlformats.org/officeDocument/2006/relationships/notesMaster" Target="/ppt/notesMasters/notesMaster1.xml" Id="R5ed6727f3c2e478e"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d0d6bb5e2b944d8d" /><Relationship Type="http://schemas.openxmlformats.org/officeDocument/2006/relationships/notesMaster" Target="/ppt/notesMasters/notesMaster1.xml" Id="R8408d0abbfb048b1"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ca91a05cc8634662" /><Relationship Type="http://schemas.openxmlformats.org/officeDocument/2006/relationships/notesMaster" Target="/ppt/notesMasters/notesMaster1.xml" Id="R21a1381daaaf4896"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ec53973177d04a66" /><Relationship Type="http://schemas.openxmlformats.org/officeDocument/2006/relationships/notesMaster" Target="/ppt/notesMasters/notesMaster1.xml" Id="R323ce840cd334d2c"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0b98e6f5dc90424c" /><Relationship Type="http://schemas.openxmlformats.org/officeDocument/2006/relationships/notesMaster" Target="/ppt/notesMasters/notesMaster1.xml" Id="R27af9198351c4907"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bc260fe1cf6840c1" /><Relationship Type="http://schemas.openxmlformats.org/officeDocument/2006/relationships/notesMaster" Target="/ppt/notesMasters/notesMaster1.xml" Id="R713907362f3a47e5"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0e11b90804de4e21" /><Relationship Type="http://schemas.openxmlformats.org/officeDocument/2006/relationships/notesMaster" Target="/ppt/notesMasters/notesMaster1.xml" Id="R6fc097454951454b"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2164bc822935413e" /><Relationship Type="http://schemas.openxmlformats.org/officeDocument/2006/relationships/notesMaster" Target="/ppt/notesMasters/notesMaster1.xml" Id="Rc0a716b30c654872"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f8122094e7924581" /><Relationship Type="http://schemas.openxmlformats.org/officeDocument/2006/relationships/notesMaster" Target="/ppt/notesMasters/notesMaster1.xml" Id="R074b64efc9c44ec5"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Ticket Pricing and Attendance</a:t>
            </a:r>
          </a:p>
          <a:p xmlns:a="http://schemas.openxmlformats.org/drawingml/2006/main">
            <a:r>
              <a:t>Mode: Lesson</a:t>
            </a:r>
          </a:p>
          <a:p xmlns:a="http://schemas.openxmlformats.org/drawingml/2006/main">
            <a:r>
              <a:t/>
            </a:r>
          </a:p>
          <a:p xmlns:a="http://schemas.openxmlformats.org/drawingml/2006/main">
            <a:r>
              <a:t>Opening puzzle from the chapter. Ask students for initial explanations before introducing costs, demand, capacity, and the ticket menu.</a:t>
            </a:r>
          </a:p>
          <a:p xmlns:a="http://schemas.openxmlformats.org/drawingml/2006/main">
            <a:r>
              <a:t/>
            </a:r>
          </a:p>
          <a:p xmlns:a="http://schemas.openxmlformats.org/drawingml/2006/main">
            <a:r>
              <a:t>[Sources]</a:t>
            </a:r>
          </a:p>
          <a:p xmlns:a="http://schemas.openxmlformats.org/drawingml/2006/main">
            <a:r>
              <a:t>- draft-chapters/ch04-ticket-pricing-and-attendance.md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Learning Goals</a:t>
            </a:r>
          </a:p>
          <a:p xmlns:a="http://schemas.openxmlformats.org/drawingml/2006/main">
            <a:r>
              <a:t>Mode: Lesson</a:t>
            </a:r>
          </a:p>
          <a:p xmlns:a="http://schemas.openxmlformats.org/drawingml/2006/main">
            <a:r>
              <a:t/>
            </a:r>
          </a:p>
          <a:p xmlns:a="http://schemas.openxmlformats.org/drawingml/2006/main">
            <a:r>
              <a:t>The chapter contains the full learning goals. Optional calculation slides can be omitted without interrupting the conceptual sequence. Elasticity formulas and the midpoint method belong to Chapter 2.</a:t>
            </a:r>
          </a:p>
          <a:p xmlns:a="http://schemas.openxmlformats.org/drawingml/2006/main">
            <a:r>
              <a:t/>
            </a:r>
          </a:p>
          <a:p xmlns:a="http://schemas.openxmlformats.org/drawingml/2006/main">
            <a:r>
              <a:t>[Sources]</a:t>
            </a:r>
          </a:p>
          <a:p xmlns:a="http://schemas.openxmlformats.org/drawingml/2006/main">
            <a:r>
              <a:t>- draft-chapters/ch04-ticket-pricing-and-attendance.md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The Cost Puzzle</a:t>
            </a:r>
          </a:p>
          <a:p xmlns:a="http://schemas.openxmlformats.org/drawingml/2006/main">
            <a:r>
              <a:t>Mode: Lesson</a:t>
            </a:r>
          </a:p>
          <a:p xmlns:a="http://schemas.openxmlformats.org/drawingml/2006/main">
            <a:r>
              <a:t/>
            </a:r>
          </a:p>
          <a:p xmlns:a="http://schemas.openxmlformats.org/drawingml/2006/main">
            <a:r>
              <a:t>Marginal cost can be low without being zero. Do not divide construction cost or payroll by seats to obtain a pricing rule. A larger bill can change the desire for revenue without changing willingness to pay. The later Bills and Lakers cases apply this distinction.</a:t>
            </a:r>
          </a:p>
          <a:p xmlns:a="http://schemas.openxmlformats.org/drawingml/2006/main">
            <a:r>
              <a:t/>
            </a:r>
          </a:p>
          <a:p xmlns:a="http://schemas.openxmlformats.org/drawingml/2006/main">
            <a:r>
              <a:t>[Sources]</a:t>
            </a:r>
          </a:p>
          <a:p xmlns:a="http://schemas.openxmlformats.org/drawingml/2006/main">
            <a:r>
              <a:t>- draft-chapters/ch04-ticket-pricing-and-attendance.md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What Exactly Is The Product?</a:t>
            </a:r>
          </a:p>
          <a:p xmlns:a="http://schemas.openxmlformats.org/drawingml/2006/main">
            <a:r>
              <a:t>Mode: Lesson</a:t>
            </a:r>
          </a:p>
          <a:p xmlns:a="http://schemas.openxmlformats.org/drawingml/2006/main">
            <a:r>
              <a:t/>
            </a:r>
          </a:p>
          <a:p xmlns:a="http://schemas.openxmlformats.org/drawingml/2006/main">
            <a:r>
              <a:t>These preserve the book’s five dimensions: seat quality, event quality, timing, purchase terms, buyer eligibility. Define demand for one product and event, holding the rest of the menu fixed.</a:t>
            </a:r>
          </a:p>
          <a:p xmlns:a="http://schemas.openxmlformats.org/drawingml/2006/main">
            <a:r>
              <a:t/>
            </a:r>
          </a:p>
          <a:p xmlns:a="http://schemas.openxmlformats.org/drawingml/2006/main">
            <a:r>
              <a:t>[Sources]</a:t>
            </a:r>
          </a:p>
          <a:p xmlns:a="http://schemas.openxmlformats.org/drawingml/2006/main">
            <a:r>
              <a:t>- draft-chapters/ch04-ticket-pricing-and-attendance.md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What Exactly Is The Product?</a:t>
            </a:r>
          </a:p>
          <a:p xmlns:a="http://schemas.openxmlformats.org/drawingml/2006/main">
            <a:r>
              <a:t>Mode: Lesson</a:t>
            </a:r>
          </a:p>
          <a:p xmlns:a="http://schemas.openxmlformats.org/drawingml/2006/main">
            <a:r>
              <a:t/>
            </a:r>
          </a:p>
          <a:p xmlns:a="http://schemas.openxmlformats.org/drawingml/2006/main">
            <a:r>
              <a:t>Price discrimination requires some market power and limits on arbitrage. Different club-seat and upper-level prices alone do not establish it. Differentiation and screening can operate together.</a:t>
            </a:r>
          </a:p>
          <a:p xmlns:a="http://schemas.openxmlformats.org/drawingml/2006/main">
            <a:r>
              <a:t/>
            </a:r>
          </a:p>
          <a:p xmlns:a="http://schemas.openxmlformats.org/drawingml/2006/main">
            <a:r>
              <a:t>[Sources]</a:t>
            </a:r>
          </a:p>
          <a:p xmlns:a="http://schemas.openxmlformats.org/drawingml/2006/main">
            <a:r>
              <a:t>- draft-chapters/ch04-ticket-pricing-and-attendance.md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Market Power And The Capacity Constraint</a:t>
            </a:r>
          </a:p>
          <a:p xmlns:a="http://schemas.openxmlformats.org/drawingml/2006/main">
            <a:r>
              <a:t>Mode: Lesson</a:t>
            </a:r>
          </a:p>
          <a:p xmlns:a="http://schemas.openxmlformats.org/drawingml/2006/main">
            <a:r>
              <a:t/>
            </a:r>
          </a:p>
          <a:p xmlns:a="http://schemas.openxmlformats.org/drawingml/2006/main">
            <a:r>
              <a:t>This is a single-price model holding product quality and the rest of the menu fixed. Capacity adds Q ≤ K. Marginal revenue lies below demand for positive quantities in the linear model. Later sections relax the one-price assumption.</a:t>
            </a:r>
          </a:p>
          <a:p xmlns:a="http://schemas.openxmlformats.org/drawingml/2006/main">
            <a:r>
              <a:t/>
            </a:r>
          </a:p>
          <a:p xmlns:a="http://schemas.openxmlformats.org/drawingml/2006/main">
            <a:r>
              <a:t>[Sources]</a:t>
            </a:r>
          </a:p>
          <a:p xmlns:a="http://schemas.openxmlformats.org/drawingml/2006/main">
            <a:r>
              <a:t>- draft-chapters/ch04-ticket-pricing-and-attendance.md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Market Power And The Capacity Constraint</a:t>
            </a:r>
          </a:p>
          <a:p xmlns:a="http://schemas.openxmlformats.org/drawingml/2006/main">
            <a:r>
              <a:t>Mode: Lesson</a:t>
            </a:r>
          </a:p>
          <a:p xmlns:a="http://schemas.openxmlformats.org/drawingml/2006/main">
            <a:r>
              <a:t/>
            </a:r>
          </a:p>
          <a:p xmlns:a="http://schemas.openxmlformats.org/drawingml/2006/main">
            <a:r>
              <a:t>Left: MR=MC at Qm, below capacity Ks. Read Pm from demand. Empty seats can be optimal because a price cut affects revenue on other tickets too. Right: Kb&lt;Qm and MR(Kb)&gt;MC. Quantity stops at Kb, and price comes from demand at Kb. Demand and MC are the same across panels. A small stadium does not guarantee a sellout.</a:t>
            </a:r>
          </a:p>
          <a:p xmlns:a="http://schemas.openxmlformats.org/drawingml/2006/main">
            <a:r>
              <a:t/>
            </a:r>
          </a:p>
          <a:p xmlns:a="http://schemas.openxmlformats.org/drawingml/2006/main">
            <a:r>
              <a:t>[Sources]</a:t>
            </a:r>
          </a:p>
          <a:p xmlns:a="http://schemas.openxmlformats.org/drawingml/2006/main">
            <a:r>
              <a:t>- draft-chapters/ch04-ticket-pricing-and-attendance.md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Market Power And The Capacity Constraint</a:t>
            </a:r>
          </a:p>
          <a:p xmlns:a="http://schemas.openxmlformats.org/drawingml/2006/main">
            <a:r>
              <a:t>Mode: Optional calculation</a:t>
            </a:r>
          </a:p>
          <a:p xmlns:a="http://schemas.openxmlformats.org/drawingml/2006/main">
            <a:r>
              <a:t/>
            </a:r>
          </a:p>
          <a:p xmlns:a="http://schemas.openxmlformats.org/drawingml/2006/main">
            <a:r>
              <a:t>Hypothetical curves, not an estimated Bills demand function. At 60,000 capacity, 10,000 seats remain empty. At 40,000, the constraint binds. Students can interpret Figure 4.1 without doing this algebra.</a:t>
            </a:r>
          </a:p>
          <a:p xmlns:a="http://schemas.openxmlformats.org/drawingml/2006/main">
            <a:r>
              <a:t/>
            </a:r>
          </a:p>
          <a:p xmlns:a="http://schemas.openxmlformats.org/drawingml/2006/main">
            <a:r>
              <a:t>[Sources]</a:t>
            </a:r>
          </a:p>
          <a:p xmlns:a="http://schemas.openxmlformats.org/drawingml/2006/main">
            <a:r>
              <a:t>- draft-chapters/ch04-ticket-pricing-and-attendance.md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Market Power And The Capacity Constraint</a:t>
            </a:r>
          </a:p>
          <a:p xmlns:a="http://schemas.openxmlformats.org/drawingml/2006/main">
            <a:r>
              <a:t>Mode: Optional calculation</a:t>
            </a:r>
          </a:p>
          <a:p xmlns:a="http://schemas.openxmlformats.org/drawingml/2006/main">
            <a:r>
              <a:t/>
            </a:r>
          </a:p>
          <a:p xmlns:a="http://schemas.openxmlformats.org/drawingml/2006/main">
            <a:r>
              <a:t>Contribution is revenue minus variable cost, before the same fixed cost in both alternatives. It is not the final accounting profit. Do not call revenue maximization profit maximization.</a:t>
            </a:r>
          </a:p>
          <a:p xmlns:a="http://schemas.openxmlformats.org/drawingml/2006/main">
            <a:r>
              <a:t/>
            </a:r>
          </a:p>
          <a:p xmlns:a="http://schemas.openxmlformats.org/drawingml/2006/main">
            <a:r>
              <a:t>[Sources]</a:t>
            </a:r>
          </a:p>
          <a:p xmlns:a="http://schemas.openxmlformats.org/drawingml/2006/main">
            <a:r>
              <a:t>- draft-chapters/ch04-ticket-pricing-and-attendance.md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Market Power And The Capacity Constraint</a:t>
            </a:r>
          </a:p>
          <a:p xmlns:a="http://schemas.openxmlformats.org/drawingml/2006/main">
            <a:r>
              <a:t>Mode: Case study</a:t>
            </a:r>
          </a:p>
          <a:p xmlns:a="http://schemas.openxmlformats.org/drawingml/2006/main">
            <a:r>
              <a:t/>
            </a:r>
          </a:p>
          <a:p xmlns:a="http://schemas.openxmlformats.org/drawingml/2006/main">
            <a:r>
              <a:t>Figures and design statements are from the chapter’s sources checked August 11, 2026. The team’s stated rationale includes comfort and the experience, not just scarcity. Early resale listings above $600 were asking prices, not completed sales or face prices. Consider ticket and premium revenue, complementary spending, costs, and fan access. Public financing belongs in Chapter 10. Avoid assigning a single motive from capacity alone.</a:t>
            </a:r>
          </a:p>
          <a:p xmlns:a="http://schemas.openxmlformats.org/drawingml/2006/main">
            <a:r>
              <a:t/>
            </a:r>
          </a:p>
          <a:p xmlns:a="http://schemas.openxmlformats.org/drawingml/2006/main">
            <a:r>
              <a:t>[Sources]</a:t>
            </a:r>
          </a:p>
          <a:p xmlns:a="http://schemas.openxmlformats.org/drawingml/2006/main">
            <a:r>
              <a:t>- draft-chapters/ch04-ticket-pricing-and-attendance.md</a:t>
            </a:r>
          </a:p>
          <a:p xmlns:a="http://schemas.openxmlformats.org/drawingml/2006/main">
            <a:r>
              <a:t>- The NFL's *2024 Record and Fact Book* lists the former Highmark Stadium at 71,621 seats: &lt;https://operations.nfl.com/media/hfjn4oid/2024-record-fact-book-incl-supplemental.pdf&gt;. The Bills report a final capacity of 60,108 and a first regular-season game on September 17, 2026: &lt;https://www.buffalobills.com/news/impressed-by-every-aspect-of-it-bills-officially-open-highmark-stadium-with-ribbon-cutting-ceremony&gt;. For the team's explanation of the reduced capacity and subsequent design details, see &lt;https://www.buffalobills.com/news/what-bills-fans-need-to-know-about-the-new-bills-stadium-project&gt; and &lt;https://www.buffalobills.com/news/updates-on-bills-2024-season-ticket-member-renewals-and-opening-of-bills-stadium-experience&gt;. Current details rechecked August 11, 2026.</a:t>
            </a:r>
          </a:p>
          <a:p xmlns:a="http://schemas.openxmlformats.org/drawingml/2006/main">
            <a:r>
              <a:t>- Brian Mazurowski, “Many Unknowns as Fans Prepare for Bills Tickets to Go On Sale,” *WBEN*, May 12, 2026, &lt;https://www.audacy.com/wben/news/local/bills-tickets&gt;. For the stadium cost and capacity, see John Wawrow, “Bills' New Stadium Costs Balloon to \$2.1 Billion,” Associated Press, November 22, 2024, &lt;https://apnews.com/article/bills-stadium-cost-pegula-8c56fad9d970f2b17429d3ae779f70ba&gt;.</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Market Power And The Capacity Constraint</a:t>
            </a:r>
          </a:p>
          <a:p xmlns:a="http://schemas.openxmlformats.org/drawingml/2006/main">
            <a:r>
              <a:t>Mode: Case discussion</a:t>
            </a:r>
          </a:p>
          <a:p xmlns:a="http://schemas.openxmlformats.org/drawingml/2006/main">
            <a:r>
              <a:t/>
            </a:r>
          </a:p>
          <a:p xmlns:a="http://schemas.openxmlformats.org/drawingml/2006/main">
            <a:r>
              <a:t>The cheapest seat was scheduled to rise from $9.50 to $21 and courtside from $500 to $600. O’Neal’s reported contract was seven years and $121 million. The sequence is consistent with anticipated demand rather than mechanically recovering salary. It does not isolate a causal price effect of signing Shaq. If demand, MC, and capacity were unchanged, a higher fixed payroll would not change the short-run model’s optimum.</a:t>
            </a:r>
          </a:p>
          <a:p xmlns:a="http://schemas.openxmlformats.org/drawingml/2006/main">
            <a:r>
              <a:t/>
            </a:r>
          </a:p>
          <a:p xmlns:a="http://schemas.openxmlformats.org/drawingml/2006/main">
            <a:r>
              <a:t>[Sources]</a:t>
            </a:r>
          </a:p>
          <a:p xmlns:a="http://schemas.openxmlformats.org/drawingml/2006/main">
            <a:r>
              <a:t>- draft-chapters/ch04-ticket-pricing-and-attendance.md</a:t>
            </a:r>
          </a:p>
          <a:p xmlns:a="http://schemas.openxmlformats.org/drawingml/2006/main">
            <a:r>
              <a:t>- Scott Howard-Cooper, “Most Laker Ticket Prices Will Increase,” *Los Angeles Times*, July 19, 1996, &lt;https://www.latimes.com/archives/la-xpm-1996-07-19-sp-25835-story.html&gt;; George Solomon, “O'Neal Receives a Record Deal from the Lakers,” *Washington Post*, July 18, 1996, &lt;https://www.washingtonpost.com/archive/sports/1996/07/19/oneal-receives-a-record-deal-from-the-lakers/d451b845-63c3-4511-bb17-5b2f72492703/&gt;.</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Elasticity In The Pricing Decision</a:t>
            </a:r>
          </a:p>
          <a:p xmlns:a="http://schemas.openxmlformats.org/drawingml/2006/main">
            <a:r>
              <a:t>Mode: Lesson</a:t>
            </a:r>
          </a:p>
          <a:p xmlns:a="http://schemas.openxmlformats.org/drawingml/2006/main">
            <a:r>
              <a:t/>
            </a:r>
          </a:p>
          <a:p xmlns:a="http://schemas.openxmlformats.org/drawingml/2006/main">
            <a:r>
              <a:t>This is a brief Chapter 2 recall, not a new derivation. Use a local/small change for unit elasticity, or consistent midpoint percentage changes. A finite move from a unit-elastic point need not leave revenue exactly unchanged. Estimates vary across seats, buyer groups, games, and purchase times. Revenue is not total profit.</a:t>
            </a:r>
          </a:p>
          <a:p xmlns:a="http://schemas.openxmlformats.org/drawingml/2006/main">
            <a:r>
              <a:t/>
            </a:r>
          </a:p>
          <a:p xmlns:a="http://schemas.openxmlformats.org/drawingml/2006/main">
            <a:r>
              <a:t>[Sources]</a:t>
            </a:r>
          </a:p>
          <a:p xmlns:a="http://schemas.openxmlformats.org/drawingml/2006/main">
            <a:r>
              <a:t>- draft-chapters/ch04-ticket-pricing-and-attendance.md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Elasticity In The Pricing Decision</a:t>
            </a:r>
          </a:p>
          <a:p xmlns:a="http://schemas.openxmlformats.org/drawingml/2006/main">
            <a:r>
              <a:t>Mode: Lesson</a:t>
            </a:r>
          </a:p>
          <a:p xmlns:a="http://schemas.openxmlformats.org/drawingml/2006/main">
            <a:r>
              <a:t/>
            </a:r>
          </a:p>
          <a:p xmlns:a="http://schemas.openxmlformats.org/drawingml/2006/main">
            <a:r>
              <a:t>This is a proposed approach, not a documented account of the Bills’ methods. Comparisons must separate price changes from opponent, team performance, weather, and other demand shifts. Seat-level experiments also face spillovers, fairness concerns, and substitution across products.</a:t>
            </a:r>
          </a:p>
          <a:p xmlns:a="http://schemas.openxmlformats.org/drawingml/2006/main">
            <a:r>
              <a:t/>
            </a:r>
          </a:p>
          <a:p xmlns:a="http://schemas.openxmlformats.org/drawingml/2006/main">
            <a:r>
              <a:t>[Sources]</a:t>
            </a:r>
          </a:p>
          <a:p xmlns:a="http://schemas.openxmlformats.org/drawingml/2006/main">
            <a:r>
              <a:t>- draft-chapters/ch04-ticket-pricing-and-attendance.md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Elasticity In The Pricing Decision</a:t>
            </a:r>
          </a:p>
          <a:p xmlns:a="http://schemas.openxmlformats.org/drawingml/2006/main">
            <a:r>
              <a:t>Mode: Lesson</a:t>
            </a:r>
          </a:p>
          <a:p xmlns:a="http://schemas.openxmlformats.org/drawingml/2006/main">
            <a:r>
              <a:t/>
            </a:r>
          </a:p>
          <a:p xmlns:a="http://schemas.openxmlformats.org/drawingml/2006/main">
            <a:r>
              <a:t>Own-price elasticity is a movement along demand. Income and related prices shift it. Do not assume every expensive seat is an income-elastic luxury. TV can substitute for attending today and deepen interest in later attendance. Ticket products can substitute for each other. These signs and magnitudes require evidence. Additional receipts are not all profit: account for their additional costs and the team’s share.</a:t>
            </a:r>
          </a:p>
          <a:p xmlns:a="http://schemas.openxmlformats.org/drawingml/2006/main">
            <a:r>
              <a:t/>
            </a:r>
          </a:p>
          <a:p xmlns:a="http://schemas.openxmlformats.org/drawingml/2006/main">
            <a:r>
              <a:t>[Sources]</a:t>
            </a:r>
          </a:p>
          <a:p xmlns:a="http://schemas.openxmlformats.org/drawingml/2006/main">
            <a:r>
              <a:t>- draft-chapters/ch04-ticket-pricing-and-attendance.md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From One Price To A Ticket Menu</a:t>
            </a:r>
          </a:p>
          <a:p xmlns:a="http://schemas.openxmlformats.org/drawingml/2006/main">
            <a:r>
              <a:t>Mode: Lesson</a:t>
            </a:r>
          </a:p>
          <a:p xmlns:a="http://schemas.openxmlformats.org/drawingml/2006/main">
            <a:r>
              <a:t/>
            </a:r>
          </a:p>
          <a:p xmlns:a="http://schemas.openxmlformats.org/drawingml/2006/main">
            <a:r>
              <a:t>Perfect first-degree discrimination requires information the team usually lacks. Second-degree screening can involve genuine product differences. Third-degree discrimination needs verification and restrictions on resale. Holding other factors constant, the more elastic group tends to face a lower markup. Privacy, fairness, and transaction costs constrain implementation.</a:t>
            </a:r>
          </a:p>
          <a:p xmlns:a="http://schemas.openxmlformats.org/drawingml/2006/main">
            <a:r>
              <a:t/>
            </a:r>
          </a:p>
          <a:p xmlns:a="http://schemas.openxmlformats.org/drawingml/2006/main">
            <a:r>
              <a:t>[Sources]</a:t>
            </a:r>
          </a:p>
          <a:p xmlns:a="http://schemas.openxmlformats.org/drawingml/2006/main">
            <a:r>
              <a:t>- draft-chapters/ch04-ticket-pricing-and-attendance.md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From One Price To A Ticket Menu</a:t>
            </a:r>
          </a:p>
          <a:p xmlns:a="http://schemas.openxmlformats.org/drawingml/2006/main">
            <a:r>
              <a:t>Mode: Lesson</a:t>
            </a:r>
          </a:p>
          <a:p xmlns:a="http://schemas.openxmlformats.org/drawingml/2006/main">
            <a:r>
              <a:t/>
            </a:r>
          </a:p>
          <a:p xmlns:a="http://schemas.openxmlformats.org/drawingml/2006/main">
            <a:r>
              <a:t>Use the book’s four branches for classification practice rather than repeat the definitions. Club access changes the product; choosing a season plan can screen willingness to commit; a verified student discount separates a group. Game quality changes the event. Several mechanisms can operate together. The diagram does not establish that all price differences are discrimination.</a:t>
            </a:r>
          </a:p>
          <a:p xmlns:a="http://schemas.openxmlformats.org/drawingml/2006/main">
            <a:r>
              <a:t/>
            </a:r>
          </a:p>
          <a:p xmlns:a="http://schemas.openxmlformats.org/drawingml/2006/main">
            <a:r>
              <a:t>[Sources]</a:t>
            </a:r>
          </a:p>
          <a:p xmlns:a="http://schemas.openxmlformats.org/drawingml/2006/main">
            <a:r>
              <a:t>- draft-chapters/ch04-ticket-pricing-and-attendance.md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Two-Part Tariffs And Seat Licenses</a:t>
            </a:r>
          </a:p>
          <a:p xmlns:a="http://schemas.openxmlformats.org/drawingml/2006/main">
            <a:r>
              <a:t>Mode: Lesson</a:t>
            </a:r>
          </a:p>
          <a:p xmlns:a="http://schemas.openxmlformats.org/drawingml/2006/main">
            <a:r>
              <a:t/>
            </a:r>
          </a:p>
          <a:p xmlns:a="http://schemas.openxmlformats.org/drawingml/2006/main">
            <a:r>
              <a:t>Carolina calls PSL a Permanent Seat License; Buffalo uses Personal Seat License. Earlier related licensing arrangements existed outside this NFL program. Max Muhleman developed the Panthers’ program. Analyze contract rights rather than assuming the expanded acronym determines the terms. Buffalo terms here are the chapter’s August 2026 snapshot.</a:t>
            </a:r>
          </a:p>
          <a:p xmlns:a="http://schemas.openxmlformats.org/drawingml/2006/main">
            <a:r>
              <a:t/>
            </a:r>
          </a:p>
          <a:p xmlns:a="http://schemas.openxmlformats.org/drawingml/2006/main">
            <a:r>
              <a:t>[Sources]</a:t>
            </a:r>
          </a:p>
          <a:p xmlns:a="http://schemas.openxmlformats.org/drawingml/2006/main">
            <a:r>
              <a:t>- draft-chapters/ch04-ticket-pricing-and-attendance.md</a:t>
            </a:r>
          </a:p>
          <a:p xmlns:a="http://schemas.openxmlformats.org/drawingml/2006/main">
            <a:r>
              <a:t>- The Carolina Panthers describe their PSL plan as brand-new to the NFL and central to the franchise's early ticketing strategy: &lt;https://www.panthers.com/news/ticketing-leader-phil-youtsey-calls-it-a-career&gt;. The Associated Press credits Charlotte marketer Max Muhleman with developing the professional-sports PSL concept used to help finance the Panthers' stadium: &lt;https://apnews.com/article/8fe7baf40fbf346676a42bf47a470772&gt;. For an early industry analysis, see Larry M. McCarthy and Richard Irwin, “Permanent Seat Licenses (PSLs) as an Emerging Source of Revenue Production,” *Sport Marketing Quarterly* 7, no. 3 (1998): 41–46, &lt;https://doi.org/10.1177/106169349800700305&gt;.</a:t>
            </a:r>
          </a:p>
          <a:p xmlns:a="http://schemas.openxmlformats.org/drawingml/2006/main">
            <a:r>
              <a:t>- Buffalo Bills, “Highmark Stadium,” accessed August 11, 2026, &lt;https://www.buffalobills.com/stadium/&gt;. The team's December 26, 2025 inventory update reported that available new-stadium PSL inventory had sold out: &lt;https://www.buffalobills.com/news/bills-announce-seating-availability-update-for-new-highmark-stadium&gt;.</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Two-Part Tariffs And Seat Licenses</a:t>
            </a:r>
          </a:p>
          <a:p xmlns:a="http://schemas.openxmlformats.org/drawingml/2006/main">
            <a:r>
              <a:t>Mode: Lesson</a:t>
            </a:r>
          </a:p>
          <a:p xmlns:a="http://schemas.openxmlformats.org/drawingml/2006/main">
            <a:r>
              <a:t/>
            </a:r>
          </a:p>
          <a:p xmlns:a="http://schemas.openxmlformats.org/drawingml/2006/main">
            <a:r>
              <a:t>The book’s fuller table also includes demand information, administrative and transfer costs, financing costs, forfeiture risks, and unequal access. PSLs bring future fan payments forward. Compare against annual season tickets, single-game buying, team borrowing, or a different public contribution. The chosen counterfactual changes the judgment. Sold-out PSL inventory does not establish appreciation or improved welfare for every fan.</a:t>
            </a:r>
          </a:p>
          <a:p xmlns:a="http://schemas.openxmlformats.org/drawingml/2006/main">
            <a:r>
              <a:t/>
            </a:r>
          </a:p>
          <a:p xmlns:a="http://schemas.openxmlformats.org/drawingml/2006/main">
            <a:r>
              <a:t>[Sources]</a:t>
            </a:r>
          </a:p>
          <a:p xmlns:a="http://schemas.openxmlformats.org/drawingml/2006/main">
            <a:r>
              <a:t>- draft-chapters/ch04-ticket-pricing-and-attendance.md</a:t>
            </a:r>
          </a:p>
          <a:p xmlns:a="http://schemas.openxmlformats.org/drawingml/2006/main">
            <a:r>
              <a:t>- Buffalo Bills, “Highmark Stadium,” accessed August 11, 2026, &lt;https://www.buffalobills.com/stadium/&gt;. The team's December 26, 2025 inventory update reported that available new-stadium PSL inventory had sold out: &lt;https://www.buffalobills.com/news/bills-announce-seating-availability-update-for-new-highmark-stadium&gt;.</a:t>
            </a:r>
          </a:p>
          <a:p xmlns:a="http://schemas.openxmlformats.org/drawingml/2006/main">
            <a:r>
              <a:t>- Carolina Panthers, “Permanent Seat Licenses,” accessed August 11, 2026, &lt;https://www.panthers.com/tickets/psls-ab&gt;; Carolina Panthers Official PSL Marketplace, accessed August 11, 2026, &lt;https://panthers.strmarketplace.com/&gt;.</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Two-Part Tariffs And Seat Licenses</a:t>
            </a:r>
          </a:p>
          <a:p xmlns:a="http://schemas.openxmlformats.org/drawingml/2006/main">
            <a:r>
              <a:t>Mode: Lesson</a:t>
            </a:r>
          </a:p>
          <a:p xmlns:a="http://schemas.openxmlformats.org/drawingml/2006/main">
            <a:r>
              <a:t/>
            </a:r>
          </a:p>
          <a:p xmlns:a="http://schemas.openxmlformats.org/drawingml/2006/main">
            <a:r>
              <a:t>Original Carolina licenses were not freely alienable, rather than absolutely nontransferable. The Panthers’ marketplace in the chapter’s August 2026 snapshot permits sales and transfers subject to rules. Fees, approval, and transfer windows can limit alienability. The option to sell does not guarantee a buyer or a resale gain.</a:t>
            </a:r>
          </a:p>
          <a:p xmlns:a="http://schemas.openxmlformats.org/drawingml/2006/main">
            <a:r>
              <a:t/>
            </a:r>
          </a:p>
          <a:p xmlns:a="http://schemas.openxmlformats.org/drawingml/2006/main">
            <a:r>
              <a:t>[Sources]</a:t>
            </a:r>
          </a:p>
          <a:p xmlns:a="http://schemas.openxmlformats.org/drawingml/2006/main">
            <a:r>
              <a:t>- draft-chapters/ch04-ticket-pricing-and-attendance.md</a:t>
            </a:r>
          </a:p>
          <a:p xmlns:a="http://schemas.openxmlformats.org/drawingml/2006/main">
            <a:r>
              <a:t>- Mark Asher, “New Technique Saves a Seat, Collects a Fortune,” *Washington Post*, May 3, 1995, &lt;https://www.washingtonpost.com/archive/sports/1995/05/04/new-technique-saves-a-seat-collects-a-fortune/4c643233-ea12-45bc-91a7-8c144f241686/&gt;. The restriction was a team repurchase right rather than an absolute prohibition on every transfer.</a:t>
            </a:r>
          </a:p>
          <a:p xmlns:a="http://schemas.openxmlformats.org/drawingml/2006/main">
            <a:r>
              <a:t>- Carolina Panthers, “Permanent Seat Licenses,” accessed August 11, 2026, &lt;https://www.panthers.com/tickets/psls-ab&gt;; Carolina Panthers Official PSL Marketplace, accessed August 11, 2026, &lt;https://panthers.strmarketplace.com/&gt;.</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Two-Part Tariffs And Seat Licenses</a:t>
            </a:r>
          </a:p>
          <a:p xmlns:a="http://schemas.openxmlformats.org/drawingml/2006/main">
            <a:r>
              <a:t>Mode: Case discussion</a:t>
            </a:r>
          </a:p>
          <a:p xmlns:a="http://schemas.openxmlformats.org/drawingml/2006/main">
            <a:r>
              <a:t/>
            </a:r>
          </a:p>
          <a:p xmlns:a="http://schemas.openxmlformats.org/drawingml/2006/main">
            <a:r>
              <a:t>Holding other terms fixed, higher future ticket payments reduce the surplus attached to the right and tend to lower its resale value. An access fee can capture expected surplus upfront while preserving a different marginal ticket price. A PSL is not equity in the team or a risk-free investment. Team quality, contract duration, alternatives, and financing terms also matter.</a:t>
            </a:r>
          </a:p>
          <a:p xmlns:a="http://schemas.openxmlformats.org/drawingml/2006/main">
            <a:r>
              <a:t/>
            </a:r>
          </a:p>
          <a:p xmlns:a="http://schemas.openxmlformats.org/drawingml/2006/main">
            <a:r>
              <a:t>[Sources]</a:t>
            </a:r>
          </a:p>
          <a:p xmlns:a="http://schemas.openxmlformats.org/drawingml/2006/main">
            <a:r>
              <a:t>- draft-chapters/ch04-ticket-pricing-and-attendance.md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Variable And Dynamic Pricing</a:t>
            </a:r>
          </a:p>
          <a:p xmlns:a="http://schemas.openxmlformats.org/drawingml/2006/main">
            <a:r>
              <a:t>Mode: Lesson</a:t>
            </a:r>
          </a:p>
          <a:p xmlns:a="http://schemas.openxmlformats.org/drawingml/2006/main">
            <a:r>
              <a:t/>
            </a:r>
          </a:p>
          <a:p xmlns:a="http://schemas.openxmlformats.org/drawingml/2006/main">
            <a:r>
              <a:t>Variable pricing assigns prices across categories in advance. Dynamic pricing permits revisions over time as demand, inventory, or other information changes. Read the two timelines directly. Revision need not be automatic or occur after every new signal. Dynamic pricing can improve adjustment but creates buyer uncertainty and may affect trust or the incentive to purchase early.</a:t>
            </a:r>
          </a:p>
          <a:p xmlns:a="http://schemas.openxmlformats.org/drawingml/2006/main">
            <a:r>
              <a:t/>
            </a:r>
          </a:p>
          <a:p xmlns:a="http://schemas.openxmlformats.org/drawingml/2006/main">
            <a:r>
              <a:t>[Sources]</a:t>
            </a:r>
          </a:p>
          <a:p xmlns:a="http://schemas.openxmlformats.org/drawingml/2006/main">
            <a:r>
              <a:t>- draft-chapters/ch04-ticket-pricing-and-attendance.md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Variable And Dynamic Pricing</a:t>
            </a:r>
          </a:p>
          <a:p xmlns:a="http://schemas.openxmlformats.org/drawingml/2006/main">
            <a:r>
              <a:t>Mode: Lesson</a:t>
            </a:r>
          </a:p>
          <a:p xmlns:a="http://schemas.openxmlformats.org/drawingml/2006/main">
            <a:r>
              <a:t/>
            </a:r>
          </a:p>
          <a:p xmlns:a="http://schemas.openxmlformats.org/drawingml/2006/main">
            <a:r>
              <a:t>These are the chapter’s cited policies checked August 11, 2026, not a claim about every current ticket offer. FIFA’s phase-to-phase adaptation has a dynamic element under the chapter’s definition. Paul and Weinbach (2015), using eleven MLB teams, found different correlates for the highest- and lowest-priced dynamic tickets. That does not establish a universal pricing algorithm or causal effect.</a:t>
            </a:r>
          </a:p>
          <a:p xmlns:a="http://schemas.openxmlformats.org/drawingml/2006/main">
            <a:r>
              <a:t/>
            </a:r>
          </a:p>
          <a:p xmlns:a="http://schemas.openxmlformats.org/drawingml/2006/main">
            <a:r>
              <a:t>[Sources]</a:t>
            </a:r>
          </a:p>
          <a:p xmlns:a="http://schemas.openxmlformats.org/drawingml/2006/main">
            <a:r>
              <a:t>- draft-chapters/ch04-ticket-pricing-and-attendance.md</a:t>
            </a:r>
          </a:p>
          <a:p xmlns:a="http://schemas.openxmlformats.org/drawingml/2006/main">
            <a:r>
              <a:t>- FIFA, “How does FIFA determine ticket prices for the FIFA World Cup 26?”, accessed August 11, 2026, &lt;https://gpcustomersupportfwc2026.tickets.fifa.com/hc/en-gb/articles/30201776314397-9-How-does-FIFA-determine-ticket-prices-for-the-FIFA-World-Cup-26&gt;.</a:t>
            </a:r>
          </a:p>
          <a:p xmlns:a="http://schemas.openxmlformats.org/drawingml/2006/main">
            <a:r>
              <a:t>- St. Louis Cardinals, “Dynamic Pricing,” accessed August 11, 2026, &lt;https://www.mlb.com/cardinals/tickets/dynamic-pricing&gt;.</a:t>
            </a:r>
          </a:p>
          <a:p xmlns:a="http://schemas.openxmlformats.org/drawingml/2006/main">
            <a:r>
              <a:t>- Rodney J. Paul and Andrew P. Weinbach, “Using Prediction Market Prices to Differentiate Factors that Influence the Highest and Lowest Priced Tickets in Dynamic Pricing for Major League Baseball,” *Journal of Prediction Markets* 9, no. 2 (2015): 43–63, &lt;https://doi.org/10.5750/jpm.v9i2.1081&gt;.</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Primary And Secondary Ticket Markets</a:t>
            </a:r>
          </a:p>
          <a:p xmlns:a="http://schemas.openxmlformats.org/drawingml/2006/main">
            <a:r>
              <a:t>Mode: Lesson</a:t>
            </a:r>
          </a:p>
          <a:p xmlns:a="http://schemas.openxmlformats.org/drawingml/2006/main">
            <a:r>
              <a:t/>
            </a:r>
          </a:p>
          <a:p xmlns:a="http://schemas.openxmlformats.org/drawingml/2006/main">
            <a:r>
              <a:t>Primary market: initial allocation by the team or authorized seller. Secondary market: reallocation after that sale. Blue arrows track tickets and attendance; orange arrows track payments. The holder can attend or resell. The platform remits a payout, and the dashed arrow shows price/inventory information returning to the team. Rules determine who captures revenue. The diagram does not imply that every team receives nothing from resale.</a:t>
            </a:r>
          </a:p>
          <a:p xmlns:a="http://schemas.openxmlformats.org/drawingml/2006/main">
            <a:r>
              <a:t/>
            </a:r>
          </a:p>
          <a:p xmlns:a="http://schemas.openxmlformats.org/drawingml/2006/main">
            <a:r>
              <a:t>[Sources]</a:t>
            </a:r>
          </a:p>
          <a:p xmlns:a="http://schemas.openxmlformats.org/drawingml/2006/main">
            <a:r>
              <a:t>- draft-chapters/ch04-ticket-pricing-and-attendance.md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Primary And Secondary Ticket Markets</a:t>
            </a:r>
          </a:p>
          <a:p xmlns:a="http://schemas.openxmlformats.org/drawingml/2006/main">
            <a:r>
              <a:t>Mode: Optional calculation</a:t>
            </a:r>
          </a:p>
          <a:p xmlns:a="http://schemas.openxmlformats.org/drawingml/2006/main">
            <a:r>
              <a:t/>
            </a:r>
          </a:p>
          <a:p xmlns:a="http://schemas.openxmlformats.org/drawingml/2006/main">
            <a:r>
              <a:t>The $110 is the final buyer’s total payment in this example. The platform retains $10 and remits $100. Do not add another fee. Team revenue is $60, not necessarily $60 profit. Reseller gain excludes other costs. Platform revenue is not profit. Do not add the original ticket payment to surplus as if it were a net social gain.</a:t>
            </a:r>
          </a:p>
          <a:p xmlns:a="http://schemas.openxmlformats.org/drawingml/2006/main">
            <a:r>
              <a:t/>
            </a:r>
          </a:p>
          <a:p xmlns:a="http://schemas.openxmlformats.org/drawingml/2006/main">
            <a:r>
              <a:t>[Sources]</a:t>
            </a:r>
          </a:p>
          <a:p xmlns:a="http://schemas.openxmlformats.org/drawingml/2006/main">
            <a:r>
              <a:t>- draft-chapters/ch04-ticket-pricing-and-attendance.md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Primary And Secondary Ticket Markets</a:t>
            </a:r>
          </a:p>
          <a:p xmlns:a="http://schemas.openxmlformats.org/drawingml/2006/main">
            <a:r>
              <a:t>Mode: Lesson</a:t>
            </a:r>
          </a:p>
          <a:p xmlns:a="http://schemas.openxmlformats.org/drawingml/2006/main">
            <a:r>
              <a:t/>
            </a:r>
          </a:p>
          <a:p xmlns:a="http://schemas.openxmlformats.org/drawingml/2006/main">
            <a:r>
              <a:t>The FTC rule concerns disclosure of mandatory fees, not a government-selected optimal fee or a ban on all fees. Use the chapter’s dated source for scope, permitted exclusions, and qualifications. Courty explains resale economics; Vollmer compares resale with partial refunds in college football. Their findings do not imply all resale systems improve welfare.</a:t>
            </a:r>
          </a:p>
          <a:p xmlns:a="http://schemas.openxmlformats.org/drawingml/2006/main">
            <a:r>
              <a:t/>
            </a:r>
          </a:p>
          <a:p xmlns:a="http://schemas.openxmlformats.org/drawingml/2006/main">
            <a:r>
              <a:t>[Sources]</a:t>
            </a:r>
          </a:p>
          <a:p xmlns:a="http://schemas.openxmlformats.org/drawingml/2006/main">
            <a:r>
              <a:t>- draft-chapters/ch04-ticket-pricing-and-attendance.md</a:t>
            </a:r>
          </a:p>
          <a:p xmlns:a="http://schemas.openxmlformats.org/drawingml/2006/main">
            <a:r>
              <a:t>- Pascal Courty, “Some Economics of Ticket Resale,” *Journal of Economic Perspectives* 17, no. 2 (2003): 85–97, &lt;https://pubs.aeaweb.org/doi/10.1257/089533003765888449&gt;.</a:t>
            </a:r>
          </a:p>
          <a:p xmlns:a="http://schemas.openxmlformats.org/drawingml/2006/main">
            <a:r>
              <a:t>- Drew Vollmer, “Is Resale Needed in Markets with Refunds? Evidence from College Football Ticket Sales,” *RAND Journal of Economics* 56, no. 3 (2025): 251–268, &lt;https://doi.org/10.1111/1756-2171.12501&gt;.</a:t>
            </a:r>
          </a:p>
          <a:p xmlns:a="http://schemas.openxmlformats.org/drawingml/2006/main">
            <a:r>
              <a:t>- Federal Trade Commission, “The Rule on Unfair or Deceptive Fees: Frequently Asked Questions,” accessed August 11, 2026, &lt;https://www.ftc.gov/business-guidance/resources/rule-unfair-or-deceptive-fees-frequently-asked-questions&gt;.</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What Determines Attendance?</a:t>
            </a:r>
          </a:p>
          <a:p xmlns:a="http://schemas.openxmlformats.org/drawingml/2006/main">
            <a:r>
              <a:t>Mode: Lesson</a:t>
            </a:r>
          </a:p>
          <a:p xmlns:a="http://schemas.openxmlformats.org/drawingml/2006/main">
            <a:r>
              <a:t/>
            </a:r>
          </a:p>
          <a:p xmlns:a="http://schemas.openxmlformats.org/drawingml/2006/main">
            <a:r>
              <a:t>The same word can identify different dependent variables. Check the dataset’s definition. Do not infer low underlying demand from a capped sales count or infer physical attendance from tickets distributed.</a:t>
            </a:r>
          </a:p>
          <a:p xmlns:a="http://schemas.openxmlformats.org/drawingml/2006/main">
            <a:r>
              <a:t/>
            </a:r>
          </a:p>
          <a:p xmlns:a="http://schemas.openxmlformats.org/drawingml/2006/main">
            <a:r>
              <a:t>[Sources]</a:t>
            </a:r>
          </a:p>
          <a:p xmlns:a="http://schemas.openxmlformats.org/drawingml/2006/main">
            <a:r>
              <a:t>- draft-chapters/ch04-ticket-pricing-and-attendance.md</a:t>
            </a:r>
          </a:p>
          <a:p xmlns:a="http://schemas.openxmlformats.org/drawingml/2006/main">
            <a:r>
              <a:t>- Dominik Schreyer and Payam Ansari, “Stadium Attendance Demand Research: A Scoping Review,” *Journal of Sports Economics* 23, no. 6 (2022): 749–788, &lt;https://doi.org/10.1177/15270025211000404&gt;.</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What Determines Attendance?</a:t>
            </a:r>
          </a:p>
          <a:p xmlns:a="http://schemas.openxmlformats.org/drawingml/2006/main">
            <a:r>
              <a:t>Mode: Lesson</a:t>
            </a:r>
          </a:p>
          <a:p xmlns:a="http://schemas.openxmlformats.org/drawingml/2006/main">
            <a:r>
              <a:t/>
            </a:r>
          </a:p>
          <a:p xmlns:a="http://schemas.openxmlformats.org/drawingml/2006/main">
            <a:r>
              <a:t>Condensed from Table 4.1, preserving all nine factors in book order. The book contains fuller evidence descriptions. These are mechanisms and research cautions, not universal estimated effect sizes. The literature has gaps in women’s and niche sports and emerging markets.</a:t>
            </a:r>
          </a:p>
          <a:p xmlns:a="http://schemas.openxmlformats.org/drawingml/2006/main">
            <a:r>
              <a:t/>
            </a:r>
          </a:p>
          <a:p xmlns:a="http://schemas.openxmlformats.org/drawingml/2006/main">
            <a:r>
              <a:t>[Sources]</a:t>
            </a:r>
          </a:p>
          <a:p xmlns:a="http://schemas.openxmlformats.org/drawingml/2006/main">
            <a:r>
              <a:t>- draft-chapters/ch04-ticket-pricing-and-attendance.md</a:t>
            </a:r>
          </a:p>
          <a:p xmlns:a="http://schemas.openxmlformats.org/drawingml/2006/main">
            <a:r>
              <a:t>- Jeffery Borland and Robert Macdonald, “Demand for Sport,” *Oxford Review of Economic Policy* 19, no. 4 (2003): 478–502, &lt;https://doi.org/10.1093/oxrep/19.4.478&gt;.</a:t>
            </a:r>
          </a:p>
          <a:p xmlns:a="http://schemas.openxmlformats.org/drawingml/2006/main">
            <a:r>
              <a:t>- Dominik Schreyer and Payam Ansari, “Stadium Attendance Demand Research: A Scoping Review,” *Journal of Sports Economics* 23, no. 6 (2022): 749–788, &lt;https://doi.org/10.1177/15270025211000404&gt;.</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What Determines Attendance?</a:t>
            </a:r>
          </a:p>
          <a:p xmlns:a="http://schemas.openxmlformats.org/drawingml/2006/main">
            <a:r>
              <a:t>Mode: Lesson</a:t>
            </a:r>
          </a:p>
          <a:p xmlns:a="http://schemas.openxmlformats.org/drawingml/2006/main">
            <a:r>
              <a:t/>
            </a:r>
          </a:p>
          <a:p xmlns:a="http://schemas.openxmlformats.org/drawingml/2006/main">
            <a:r>
              <a:t>Condensed from Table 4.1, preserving all nine factors in book order. The book contains fuller evidence descriptions. These are mechanisms and research cautions, not universal estimated effect sizes. The literature has gaps in women’s and niche sports and emerging markets.</a:t>
            </a:r>
          </a:p>
          <a:p xmlns:a="http://schemas.openxmlformats.org/drawingml/2006/main">
            <a:r>
              <a:t/>
            </a:r>
          </a:p>
          <a:p xmlns:a="http://schemas.openxmlformats.org/drawingml/2006/main">
            <a:r>
              <a:t>[Sources]</a:t>
            </a:r>
          </a:p>
          <a:p xmlns:a="http://schemas.openxmlformats.org/drawingml/2006/main">
            <a:r>
              <a:t>- draft-chapters/ch04-ticket-pricing-and-attendance.md</a:t>
            </a:r>
          </a:p>
          <a:p xmlns:a="http://schemas.openxmlformats.org/drawingml/2006/main">
            <a:r>
              <a:t>- Jeffery Borland and Robert Macdonald, “Demand for Sport,” *Oxford Review of Economic Policy* 19, no. 4 (2003): 478–502, &lt;https://doi.org/10.1093/oxrep/19.4.478&gt;.</a:t>
            </a:r>
          </a:p>
          <a:p xmlns:a="http://schemas.openxmlformats.org/drawingml/2006/main">
            <a:r>
              <a:t>- Dominik Schreyer and Payam Ansari, “Stadium Attendance Demand Research: A Scoping Review,” *Journal of Sports Economics* 23, no. 6 (2022): 749–788, &lt;https://doi.org/10.1177/15270025211000404&gt;.</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What Determines Attendance?</a:t>
            </a:r>
          </a:p>
          <a:p xmlns:a="http://schemas.openxmlformats.org/drawingml/2006/main">
            <a:r>
              <a:t>Mode: Lesson</a:t>
            </a:r>
          </a:p>
          <a:p xmlns:a="http://schemas.openxmlformats.org/drawingml/2006/main">
            <a:r>
              <a:t/>
            </a:r>
          </a:p>
          <a:p xmlns:a="http://schemas.openxmlformats.org/drawingml/2006/main">
            <a:r>
              <a:t>Condensed from Table 4.1, preserving all nine factors in book order. The book contains fuller evidence descriptions. These are mechanisms and research cautions, not universal estimated effect sizes. The literature has gaps in women’s and niche sports and emerging markets.</a:t>
            </a:r>
          </a:p>
          <a:p xmlns:a="http://schemas.openxmlformats.org/drawingml/2006/main">
            <a:r>
              <a:t/>
            </a:r>
          </a:p>
          <a:p xmlns:a="http://schemas.openxmlformats.org/drawingml/2006/main">
            <a:r>
              <a:t>[Sources]</a:t>
            </a:r>
          </a:p>
          <a:p xmlns:a="http://schemas.openxmlformats.org/drawingml/2006/main">
            <a:r>
              <a:t>- draft-chapters/ch04-ticket-pricing-and-attendance.md</a:t>
            </a:r>
          </a:p>
          <a:p xmlns:a="http://schemas.openxmlformats.org/drawingml/2006/main">
            <a:r>
              <a:t>- Jeffery Borland and Robert Macdonald, “Demand for Sport,” *Oxford Review of Economic Policy* 19, no. 4 (2003): 478–502, &lt;https://doi.org/10.1093/oxrep/19.4.478&gt;.</a:t>
            </a:r>
          </a:p>
          <a:p xmlns:a="http://schemas.openxmlformats.org/drawingml/2006/main">
            <a:r>
              <a:t>- Dominik Schreyer and Payam Ansari, “Stadium Attendance Demand Research: A Scoping Review,” *Journal of Sports Economics* 23, no. 6 (2022): 749–788, &lt;https://doi.org/10.1177/15270025211000404&gt;.</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What Determines Attendance?</a:t>
            </a:r>
          </a:p>
          <a:p xmlns:a="http://schemas.openxmlformats.org/drawingml/2006/main">
            <a:r>
              <a:t>Mode: Lesson</a:t>
            </a:r>
          </a:p>
          <a:p xmlns:a="http://schemas.openxmlformats.org/drawingml/2006/main">
            <a:r>
              <a:t/>
            </a:r>
          </a:p>
          <a:p xmlns:a="http://schemas.openxmlformats.org/drawingml/2006/main">
            <a:r>
              <a:t>Rivalry appeal shifts demand and can raise both chosen price and attendance. That does not reverse the law of demand. Prediction requires performance on held-out observations. Causal evidence needs price variation separated from demand conditions, such as a credible experiment or defensible quasi-experiment. Sellouts censor demand, so quantity can stay fixed when demand rises.</a:t>
            </a:r>
          </a:p>
          <a:p xmlns:a="http://schemas.openxmlformats.org/drawingml/2006/main">
            <a:r>
              <a:t/>
            </a:r>
          </a:p>
          <a:p xmlns:a="http://schemas.openxmlformats.org/drawingml/2006/main">
            <a:r>
              <a:t>[Sources]</a:t>
            </a:r>
          </a:p>
          <a:p xmlns:a="http://schemas.openxmlformats.org/drawingml/2006/main">
            <a:r>
              <a:t>- draft-chapters/ch04-ticket-pricing-and-attendance.md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The Connected Pricing Decision</a:t>
            </a:r>
          </a:p>
          <a:p xmlns:a="http://schemas.openxmlformats.org/drawingml/2006/main">
            <a:r>
              <a:t>Mode: Lesson</a:t>
            </a:r>
          </a:p>
          <a:p xmlns:a="http://schemas.openxmlformats.org/drawingml/2006/main">
            <a:r>
              <a:t/>
            </a:r>
          </a:p>
          <a:p xmlns:a="http://schemas.openxmlformats.org/drawingml/2006/main">
            <a:r>
              <a:t>This consolidates the book’s seven connected decisions rather than creating a slide for each. Use it to organize the source-audit assignment. Profit depends on revenues and costs, not revenue per customer alone.</a:t>
            </a:r>
          </a:p>
          <a:p xmlns:a="http://schemas.openxmlformats.org/drawingml/2006/main">
            <a:r>
              <a:t/>
            </a:r>
          </a:p>
          <a:p xmlns:a="http://schemas.openxmlformats.org/drawingml/2006/main">
            <a:r>
              <a:t>[Sources]</a:t>
            </a:r>
          </a:p>
          <a:p xmlns:a="http://schemas.openxmlformats.org/drawingml/2006/main">
            <a:r>
              <a:t>- draft-chapters/ch04-ticket-pricing-and-attendance.md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Big Picture</a:t>
            </a:r>
          </a:p>
          <a:p xmlns:a="http://schemas.openxmlformats.org/drawingml/2006/main">
            <a:r>
              <a:t>Mode: Lesson</a:t>
            </a:r>
          </a:p>
          <a:p xmlns:a="http://schemas.openxmlformats.org/drawingml/2006/main">
            <a:r>
              <a:t/>
            </a:r>
          </a:p>
          <a:p xmlns:a="http://schemas.openxmlformats.org/drawingml/2006/main">
            <a:r>
              <a:t>The preceding decision checklist supplies the chapter synthesis. The new point here is the longer-lived fan relationship and the transition to the following chapters.</a:t>
            </a:r>
          </a:p>
          <a:p xmlns:a="http://schemas.openxmlformats.org/drawingml/2006/main">
            <a:r>
              <a:t/>
            </a:r>
          </a:p>
          <a:p xmlns:a="http://schemas.openxmlformats.org/drawingml/2006/main">
            <a:r>
              <a:t>[Sources]</a:t>
            </a:r>
          </a:p>
          <a:p xmlns:a="http://schemas.openxmlformats.org/drawingml/2006/main">
            <a:r>
              <a:t>- draft-chapters/ch04-ticket-pricing-and-attendance.md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Review Questions</a:t>
            </a:r>
          </a:p>
          <a:p xmlns:a="http://schemas.openxmlformats.org/drawingml/2006/main">
            <a:r>
              <a:t>Mode: Optional review</a:t>
            </a:r>
          </a:p>
          <a:p xmlns:a="http://schemas.openxmlformats.org/drawingml/2006/main">
            <a:r>
              <a:t/>
            </a:r>
          </a:p>
          <a:p xmlns:a="http://schemas.openxmlformats.org/drawingml/2006/main">
            <a:r>
              <a:t>Selected book Review Questions 3 and 8. Q3: under a common-price model, filling an empty seat may require price reductions on other seats; compare marginal revenue with marginal cost. Q8: dynamic pricing permits later revision in response to information or inventory, whereas variable pricing assigns categories in advance. Other review answers: fixed costs do not change with another spectator; capacity binds below the unconstrained optimum; elasticity gives the revenue direction; income and related prices shift demand; distinguish products, groups, and markups; PSL separates access and usage and alienability adds transfer rights; resale gains face frictions; common demand shifts confound price-attendance correlations.</a:t>
            </a:r>
          </a:p>
          <a:p xmlns:a="http://schemas.openxmlformats.org/drawingml/2006/main">
            <a:r>
              <a:t/>
            </a:r>
          </a:p>
          <a:p xmlns:a="http://schemas.openxmlformats.org/drawingml/2006/main">
            <a:r>
              <a:t>[Sources]</a:t>
            </a:r>
          </a:p>
          <a:p xmlns:a="http://schemas.openxmlformats.org/drawingml/2006/main">
            <a:r>
              <a:t>- draft-chapters/ch04-ticket-pricing-and-attendance.md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Problems And Applications</a:t>
            </a:r>
          </a:p>
          <a:p xmlns:a="http://schemas.openxmlformats.org/drawingml/2006/main">
            <a:r>
              <a:t>Mode: Optional algebra practice</a:t>
            </a:r>
          </a:p>
          <a:p xmlns:a="http://schemas.openxmlformats.org/drawingml/2006/main">
            <a:r>
              <a:t/>
            </a:r>
          </a:p>
          <a:p xmlns:a="http://schemas.openxmlformats.org/drawingml/2006/main">
            <a:r>
              <a:t>MR=150−4Q. Set 150−4Q=30, giving Qm=30 thousand and P=150−2(30)=$90. Capacity is slack by 10,000 seats. Do not mistake the capacity of 40,000 for the chosen quantity. This is a different hypothetical demand curve from the chapter’s worked example.</a:t>
            </a:r>
          </a:p>
          <a:p xmlns:a="http://schemas.openxmlformats.org/drawingml/2006/main">
            <a:r>
              <a:t/>
            </a:r>
          </a:p>
          <a:p xmlns:a="http://schemas.openxmlformats.org/drawingml/2006/main">
            <a:r>
              <a:t>[Sources]</a:t>
            </a:r>
          </a:p>
          <a:p xmlns:a="http://schemas.openxmlformats.org/drawingml/2006/main">
            <a:r>
              <a:t>- draft-chapters/ch04-ticket-pricing-and-attendance.md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Problems And Applications</a:t>
            </a:r>
          </a:p>
          <a:p xmlns:a="http://schemas.openxmlformats.org/drawingml/2006/main">
            <a:r>
              <a:t>Mode: Optional application</a:t>
            </a:r>
          </a:p>
          <a:p xmlns:a="http://schemas.openxmlformats.org/drawingml/2006/main">
            <a:r>
              <a:t/>
            </a:r>
          </a:p>
          <a:p xmlns:a="http://schemas.openxmlformats.org/drawingml/2006/main">
            <a:r>
              <a:t>Problem 4: $4,000 access charge and $1,200 annual usage charge. Transfer rights add an exit option; higher future ticket prices reduce the right’s surplus, holding quality fixed; better expected quality may raise it. Additional book problems for assignment: P2, εd=−1.4 and price +5% imply quantity about −7%, so ticket revenue falls approximately 2% (0.9775 of initial revenue if those changes are applied exactly); total profit also depends on cost, concessions, and future demand. P3, εxy=−0.25 indicates complements, so dearer parking can reduce ticket and related profits. P5, final-buyer CS=190−160=$30; reseller payout=160−15=$145 and net gain=145−75=$70; platform revenue=$15; team retains $75 with no resale share in the example. P6, opponent quality can shift demand; a credible design must isolate price variation and account for capacity.</a:t>
            </a:r>
          </a:p>
          <a:p xmlns:a="http://schemas.openxmlformats.org/drawingml/2006/main">
            <a:r>
              <a:t/>
            </a:r>
          </a:p>
          <a:p xmlns:a="http://schemas.openxmlformats.org/drawingml/2006/main">
            <a:r>
              <a:t>[Sources]</a:t>
            </a:r>
          </a:p>
          <a:p xmlns:a="http://schemas.openxmlformats.org/drawingml/2006/main">
            <a:r>
              <a:t>- draft-chapters/ch04-ticket-pricing-and-attendance.md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Problems And Applications</a:t>
            </a:r>
          </a:p>
          <a:p xmlns:a="http://schemas.openxmlformats.org/drawingml/2006/main">
            <a:r>
              <a:t>Mode: Optional evidence activity</a:t>
            </a:r>
          </a:p>
          <a:p xmlns:a="http://schemas.openxmlformats.org/drawingml/2006/main">
            <a:r>
              <a:t/>
            </a:r>
          </a:p>
          <a:p xmlns:a="http://schemas.openxmlformats.org/drawingml/2006/main">
            <a:r>
              <a:t>Condenses the chapter’s Study and Learn activity. Ask which conclusions the evidence supports and which tempting conclusions go beyond it. Compare like products, dates, seats, packages, eligibility, and purchase terms. Record optional charges and permitted exclusions rather than assuming all later charges violate a rule.</a:t>
            </a:r>
          </a:p>
          <a:p xmlns:a="http://schemas.openxmlformats.org/drawingml/2006/main">
            <a:r>
              <a:t/>
            </a:r>
          </a:p>
          <a:p xmlns:a="http://schemas.openxmlformats.org/drawingml/2006/main">
            <a:r>
              <a:t>[Sources]</a:t>
            </a:r>
          </a:p>
          <a:p xmlns:a="http://schemas.openxmlformats.org/drawingml/2006/main">
            <a:r>
              <a:t>- draft-chapters/ch04-ticket-pricing-and-attendance.md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Suggested Assignment</a:t>
            </a:r>
          </a:p>
          <a:p xmlns:a="http://schemas.openxmlformats.org/drawingml/2006/main">
            <a:r>
              <a:t>Mode: Optional assignment</a:t>
            </a:r>
          </a:p>
          <a:p xmlns:a="http://schemas.openxmlformats.org/drawingml/2006/main">
            <a:r>
              <a:t/>
            </a:r>
          </a:p>
          <a:p xmlns:a="http://schemas.openxmlformats.org/drawingml/2006/main">
            <a:r>
              <a:t>Ensure the seat, refund rights, eligibility, package, and timing are comparable. A listed price is not proof of a completed sale. The price gap alone cannot identify a team’s demand curve or establish a welfare effect.</a:t>
            </a:r>
          </a:p>
          <a:p xmlns:a="http://schemas.openxmlformats.org/drawingml/2006/main">
            <a:r>
              <a:t/>
            </a:r>
          </a:p>
          <a:p xmlns:a="http://schemas.openxmlformats.org/drawingml/2006/main">
            <a:r>
              <a:t>[Sources]</a:t>
            </a:r>
          </a:p>
          <a:p xmlns:a="http://schemas.openxmlformats.org/drawingml/2006/main">
            <a:r>
              <a:t>- draft-chapters/ch04-ticket-pricing-and-attendance.md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Source Notes</a:t>
            </a:r>
          </a:p>
          <a:p xmlns:a="http://schemas.openxmlformats.org/drawingml/2006/main">
            <a:r>
              <a:t>Mode: Reference</a:t>
            </a:r>
          </a:p>
          <a:p xmlns:a="http://schemas.openxmlformats.org/drawingml/2006/main">
            <a:r>
              <a:t/>
            </a:r>
          </a:p>
          <a:p xmlns:a="http://schemas.openxmlformats.org/drawingml/2006/main">
            <a:r>
              <a:t>Full references accompany the relevant slides in [Sources] notes. Institutional examples retain the chapter’s August 11, 2026 source snapshot. Consult the chapter’s source notes for links, dates, and scope. Paul and Weinbach (2015) provide the ticket-specific dynamic-pricing evidence.</a:t>
            </a:r>
          </a:p>
          <a:p xmlns:a="http://schemas.openxmlformats.org/drawingml/2006/main">
            <a:r>
              <a:t/>
            </a:r>
          </a:p>
          <a:p xmlns:a="http://schemas.openxmlformats.org/drawingml/2006/main">
            <a:r>
              <a:t>[Sources]</a:t>
            </a:r>
          </a:p>
          <a:p xmlns:a="http://schemas.openxmlformats.org/drawingml/2006/main">
            <a:r>
              <a:t>- draft-chapters/ch04-ticket-pricing-and-attendance.md</a:t>
            </a:r>
          </a:p>
          <a:p xmlns:a="http://schemas.openxmlformats.org/drawingml/2006/main">
            <a:r>
              <a:t>- The NFL's *2024 Record and Fact Book* lists the former Highmark Stadium at 71,621 seats: &lt;https://operations.nfl.com/media/hfjn4oid/2024-record-fact-book-incl-supplemental.pdf&gt;. The Bills report a final capacity of 60,108 and a first regular-season game on September 17, 2026: &lt;https://www.buffalobills.com/news/impressed-by-every-aspect-of-it-bills-officially-open-highmark-stadium-with-ribbon-cutting-ceremony&gt;. For the team's explanation of the reduced capacity and subsequent design details, see &lt;https://www.buffalobills.com/news/what-bills-fans-need-to-know-about-the-new-bills-stadium-project&gt; and &lt;https://www.buffalobills.com/news/updates-on-bills-2024-season-ticket-member-renewals-and-opening-of-bills-stadium-experience&gt;. Current details rechecked August 11, 2026.</a:t>
            </a:r>
          </a:p>
          <a:p xmlns:a="http://schemas.openxmlformats.org/drawingml/2006/main">
            <a:r>
              <a:t>- Buffalo Bills, “Highmark Stadium,” accessed August 11, 2026, &lt;https://www.buffalobills.com/stadium/&gt;. The team's December 26, 2025 inventory update reported that available new-stadium PSL inventory had sold out: &lt;https://www.buffalobills.com/news/bills-announce-seating-availability-update-for-new-highmark-stadium&gt;.</a:t>
            </a:r>
          </a:p>
          <a:p xmlns:a="http://schemas.openxmlformats.org/drawingml/2006/main">
            <a:r>
              <a:t>- The Carolina Panthers describe their PSL plan as brand-new to the NFL and central to the franchise's early ticketing strategy: &lt;https://www.panthers.com/news/ticketing-leader-phil-youtsey-calls-it-a-career&gt;. The Associated Press credits Charlotte marketer Max Muhleman with developing the professional-sports PSL concept used to help finance the Panthers' stadium: &lt;https://apnews.com/article/8fe7baf40fbf346676a42bf47a470772&gt;. For an early industry analysis, see Larry M. McCarthy and Richard Irwin, “Permanent Seat Licenses (PSLs) as an Emerging Source of Revenue Production,” *Sport Marketing Quarterly* 7, no. 3 (1998): 41–46, &lt;https://doi.org/10.1177/106169349800700305&gt;.</a:t>
            </a:r>
          </a:p>
          <a:p xmlns:a="http://schemas.openxmlformats.org/drawingml/2006/main">
            <a:r>
              <a:t>- Carolina Panthers, “Permanent Seat Licenses,” accessed August 11, 2026, &lt;https://www.panthers.com/tickets/psls-ab&gt;; Carolina Panthers Official PSL Marketplace, accessed August 11, 2026, &lt;https://panthers.strmarketplace.com/&gt;.</a:t>
            </a:r>
          </a:p>
          <a:p xmlns:a="http://schemas.openxmlformats.org/drawingml/2006/main">
            <a:r>
              <a:t>- Mark Asher, “New Technique Saves a Seat, Collects a Fortune,” *Washington Post*, May 3, 1995, &lt;https://www.washingtonpost.com/archive/sports/1995/05/04/new-technique-saves-a-seat-collects-a-fortune/4c643233-ea12-45bc-91a7-8c144f241686/&gt;. The restriction was a team repurchase right rather than an absolute prohibition on every transfer.</a:t>
            </a:r>
          </a:p>
          <a:p xmlns:a="http://schemas.openxmlformats.org/drawingml/2006/main">
            <a:r>
              <a:t>- Scott Howard-Cooper, “Most Laker Ticket Prices Will Increase,” *Los Angeles Times*, July 19, 1996, &lt;https://www.latimes.com/archives/la-xpm-1996-07-19-sp-25835-story.html&gt;; George Solomon, “O'Neal Receives a Record Deal from the Lakers,” *Washington Post*, July 18, 1996, &lt;https://www.washingtonpost.com/archive/sports/1996/07/19/oneal-receives-a-record-deal-from-the-lakers/d451b845-63c3-4511-bb17-5b2f72492703/&gt;.</a:t>
            </a:r>
          </a:p>
          <a:p xmlns:a="http://schemas.openxmlformats.org/drawingml/2006/main">
            <a:r>
              <a:t>- FIFA, “How does FIFA determine ticket prices for the FIFA World Cup 26?”, accessed August 11, 2026, &lt;https://gpcustomersupportfwc2026.tickets.fifa.com/hc/en-gb/articles/30201776314397-9-How-does-FIFA-determine-ticket-prices-for-the-FIFA-World-Cup-26&gt;.</a:t>
            </a:r>
          </a:p>
          <a:p xmlns:a="http://schemas.openxmlformats.org/drawingml/2006/main">
            <a:r>
              <a:t>- St. Louis Cardinals, “Dynamic Pricing,” accessed August 11, 2026, &lt;https://www.mlb.com/cardinals/tickets/dynamic-pricing&gt;.</a:t>
            </a:r>
          </a:p>
          <a:p xmlns:a="http://schemas.openxmlformats.org/drawingml/2006/main">
            <a:r>
              <a:t>- Federal Trade Commission, “The Rule on Unfair or Deceptive Fees: Frequently Asked Questions,” accessed August 11, 2026, &lt;https://www.ftc.gov/business-guidance/resources/rule-unfair-or-deceptive-fees-frequently-asked-questions&gt;.</a:t>
            </a:r>
          </a:p>
          <a:p xmlns:a="http://schemas.openxmlformats.org/drawingml/2006/main">
            <a:r>
              <a:t>- Rodney J. Paul and Andrew P. Weinbach, “Using Prediction Market Prices to Differentiate Factors that Influence the Highest and Lowest Priced Tickets in Dynamic Pricing for Major League Baseball,” *Journal of Prediction Markets* 9, no. 2 (2015): 43–63, &lt;https://doi.org/10.5750/jpm.v9i2.1081&gt;.</a:t>
            </a:r>
          </a:p>
          <a:p xmlns:a="http://schemas.openxmlformats.org/drawingml/2006/main">
            <a:r>
              <a:t>- Pascal Courty, “Some Economics of Ticket Resale,” *Journal of Economic Perspectives* 17, no. 2 (2003): 85–97, &lt;https://pubs.aeaweb.org/doi/10.1257/089533003765888449&gt;.</a:t>
            </a:r>
          </a:p>
          <a:p xmlns:a="http://schemas.openxmlformats.org/drawingml/2006/main">
            <a:r>
              <a:t>- Drew Vollmer, “Is Resale Needed in Markets with Refunds? Evidence from College Football Ticket Sales,” *RAND Journal of Economics* 56, no. 3 (2025): 251–268, &lt;https://doi.org/10.1111/1756-2171.12501&gt;.</a:t>
            </a:r>
          </a:p>
          <a:p xmlns:a="http://schemas.openxmlformats.org/drawingml/2006/main">
            <a:r>
              <a:t>- Jeffery Borland and Robert Macdonald, “Demand for Sport,” *Oxford Review of Economic Policy* 19, no. 4 (2003): 478–502, &lt;https://doi.org/10.1093/oxrep/19.4.478&gt;.</a:t>
            </a:r>
          </a:p>
          <a:p xmlns:a="http://schemas.openxmlformats.org/drawingml/2006/main">
            <a:r>
              <a:t>- Dominik Schreyer and Payam Ansari, “Stadium Attendance Demand Research: A Scoping Review,” *Journal of Sports Economics* 23, no. 6 (2022): 749–788, &lt;https://doi.org/10.1177/15270025211000404&gt;.</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5a1dd484727f4dfe"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802863a2fc374db4" /><Relationship Type="http://schemas.openxmlformats.org/officeDocument/2006/relationships/slideLayout" Target="/ppt/slideLayouts/slideLayout1.xml" Id="Rfa04edcc9967405c"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fa04edcc9967405c"/>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ee11f7df7dcf4e12" /><Relationship Type="http://schemas.openxmlformats.org/officeDocument/2006/relationships/notesSlide" Target="/ppt/notesSlides/notesSlide1.xml" Id="R8d851a6bcb3047bb"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0fe2c79bf13d44fe" /><Relationship Type="http://schemas.openxmlformats.org/officeDocument/2006/relationships/notesSlide" Target="/ppt/notesSlides/notesSlide2.xml" Id="Rdf3076adce96405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8cb4731b4cc34119" /><Relationship Type="http://schemas.openxmlformats.org/officeDocument/2006/relationships/notesSlide" Target="/ppt/notesSlides/notesSlide3.xml" Id="R68cbe331b3fd474e"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9a2f937875ad423b" /><Relationship Type="http://schemas.openxmlformats.org/officeDocument/2006/relationships/notesSlide" Target="/ppt/notesSlides/notesSlide4.xml" Id="Rcd6e029351db44c7"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2ff1655c0e724302" /><Relationship Type="http://schemas.openxmlformats.org/officeDocument/2006/relationships/notesSlide" Target="/ppt/notesSlides/notesSlide5.xml" Id="Rcecea014158e4020"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181a59a7d78b47c3" /><Relationship Type="http://schemas.openxmlformats.org/officeDocument/2006/relationships/notesSlide" Target="/ppt/notesSlides/notesSlide6.xml" Id="R6f1bd3ec508a4be3"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b1a4c7af152f4c6d" /><Relationship Type="http://schemas.openxmlformats.org/officeDocument/2006/relationships/image" Target="/ppt/media/image.png" Id="R15fd69422de14135" /><Relationship Type="http://schemas.openxmlformats.org/officeDocument/2006/relationships/notesSlide" Target="/ppt/notesSlides/notesSlide7.xml" Id="R914ccffb255f420f"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6c4cfc6df4c941f1" /><Relationship Type="http://schemas.openxmlformats.org/officeDocument/2006/relationships/notesSlide" Target="/ppt/notesSlides/notesSlide8.xml" Id="Rdba5a6c0058e4dce"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4b2c65f046314439" /><Relationship Type="http://schemas.openxmlformats.org/officeDocument/2006/relationships/notesSlide" Target="/ppt/notesSlides/notesSlide9.xml" Id="R80366c54744f4806"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85e7f5282a2b4482" /><Relationship Type="http://schemas.openxmlformats.org/officeDocument/2006/relationships/notesSlide" Target="/ppt/notesSlides/notesSlide10.xml" Id="Rcca8ae25f4544587"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65e61eaf4999407f" /><Relationship Type="http://schemas.openxmlformats.org/officeDocument/2006/relationships/notesSlide" Target="/ppt/notesSlides/notesSlide11.xml" Id="R6cac123ee5384459"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ad76defdcaab4d48" /><Relationship Type="http://schemas.openxmlformats.org/officeDocument/2006/relationships/notesSlide" Target="/ppt/notesSlides/notesSlide12.xml" Id="R764440ed51da4ddb"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d9793104209a4dda" /><Relationship Type="http://schemas.openxmlformats.org/officeDocument/2006/relationships/notesSlide" Target="/ppt/notesSlides/notesSlide13.xml" Id="R43a3156238f34439"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bad0730c1bd8441c" /><Relationship Type="http://schemas.openxmlformats.org/officeDocument/2006/relationships/notesSlide" Target="/ppt/notesSlides/notesSlide14.xml" Id="R2b8be5a712f84043" /></Relationships>
</file>

<file path=ppt/slides/_rels/slide15.xml.rels>&#65279;<?xml version="1.0" encoding="utf-8"?><Relationships xmlns="http://schemas.openxmlformats.org/package/2006/relationships"><Relationship Type="http://schemas.openxmlformats.org/officeDocument/2006/relationships/slideLayout" Target="/ppt/slideLayouts/slideLayout1.xml" Id="R3b190c9880df4987" /><Relationship Type="http://schemas.openxmlformats.org/officeDocument/2006/relationships/notesSlide" Target="/ppt/notesSlides/notesSlide15.xml" Id="R3ae9e555fa334a77" /></Relationships>
</file>

<file path=ppt/slides/_rels/slide16.xml.rels>&#65279;<?xml version="1.0" encoding="utf-8"?><Relationships xmlns="http://schemas.openxmlformats.org/package/2006/relationships"><Relationship Type="http://schemas.openxmlformats.org/officeDocument/2006/relationships/slideLayout" Target="/ppt/slideLayouts/slideLayout1.xml" Id="R48dc1177621b4c71" /><Relationship Type="http://schemas.openxmlformats.org/officeDocument/2006/relationships/image" Target="/ppt/media/image2.png" Id="R691e5193ce9848e2" /><Relationship Type="http://schemas.openxmlformats.org/officeDocument/2006/relationships/notesSlide" Target="/ppt/notesSlides/notesSlide16.xml" Id="R47f1f3eb5c7140bd" /></Relationships>
</file>

<file path=ppt/slides/_rels/slide17.xml.rels>&#65279;<?xml version="1.0" encoding="utf-8"?><Relationships xmlns="http://schemas.openxmlformats.org/package/2006/relationships"><Relationship Type="http://schemas.openxmlformats.org/officeDocument/2006/relationships/slideLayout" Target="/ppt/slideLayouts/slideLayout1.xml" Id="R476c51db49ee4740" /><Relationship Type="http://schemas.openxmlformats.org/officeDocument/2006/relationships/notesSlide" Target="/ppt/notesSlides/notesSlide17.xml" Id="Re75358efd5db4a15" /></Relationships>
</file>

<file path=ppt/slides/_rels/slide18.xml.rels>&#65279;<?xml version="1.0" encoding="utf-8"?><Relationships xmlns="http://schemas.openxmlformats.org/package/2006/relationships"><Relationship Type="http://schemas.openxmlformats.org/officeDocument/2006/relationships/slideLayout" Target="/ppt/slideLayouts/slideLayout1.xml" Id="R128ddbcc275d4cbb" /><Relationship Type="http://schemas.openxmlformats.org/officeDocument/2006/relationships/notesSlide" Target="/ppt/notesSlides/notesSlide18.xml" Id="R880394951ff045ba" /></Relationships>
</file>

<file path=ppt/slides/_rels/slide19.xml.rels>&#65279;<?xml version="1.0" encoding="utf-8"?><Relationships xmlns="http://schemas.openxmlformats.org/package/2006/relationships"><Relationship Type="http://schemas.openxmlformats.org/officeDocument/2006/relationships/slideLayout" Target="/ppt/slideLayouts/slideLayout1.xml" Id="R7b1cb146d14441a1" /><Relationship Type="http://schemas.openxmlformats.org/officeDocument/2006/relationships/notesSlide" Target="/ppt/notesSlides/notesSlide19.xml" Id="R8ddd6966537f40a5" /></Relationships>
</file>

<file path=ppt/slides/_rels/slide20.xml.rels>&#65279;<?xml version="1.0" encoding="utf-8"?><Relationships xmlns="http://schemas.openxmlformats.org/package/2006/relationships"><Relationship Type="http://schemas.openxmlformats.org/officeDocument/2006/relationships/slideLayout" Target="/ppt/slideLayouts/slideLayout1.xml" Id="Rc06d8624faaf4700" /><Relationship Type="http://schemas.openxmlformats.org/officeDocument/2006/relationships/notesSlide" Target="/ppt/notesSlides/notesSlide20.xml" Id="R8963248640e641a2" /></Relationships>
</file>

<file path=ppt/slides/_rels/slide21.xml.rels>&#65279;<?xml version="1.0" encoding="utf-8"?><Relationships xmlns="http://schemas.openxmlformats.org/package/2006/relationships"><Relationship Type="http://schemas.openxmlformats.org/officeDocument/2006/relationships/slideLayout" Target="/ppt/slideLayouts/slideLayout1.xml" Id="Ra23ef7cd6ac444fa" /><Relationship Type="http://schemas.openxmlformats.org/officeDocument/2006/relationships/image" Target="/ppt/media/image3.png" Id="Re29f4370e5f742c6" /><Relationship Type="http://schemas.openxmlformats.org/officeDocument/2006/relationships/notesSlide" Target="/ppt/notesSlides/notesSlide21.xml" Id="R86a5b0243da24319" /></Relationships>
</file>

<file path=ppt/slides/_rels/slide22.xml.rels>&#65279;<?xml version="1.0" encoding="utf-8"?><Relationships xmlns="http://schemas.openxmlformats.org/package/2006/relationships"><Relationship Type="http://schemas.openxmlformats.org/officeDocument/2006/relationships/slideLayout" Target="/ppt/slideLayouts/slideLayout1.xml" Id="R4f7764e11cbe4ff6" /><Relationship Type="http://schemas.openxmlformats.org/officeDocument/2006/relationships/notesSlide" Target="/ppt/notesSlides/notesSlide22.xml" Id="Rae143ebef5bb4611" /></Relationships>
</file>

<file path=ppt/slides/_rels/slide23.xml.rels>&#65279;<?xml version="1.0" encoding="utf-8"?><Relationships xmlns="http://schemas.openxmlformats.org/package/2006/relationships"><Relationship Type="http://schemas.openxmlformats.org/officeDocument/2006/relationships/slideLayout" Target="/ppt/slideLayouts/slideLayout1.xml" Id="Receba333336b4169" /><Relationship Type="http://schemas.openxmlformats.org/officeDocument/2006/relationships/image" Target="/ppt/media/image4.png" Id="Re2517de310a54cc7" /><Relationship Type="http://schemas.openxmlformats.org/officeDocument/2006/relationships/notesSlide" Target="/ppt/notesSlides/notesSlide23.xml" Id="R675f10f242334e66" /></Relationships>
</file>

<file path=ppt/slides/_rels/slide24.xml.rels>&#65279;<?xml version="1.0" encoding="utf-8"?><Relationships xmlns="http://schemas.openxmlformats.org/package/2006/relationships"><Relationship Type="http://schemas.openxmlformats.org/officeDocument/2006/relationships/slideLayout" Target="/ppt/slideLayouts/slideLayout1.xml" Id="Rb80fadd23b8a42b3" /><Relationship Type="http://schemas.openxmlformats.org/officeDocument/2006/relationships/notesSlide" Target="/ppt/notesSlides/notesSlide24.xml" Id="R81ac45e5bbef4f67" /></Relationships>
</file>

<file path=ppt/slides/_rels/slide25.xml.rels>&#65279;<?xml version="1.0" encoding="utf-8"?><Relationships xmlns="http://schemas.openxmlformats.org/package/2006/relationships"><Relationship Type="http://schemas.openxmlformats.org/officeDocument/2006/relationships/slideLayout" Target="/ppt/slideLayouts/slideLayout1.xml" Id="R53d400db916946db" /><Relationship Type="http://schemas.openxmlformats.org/officeDocument/2006/relationships/notesSlide" Target="/ppt/notesSlides/notesSlide25.xml" Id="Rb76c19c8a52442d5" /></Relationships>
</file>

<file path=ppt/slides/_rels/slide26.xml.rels>&#65279;<?xml version="1.0" encoding="utf-8"?><Relationships xmlns="http://schemas.openxmlformats.org/package/2006/relationships"><Relationship Type="http://schemas.openxmlformats.org/officeDocument/2006/relationships/slideLayout" Target="/ppt/slideLayouts/slideLayout1.xml" Id="Rdbf2bcccb6ca482e" /><Relationship Type="http://schemas.openxmlformats.org/officeDocument/2006/relationships/notesSlide" Target="/ppt/notesSlides/notesSlide26.xml" Id="Re256926dc074409b" /></Relationships>
</file>

<file path=ppt/slides/_rels/slide27.xml.rels>&#65279;<?xml version="1.0" encoding="utf-8"?><Relationships xmlns="http://schemas.openxmlformats.org/package/2006/relationships"><Relationship Type="http://schemas.openxmlformats.org/officeDocument/2006/relationships/slideLayout" Target="/ppt/slideLayouts/slideLayout1.xml" Id="R3d74534903a34c3a" /><Relationship Type="http://schemas.openxmlformats.org/officeDocument/2006/relationships/notesSlide" Target="/ppt/notesSlides/notesSlide27.xml" Id="Ra8bd0666201842c7" /></Relationships>
</file>

<file path=ppt/slides/_rels/slide28.xml.rels>&#65279;<?xml version="1.0" encoding="utf-8"?><Relationships xmlns="http://schemas.openxmlformats.org/package/2006/relationships"><Relationship Type="http://schemas.openxmlformats.org/officeDocument/2006/relationships/slideLayout" Target="/ppt/slideLayouts/slideLayout1.xml" Id="R4331d15cf0044fde" /><Relationship Type="http://schemas.openxmlformats.org/officeDocument/2006/relationships/notesSlide" Target="/ppt/notesSlides/notesSlide28.xml" Id="Rc980a98637e848de" /></Relationships>
</file>

<file path=ppt/slides/_rels/slide29.xml.rels>&#65279;<?xml version="1.0" encoding="utf-8"?><Relationships xmlns="http://schemas.openxmlformats.org/package/2006/relationships"><Relationship Type="http://schemas.openxmlformats.org/officeDocument/2006/relationships/slideLayout" Target="/ppt/slideLayouts/slideLayout1.xml" Id="R2b4860ff451d485f" /><Relationship Type="http://schemas.openxmlformats.org/officeDocument/2006/relationships/notesSlide" Target="/ppt/notesSlides/notesSlide29.xml" Id="Re5cfb028bddd4764" /></Relationships>
</file>

<file path=ppt/slides/_rels/slide30.xml.rels>&#65279;<?xml version="1.0" encoding="utf-8"?><Relationships xmlns="http://schemas.openxmlformats.org/package/2006/relationships"><Relationship Type="http://schemas.openxmlformats.org/officeDocument/2006/relationships/slideLayout" Target="/ppt/slideLayouts/slideLayout1.xml" Id="R296a7ff804044bc3" /><Relationship Type="http://schemas.openxmlformats.org/officeDocument/2006/relationships/notesSlide" Target="/ppt/notesSlides/notesSlide30.xml" Id="Rbbfc4183b8084d9b" /></Relationships>
</file>

<file path=ppt/slides/_rels/slide31.xml.rels>&#65279;<?xml version="1.0" encoding="utf-8"?><Relationships xmlns="http://schemas.openxmlformats.org/package/2006/relationships"><Relationship Type="http://schemas.openxmlformats.org/officeDocument/2006/relationships/slideLayout" Target="/ppt/slideLayouts/slideLayout1.xml" Id="R3be6c4412407487c" /><Relationship Type="http://schemas.openxmlformats.org/officeDocument/2006/relationships/notesSlide" Target="/ppt/notesSlides/notesSlide31.xml" Id="R1d882c3c89c0479d" /></Relationships>
</file>

<file path=ppt/slides/_rels/slide32.xml.rels>&#65279;<?xml version="1.0" encoding="utf-8"?><Relationships xmlns="http://schemas.openxmlformats.org/package/2006/relationships"><Relationship Type="http://schemas.openxmlformats.org/officeDocument/2006/relationships/slideLayout" Target="/ppt/slideLayouts/slideLayout1.xml" Id="Reb80e1c97330432e" /><Relationship Type="http://schemas.openxmlformats.org/officeDocument/2006/relationships/notesSlide" Target="/ppt/notesSlides/notesSlide32.xml" Id="R563d0c64ddf84405" /></Relationships>
</file>

<file path=ppt/slides/_rels/slide33.xml.rels>&#65279;<?xml version="1.0" encoding="utf-8"?><Relationships xmlns="http://schemas.openxmlformats.org/package/2006/relationships"><Relationship Type="http://schemas.openxmlformats.org/officeDocument/2006/relationships/slideLayout" Target="/ppt/slideLayouts/slideLayout1.xml" Id="R8966937f6d5f42c4" /><Relationship Type="http://schemas.openxmlformats.org/officeDocument/2006/relationships/notesSlide" Target="/ppt/notesSlides/notesSlide33.xml" Id="Rfd6cfd9d458b4629" /></Relationships>
</file>

<file path=ppt/slides/_rels/slide34.xml.rels>&#65279;<?xml version="1.0" encoding="utf-8"?><Relationships xmlns="http://schemas.openxmlformats.org/package/2006/relationships"><Relationship Type="http://schemas.openxmlformats.org/officeDocument/2006/relationships/slideLayout" Target="/ppt/slideLayouts/slideLayout1.xml" Id="R1d2f2d7741454927" /><Relationship Type="http://schemas.openxmlformats.org/officeDocument/2006/relationships/notesSlide" Target="/ppt/notesSlides/notesSlide34.xml" Id="Reda21f04271d44a6" /></Relationships>
</file>

<file path=ppt/slides/_rels/slide35.xml.rels>&#65279;<?xml version="1.0" encoding="utf-8"?><Relationships xmlns="http://schemas.openxmlformats.org/package/2006/relationships"><Relationship Type="http://schemas.openxmlformats.org/officeDocument/2006/relationships/slideLayout" Target="/ppt/slideLayouts/slideLayout1.xml" Id="R3f819f060b9b4a4b" /><Relationship Type="http://schemas.openxmlformats.org/officeDocument/2006/relationships/notesSlide" Target="/ppt/notesSlides/notesSlide35.xml" Id="R4cb575ea14a746db" /></Relationships>
</file>

<file path=ppt/slides/_rels/slide36.xml.rels>&#65279;<?xml version="1.0" encoding="utf-8"?><Relationships xmlns="http://schemas.openxmlformats.org/package/2006/relationships"><Relationship Type="http://schemas.openxmlformats.org/officeDocument/2006/relationships/slideLayout" Target="/ppt/slideLayouts/slideLayout1.xml" Id="R04cfb3fdedee499b" /><Relationship Type="http://schemas.openxmlformats.org/officeDocument/2006/relationships/notesSlide" Target="/ppt/notesSlides/notesSlide36.xml" Id="R982c5df8f6df41f3" /></Relationships>
</file>

<file path=ppt/slides/_rels/slide37.xml.rels>&#65279;<?xml version="1.0" encoding="utf-8"?><Relationships xmlns="http://schemas.openxmlformats.org/package/2006/relationships"><Relationship Type="http://schemas.openxmlformats.org/officeDocument/2006/relationships/slideLayout" Target="/ppt/slideLayouts/slideLayout1.xml" Id="R49383a5eff114ffe" /><Relationship Type="http://schemas.openxmlformats.org/officeDocument/2006/relationships/notesSlide" Target="/ppt/notesSlides/notesSlide37.xml" Id="Rbb6e9dae343f4eba" /></Relationships>
</file>

<file path=ppt/slides/_rels/slide38.xml.rels>&#65279;<?xml version="1.0" encoding="utf-8"?><Relationships xmlns="http://schemas.openxmlformats.org/package/2006/relationships"><Relationship Type="http://schemas.openxmlformats.org/officeDocument/2006/relationships/slideLayout" Target="/ppt/slideLayouts/slideLayout1.xml" Id="R6191407282b241aa" /><Relationship Type="http://schemas.openxmlformats.org/officeDocument/2006/relationships/notesSlide" Target="/ppt/notesSlides/notesSlide38.xml" Id="Rd9c9e5bb3d984555" /></Relationships>
</file>

<file path=ppt/slides/slide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text-0">
            <a:extLst xmlns:a="http://schemas.openxmlformats.org/drawingml/2006/main">
              <a:ext uri="{FF2B5EF4-FFF2-40B4-BE49-F238E27FC236}">
                <a16:creationId xmlns:a16="http://schemas.microsoft.com/office/drawing/2014/main" id="{8B1EE791-4092-4ED1-9E32-60BDBE776887}"/>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4  /  LESSON</a:t>
            </a:r>
          </a:p>
        </p:txBody>
      </p:sp>
      <p:sp>
        <p:nvSpPr>
          <p:cNvPr id="2" name="text-1">
            <a:extLst xmlns:a="http://schemas.openxmlformats.org/drawingml/2006/main">
              <a:ext uri="{FF2B5EF4-FFF2-40B4-BE49-F238E27FC236}">
                <a16:creationId xmlns:a16="http://schemas.microsoft.com/office/drawing/2014/main" id="{7B03F2D7-5C65-4A12-B275-CD915D4A557D}"/>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4050" b="1" i="0">
                <a:solidFill>
                  <a:srgbClr val="1D2A33"/>
                </a:solidFill>
                <a:latin typeface="Georgia"/>
                <a:ea typeface="Georgia"/>
                <a:cs typeface="Georgia"/>
              </a:defRPr>
            </a:pPr>
            <a:r>
              <a:rPr sz="4050" b="1" i="0">
                <a:solidFill>
                  <a:srgbClr val="1D2A33"/>
                </a:solidFill>
                <a:latin typeface="Georgia"/>
                <a:ea typeface="Georgia"/>
                <a:cs typeface="Georgia"/>
              </a:rPr>
              <a:t>Ticket Pricing and Attendance</a:t>
            </a:r>
          </a:p>
        </p:txBody>
      </p:sp>
      <p:sp>
        <p:nvSpPr>
          <p:cNvPr id="3" name="text-2">
            <a:extLst xmlns:a="http://schemas.openxmlformats.org/drawingml/2006/main">
              <a:ext uri="{FF2B5EF4-FFF2-40B4-BE49-F238E27FC236}">
                <a16:creationId xmlns:a16="http://schemas.microsoft.com/office/drawing/2014/main" id="{73F19579-F724-4824-A914-366D445A4FA1}"/>
              </a:ext>
            </a:extLst>
          </p:cNvPr>
          <p:cNvSpPr>
            <a:spLocks xmlns:a="http://schemas.openxmlformats.org/drawingml/2006/main" noGrp="1"/>
          </p:cNvSpPr>
          <p:nvPr/>
        </p:nvSpPr>
        <p:spPr>
          <a:xfrm xmlns:a="http://schemas.openxmlformats.org/drawingml/2006/main">
            <a:off x="685800" y="2190750"/>
            <a:ext cx="10477500"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150" b="0" i="0">
                <a:solidFill>
                  <a:srgbClr val="12455E"/>
                </a:solidFill>
                <a:latin typeface="Georgia"/>
                <a:ea typeface="Georgia"/>
                <a:cs typeface="Georgia"/>
              </a:defRPr>
            </a:pPr>
            <a:r>
              <a:rPr sz="3150" b="0" i="0">
                <a:solidFill>
                  <a:srgbClr val="12455E"/>
                </a:solidFill>
                <a:latin typeface="Georgia"/>
                <a:ea typeface="Georgia"/>
                <a:cs typeface="Georgia"/>
              </a:rPr>
              <a:t>Why can an expensive stadium have empty seats and expensive tickets?</a:t>
            </a:r>
          </a:p>
        </p:txBody>
      </p:sp>
      <p:sp>
        <p:nvSpPr>
          <p:cNvPr id="4" name="text-3">
            <a:extLst xmlns:a="http://schemas.openxmlformats.org/drawingml/2006/main">
              <a:ext uri="{FF2B5EF4-FFF2-40B4-BE49-F238E27FC236}">
                <a16:creationId xmlns:a16="http://schemas.microsoft.com/office/drawing/2014/main" id="{6A6FD4FD-E4A8-43C2-8C57-EBCED7DE984E}"/>
              </a:ext>
            </a:extLst>
          </p:cNvPr>
          <p:cNvSpPr>
            <a:spLocks xmlns:a="http://schemas.openxmlformats.org/drawingml/2006/main" noGrp="1"/>
          </p:cNvSpPr>
          <p:nvPr/>
        </p:nvSpPr>
        <p:spPr>
          <a:xfrm xmlns:a="http://schemas.openxmlformats.org/drawingml/2006/main">
            <a:off x="723900" y="4171950"/>
            <a:ext cx="10382250" cy="1733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marL="254000" indent="-152400" algn="l">
              <a:spcAft>
                <a:spcPts val="1600"/>
              </a:spcAft>
              <a:buChar char="•"/>
              <a:defRPr sz="2250" b="0" i="0">
                <a:solidFill>
                  <a:srgbClr val="1D2A33"/>
                </a:solidFill>
                <a:latin typeface="Aptos"/>
                <a:ea typeface="Aptos"/>
                <a:cs typeface="Aptos"/>
              </a:defRPr>
            </a:pPr>
            <a:r>
              <a:t>Chapter 4</a:t>
            </a:r>
          </a:p>
          <a:p xmlns:a="http://schemas.openxmlformats.org/drawingml/2006/main">
            <a:pPr marL="254000" indent="-152400" algn="l">
              <a:spcAft>
                <a:spcPts val="1600"/>
              </a:spcAft>
              <a:buChar char="•"/>
              <a:defRPr sz="2250" b="0" i="0">
                <a:solidFill>
                  <a:srgbClr val="1D2A33"/>
                </a:solidFill>
                <a:latin typeface="Aptos"/>
                <a:ea typeface="Aptos"/>
                <a:cs typeface="Aptos"/>
              </a:defRPr>
            </a:pPr>
            <a:r>
              <a:t>Sports Economics</a:t>
            </a:r>
          </a:p>
        </p:txBody>
      </p:sp>
      <p:sp>
        <p:nvSpPr>
          <p:cNvPr id="5" name="">
            <a:extLst xmlns:a="http://schemas.openxmlformats.org/drawingml/2006/main">
              <a:ext uri="{FF2B5EF4-FFF2-40B4-BE49-F238E27FC236}">
                <a16:creationId xmlns:a16="http://schemas.microsoft.com/office/drawing/2014/main" id="{EE8BBCBF-A335-403D-BCE0-24791754CE32}"/>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6" name="text-5">
            <a:extLst xmlns:a="http://schemas.openxmlformats.org/drawingml/2006/main">
              <a:ext uri="{FF2B5EF4-FFF2-40B4-BE49-F238E27FC236}">
                <a16:creationId xmlns:a16="http://schemas.microsoft.com/office/drawing/2014/main" id="{9A839FF6-1D9F-4DFF-8E83-4A6601F113C9}"/>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Ticket Pricing and Attendance</a:t>
            </a:r>
          </a:p>
        </p:txBody>
      </p:sp>
      <p:sp>
        <p:nvSpPr>
          <p:cNvPr id="7" name="text-6">
            <a:extLst xmlns:a="http://schemas.openxmlformats.org/drawingml/2006/main">
              <a:ext uri="{FF2B5EF4-FFF2-40B4-BE49-F238E27FC236}">
                <a16:creationId xmlns:a16="http://schemas.microsoft.com/office/drawing/2014/main" id="{D5E170A7-3A0A-4D79-9D09-D2BA360E6AD1}"/>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1</a:t>
            </a:r>
          </a:p>
        </p:txBody>
      </p:sp>
    </p:spTree>
    <p:extLst>
      <p:ext uri="{BB962C8B-B14F-4D97-AF65-F5344CB8AC3E}">
        <p14:creationId xmlns:p14="http://schemas.microsoft.com/office/powerpoint/2010/main" val="624597871"/>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text-0">
            <a:extLst xmlns:a="http://schemas.openxmlformats.org/drawingml/2006/main">
              <a:ext uri="{FF2B5EF4-FFF2-40B4-BE49-F238E27FC236}">
                <a16:creationId xmlns:a16="http://schemas.microsoft.com/office/drawing/2014/main" id="{3CA23C94-6013-40CD-8F15-8FC0CBE728B7}"/>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4  /  LESSON</a:t>
            </a:r>
          </a:p>
        </p:txBody>
      </p:sp>
      <p:sp>
        <p:nvSpPr>
          <p:cNvPr id="2" name="text-1">
            <a:extLst xmlns:a="http://schemas.openxmlformats.org/drawingml/2006/main">
              <a:ext uri="{FF2B5EF4-FFF2-40B4-BE49-F238E27FC236}">
                <a16:creationId xmlns:a16="http://schemas.microsoft.com/office/drawing/2014/main" id="{D16137FF-E0D8-467D-893A-91F07E6505D3}"/>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The ticket-pricing decision</a:t>
            </a:r>
          </a:p>
        </p:txBody>
      </p:sp>
      <p:sp>
        <p:nvSpPr>
          <p:cNvPr id="3" name="text-2">
            <a:extLst xmlns:a="http://schemas.openxmlformats.org/drawingml/2006/main">
              <a:ext uri="{FF2B5EF4-FFF2-40B4-BE49-F238E27FC236}">
                <a16:creationId xmlns:a16="http://schemas.microsoft.com/office/drawing/2014/main" id="{D67550F0-3B7E-4873-B980-EC5E3580C4ED}"/>
              </a:ext>
            </a:extLst>
          </p:cNvPr>
          <p:cNvSpPr>
            <a:spLocks xmlns:a="http://schemas.openxmlformats.org/drawingml/2006/main" noGrp="1"/>
          </p:cNvSpPr>
          <p:nvPr/>
        </p:nvSpPr>
        <p:spPr>
          <a:xfrm xmlns:a="http://schemas.openxmlformats.org/drawingml/2006/main">
            <a:off x="723900" y="1819275"/>
            <a:ext cx="10744200" cy="3524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marL="254000" indent="-152400" algn="l">
              <a:spcAft>
                <a:spcPts val="1600"/>
              </a:spcAft>
              <a:buChar char="•"/>
              <a:defRPr sz="2400" b="0" i="0">
                <a:solidFill>
                  <a:srgbClr val="1D2A33"/>
                </a:solidFill>
                <a:latin typeface="Aptos"/>
                <a:ea typeface="Aptos"/>
                <a:cs typeface="Aptos"/>
              </a:defRPr>
            </a:pPr>
            <a:r>
              <a:t>Explain how demand, marginal cost, and capacity affect ticket prices.</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Analyze ticket menus, seat licenses, and prices that change over time.</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Trace resale payments and evaluate attendance evidence.</a:t>
            </a:r>
          </a:p>
        </p:txBody>
      </p:sp>
      <p:sp>
        <p:nvSpPr>
          <p:cNvPr id="4" name="">
            <a:extLst xmlns:a="http://schemas.openxmlformats.org/drawingml/2006/main">
              <a:ext uri="{FF2B5EF4-FFF2-40B4-BE49-F238E27FC236}">
                <a16:creationId xmlns:a16="http://schemas.microsoft.com/office/drawing/2014/main" id="{504064BE-2484-4F05-8B8C-73769899E576}"/>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5" name="text-4">
            <a:extLst xmlns:a="http://schemas.openxmlformats.org/drawingml/2006/main">
              <a:ext uri="{FF2B5EF4-FFF2-40B4-BE49-F238E27FC236}">
                <a16:creationId xmlns:a16="http://schemas.microsoft.com/office/drawing/2014/main" id="{58BFF326-0FF5-47A9-82C7-1F847AAD77C3}"/>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Learning Goals</a:t>
            </a:r>
          </a:p>
        </p:txBody>
      </p:sp>
      <p:sp>
        <p:nvSpPr>
          <p:cNvPr id="6" name="text-5">
            <a:extLst xmlns:a="http://schemas.openxmlformats.org/drawingml/2006/main">
              <a:ext uri="{FF2B5EF4-FFF2-40B4-BE49-F238E27FC236}">
                <a16:creationId xmlns:a16="http://schemas.microsoft.com/office/drawing/2014/main" id="{7819D3E3-FDE4-419A-98FE-8843E3D9793C}"/>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2</a:t>
            </a:r>
          </a:p>
        </p:txBody>
      </p:sp>
    </p:spTree>
    <p:extLst>
      <p:ext uri="{BB962C8B-B14F-4D97-AF65-F5344CB8AC3E}">
        <p14:creationId xmlns:p14="http://schemas.microsoft.com/office/powerpoint/2010/main" val="285977179"/>
      </p:ext>
    </p:extLst>
  </p:cSld>
</p:sld>
</file>

<file path=ppt/slides/slide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text-0">
            <a:extLst xmlns:a="http://schemas.openxmlformats.org/drawingml/2006/main">
              <a:ext uri="{FF2B5EF4-FFF2-40B4-BE49-F238E27FC236}">
                <a16:creationId xmlns:a16="http://schemas.microsoft.com/office/drawing/2014/main" id="{6E4A6140-6584-45F0-B7C5-BC8B33DB8DCD}"/>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4  /  LESSON</a:t>
            </a:r>
          </a:p>
        </p:txBody>
      </p:sp>
      <p:sp>
        <p:nvSpPr>
          <p:cNvPr id="2" name="text-1">
            <a:extLst xmlns:a="http://schemas.openxmlformats.org/drawingml/2006/main">
              <a:ext uri="{FF2B5EF4-FFF2-40B4-BE49-F238E27FC236}">
                <a16:creationId xmlns:a16="http://schemas.microsoft.com/office/drawing/2014/main" id="{9E8FFFD7-7081-4C86-A1C9-7D57373E428C}"/>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Fixed cost and the next spectator</a:t>
            </a:r>
          </a:p>
        </p:txBody>
      </p:sp>
      <p:sp>
        <p:nvSpPr>
          <p:cNvPr id="3" name="text-2">
            <a:extLst xmlns:a="http://schemas.openxmlformats.org/drawingml/2006/main">
              <a:ext uri="{FF2B5EF4-FFF2-40B4-BE49-F238E27FC236}">
                <a16:creationId xmlns:a16="http://schemas.microsoft.com/office/drawing/2014/main" id="{B79DE95D-E668-4369-A27D-AE77211C8E3B}"/>
              </a:ext>
            </a:extLst>
          </p:cNvPr>
          <p:cNvSpPr>
            <a:spLocks xmlns:a="http://schemas.openxmlformats.org/drawingml/2006/main" noGrp="1"/>
          </p:cNvSpPr>
          <p:nvPr/>
        </p:nvSpPr>
        <p:spPr>
          <a:xfrm xmlns:a="http://schemas.openxmlformats.org/drawingml/2006/main">
            <a:off x="723900" y="1819275"/>
            <a:ext cx="10744200" cy="3524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marL="254000" indent="-152400" algn="l">
              <a:spcAft>
                <a:spcPts val="1600"/>
              </a:spcAft>
              <a:buChar char="•"/>
              <a:defRPr sz="2400" b="0" i="0">
                <a:solidFill>
                  <a:srgbClr val="1D2A33"/>
                </a:solidFill>
                <a:latin typeface="Aptos"/>
                <a:ea typeface="Aptos"/>
                <a:cs typeface="Aptos"/>
              </a:defRPr>
            </a:pPr>
            <a:r>
              <a:rPr sz="2400" b="1" i="0">
                <a:solidFill>
                  <a:srgbClr val="1D2A33"/>
                </a:solidFill>
                <a:latin typeface="Aptos"/>
                <a:ea typeface="Aptos"/>
                <a:cs typeface="Aptos"/>
              </a:rPr>
              <a:t>Fixed cost:</a:t>
            </a:r>
            <a:r>
              <a:t> stadium and event commitments that do not change with one more spectator.</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rPr sz="2400" b="1" i="0">
                <a:solidFill>
                  <a:srgbClr val="1D2A33"/>
                </a:solidFill>
                <a:latin typeface="Aptos"/>
                <a:ea typeface="Aptos"/>
                <a:cs typeface="Aptos"/>
              </a:rPr>
              <a:t>Marginal cost:</a:t>
            </a:r>
            <a:r>
              <a:t> extra cleaning, processing, security, or other service for that spectator.</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Fixed costs matter for long-run viability. Demand limits what fans will pay for the next ticket.</a:t>
            </a:r>
          </a:p>
        </p:txBody>
      </p:sp>
      <p:sp>
        <p:nvSpPr>
          <p:cNvPr id="4" name="">
            <a:extLst xmlns:a="http://schemas.openxmlformats.org/drawingml/2006/main">
              <a:ext uri="{FF2B5EF4-FFF2-40B4-BE49-F238E27FC236}">
                <a16:creationId xmlns:a16="http://schemas.microsoft.com/office/drawing/2014/main" id="{1D90E925-1709-4CB0-ADB6-5D09B5EB4D98}"/>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5" name="text-4">
            <a:extLst xmlns:a="http://schemas.openxmlformats.org/drawingml/2006/main">
              <a:ext uri="{FF2B5EF4-FFF2-40B4-BE49-F238E27FC236}">
                <a16:creationId xmlns:a16="http://schemas.microsoft.com/office/drawing/2014/main" id="{AEEC14BC-350C-4E23-9750-37B79E86400D}"/>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The Cost Puzzle</a:t>
            </a:r>
          </a:p>
        </p:txBody>
      </p:sp>
      <p:sp>
        <p:nvSpPr>
          <p:cNvPr id="6" name="text-5">
            <a:extLst xmlns:a="http://schemas.openxmlformats.org/drawingml/2006/main">
              <a:ext uri="{FF2B5EF4-FFF2-40B4-BE49-F238E27FC236}">
                <a16:creationId xmlns:a16="http://schemas.microsoft.com/office/drawing/2014/main" id="{B37032EB-58DE-466E-83EE-5654AA5670D6}"/>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3</a:t>
            </a:r>
          </a:p>
        </p:txBody>
      </p:sp>
    </p:spTree>
    <p:extLst>
      <p:ext uri="{BB962C8B-B14F-4D97-AF65-F5344CB8AC3E}">
        <p14:creationId xmlns:p14="http://schemas.microsoft.com/office/powerpoint/2010/main" val="344500801"/>
      </p:ext>
    </p:extLst>
  </p:cSld>
</p:sld>
</file>

<file path=ppt/slides/slide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text-0">
            <a:extLst xmlns:a="http://schemas.openxmlformats.org/drawingml/2006/main">
              <a:ext uri="{FF2B5EF4-FFF2-40B4-BE49-F238E27FC236}">
                <a16:creationId xmlns:a16="http://schemas.microsoft.com/office/drawing/2014/main" id="{043F665A-AAEE-4450-8814-54BE69157816}"/>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4  /  LESSON</a:t>
            </a:r>
          </a:p>
        </p:txBody>
      </p:sp>
      <p:sp>
        <p:nvSpPr>
          <p:cNvPr id="2" name="text-1">
            <a:extLst xmlns:a="http://schemas.openxmlformats.org/drawingml/2006/main">
              <a:ext uri="{FF2B5EF4-FFF2-40B4-BE49-F238E27FC236}">
                <a16:creationId xmlns:a16="http://schemas.microsoft.com/office/drawing/2014/main" id="{70183D5E-BB89-4D43-B6C7-1FE720C77ED0}"/>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What exactly is the ticket product?</a:t>
            </a:r>
          </a:p>
        </p:txBody>
      </p:sp>
      <p:sp>
        <p:nvSpPr>
          <p:cNvPr id="3" name="text-2">
            <a:extLst xmlns:a="http://schemas.openxmlformats.org/drawingml/2006/main">
              <a:ext uri="{FF2B5EF4-FFF2-40B4-BE49-F238E27FC236}">
                <a16:creationId xmlns:a16="http://schemas.microsoft.com/office/drawing/2014/main" id="{92B563BC-5744-4D9F-A04B-6E37A4CA1C41}"/>
              </a:ext>
            </a:extLst>
          </p:cNvPr>
          <p:cNvSpPr>
            <a:spLocks xmlns:a="http://schemas.openxmlformats.org/drawingml/2006/main" noGrp="1"/>
          </p:cNvSpPr>
          <p:nvPr/>
        </p:nvSpPr>
        <p:spPr>
          <a:xfrm xmlns:a="http://schemas.openxmlformats.org/drawingml/2006/main">
            <a:off x="723900" y="1819275"/>
            <a:ext cx="10744200" cy="3524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marL="254000" indent="-152400" algn="l">
              <a:spcAft>
                <a:spcPts val="1600"/>
              </a:spcAft>
              <a:buChar char="•"/>
              <a:defRPr sz="2400" b="0" i="0">
                <a:solidFill>
                  <a:srgbClr val="1D2A33"/>
                </a:solidFill>
                <a:latin typeface="Aptos"/>
                <a:ea typeface="Aptos"/>
                <a:cs typeface="Aptos"/>
              </a:defRPr>
            </a:pPr>
            <a:r>
              <a:rPr sz="2400" b="1" i="0">
                <a:solidFill>
                  <a:srgbClr val="1D2A33"/>
                </a:solidFill>
                <a:latin typeface="Aptos"/>
                <a:ea typeface="Aptos"/>
                <a:cs typeface="Aptos"/>
              </a:rPr>
              <a:t>Seat quality and event quality:</a:t>
            </a:r>
            <a:r>
              <a:t> view, services, opponent, stars, and game importance.</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rPr sz="2400" b="1" i="0">
                <a:solidFill>
                  <a:srgbClr val="1D2A33"/>
                </a:solidFill>
                <a:latin typeface="Aptos"/>
                <a:ea typeface="Aptos"/>
                <a:cs typeface="Aptos"/>
              </a:rPr>
              <a:t>Timing and purchase terms:</a:t>
            </a:r>
            <a:r>
              <a:t> advance purchase, season plan, single game, or refund rights.</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rPr sz="2400" b="1" i="0">
                <a:solidFill>
                  <a:srgbClr val="1D2A33"/>
                </a:solidFill>
                <a:latin typeface="Aptos"/>
                <a:ea typeface="Aptos"/>
                <a:cs typeface="Aptos"/>
              </a:rPr>
              <a:t>Buyer eligibility:</a:t>
            </a:r>
            <a:r>
              <a:t> student, youth, military, local resident, or another identifiable group.</a:t>
            </a:r>
          </a:p>
        </p:txBody>
      </p:sp>
      <p:sp>
        <p:nvSpPr>
          <p:cNvPr id="4" name="">
            <a:extLst xmlns:a="http://schemas.openxmlformats.org/drawingml/2006/main">
              <a:ext uri="{FF2B5EF4-FFF2-40B4-BE49-F238E27FC236}">
                <a16:creationId xmlns:a16="http://schemas.microsoft.com/office/drawing/2014/main" id="{904DD185-1536-45B0-84FC-F2DBD1650C9F}"/>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5" name="text-4">
            <a:extLst xmlns:a="http://schemas.openxmlformats.org/drawingml/2006/main">
              <a:ext uri="{FF2B5EF4-FFF2-40B4-BE49-F238E27FC236}">
                <a16:creationId xmlns:a16="http://schemas.microsoft.com/office/drawing/2014/main" id="{8AD6D414-8A6B-4A80-9874-F39F4F4620E1}"/>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What Exactly Is The Product?</a:t>
            </a:r>
          </a:p>
        </p:txBody>
      </p:sp>
      <p:sp>
        <p:nvSpPr>
          <p:cNvPr id="6" name="text-5">
            <a:extLst xmlns:a="http://schemas.openxmlformats.org/drawingml/2006/main">
              <a:ext uri="{FF2B5EF4-FFF2-40B4-BE49-F238E27FC236}">
                <a16:creationId xmlns:a16="http://schemas.microsoft.com/office/drawing/2014/main" id="{63ABDCB2-54D7-4FB4-B75A-DFBC78034D6A}"/>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4</a:t>
            </a:r>
          </a:p>
        </p:txBody>
      </p:sp>
    </p:spTree>
    <p:extLst>
      <p:ext uri="{BB962C8B-B14F-4D97-AF65-F5344CB8AC3E}">
        <p14:creationId xmlns:p14="http://schemas.microsoft.com/office/powerpoint/2010/main" val="484574258"/>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text-0">
            <a:extLst xmlns:a="http://schemas.openxmlformats.org/drawingml/2006/main">
              <a:ext uri="{FF2B5EF4-FFF2-40B4-BE49-F238E27FC236}">
                <a16:creationId xmlns:a16="http://schemas.microsoft.com/office/drawing/2014/main" id="{6882124F-3AC6-4ACF-A069-AD5AE8ADC337}"/>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4  /  LESSON</a:t>
            </a:r>
          </a:p>
        </p:txBody>
      </p:sp>
      <p:sp>
        <p:nvSpPr>
          <p:cNvPr id="2" name="text-1">
            <a:extLst xmlns:a="http://schemas.openxmlformats.org/drawingml/2006/main">
              <a:ext uri="{FF2B5EF4-FFF2-40B4-BE49-F238E27FC236}">
                <a16:creationId xmlns:a16="http://schemas.microsoft.com/office/drawing/2014/main" id="{64DC2D92-4C16-4DC5-8968-8AB3629A12E5}"/>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Product differences, buyer groups, and markups</a:t>
            </a:r>
          </a:p>
        </p:txBody>
      </p:sp>
      <p:graphicFrame>
        <p:nvGraphicFramePr>
          <p:cNvPr id="10" name=""/>
          <p:cNvGraphicFramePr/>
          <p:nvPr/>
        </p:nvGraphicFramePr>
        <p:xfrm>
          <a:off xmlns:a="http://schemas.openxmlformats.org/drawingml/2006/main" x="685800" y="1809750"/>
          <a:ext xmlns:a="http://schemas.openxmlformats.org/drawingml/2006/main" cx="10820400" cy="2952750"/>
        </p:xfrm>
        <a:graphic xmlns:a="http://schemas.openxmlformats.org/drawingml/2006/main">
          <a:graphicData uri="http://schemas.openxmlformats.org/drawingml/2006/table">
            <a:tbl>
              <a:tblPr/>
              <a:tblGrid>
                <a:gridCol w="2857500"/>
                <a:gridCol w="4724400"/>
                <a:gridCol w="3238500"/>
              </a:tblGrid>
              <a:tr h="738188">
                <a:tc>
                  <a:txBody>
                    <a:bodyPr lIns="142875" tIns="95250" rIns="142875" bIns="95250">
                      <a:noAutofit/>
                    </a:bodyPr>
                    <a:lstStyle/>
                    <a:p>
                      <a:r>
                        <a:rPr sz="2025" b="1">
                          <a:solidFill>
                            <a:srgbClr val="FFFFFF"/>
                          </a:solidFill>
                          <a:latin typeface="Aptos"/>
                          <a:ea typeface="Aptos"/>
                          <a:cs typeface="Aptos"/>
                        </a:rPr>
                        <a:t>Concept</a:t>
                      </a:r>
                    </a:p>
                  </a:txBody>
                  <a:tcPr marL="91440" marR="91440" marT="45720" marB="45720" anchor="ctr">
                    <a:solidFill>
                      <a:srgbClr val="12455E"/>
                    </a:solidFill>
                  </a:tcPr>
                </a:tc>
                <a:tc>
                  <a:txBody>
                    <a:bodyPr lIns="142875" tIns="95250" rIns="142875" bIns="95250">
                      <a:noAutofit/>
                    </a:bodyPr>
                    <a:lstStyle/>
                    <a:p>
                      <a:r>
                        <a:rPr sz="2025" b="1">
                          <a:solidFill>
                            <a:srgbClr val="FFFFFF"/>
                          </a:solidFill>
                          <a:latin typeface="Aptos"/>
                          <a:ea typeface="Aptos"/>
                          <a:cs typeface="Aptos"/>
                        </a:rPr>
                        <a:t>Meaning</a:t>
                      </a:r>
                    </a:p>
                  </a:txBody>
                  <a:tcPr marL="91440" marR="91440" marT="45720" marB="45720" anchor="ctr">
                    <a:solidFill>
                      <a:srgbClr val="12455E"/>
                    </a:solidFill>
                  </a:tcPr>
                </a:tc>
                <a:tc>
                  <a:txBody>
                    <a:bodyPr lIns="142875" tIns="95250" rIns="142875" bIns="95250">
                      <a:noAutofit/>
                    </a:bodyPr>
                    <a:lstStyle/>
                    <a:p>
                      <a:r>
                        <a:rPr sz="2025" b="1">
                          <a:solidFill>
                            <a:srgbClr val="FFFFFF"/>
                          </a:solidFill>
                          <a:latin typeface="Aptos"/>
                          <a:ea typeface="Aptos"/>
                          <a:cs typeface="Aptos"/>
                        </a:rPr>
                        <a:t>Example</a:t>
                      </a:r>
                    </a:p>
                  </a:txBody>
                  <a:tcPr marL="91440" marR="91440" marT="45720" marB="45720" anchor="ctr">
                    <a:solidFill>
                      <a:srgbClr val="12455E"/>
                    </a:solidFill>
                  </a:tcPr>
                </a:tc>
              </a:tr>
              <a:tr h="738188">
                <a:tc>
                  <a:txBody>
                    <a:bodyPr lIns="142875" tIns="95250" rIns="142875" bIns="95250">
                      <a:noAutofit/>
                    </a:bodyPr>
                    <a:lstStyle/>
                    <a:p>
                      <a:r>
                        <a:rPr sz="2025" b="0">
                          <a:solidFill>
                            <a:srgbClr val="1D2A33"/>
                          </a:solidFill>
                          <a:latin typeface="Aptos"/>
                          <a:ea typeface="Aptos"/>
                          <a:cs typeface="Aptos"/>
                        </a:rPr>
                        <a:t>Product differentiation</a:t>
                      </a:r>
                    </a:p>
                  </a:txBody>
                  <a:tcPr marL="91440" marR="91440" marT="45720" marB="45720" anchor="ctr">
                    <a:solidFill>
                      <a:srgbClr val="F0F5F7"/>
                    </a:solidFill>
                  </a:tcPr>
                </a:tc>
                <a:tc>
                  <a:txBody>
                    <a:bodyPr lIns="142875" tIns="95250" rIns="142875" bIns="95250">
                      <a:noAutofit/>
                    </a:bodyPr>
                    <a:lstStyle/>
                    <a:p>
                      <a:r>
                        <a:rPr sz="2025" b="0">
                          <a:solidFill>
                            <a:srgbClr val="1D2A33"/>
                          </a:solidFill>
                          <a:latin typeface="Aptos"/>
                          <a:ea typeface="Aptos"/>
                          <a:cs typeface="Aptos"/>
                        </a:rPr>
                        <a:t>The product itself differs.</a:t>
                      </a:r>
                    </a:p>
                  </a:txBody>
                  <a:tcPr marL="91440" marR="91440" marT="45720" marB="45720" anchor="ctr">
                    <a:solidFill>
                      <a:srgbClr val="F0F5F7"/>
                    </a:solidFill>
                  </a:tcPr>
                </a:tc>
                <a:tc>
                  <a:txBody>
                    <a:bodyPr lIns="142875" tIns="95250" rIns="142875" bIns="95250">
                      <a:noAutofit/>
                    </a:bodyPr>
                    <a:lstStyle/>
                    <a:p>
                      <a:r>
                        <a:rPr sz="2025" b="0">
                          <a:solidFill>
                            <a:srgbClr val="1D2A33"/>
                          </a:solidFill>
                          <a:latin typeface="Aptos"/>
                          <a:ea typeface="Aptos"/>
                          <a:cs typeface="Aptos"/>
                        </a:rPr>
                        <a:t>Club access and a better view</a:t>
                      </a:r>
                    </a:p>
                  </a:txBody>
                  <a:tcPr marL="91440" marR="91440" marT="45720" marB="45720" anchor="ctr">
                    <a:solidFill>
                      <a:srgbClr val="F0F5F7"/>
                    </a:solidFill>
                  </a:tcPr>
                </a:tc>
              </a:tr>
              <a:tr h="738188">
                <a:tc>
                  <a:txBody>
                    <a:bodyPr lIns="142875" tIns="95250" rIns="142875" bIns="95250">
                      <a:noAutofit/>
                    </a:bodyPr>
                    <a:lstStyle/>
                    <a:p>
                      <a:r>
                        <a:rPr sz="2025" b="0">
                          <a:solidFill>
                            <a:srgbClr val="1D2A33"/>
                          </a:solidFill>
                          <a:latin typeface="Aptos"/>
                          <a:ea typeface="Aptos"/>
                          <a:cs typeface="Aptos"/>
                        </a:rPr>
                        <a:t>Market segmentation</a:t>
                      </a:r>
                    </a:p>
                  </a:txBody>
                  <a:tcPr marL="91440" marR="91440" marT="45720" marB="45720" anchor="ctr">
                    <a:solidFill>
                      <a:srgbClr val="FFFFFF"/>
                    </a:solidFill>
                  </a:tcPr>
                </a:tc>
                <a:tc>
                  <a:txBody>
                    <a:bodyPr lIns="142875" tIns="95250" rIns="142875" bIns="95250">
                      <a:noAutofit/>
                    </a:bodyPr>
                    <a:lstStyle/>
                    <a:p>
                      <a:r>
                        <a:rPr sz="2025" b="0">
                          <a:solidFill>
                            <a:srgbClr val="1D2A33"/>
                          </a:solidFill>
                          <a:latin typeface="Aptos"/>
                          <a:ea typeface="Aptos"/>
                          <a:cs typeface="Aptos"/>
                        </a:rPr>
                        <a:t>The seller separates buyers or buying situations.</a:t>
                      </a:r>
                    </a:p>
                  </a:txBody>
                  <a:tcPr marL="91440" marR="91440" marT="45720" marB="45720" anchor="ctr">
                    <a:solidFill>
                      <a:srgbClr val="FFFFFF"/>
                    </a:solidFill>
                  </a:tcPr>
                </a:tc>
                <a:tc>
                  <a:txBody>
                    <a:bodyPr lIns="142875" tIns="95250" rIns="142875" bIns="95250">
                      <a:noAutofit/>
                    </a:bodyPr>
                    <a:lstStyle/>
                    <a:p>
                      <a:r>
                        <a:rPr sz="2025" b="0">
                          <a:solidFill>
                            <a:srgbClr val="1D2A33"/>
                          </a:solidFill>
                          <a:latin typeface="Aptos"/>
                          <a:ea typeface="Aptos"/>
                          <a:cs typeface="Aptos"/>
                        </a:rPr>
                        <a:t>Verified student eligibility</a:t>
                      </a:r>
                    </a:p>
                  </a:txBody>
                  <a:tcPr marL="91440" marR="91440" marT="45720" marB="45720" anchor="ctr">
                    <a:solidFill>
                      <a:srgbClr val="FFFFFF"/>
                    </a:solidFill>
                  </a:tcPr>
                </a:tc>
              </a:tr>
              <a:tr h="738188">
                <a:tc>
                  <a:txBody>
                    <a:bodyPr lIns="142875" tIns="95250" rIns="142875" bIns="95250">
                      <a:noAutofit/>
                    </a:bodyPr>
                    <a:lstStyle/>
                    <a:p>
                      <a:r>
                        <a:rPr sz="2025" b="0">
                          <a:solidFill>
                            <a:srgbClr val="1D2A33"/>
                          </a:solidFill>
                          <a:latin typeface="Aptos"/>
                          <a:ea typeface="Aptos"/>
                          <a:cs typeface="Aptos"/>
                        </a:rPr>
                        <a:t>Price discrimination</a:t>
                      </a:r>
                    </a:p>
                  </a:txBody>
                  <a:tcPr marL="91440" marR="91440" marT="45720" marB="45720" anchor="ctr">
                    <a:solidFill>
                      <a:srgbClr val="F0F5F7"/>
                    </a:solidFill>
                  </a:tcPr>
                </a:tc>
                <a:tc>
                  <a:txBody>
                    <a:bodyPr lIns="142875" tIns="95250" rIns="142875" bIns="95250">
                      <a:noAutofit/>
                    </a:bodyPr>
                    <a:lstStyle/>
                    <a:p>
                      <a:r>
                        <a:rPr sz="2025" b="0">
                          <a:solidFill>
                            <a:srgbClr val="1D2A33"/>
                          </a:solidFill>
                          <a:latin typeface="Aptos"/>
                          <a:ea typeface="Aptos"/>
                          <a:cs typeface="Aptos"/>
                        </a:rPr>
                        <a:t>Different markups that cost differences do not fully explain.</a:t>
                      </a:r>
                    </a:p>
                  </a:txBody>
                  <a:tcPr marL="91440" marR="91440" marT="45720" marB="45720" anchor="ctr">
                    <a:solidFill>
                      <a:srgbClr val="F0F5F7"/>
                    </a:solidFill>
                  </a:tcPr>
                </a:tc>
                <a:tc>
                  <a:txBody>
                    <a:bodyPr lIns="142875" tIns="95250" rIns="142875" bIns="95250">
                      <a:noAutofit/>
                    </a:bodyPr>
                    <a:lstStyle/>
                    <a:p>
                      <a:r>
                        <a:rPr sz="2025" b="0">
                          <a:solidFill>
                            <a:srgbClr val="1D2A33"/>
                          </a:solidFill>
                          <a:latin typeface="Aptos"/>
                          <a:ea typeface="Aptos"/>
                          <a:cs typeface="Aptos"/>
                        </a:rPr>
                        <a:t>A discount on a similar seat</a:t>
                      </a:r>
                    </a:p>
                  </a:txBody>
                  <a:tcPr marL="91440" marR="91440" marT="45720" marB="45720" anchor="ctr">
                    <a:solidFill>
                      <a:srgbClr val="F0F5F7"/>
                    </a:solidFill>
                  </a:tcPr>
                </a:tc>
              </a:tr>
            </a:tbl>
          </a:graphicData>
        </a:graphic>
      </p:graphicFrame>
      <p:sp>
        <p:nvSpPr>
          <p:cNvPr id="4" name="text-2">
            <a:extLst xmlns:a="http://schemas.openxmlformats.org/drawingml/2006/main">
              <a:ext uri="{FF2B5EF4-FFF2-40B4-BE49-F238E27FC236}">
                <a16:creationId xmlns:a16="http://schemas.microsoft.com/office/drawing/2014/main" id="{0383370E-ADFB-4E3D-B71F-4A799A91D67D}"/>
              </a:ext>
            </a:extLst>
          </p:cNvPr>
          <p:cNvSpPr>
            <a:spLocks xmlns:a="http://schemas.openxmlformats.org/drawingml/2006/main" noGrp="1"/>
          </p:cNvSpPr>
          <p:nvPr/>
        </p:nvSpPr>
        <p:spPr>
          <a:xfrm xmlns:a="http://schemas.openxmlformats.org/drawingml/2006/main">
            <a:off x="723900" y="5000625"/>
            <a:ext cx="10744200" cy="1085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2250" b="0" i="0">
                <a:solidFill>
                  <a:srgbClr val="12455E"/>
                </a:solidFill>
                <a:latin typeface="Aptos"/>
                <a:ea typeface="Aptos"/>
                <a:cs typeface="Aptos"/>
              </a:defRPr>
            </a:pPr>
            <a:r>
              <a:rPr sz="2250" b="0" i="0">
                <a:solidFill>
                  <a:srgbClr val="12455E"/>
                </a:solidFill>
                <a:latin typeface="Aptos"/>
                <a:ea typeface="Aptos"/>
                <a:cs typeface="Aptos"/>
              </a:rPr>
              <a:t>Price discrimination requires market power and some ability to limit resale between buyers.</a:t>
            </a:r>
          </a:p>
        </p:txBody>
      </p:sp>
      <p:sp>
        <p:nvSpPr>
          <p:cNvPr id="5" name="">
            <a:extLst xmlns:a="http://schemas.openxmlformats.org/drawingml/2006/main">
              <a:ext uri="{FF2B5EF4-FFF2-40B4-BE49-F238E27FC236}">
                <a16:creationId xmlns:a16="http://schemas.microsoft.com/office/drawing/2014/main" id="{84F1F384-4ECC-4CEB-9E7D-660CC59F7CBF}"/>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6" name="text-4">
            <a:extLst xmlns:a="http://schemas.openxmlformats.org/drawingml/2006/main">
              <a:ext uri="{FF2B5EF4-FFF2-40B4-BE49-F238E27FC236}">
                <a16:creationId xmlns:a16="http://schemas.microsoft.com/office/drawing/2014/main" id="{9865EC95-8B06-4531-94DC-6A93076C7C95}"/>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What Exactly Is The Product?</a:t>
            </a:r>
          </a:p>
        </p:txBody>
      </p:sp>
      <p:sp>
        <p:nvSpPr>
          <p:cNvPr id="7" name="text-5">
            <a:extLst xmlns:a="http://schemas.openxmlformats.org/drawingml/2006/main">
              <a:ext uri="{FF2B5EF4-FFF2-40B4-BE49-F238E27FC236}">
                <a16:creationId xmlns:a16="http://schemas.microsoft.com/office/drawing/2014/main" id="{FEFA2C77-6229-48D0-BA2D-96EFFB7D6D8B}"/>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5</a:t>
            </a:r>
          </a:p>
        </p:txBody>
      </p:sp>
    </p:spTree>
    <p:extLst>
      <p:ext uri="{BB962C8B-B14F-4D97-AF65-F5344CB8AC3E}">
        <p14:creationId xmlns:p14="http://schemas.microsoft.com/office/powerpoint/2010/main" val="315391285"/>
      </p:ext>
    </p:extLst>
  </p:cSld>
</p:sld>
</file>

<file path=ppt/slides/slide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text-0">
            <a:extLst xmlns:a="http://schemas.openxmlformats.org/drawingml/2006/main">
              <a:ext uri="{FF2B5EF4-FFF2-40B4-BE49-F238E27FC236}">
                <a16:creationId xmlns:a16="http://schemas.microsoft.com/office/drawing/2014/main" id="{6679882A-BBD3-48FB-B59D-CEB285C8DAD2}"/>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4  /  LESSON</a:t>
            </a:r>
          </a:p>
        </p:txBody>
      </p:sp>
      <p:sp>
        <p:nvSpPr>
          <p:cNvPr id="2" name="text-1">
            <a:extLst xmlns:a="http://schemas.openxmlformats.org/drawingml/2006/main">
              <a:ext uri="{FF2B5EF4-FFF2-40B4-BE49-F238E27FC236}">
                <a16:creationId xmlns:a16="http://schemas.microsoft.com/office/drawing/2014/main" id="{BF40A202-2862-487C-88CC-361304A15A05}"/>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Market power and marginal revenue</a:t>
            </a:r>
          </a:p>
        </p:txBody>
      </p:sp>
      <p:sp>
        <p:nvSpPr>
          <p:cNvPr id="3" name="text-2">
            <a:extLst xmlns:a="http://schemas.openxmlformats.org/drawingml/2006/main">
              <a:ext uri="{FF2B5EF4-FFF2-40B4-BE49-F238E27FC236}">
                <a16:creationId xmlns:a16="http://schemas.microsoft.com/office/drawing/2014/main" id="{FE60B707-9467-4AFD-B543-157E8B0B119A}"/>
              </a:ext>
            </a:extLst>
          </p:cNvPr>
          <p:cNvSpPr>
            <a:spLocks xmlns:a="http://schemas.openxmlformats.org/drawingml/2006/main" noGrp="1"/>
          </p:cNvSpPr>
          <p:nvPr/>
        </p:nvSpPr>
        <p:spPr>
          <a:xfrm xmlns:a="http://schemas.openxmlformats.org/drawingml/2006/main">
            <a:off x="723900" y="1819275"/>
            <a:ext cx="10744200" cy="3524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marL="254000" indent="-152400" algn="l">
              <a:spcAft>
                <a:spcPts val="1600"/>
              </a:spcAft>
              <a:buChar char="•"/>
              <a:defRPr sz="2400" b="0" i="0">
                <a:solidFill>
                  <a:srgbClr val="1D2A33"/>
                </a:solidFill>
                <a:latin typeface="Aptos"/>
                <a:ea typeface="Aptos"/>
                <a:cs typeface="Aptos"/>
              </a:defRPr>
            </a:pPr>
            <a:r>
              <a:t>For one ticket product, the team faces downward-sloping demand.</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Marginal revenue is the extra revenue from another sale. A lower common price also reduces receipts on earlier units.</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Expand sales while MR exceeds MC. At the unconstrained optimum, MR = MC, then read price from demand.</a:t>
            </a:r>
          </a:p>
        </p:txBody>
      </p:sp>
      <p:sp>
        <p:nvSpPr>
          <p:cNvPr id="4" name="">
            <a:extLst xmlns:a="http://schemas.openxmlformats.org/drawingml/2006/main">
              <a:ext uri="{FF2B5EF4-FFF2-40B4-BE49-F238E27FC236}">
                <a16:creationId xmlns:a16="http://schemas.microsoft.com/office/drawing/2014/main" id="{ADAF7DAA-EC40-4317-B0D8-3DBFE8AC5EC4}"/>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5" name="text-4">
            <a:extLst xmlns:a="http://schemas.openxmlformats.org/drawingml/2006/main">
              <a:ext uri="{FF2B5EF4-FFF2-40B4-BE49-F238E27FC236}">
                <a16:creationId xmlns:a16="http://schemas.microsoft.com/office/drawing/2014/main" id="{F4017F17-38CE-4129-90FE-4F5AC1BD760E}"/>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Market Power And The Capacity Constraint</a:t>
            </a:r>
          </a:p>
        </p:txBody>
      </p:sp>
      <p:sp>
        <p:nvSpPr>
          <p:cNvPr id="6" name="text-5">
            <a:extLst xmlns:a="http://schemas.openxmlformats.org/drawingml/2006/main">
              <a:ext uri="{FF2B5EF4-FFF2-40B4-BE49-F238E27FC236}">
                <a16:creationId xmlns:a16="http://schemas.microsoft.com/office/drawing/2014/main" id="{C10D82A7-DAAC-4D29-BE50-8DC83762CC1B}"/>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6</a:t>
            </a:r>
          </a:p>
        </p:txBody>
      </p:sp>
    </p:spTree>
    <p:extLst>
      <p:ext uri="{BB962C8B-B14F-4D97-AF65-F5344CB8AC3E}">
        <p14:creationId xmlns:p14="http://schemas.microsoft.com/office/powerpoint/2010/main" val="460842282"/>
      </p:ext>
    </p:extLst>
  </p:cSld>
</p:sld>
</file>

<file path=ppt/slides/slide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text-0">
            <a:extLst xmlns:a="http://schemas.openxmlformats.org/drawingml/2006/main">
              <a:ext uri="{FF2B5EF4-FFF2-40B4-BE49-F238E27FC236}">
                <a16:creationId xmlns:a16="http://schemas.microsoft.com/office/drawing/2014/main" id="{23CD8915-7DC6-4C72-A114-0F3BF0B73A3F}"/>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4  /  LESSON</a:t>
            </a:r>
          </a:p>
        </p:txBody>
      </p:sp>
      <p:sp>
        <p:nvSpPr>
          <p:cNvPr id="2" name="text-1">
            <a:extLst xmlns:a="http://schemas.openxmlformats.org/drawingml/2006/main">
              <a:ext uri="{FF2B5EF4-FFF2-40B4-BE49-F238E27FC236}">
                <a16:creationId xmlns:a16="http://schemas.microsoft.com/office/drawing/2014/main" id="{5EB667F7-F185-4115-97E2-547A44138DB4}"/>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Figure 4.1: Slack and binding capacity</a:t>
            </a:r>
          </a:p>
        </p:txBody>
      </p:sp>
      <p:pic>
        <p:nvPicPr>
          <p:cNvPr id="10" name=""/>
          <p:cNvPicPr>
            <a:picLocks xmlns:a="http://schemas.openxmlformats.org/drawingml/2006/main" noChangeAspect="1"/>
          </p:cNvPicPr>
          <p:nvPr/>
        </p:nvPicPr>
        <p:blipFill>
          <a:blip xmlns:r="http://schemas.openxmlformats.org/officeDocument/2006/relationships" xmlns:a="http://schemas.openxmlformats.org/drawingml/2006/main" r:embed="R15fd69422de14135"/>
          <a:stretch xmlns:a="http://schemas.openxmlformats.org/drawingml/2006/main"/>
        </p:blipFill>
        <p:spPr>
          <a:xfrm xmlns:a="http://schemas.openxmlformats.org/drawingml/2006/main">
            <a:off x="1868204" y="1657350"/>
            <a:ext cx="8455593" cy="3943350"/>
          </a:xfrm>
          <a:prstGeom xmlns:a="http://schemas.openxmlformats.org/drawingml/2006/main" prst="rect">
            <a:avLst/>
          </a:prstGeom>
        </p:spPr>
      </p:pic>
      <p:sp>
        <p:nvSpPr>
          <p:cNvPr id="4" name="text-2">
            <a:extLst xmlns:a="http://schemas.openxmlformats.org/drawingml/2006/main">
              <a:ext uri="{FF2B5EF4-FFF2-40B4-BE49-F238E27FC236}">
                <a16:creationId xmlns:a16="http://schemas.microsoft.com/office/drawing/2014/main" id="{8904FDA6-55A0-4035-89EF-00F97B364AF1}"/>
              </a:ext>
            </a:extLst>
          </p:cNvPr>
          <p:cNvSpPr>
            <a:spLocks xmlns:a="http://schemas.openxmlformats.org/drawingml/2006/main" noGrp="1"/>
          </p:cNvSpPr>
          <p:nvPr/>
        </p:nvSpPr>
        <p:spPr>
          <a:xfrm xmlns:a="http://schemas.openxmlformats.org/drawingml/2006/main">
            <a:off x="685800" y="5676900"/>
            <a:ext cx="10820400"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875" b="1" i="0">
                <a:solidFill>
                  <a:srgbClr val="12455E"/>
                </a:solidFill>
                <a:latin typeface="Aptos"/>
                <a:ea typeface="Aptos"/>
                <a:cs typeface="Aptos"/>
              </a:defRPr>
            </a:pPr>
            <a:r>
              <a:rPr sz="1875" b="1" i="0">
                <a:solidFill>
                  <a:srgbClr val="12455E"/>
                </a:solidFill>
                <a:latin typeface="Aptos"/>
                <a:ea typeface="Aptos"/>
                <a:cs typeface="Aptos"/>
              </a:rPr>
              <a:t>Which panel leaves empty seats? Where do we read the ticket price?</a:t>
            </a:r>
          </a:p>
        </p:txBody>
      </p:sp>
      <p:sp>
        <p:nvSpPr>
          <p:cNvPr id="5" name="">
            <a:extLst xmlns:a="http://schemas.openxmlformats.org/drawingml/2006/main">
              <a:ext uri="{FF2B5EF4-FFF2-40B4-BE49-F238E27FC236}">
                <a16:creationId xmlns:a16="http://schemas.microsoft.com/office/drawing/2014/main" id="{E18D89B8-18F6-41B9-82C1-C09917EE094B}"/>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6" name="text-4">
            <a:extLst xmlns:a="http://schemas.openxmlformats.org/drawingml/2006/main">
              <a:ext uri="{FF2B5EF4-FFF2-40B4-BE49-F238E27FC236}">
                <a16:creationId xmlns:a16="http://schemas.microsoft.com/office/drawing/2014/main" id="{76D89FCC-BE6B-4E41-8357-45164DB63BD0}"/>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Market Power And The Capacity Constraint</a:t>
            </a:r>
          </a:p>
        </p:txBody>
      </p:sp>
      <p:sp>
        <p:nvSpPr>
          <p:cNvPr id="7" name="text-5">
            <a:extLst xmlns:a="http://schemas.openxmlformats.org/drawingml/2006/main">
              <a:ext uri="{FF2B5EF4-FFF2-40B4-BE49-F238E27FC236}">
                <a16:creationId xmlns:a16="http://schemas.microsoft.com/office/drawing/2014/main" id="{9038FDD9-1836-48D9-B0E4-6D8BE1E448D7}"/>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7</a:t>
            </a:r>
          </a:p>
        </p:txBody>
      </p:sp>
    </p:spTree>
    <p:extLst>
      <p:ext uri="{BB962C8B-B14F-4D97-AF65-F5344CB8AC3E}">
        <p14:creationId xmlns:p14="http://schemas.microsoft.com/office/powerpoint/2010/main" val="30842128"/>
      </p:ext>
    </p:extLst>
  </p:cSld>
</p:sld>
</file>

<file path=ppt/slides/slide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text-0">
            <a:extLst xmlns:a="http://schemas.openxmlformats.org/drawingml/2006/main">
              <a:ext uri="{FF2B5EF4-FFF2-40B4-BE49-F238E27FC236}">
                <a16:creationId xmlns:a16="http://schemas.microsoft.com/office/drawing/2014/main" id="{AE585EB9-F633-41F6-8C8C-A7A9BDA57C36}"/>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4  /  OPTIONAL CALCULATION</a:t>
            </a:r>
          </a:p>
        </p:txBody>
      </p:sp>
      <p:sp>
        <p:nvSpPr>
          <p:cNvPr id="2" name="text-1">
            <a:extLst xmlns:a="http://schemas.openxmlformats.org/drawingml/2006/main">
              <a:ext uri="{FF2B5EF4-FFF2-40B4-BE49-F238E27FC236}">
                <a16:creationId xmlns:a16="http://schemas.microsoft.com/office/drawing/2014/main" id="{F362D8B9-B73B-493E-A48B-591A4B117340}"/>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The chapter’s pricing example</a:t>
            </a:r>
          </a:p>
        </p:txBody>
      </p:sp>
      <p:sp>
        <p:nvSpPr>
          <p:cNvPr id="3" name="text-2">
            <a:extLst xmlns:a="http://schemas.openxmlformats.org/drawingml/2006/main">
              <a:ext uri="{FF2B5EF4-FFF2-40B4-BE49-F238E27FC236}">
                <a16:creationId xmlns:a16="http://schemas.microsoft.com/office/drawing/2014/main" id="{E0928EB5-C762-48AF-A82E-1F4D6EEC091F}"/>
              </a:ext>
            </a:extLst>
          </p:cNvPr>
          <p:cNvSpPr>
            <a:spLocks xmlns:a="http://schemas.openxmlformats.org/drawingml/2006/main" noGrp="1"/>
          </p:cNvSpPr>
          <p:nvPr/>
        </p:nvSpPr>
        <p:spPr>
          <a:xfrm xmlns:a="http://schemas.openxmlformats.org/drawingml/2006/main">
            <a:off x="723900" y="1695450"/>
            <a:ext cx="10744200" cy="857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2250" b="0" i="0">
                <a:solidFill>
                  <a:srgbClr val="1D2A33"/>
                </a:solidFill>
                <a:latin typeface="Aptos"/>
                <a:ea typeface="Aptos"/>
                <a:cs typeface="Aptos"/>
              </a:defRPr>
            </a:pPr>
            <a:r>
              <a:rPr sz="2250" b="0" i="0">
                <a:solidFill>
                  <a:srgbClr val="1D2A33"/>
                </a:solidFill>
                <a:latin typeface="Aptos"/>
                <a:ea typeface="Aptos"/>
                <a:cs typeface="Aptos"/>
              </a:rPr>
              <a:t>P = 120 − Q, MR = 120 − 2Q, MC = $20. Q is thousands of tickets.</a:t>
            </a:r>
          </a:p>
        </p:txBody>
      </p:sp>
      <p:sp>
        <p:nvSpPr>
          <p:cNvPr id="4" name="text-3">
            <a:extLst xmlns:a="http://schemas.openxmlformats.org/drawingml/2006/main">
              <a:ext uri="{FF2B5EF4-FFF2-40B4-BE49-F238E27FC236}">
                <a16:creationId xmlns:a16="http://schemas.microsoft.com/office/drawing/2014/main" id="{FC553D67-D031-4B49-880A-DFECE9C922F1}"/>
              </a:ext>
            </a:extLst>
          </p:cNvPr>
          <p:cNvSpPr>
            <a:spLocks xmlns:a="http://schemas.openxmlformats.org/drawingml/2006/main" noGrp="1"/>
          </p:cNvSpPr>
          <p:nvPr/>
        </p:nvSpPr>
        <p:spPr>
          <a:xfrm xmlns:a="http://schemas.openxmlformats.org/drawingml/2006/main">
            <a:off x="723900" y="2724150"/>
            <a:ext cx="107442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2550" b="0" i="0">
                <a:solidFill>
                  <a:srgbClr val="12455E"/>
                </a:solidFill>
                <a:latin typeface="Aptos"/>
                <a:ea typeface="Aptos"/>
                <a:cs typeface="Aptos"/>
              </a:defRPr>
            </a:pPr>
            <a:r>
              <a:rPr sz="2550" b="0" i="0">
                <a:solidFill>
                  <a:srgbClr val="12455E"/>
                </a:solidFill>
                <a:latin typeface="Aptos"/>
                <a:ea typeface="Aptos"/>
                <a:cs typeface="Aptos"/>
              </a:rPr>
              <a:t>60,000 seats: 120 − 2Q = 20, so Q = 50</a:t>
            </a:r>
          </a:p>
        </p:txBody>
      </p:sp>
      <p:sp>
        <p:nvSpPr>
          <p:cNvPr id="5" name="text-4">
            <a:extLst xmlns:a="http://schemas.openxmlformats.org/drawingml/2006/main">
              <a:ext uri="{FF2B5EF4-FFF2-40B4-BE49-F238E27FC236}">
                <a16:creationId xmlns:a16="http://schemas.microsoft.com/office/drawing/2014/main" id="{08BDBEA6-9D43-4410-A59F-259BE1AA38B6}"/>
              </a:ext>
            </a:extLst>
          </p:cNvPr>
          <p:cNvSpPr>
            <a:spLocks xmlns:a="http://schemas.openxmlformats.org/drawingml/2006/main" noGrp="1"/>
          </p:cNvSpPr>
          <p:nvPr/>
        </p:nvSpPr>
        <p:spPr>
          <a:xfrm xmlns:a="http://schemas.openxmlformats.org/drawingml/2006/main">
            <a:off x="723900" y="3514725"/>
            <a:ext cx="107442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2550" b="0" i="0">
                <a:solidFill>
                  <a:srgbClr val="12455E"/>
                </a:solidFill>
                <a:latin typeface="Aptos"/>
                <a:ea typeface="Aptos"/>
                <a:cs typeface="Aptos"/>
              </a:defRPr>
            </a:pPr>
            <a:r>
              <a:rPr sz="2550" b="0" i="0">
                <a:solidFill>
                  <a:srgbClr val="12455E"/>
                </a:solidFill>
                <a:latin typeface="Aptos"/>
                <a:ea typeface="Aptos"/>
                <a:cs typeface="Aptos"/>
              </a:rPr>
              <a:t>Price = 120 − 50 = $70</a:t>
            </a:r>
          </a:p>
        </p:txBody>
      </p:sp>
      <p:sp>
        <p:nvSpPr>
          <p:cNvPr id="6" name="text-5">
            <a:extLst xmlns:a="http://schemas.openxmlformats.org/drawingml/2006/main">
              <a:ext uri="{FF2B5EF4-FFF2-40B4-BE49-F238E27FC236}">
                <a16:creationId xmlns:a16="http://schemas.microsoft.com/office/drawing/2014/main" id="{394BF47C-0ECC-46E7-9E2A-3E23EADB5716}"/>
              </a:ext>
            </a:extLst>
          </p:cNvPr>
          <p:cNvSpPr>
            <a:spLocks xmlns:a="http://schemas.openxmlformats.org/drawingml/2006/main" noGrp="1"/>
          </p:cNvSpPr>
          <p:nvPr/>
        </p:nvSpPr>
        <p:spPr>
          <a:xfrm xmlns:a="http://schemas.openxmlformats.org/drawingml/2006/main">
            <a:off x="723900" y="4305300"/>
            <a:ext cx="107442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2550" b="0" i="0">
                <a:solidFill>
                  <a:srgbClr val="12455E"/>
                </a:solidFill>
                <a:latin typeface="Aptos"/>
                <a:ea typeface="Aptos"/>
                <a:cs typeface="Aptos"/>
              </a:defRPr>
            </a:pPr>
            <a:r>
              <a:rPr sz="2550" b="0" i="0">
                <a:solidFill>
                  <a:srgbClr val="12455E"/>
                </a:solidFill>
                <a:latin typeface="Aptos"/>
                <a:ea typeface="Aptos"/>
                <a:cs typeface="Aptos"/>
              </a:rPr>
              <a:t>40,000 seats: Q = 40, so price = $80</a:t>
            </a:r>
          </a:p>
        </p:txBody>
      </p:sp>
      <p:sp>
        <p:nvSpPr>
          <p:cNvPr id="7" name="text-6">
            <a:extLst xmlns:a="http://schemas.openxmlformats.org/drawingml/2006/main">
              <a:ext uri="{FF2B5EF4-FFF2-40B4-BE49-F238E27FC236}">
                <a16:creationId xmlns:a16="http://schemas.microsoft.com/office/drawing/2014/main" id="{2D59DFAE-6012-4235-85CB-ADFFD61F24D1}"/>
              </a:ext>
            </a:extLst>
          </p:cNvPr>
          <p:cNvSpPr>
            <a:spLocks xmlns:a="http://schemas.openxmlformats.org/drawingml/2006/main" noGrp="1"/>
          </p:cNvSpPr>
          <p:nvPr/>
        </p:nvSpPr>
        <p:spPr>
          <a:xfrm xmlns:a="http://schemas.openxmlformats.org/drawingml/2006/main">
            <a:off x="723900" y="5381625"/>
            <a:ext cx="10744200" cy="7715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2100" b="1" i="0">
                <a:solidFill>
                  <a:srgbClr val="12455E"/>
                </a:solidFill>
                <a:latin typeface="Aptos"/>
                <a:ea typeface="Aptos"/>
                <a:cs typeface="Aptos"/>
              </a:defRPr>
            </a:pPr>
            <a:r>
              <a:rPr sz="2100" b="1" i="0">
                <a:solidFill>
                  <a:srgbClr val="12455E"/>
                </a:solidFill>
                <a:latin typeface="Aptos"/>
                <a:ea typeface="Aptos"/>
                <a:cs typeface="Aptos"/>
              </a:rPr>
              <a:t>At 40,000 seats, MR = $40 exceeds MC, but capacity prevents another sale.</a:t>
            </a:r>
          </a:p>
        </p:txBody>
      </p:sp>
      <p:sp>
        <p:nvSpPr>
          <p:cNvPr id="8" name="">
            <a:extLst xmlns:a="http://schemas.openxmlformats.org/drawingml/2006/main">
              <a:ext uri="{FF2B5EF4-FFF2-40B4-BE49-F238E27FC236}">
                <a16:creationId xmlns:a16="http://schemas.microsoft.com/office/drawing/2014/main" id="{651352E7-A845-4947-8B1F-0048F7E88DD4}"/>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9" name="text-8">
            <a:extLst xmlns:a="http://schemas.openxmlformats.org/drawingml/2006/main">
              <a:ext uri="{FF2B5EF4-FFF2-40B4-BE49-F238E27FC236}">
                <a16:creationId xmlns:a16="http://schemas.microsoft.com/office/drawing/2014/main" id="{CA44D24D-4B6E-4104-B958-A78595ECECB1}"/>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Market Power And The Capacity Constraint</a:t>
            </a:r>
          </a:p>
        </p:txBody>
      </p:sp>
      <p:sp>
        <p:nvSpPr>
          <p:cNvPr id="10" name="text-9">
            <a:extLst xmlns:a="http://schemas.openxmlformats.org/drawingml/2006/main">
              <a:ext uri="{FF2B5EF4-FFF2-40B4-BE49-F238E27FC236}">
                <a16:creationId xmlns:a16="http://schemas.microsoft.com/office/drawing/2014/main" id="{3A1EB55A-794B-42A6-ADBC-57F76D41DD99}"/>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8</a:t>
            </a:r>
          </a:p>
        </p:txBody>
      </p:sp>
    </p:spTree>
    <p:extLst>
      <p:ext uri="{BB962C8B-B14F-4D97-AF65-F5344CB8AC3E}">
        <p14:creationId xmlns:p14="http://schemas.microsoft.com/office/powerpoint/2010/main" val="1601758858"/>
      </p:ext>
    </p:extLst>
  </p:cSld>
</p:sld>
</file>

<file path=ppt/slides/slide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text-0">
            <a:extLst xmlns:a="http://schemas.openxmlformats.org/drawingml/2006/main">
              <a:ext uri="{FF2B5EF4-FFF2-40B4-BE49-F238E27FC236}">
                <a16:creationId xmlns:a16="http://schemas.microsoft.com/office/drawing/2014/main" id="{4494FCFA-2A31-4B02-92F2-1DC95A3729B8}"/>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4  /  OPTIONAL CALCULATION</a:t>
            </a:r>
          </a:p>
        </p:txBody>
      </p:sp>
      <p:sp>
        <p:nvSpPr>
          <p:cNvPr id="2" name="text-1">
            <a:extLst xmlns:a="http://schemas.openxmlformats.org/drawingml/2006/main">
              <a:ext uri="{FF2B5EF4-FFF2-40B4-BE49-F238E27FC236}">
                <a16:creationId xmlns:a16="http://schemas.microsoft.com/office/drawing/2014/main" id="{432C75A1-FB76-4F9A-BC94-E65213A06AB4}"/>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A sellout can raise revenue but lower profit</a:t>
            </a:r>
          </a:p>
        </p:txBody>
      </p:sp>
      <p:graphicFrame>
        <p:nvGraphicFramePr>
          <p:cNvPr id="10" name=""/>
          <p:cNvGraphicFramePr/>
          <p:nvPr/>
        </p:nvGraphicFramePr>
        <p:xfrm>
          <a:off xmlns:a="http://schemas.openxmlformats.org/drawingml/2006/main" x="685800" y="1809750"/>
          <a:ext xmlns:a="http://schemas.openxmlformats.org/drawingml/2006/main" cx="10820400" cy="2952750"/>
        </p:xfrm>
        <a:graphic xmlns:a="http://schemas.openxmlformats.org/drawingml/2006/main">
          <a:graphicData uri="http://schemas.openxmlformats.org/drawingml/2006/table">
            <a:tbl>
              <a:tblPr/>
              <a:tblGrid>
                <a:gridCol w="5105400"/>
                <a:gridCol w="2857500"/>
                <a:gridCol w="2857500"/>
              </a:tblGrid>
              <a:tr h="590550">
                <a:tc>
                  <a:txBody>
                    <a:bodyPr lIns="142875" tIns="95250" rIns="142875" bIns="95250">
                      <a:noAutofit/>
                    </a:bodyPr>
                    <a:lstStyle/>
                    <a:p>
                      <a:r>
                        <a:rPr sz="2025" b="1">
                          <a:solidFill>
                            <a:srgbClr val="FFFFFF"/>
                          </a:solidFill>
                          <a:latin typeface="Aptos"/>
                          <a:ea typeface="Aptos"/>
                          <a:cs typeface="Aptos"/>
                        </a:rPr>
                        <a:t>Hypothetical outcome</a:t>
                      </a:r>
                    </a:p>
                  </a:txBody>
                  <a:tcPr marL="91440" marR="91440" marT="45720" marB="45720" anchor="ctr">
                    <a:solidFill>
                      <a:srgbClr val="12455E"/>
                    </a:solidFill>
                  </a:tcPr>
                </a:tc>
                <a:tc>
                  <a:txBody>
                    <a:bodyPr lIns="142875" tIns="95250" rIns="142875" bIns="95250">
                      <a:noAutofit/>
                    </a:bodyPr>
                    <a:lstStyle/>
                    <a:p>
                      <a:r>
                        <a:rPr sz="2025" b="1">
                          <a:solidFill>
                            <a:srgbClr val="FFFFFF"/>
                          </a:solidFill>
                          <a:latin typeface="Aptos"/>
                          <a:ea typeface="Aptos"/>
                          <a:cs typeface="Aptos"/>
                        </a:rPr>
                        <a:t>50,000 sold</a:t>
                      </a:r>
                    </a:p>
                  </a:txBody>
                  <a:tcPr marL="91440" marR="91440" marT="45720" marB="45720" anchor="ctr">
                    <a:solidFill>
                      <a:srgbClr val="12455E"/>
                    </a:solidFill>
                  </a:tcPr>
                </a:tc>
                <a:tc>
                  <a:txBody>
                    <a:bodyPr lIns="142875" tIns="95250" rIns="142875" bIns="95250">
                      <a:noAutofit/>
                    </a:bodyPr>
                    <a:lstStyle/>
                    <a:p>
                      <a:r>
                        <a:rPr sz="2025" b="1">
                          <a:solidFill>
                            <a:srgbClr val="FFFFFF"/>
                          </a:solidFill>
                          <a:latin typeface="Aptos"/>
                          <a:ea typeface="Aptos"/>
                          <a:cs typeface="Aptos"/>
                        </a:rPr>
                        <a:t>60,000 sold</a:t>
                      </a:r>
                    </a:p>
                  </a:txBody>
                  <a:tcPr marL="91440" marR="91440" marT="45720" marB="45720" anchor="ctr">
                    <a:solidFill>
                      <a:srgbClr val="12455E"/>
                    </a:solidFill>
                  </a:tcPr>
                </a:tc>
              </a:tr>
              <a:tr h="590550">
                <a:tc>
                  <a:txBody>
                    <a:bodyPr lIns="142875" tIns="95250" rIns="142875" bIns="95250">
                      <a:noAutofit/>
                    </a:bodyPr>
                    <a:lstStyle/>
                    <a:p>
                      <a:r>
                        <a:rPr sz="2025" b="0">
                          <a:solidFill>
                            <a:srgbClr val="1D2A33"/>
                          </a:solidFill>
                          <a:latin typeface="Aptos"/>
                          <a:ea typeface="Aptos"/>
                          <a:cs typeface="Aptos"/>
                        </a:rPr>
                        <a:t>Ticket price</a:t>
                      </a:r>
                    </a:p>
                  </a:txBody>
                  <a:tcPr marL="91440" marR="91440" marT="45720" marB="45720" anchor="ctr">
                    <a:solidFill>
                      <a:srgbClr val="F0F5F7"/>
                    </a:solidFill>
                  </a:tcPr>
                </a:tc>
                <a:tc>
                  <a:txBody>
                    <a:bodyPr lIns="142875" tIns="95250" rIns="142875" bIns="95250">
                      <a:noAutofit/>
                    </a:bodyPr>
                    <a:lstStyle/>
                    <a:p>
                      <a:r>
                        <a:rPr sz="2025" b="0">
                          <a:solidFill>
                            <a:srgbClr val="1D2A33"/>
                          </a:solidFill>
                          <a:latin typeface="Aptos"/>
                          <a:ea typeface="Aptos"/>
                          <a:cs typeface="Aptos"/>
                        </a:rPr>
                        <a:t>$70</a:t>
                      </a:r>
                    </a:p>
                  </a:txBody>
                  <a:tcPr marL="91440" marR="91440" marT="45720" marB="45720" anchor="ctr">
                    <a:solidFill>
                      <a:srgbClr val="F0F5F7"/>
                    </a:solidFill>
                  </a:tcPr>
                </a:tc>
                <a:tc>
                  <a:txBody>
                    <a:bodyPr lIns="142875" tIns="95250" rIns="142875" bIns="95250">
                      <a:noAutofit/>
                    </a:bodyPr>
                    <a:lstStyle/>
                    <a:p>
                      <a:r>
                        <a:rPr sz="2025" b="0">
                          <a:solidFill>
                            <a:srgbClr val="1D2A33"/>
                          </a:solidFill>
                          <a:latin typeface="Aptos"/>
                          <a:ea typeface="Aptos"/>
                          <a:cs typeface="Aptos"/>
                        </a:rPr>
                        <a:t>$60</a:t>
                      </a:r>
                    </a:p>
                  </a:txBody>
                  <a:tcPr marL="91440" marR="91440" marT="45720" marB="45720" anchor="ctr">
                    <a:solidFill>
                      <a:srgbClr val="F0F5F7"/>
                    </a:solidFill>
                  </a:tcPr>
                </a:tc>
              </a:tr>
              <a:tr h="590550">
                <a:tc>
                  <a:txBody>
                    <a:bodyPr lIns="142875" tIns="95250" rIns="142875" bIns="95250">
                      <a:noAutofit/>
                    </a:bodyPr>
                    <a:lstStyle/>
                    <a:p>
                      <a:r>
                        <a:rPr sz="2025" b="0">
                          <a:solidFill>
                            <a:srgbClr val="1D2A33"/>
                          </a:solidFill>
                          <a:latin typeface="Aptos"/>
                          <a:ea typeface="Aptos"/>
                          <a:cs typeface="Aptos"/>
                        </a:rPr>
                        <a:t>Ticket revenue</a:t>
                      </a:r>
                    </a:p>
                  </a:txBody>
                  <a:tcPr marL="91440" marR="91440" marT="45720" marB="45720" anchor="ctr">
                    <a:solidFill>
                      <a:srgbClr val="FFFFFF"/>
                    </a:solidFill>
                  </a:tcPr>
                </a:tc>
                <a:tc>
                  <a:txBody>
                    <a:bodyPr lIns="142875" tIns="95250" rIns="142875" bIns="95250">
                      <a:noAutofit/>
                    </a:bodyPr>
                    <a:lstStyle/>
                    <a:p>
                      <a:r>
                        <a:rPr sz="2025" b="0">
                          <a:solidFill>
                            <a:srgbClr val="1D2A33"/>
                          </a:solidFill>
                          <a:latin typeface="Aptos"/>
                          <a:ea typeface="Aptos"/>
                          <a:cs typeface="Aptos"/>
                        </a:rPr>
                        <a:t>$3.5 million</a:t>
                      </a:r>
                    </a:p>
                  </a:txBody>
                  <a:tcPr marL="91440" marR="91440" marT="45720" marB="45720" anchor="ctr">
                    <a:solidFill>
                      <a:srgbClr val="FFFFFF"/>
                    </a:solidFill>
                  </a:tcPr>
                </a:tc>
                <a:tc>
                  <a:txBody>
                    <a:bodyPr lIns="142875" tIns="95250" rIns="142875" bIns="95250">
                      <a:noAutofit/>
                    </a:bodyPr>
                    <a:lstStyle/>
                    <a:p>
                      <a:r>
                        <a:rPr sz="2025" b="0">
                          <a:solidFill>
                            <a:srgbClr val="1D2A33"/>
                          </a:solidFill>
                          <a:latin typeface="Aptos"/>
                          <a:ea typeface="Aptos"/>
                          <a:cs typeface="Aptos"/>
                        </a:rPr>
                        <a:t>$3.6 million</a:t>
                      </a:r>
                    </a:p>
                  </a:txBody>
                  <a:tcPr marL="91440" marR="91440" marT="45720" marB="45720" anchor="ctr">
                    <a:solidFill>
                      <a:srgbClr val="FFFFFF"/>
                    </a:solidFill>
                  </a:tcPr>
                </a:tc>
              </a:tr>
              <a:tr h="590550">
                <a:tc>
                  <a:txBody>
                    <a:bodyPr lIns="142875" tIns="95250" rIns="142875" bIns="95250">
                      <a:noAutofit/>
                    </a:bodyPr>
                    <a:lstStyle/>
                    <a:p>
                      <a:r>
                        <a:rPr sz="2025" b="0">
                          <a:solidFill>
                            <a:srgbClr val="1D2A33"/>
                          </a:solidFill>
                          <a:latin typeface="Aptos"/>
                          <a:ea typeface="Aptos"/>
                          <a:cs typeface="Aptos"/>
                        </a:rPr>
                        <a:t>Variable cost at $20 each</a:t>
                      </a:r>
                    </a:p>
                  </a:txBody>
                  <a:tcPr marL="91440" marR="91440" marT="45720" marB="45720" anchor="ctr">
                    <a:solidFill>
                      <a:srgbClr val="F0F5F7"/>
                    </a:solidFill>
                  </a:tcPr>
                </a:tc>
                <a:tc>
                  <a:txBody>
                    <a:bodyPr lIns="142875" tIns="95250" rIns="142875" bIns="95250">
                      <a:noAutofit/>
                    </a:bodyPr>
                    <a:lstStyle/>
                    <a:p>
                      <a:r>
                        <a:rPr sz="2025" b="0">
                          <a:solidFill>
                            <a:srgbClr val="1D2A33"/>
                          </a:solidFill>
                          <a:latin typeface="Aptos"/>
                          <a:ea typeface="Aptos"/>
                          <a:cs typeface="Aptos"/>
                        </a:rPr>
                        <a:t>$1.0 million</a:t>
                      </a:r>
                    </a:p>
                  </a:txBody>
                  <a:tcPr marL="91440" marR="91440" marT="45720" marB="45720" anchor="ctr">
                    <a:solidFill>
                      <a:srgbClr val="F0F5F7"/>
                    </a:solidFill>
                  </a:tcPr>
                </a:tc>
                <a:tc>
                  <a:txBody>
                    <a:bodyPr lIns="142875" tIns="95250" rIns="142875" bIns="95250">
                      <a:noAutofit/>
                    </a:bodyPr>
                    <a:lstStyle/>
                    <a:p>
                      <a:r>
                        <a:rPr sz="2025" b="0">
                          <a:solidFill>
                            <a:srgbClr val="1D2A33"/>
                          </a:solidFill>
                          <a:latin typeface="Aptos"/>
                          <a:ea typeface="Aptos"/>
                          <a:cs typeface="Aptos"/>
                        </a:rPr>
                        <a:t>$1.2 million</a:t>
                      </a:r>
                    </a:p>
                  </a:txBody>
                  <a:tcPr marL="91440" marR="91440" marT="45720" marB="45720" anchor="ctr">
                    <a:solidFill>
                      <a:srgbClr val="F0F5F7"/>
                    </a:solidFill>
                  </a:tcPr>
                </a:tc>
              </a:tr>
              <a:tr h="590550">
                <a:tc>
                  <a:txBody>
                    <a:bodyPr lIns="142875" tIns="95250" rIns="142875" bIns="95250">
                      <a:noAutofit/>
                    </a:bodyPr>
                    <a:lstStyle/>
                    <a:p>
                      <a:r>
                        <a:rPr sz="2025" b="0">
                          <a:solidFill>
                            <a:srgbClr val="1D2A33"/>
                          </a:solidFill>
                          <a:latin typeface="Aptos"/>
                          <a:ea typeface="Aptos"/>
                          <a:cs typeface="Aptos"/>
                        </a:rPr>
                        <a:t>Contribution after variable cost</a:t>
                      </a:r>
                    </a:p>
                  </a:txBody>
                  <a:tcPr marL="91440" marR="91440" marT="45720" marB="45720" anchor="ctr">
                    <a:solidFill>
                      <a:srgbClr val="FFFFFF"/>
                    </a:solidFill>
                  </a:tcPr>
                </a:tc>
                <a:tc>
                  <a:txBody>
                    <a:bodyPr lIns="142875" tIns="95250" rIns="142875" bIns="95250">
                      <a:noAutofit/>
                    </a:bodyPr>
                    <a:lstStyle/>
                    <a:p>
                      <a:r>
                        <a:rPr sz="2025" b="0">
                          <a:solidFill>
                            <a:srgbClr val="1D2A33"/>
                          </a:solidFill>
                          <a:latin typeface="Aptos"/>
                          <a:ea typeface="Aptos"/>
                          <a:cs typeface="Aptos"/>
                        </a:rPr>
                        <a:t>$2.5 million</a:t>
                      </a:r>
                    </a:p>
                  </a:txBody>
                  <a:tcPr marL="91440" marR="91440" marT="45720" marB="45720" anchor="ctr">
                    <a:solidFill>
                      <a:srgbClr val="FFFFFF"/>
                    </a:solidFill>
                  </a:tcPr>
                </a:tc>
                <a:tc>
                  <a:txBody>
                    <a:bodyPr lIns="142875" tIns="95250" rIns="142875" bIns="95250">
                      <a:noAutofit/>
                    </a:bodyPr>
                    <a:lstStyle/>
                    <a:p>
                      <a:r>
                        <a:rPr sz="2025" b="0">
                          <a:solidFill>
                            <a:srgbClr val="1D2A33"/>
                          </a:solidFill>
                          <a:latin typeface="Aptos"/>
                          <a:ea typeface="Aptos"/>
                          <a:cs typeface="Aptos"/>
                        </a:rPr>
                        <a:t>$2.4 million</a:t>
                      </a:r>
                    </a:p>
                  </a:txBody>
                  <a:tcPr marL="91440" marR="91440" marT="45720" marB="45720" anchor="ctr">
                    <a:solidFill>
                      <a:srgbClr val="FFFFFF"/>
                    </a:solidFill>
                  </a:tcPr>
                </a:tc>
              </a:tr>
            </a:tbl>
          </a:graphicData>
        </a:graphic>
      </p:graphicFrame>
      <p:sp>
        <p:nvSpPr>
          <p:cNvPr id="4" name="text-2">
            <a:extLst xmlns:a="http://schemas.openxmlformats.org/drawingml/2006/main">
              <a:ext uri="{FF2B5EF4-FFF2-40B4-BE49-F238E27FC236}">
                <a16:creationId xmlns:a16="http://schemas.microsoft.com/office/drawing/2014/main" id="{ABC32A8C-B7B8-4DF6-861E-D9050E40C651}"/>
              </a:ext>
            </a:extLst>
          </p:cNvPr>
          <p:cNvSpPr>
            <a:spLocks xmlns:a="http://schemas.openxmlformats.org/drawingml/2006/main" noGrp="1"/>
          </p:cNvSpPr>
          <p:nvPr/>
        </p:nvSpPr>
        <p:spPr>
          <a:xfrm xmlns:a="http://schemas.openxmlformats.org/drawingml/2006/main">
            <a:off x="723900" y="5000625"/>
            <a:ext cx="10744200" cy="1085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2250" b="0" i="0">
                <a:solidFill>
                  <a:srgbClr val="12455E"/>
                </a:solidFill>
                <a:latin typeface="Aptos"/>
                <a:ea typeface="Aptos"/>
                <a:cs typeface="Aptos"/>
              </a:defRPr>
            </a:pPr>
            <a:r>
              <a:rPr sz="2250" b="0" i="0">
                <a:solidFill>
                  <a:srgbClr val="12455E"/>
                </a:solidFill>
                <a:latin typeface="Aptos"/>
                <a:ea typeface="Aptos"/>
                <a:cs typeface="Aptos"/>
              </a:rPr>
              <a:t>The additional $100,000 in revenue costs $200,000 to serve.</a:t>
            </a:r>
          </a:p>
        </p:txBody>
      </p:sp>
      <p:sp>
        <p:nvSpPr>
          <p:cNvPr id="5" name="">
            <a:extLst xmlns:a="http://schemas.openxmlformats.org/drawingml/2006/main">
              <a:ext uri="{FF2B5EF4-FFF2-40B4-BE49-F238E27FC236}">
                <a16:creationId xmlns:a16="http://schemas.microsoft.com/office/drawing/2014/main" id="{D1EFBAAD-2B76-4193-B15E-40F2D366408B}"/>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6" name="text-4">
            <a:extLst xmlns:a="http://schemas.openxmlformats.org/drawingml/2006/main">
              <a:ext uri="{FF2B5EF4-FFF2-40B4-BE49-F238E27FC236}">
                <a16:creationId xmlns:a16="http://schemas.microsoft.com/office/drawing/2014/main" id="{3918C31C-676B-4C73-ABDE-010CAC7ECA74}"/>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Market Power And The Capacity Constraint</a:t>
            </a:r>
          </a:p>
        </p:txBody>
      </p:sp>
      <p:sp>
        <p:nvSpPr>
          <p:cNvPr id="7" name="text-5">
            <a:extLst xmlns:a="http://schemas.openxmlformats.org/drawingml/2006/main">
              <a:ext uri="{FF2B5EF4-FFF2-40B4-BE49-F238E27FC236}">
                <a16:creationId xmlns:a16="http://schemas.microsoft.com/office/drawing/2014/main" id="{04A68F35-38CC-45FF-9190-B062765EF56E}"/>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9</a:t>
            </a:r>
          </a:p>
        </p:txBody>
      </p:sp>
    </p:spTree>
    <p:extLst>
      <p:ext uri="{BB962C8B-B14F-4D97-AF65-F5344CB8AC3E}">
        <p14:creationId xmlns:p14="http://schemas.microsoft.com/office/powerpoint/2010/main" val="853855448"/>
      </p:ext>
    </p:extLst>
  </p:cSld>
</p:sld>
</file>

<file path=ppt/slides/slide1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text-0">
            <a:extLst xmlns:a="http://schemas.openxmlformats.org/drawingml/2006/main">
              <a:ext uri="{FF2B5EF4-FFF2-40B4-BE49-F238E27FC236}">
                <a16:creationId xmlns:a16="http://schemas.microsoft.com/office/drawing/2014/main" id="{6D01843B-1281-405A-8CC9-5E087D0A3892}"/>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4  /  CASE STUDY</a:t>
            </a:r>
          </a:p>
        </p:txBody>
      </p:sp>
      <p:sp>
        <p:nvSpPr>
          <p:cNvPr id="2" name="text-1">
            <a:extLst xmlns:a="http://schemas.openxmlformats.org/drawingml/2006/main">
              <a:ext uri="{FF2B5EF4-FFF2-40B4-BE49-F238E27FC236}">
                <a16:creationId xmlns:a16="http://schemas.microsoft.com/office/drawing/2014/main" id="{BE0D9752-C127-4ADA-B407-E02548EDC098}"/>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Why build a smaller Bills stadium?</a:t>
            </a:r>
          </a:p>
        </p:txBody>
      </p:sp>
      <p:sp>
        <p:nvSpPr>
          <p:cNvPr id="3" name="text-2">
            <a:extLst xmlns:a="http://schemas.openxmlformats.org/drawingml/2006/main">
              <a:ext uri="{FF2B5EF4-FFF2-40B4-BE49-F238E27FC236}">
                <a16:creationId xmlns:a16="http://schemas.microsoft.com/office/drawing/2014/main" id="{18546FEB-E55D-4C17-A1FB-2401ED98EB4E}"/>
              </a:ext>
            </a:extLst>
          </p:cNvPr>
          <p:cNvSpPr>
            <a:spLocks xmlns:a="http://schemas.openxmlformats.org/drawingml/2006/main" noGrp="1"/>
          </p:cNvSpPr>
          <p:nvPr/>
        </p:nvSpPr>
        <p:spPr>
          <a:xfrm xmlns:a="http://schemas.openxmlformats.org/drawingml/2006/main">
            <a:off x="723900" y="1819275"/>
            <a:ext cx="10744200" cy="3524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marL="254000" indent="-152400" algn="l">
              <a:spcAft>
                <a:spcPts val="1600"/>
              </a:spcAft>
              <a:buChar char="•"/>
              <a:defRPr sz="2250" b="0" i="0">
                <a:solidFill>
                  <a:srgbClr val="1D2A33"/>
                </a:solidFill>
                <a:latin typeface="Aptos"/>
                <a:ea typeface="Aptos"/>
                <a:cs typeface="Aptos"/>
              </a:defRPr>
            </a:pPr>
            <a:r>
              <a:rPr sz="2250" b="1" i="0">
                <a:solidFill>
                  <a:srgbClr val="1D2A33"/>
                </a:solidFill>
                <a:latin typeface="Aptos"/>
                <a:ea typeface="Aptos"/>
                <a:cs typeface="Aptos"/>
              </a:rPr>
              <a:t>Capacity:</a:t>
            </a:r>
            <a:r>
              <a:t> 71,621 in the former stadium versus 60,108 in the new design, about 16% fewer seats.</a:t>
            </a:r>
          </a:p>
          <a:p xmlns:a="http://schemas.openxmlformats.org/drawingml/2006/main">
            <a:pPr marL="254000" indent="-152400" algn="l">
              <a:spcAft>
                <a:spcPts val="1600"/>
              </a:spcAft>
              <a:buChar char="•"/>
              <a:defRPr sz="2250" b="0" i="0">
                <a:solidFill>
                  <a:srgbClr val="1D2A33"/>
                </a:solidFill>
                <a:latin typeface="Aptos"/>
                <a:ea typeface="Aptos"/>
                <a:cs typeface="Aptos"/>
              </a:defRPr>
            </a:pPr>
            <a:r>
              <a:t>Bigger seats, concourses, clubs, and other amenities compete with ordinary seating for space.</a:t>
            </a:r>
          </a:p>
          <a:p xmlns:a="http://schemas.openxmlformats.org/drawingml/2006/main">
            <a:pPr marL="254000" indent="-152400" algn="l">
              <a:spcAft>
                <a:spcPts val="1600"/>
              </a:spcAft>
              <a:buChar char="•"/>
              <a:defRPr sz="2250" b="0" i="0">
                <a:solidFill>
                  <a:srgbClr val="1D2A33"/>
                </a:solidFill>
                <a:latin typeface="Aptos"/>
                <a:ea typeface="Aptos"/>
                <a:cs typeface="Aptos"/>
              </a:defRPr>
            </a:pPr>
            <a:r>
              <a:t>Better amenities and novelty can shift demand. Fewer seats can tighten capacity. The construction bill alone does neither.</a:t>
            </a:r>
          </a:p>
        </p:txBody>
      </p:sp>
      <p:sp>
        <p:nvSpPr>
          <p:cNvPr id="4" name="">
            <a:extLst xmlns:a="http://schemas.openxmlformats.org/drawingml/2006/main">
              <a:ext uri="{FF2B5EF4-FFF2-40B4-BE49-F238E27FC236}">
                <a16:creationId xmlns:a16="http://schemas.microsoft.com/office/drawing/2014/main" id="{30682B8E-95D1-4382-9D02-216ACCE3D6EE}"/>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5" name="text-4">
            <a:extLst xmlns:a="http://schemas.openxmlformats.org/drawingml/2006/main">
              <a:ext uri="{FF2B5EF4-FFF2-40B4-BE49-F238E27FC236}">
                <a16:creationId xmlns:a16="http://schemas.microsoft.com/office/drawing/2014/main" id="{42D71962-65EA-4420-88FE-A7C822FA75CF}"/>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Market Power And The Capacity Constraint</a:t>
            </a:r>
          </a:p>
        </p:txBody>
      </p:sp>
      <p:sp>
        <p:nvSpPr>
          <p:cNvPr id="6" name="text-5">
            <a:extLst xmlns:a="http://schemas.openxmlformats.org/drawingml/2006/main">
              <a:ext uri="{FF2B5EF4-FFF2-40B4-BE49-F238E27FC236}">
                <a16:creationId xmlns:a16="http://schemas.microsoft.com/office/drawing/2014/main" id="{1B24BF5C-41D4-4929-9757-9FE6D5E7BB5A}"/>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10</a:t>
            </a:r>
          </a:p>
        </p:txBody>
      </p:sp>
    </p:spTree>
    <p:extLst>
      <p:ext uri="{BB962C8B-B14F-4D97-AF65-F5344CB8AC3E}">
        <p14:creationId xmlns:p14="http://schemas.microsoft.com/office/powerpoint/2010/main" val="738118284"/>
      </p:ext>
    </p:extLst>
  </p:cSld>
</p:sld>
</file>

<file path=ppt/slides/slide1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text-0">
            <a:extLst xmlns:a="http://schemas.openxmlformats.org/drawingml/2006/main">
              <a:ext uri="{FF2B5EF4-FFF2-40B4-BE49-F238E27FC236}">
                <a16:creationId xmlns:a16="http://schemas.microsoft.com/office/drawing/2014/main" id="{26F0000E-54FD-4C73-8B84-A4A950412210}"/>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4  /  CASE DISCUSSION</a:t>
            </a:r>
          </a:p>
        </p:txBody>
      </p:sp>
      <p:sp>
        <p:nvSpPr>
          <p:cNvPr id="2" name="text-1">
            <a:extLst xmlns:a="http://schemas.openxmlformats.org/drawingml/2006/main">
              <a:ext uri="{FF2B5EF4-FFF2-40B4-BE49-F238E27FC236}">
                <a16:creationId xmlns:a16="http://schemas.microsoft.com/office/drawing/2014/main" id="{02DD53CB-ABD1-447E-80C3-D45BCEF8051B}"/>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Shaq, the Lakers, and ticket prices</a:t>
            </a:r>
          </a:p>
        </p:txBody>
      </p:sp>
      <p:sp>
        <p:nvSpPr>
          <p:cNvPr id="3" name="text-2">
            <a:extLst xmlns:a="http://schemas.openxmlformats.org/drawingml/2006/main">
              <a:ext uri="{FF2B5EF4-FFF2-40B4-BE49-F238E27FC236}">
                <a16:creationId xmlns:a16="http://schemas.microsoft.com/office/drawing/2014/main" id="{F1DBB2B4-6F47-431D-832A-A0F1B2292C95}"/>
              </a:ext>
            </a:extLst>
          </p:cNvPr>
          <p:cNvSpPr>
            <a:spLocks xmlns:a="http://schemas.openxmlformats.org/drawingml/2006/main" noGrp="1"/>
          </p:cNvSpPr>
          <p:nvPr/>
        </p:nvSpPr>
        <p:spPr>
          <a:xfrm xmlns:a="http://schemas.openxmlformats.org/drawingml/2006/main">
            <a:off x="723900" y="1819275"/>
            <a:ext cx="10744200" cy="3524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marL="254000" indent="-152400" algn="l">
              <a:spcAft>
                <a:spcPts val="1600"/>
              </a:spcAft>
              <a:buChar char="•"/>
              <a:defRPr sz="2400" b="0" i="0">
                <a:solidFill>
                  <a:srgbClr val="1D2A33"/>
                </a:solidFill>
                <a:latin typeface="Aptos"/>
                <a:ea typeface="Aptos"/>
                <a:cs typeface="Aptos"/>
              </a:defRPr>
            </a:pPr>
            <a:r>
              <a:t>The Lakers announced 1996 ticket-price increases before completing the Shaquille O’Neal signing.</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After the signing, reports described about 2,000 season-ticket sales in three hours.</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What would the demand explanation predict if payroll rose but fans valued the team no more than before?</a:t>
            </a:r>
          </a:p>
        </p:txBody>
      </p:sp>
      <p:sp>
        <p:nvSpPr>
          <p:cNvPr id="4" name="">
            <a:extLst xmlns:a="http://schemas.openxmlformats.org/drawingml/2006/main">
              <a:ext uri="{FF2B5EF4-FFF2-40B4-BE49-F238E27FC236}">
                <a16:creationId xmlns:a16="http://schemas.microsoft.com/office/drawing/2014/main" id="{B33BAF3A-1133-4A21-8641-6247AC8681E5}"/>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5" name="text-4">
            <a:extLst xmlns:a="http://schemas.openxmlformats.org/drawingml/2006/main">
              <a:ext uri="{FF2B5EF4-FFF2-40B4-BE49-F238E27FC236}">
                <a16:creationId xmlns:a16="http://schemas.microsoft.com/office/drawing/2014/main" id="{A8FD54DD-090D-445C-B145-EF27A4B16EE4}"/>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Market Power And The Capacity Constraint</a:t>
            </a:r>
          </a:p>
        </p:txBody>
      </p:sp>
      <p:sp>
        <p:nvSpPr>
          <p:cNvPr id="6" name="text-5">
            <a:extLst xmlns:a="http://schemas.openxmlformats.org/drawingml/2006/main">
              <a:ext uri="{FF2B5EF4-FFF2-40B4-BE49-F238E27FC236}">
                <a16:creationId xmlns:a16="http://schemas.microsoft.com/office/drawing/2014/main" id="{0071D668-B374-41B6-BD4F-3840F4E251EB}"/>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11</a:t>
            </a:r>
          </a:p>
        </p:txBody>
      </p:sp>
    </p:spTree>
    <p:extLst>
      <p:ext uri="{BB962C8B-B14F-4D97-AF65-F5344CB8AC3E}">
        <p14:creationId xmlns:p14="http://schemas.microsoft.com/office/powerpoint/2010/main" val="577096054"/>
      </p:ext>
    </p:extLst>
  </p:cSld>
</p:sld>
</file>

<file path=ppt/slides/slide1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text-0">
            <a:extLst xmlns:a="http://schemas.openxmlformats.org/drawingml/2006/main">
              <a:ext uri="{FF2B5EF4-FFF2-40B4-BE49-F238E27FC236}">
                <a16:creationId xmlns:a16="http://schemas.microsoft.com/office/drawing/2014/main" id="{0FEB552A-D489-4ABF-9F4E-45BE2ACB912A}"/>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4  /  LESSON</a:t>
            </a:r>
          </a:p>
        </p:txBody>
      </p:sp>
      <p:sp>
        <p:nvSpPr>
          <p:cNvPr id="2" name="text-1">
            <a:extLst xmlns:a="http://schemas.openxmlformats.org/drawingml/2006/main">
              <a:ext uri="{FF2B5EF4-FFF2-40B4-BE49-F238E27FC236}">
                <a16:creationId xmlns:a16="http://schemas.microsoft.com/office/drawing/2014/main" id="{57CBAA29-50EF-47EB-8DFE-4D7F07D6CB46}"/>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Elasticity as a pricing tool</a:t>
            </a:r>
          </a:p>
        </p:txBody>
      </p:sp>
      <p:graphicFrame>
        <p:nvGraphicFramePr>
          <p:cNvPr id="10" name=""/>
          <p:cNvGraphicFramePr/>
          <p:nvPr/>
        </p:nvGraphicFramePr>
        <p:xfrm>
          <a:off xmlns:a="http://schemas.openxmlformats.org/drawingml/2006/main" x="685800" y="1809750"/>
          <a:ext xmlns:a="http://schemas.openxmlformats.org/drawingml/2006/main" cx="10820400" cy="2952750"/>
        </p:xfrm>
        <a:graphic xmlns:a="http://schemas.openxmlformats.org/drawingml/2006/main">
          <a:graphicData uri="http://schemas.openxmlformats.org/drawingml/2006/table">
            <a:tbl>
              <a:tblPr/>
              <a:tblGrid>
                <a:gridCol w="4143375"/>
                <a:gridCol w="4295775"/>
                <a:gridCol w="2381250"/>
              </a:tblGrid>
              <a:tr h="738188">
                <a:tc>
                  <a:txBody>
                    <a:bodyPr lIns="142875" tIns="95250" rIns="142875" bIns="95250">
                      <a:noAutofit/>
                    </a:bodyPr>
                    <a:lstStyle/>
                    <a:p>
                      <a:r>
                        <a:rPr sz="2025" b="1">
                          <a:solidFill>
                            <a:srgbClr val="FFFFFF"/>
                          </a:solidFill>
                          <a:latin typeface="Aptos"/>
                          <a:ea typeface="Aptos"/>
                          <a:cs typeface="Aptos"/>
                        </a:rPr>
                        <a:t>For this product and price range</a:t>
                      </a:r>
                    </a:p>
                  </a:txBody>
                  <a:tcPr marL="91440" marR="91440" marT="45720" marB="45720" anchor="ctr">
                    <a:solidFill>
                      <a:srgbClr val="12455E"/>
                    </a:solidFill>
                  </a:tcPr>
                </a:tc>
                <a:tc>
                  <a:txBody>
                    <a:bodyPr lIns="142875" tIns="95250" rIns="142875" bIns="95250">
                      <a:noAutofit/>
                    </a:bodyPr>
                    <a:lstStyle/>
                    <a:p>
                      <a:r>
                        <a:rPr sz="2025" b="1">
                          <a:solidFill>
                            <a:srgbClr val="FFFFFF"/>
                          </a:solidFill>
                          <a:latin typeface="Aptos"/>
                          <a:ea typeface="Aptos"/>
                          <a:cs typeface="Aptos"/>
                        </a:rPr>
                        <a:t>If price rises</a:t>
                      </a:r>
                    </a:p>
                  </a:txBody>
                  <a:tcPr marL="91440" marR="91440" marT="45720" marB="45720" anchor="ctr">
                    <a:solidFill>
                      <a:srgbClr val="12455E"/>
                    </a:solidFill>
                  </a:tcPr>
                </a:tc>
                <a:tc>
                  <a:txBody>
                    <a:bodyPr lIns="142875" tIns="95250" rIns="142875" bIns="95250">
                      <a:noAutofit/>
                    </a:bodyPr>
                    <a:lstStyle/>
                    <a:p>
                      <a:r>
                        <a:rPr sz="2025" b="1">
                          <a:solidFill>
                            <a:srgbClr val="FFFFFF"/>
                          </a:solidFill>
                          <a:latin typeface="Aptos"/>
                          <a:ea typeface="Aptos"/>
                          <a:cs typeface="Aptos"/>
                        </a:rPr>
                        <a:t>Ticket revenue</a:t>
                      </a:r>
                    </a:p>
                  </a:txBody>
                  <a:tcPr marL="91440" marR="91440" marT="45720" marB="45720" anchor="ctr">
                    <a:solidFill>
                      <a:srgbClr val="12455E"/>
                    </a:solidFill>
                  </a:tcPr>
                </a:tc>
              </a:tr>
              <a:tr h="738188">
                <a:tc>
                  <a:txBody>
                    <a:bodyPr lIns="142875" tIns="95250" rIns="142875" bIns="95250">
                      <a:noAutofit/>
                    </a:bodyPr>
                    <a:lstStyle/>
                    <a:p>
                      <a:r>
                        <a:rPr sz="2025" b="0">
                          <a:solidFill>
                            <a:srgbClr val="1D2A33"/>
                          </a:solidFill>
                          <a:latin typeface="Aptos"/>
                          <a:ea typeface="Aptos"/>
                          <a:cs typeface="Aptos"/>
                        </a:rPr>
                        <a:t>Inelastic demand</a:t>
                      </a:r>
                    </a:p>
                  </a:txBody>
                  <a:tcPr marL="91440" marR="91440" marT="45720" marB="45720" anchor="ctr">
                    <a:solidFill>
                      <a:srgbClr val="F0F5F7"/>
                    </a:solidFill>
                  </a:tcPr>
                </a:tc>
                <a:tc>
                  <a:txBody>
                    <a:bodyPr lIns="142875" tIns="95250" rIns="142875" bIns="95250">
                      <a:noAutofit/>
                    </a:bodyPr>
                    <a:lstStyle/>
                    <a:p>
                      <a:r>
                        <a:rPr sz="2025" b="0">
                          <a:solidFill>
                            <a:srgbClr val="1D2A33"/>
                          </a:solidFill>
                          <a:latin typeface="Aptos"/>
                          <a:ea typeface="Aptos"/>
                          <a:cs typeface="Aptos"/>
                        </a:rPr>
                        <a:t>Quantity falls proportionately less</a:t>
                      </a:r>
                    </a:p>
                  </a:txBody>
                  <a:tcPr marL="91440" marR="91440" marT="45720" marB="45720" anchor="ctr">
                    <a:solidFill>
                      <a:srgbClr val="F0F5F7"/>
                    </a:solidFill>
                  </a:tcPr>
                </a:tc>
                <a:tc>
                  <a:txBody>
                    <a:bodyPr lIns="142875" tIns="95250" rIns="142875" bIns="95250">
                      <a:noAutofit/>
                    </a:bodyPr>
                    <a:lstStyle/>
                    <a:p>
                      <a:r>
                        <a:rPr sz="2025" b="0">
                          <a:solidFill>
                            <a:srgbClr val="1D2A33"/>
                          </a:solidFill>
                          <a:latin typeface="Aptos"/>
                          <a:ea typeface="Aptos"/>
                          <a:cs typeface="Aptos"/>
                        </a:rPr>
                        <a:t>Rises</a:t>
                      </a:r>
                    </a:p>
                  </a:txBody>
                  <a:tcPr marL="91440" marR="91440" marT="45720" marB="45720" anchor="ctr">
                    <a:solidFill>
                      <a:srgbClr val="F0F5F7"/>
                    </a:solidFill>
                  </a:tcPr>
                </a:tc>
              </a:tr>
              <a:tr h="738188">
                <a:tc>
                  <a:txBody>
                    <a:bodyPr lIns="142875" tIns="95250" rIns="142875" bIns="95250">
                      <a:noAutofit/>
                    </a:bodyPr>
                    <a:lstStyle/>
                    <a:p>
                      <a:r>
                        <a:rPr sz="2025" b="0">
                          <a:solidFill>
                            <a:srgbClr val="1D2A33"/>
                          </a:solidFill>
                          <a:latin typeface="Aptos"/>
                          <a:ea typeface="Aptos"/>
                          <a:cs typeface="Aptos"/>
                        </a:rPr>
                        <a:t>Elastic demand</a:t>
                      </a:r>
                    </a:p>
                  </a:txBody>
                  <a:tcPr marL="91440" marR="91440" marT="45720" marB="45720" anchor="ctr">
                    <a:solidFill>
                      <a:srgbClr val="FFFFFF"/>
                    </a:solidFill>
                  </a:tcPr>
                </a:tc>
                <a:tc>
                  <a:txBody>
                    <a:bodyPr lIns="142875" tIns="95250" rIns="142875" bIns="95250">
                      <a:noAutofit/>
                    </a:bodyPr>
                    <a:lstStyle/>
                    <a:p>
                      <a:r>
                        <a:rPr sz="2025" b="0">
                          <a:solidFill>
                            <a:srgbClr val="1D2A33"/>
                          </a:solidFill>
                          <a:latin typeface="Aptos"/>
                          <a:ea typeface="Aptos"/>
                          <a:cs typeface="Aptos"/>
                        </a:rPr>
                        <a:t>Quantity falls proportionately more</a:t>
                      </a:r>
                    </a:p>
                  </a:txBody>
                  <a:tcPr marL="91440" marR="91440" marT="45720" marB="45720" anchor="ctr">
                    <a:solidFill>
                      <a:srgbClr val="FFFFFF"/>
                    </a:solidFill>
                  </a:tcPr>
                </a:tc>
                <a:tc>
                  <a:txBody>
                    <a:bodyPr lIns="142875" tIns="95250" rIns="142875" bIns="95250">
                      <a:noAutofit/>
                    </a:bodyPr>
                    <a:lstStyle/>
                    <a:p>
                      <a:r>
                        <a:rPr sz="2025" b="0">
                          <a:solidFill>
                            <a:srgbClr val="1D2A33"/>
                          </a:solidFill>
                          <a:latin typeface="Aptos"/>
                          <a:ea typeface="Aptos"/>
                          <a:cs typeface="Aptos"/>
                        </a:rPr>
                        <a:t>Falls</a:t>
                      </a:r>
                    </a:p>
                  </a:txBody>
                  <a:tcPr marL="91440" marR="91440" marT="45720" marB="45720" anchor="ctr">
                    <a:solidFill>
                      <a:srgbClr val="FFFFFF"/>
                    </a:solidFill>
                  </a:tcPr>
                </a:tc>
              </a:tr>
              <a:tr h="738188">
                <a:tc>
                  <a:txBody>
                    <a:bodyPr lIns="142875" tIns="95250" rIns="142875" bIns="95250">
                      <a:noAutofit/>
                    </a:bodyPr>
                    <a:lstStyle/>
                    <a:p>
                      <a:r>
                        <a:rPr sz="2025" b="0">
                          <a:solidFill>
                            <a:srgbClr val="1D2A33"/>
                          </a:solidFill>
                          <a:latin typeface="Aptos"/>
                          <a:ea typeface="Aptos"/>
                          <a:cs typeface="Aptos"/>
                        </a:rPr>
                        <a:t>Unit-elastic demand</a:t>
                      </a:r>
                    </a:p>
                  </a:txBody>
                  <a:tcPr marL="91440" marR="91440" marT="45720" marB="45720" anchor="ctr">
                    <a:solidFill>
                      <a:srgbClr val="F0F5F7"/>
                    </a:solidFill>
                  </a:tcPr>
                </a:tc>
                <a:tc>
                  <a:txBody>
                    <a:bodyPr lIns="142875" tIns="95250" rIns="142875" bIns="95250">
                      <a:noAutofit/>
                    </a:bodyPr>
                    <a:lstStyle/>
                    <a:p>
                      <a:r>
                        <a:rPr sz="2025" b="0">
                          <a:solidFill>
                            <a:srgbClr val="1D2A33"/>
                          </a:solidFill>
                          <a:latin typeface="Aptos"/>
                          <a:ea typeface="Aptos"/>
                          <a:cs typeface="Aptos"/>
                        </a:rPr>
                        <a:t>Equal proportional response</a:t>
                      </a:r>
                    </a:p>
                  </a:txBody>
                  <a:tcPr marL="91440" marR="91440" marT="45720" marB="45720" anchor="ctr">
                    <a:solidFill>
                      <a:srgbClr val="F0F5F7"/>
                    </a:solidFill>
                  </a:tcPr>
                </a:tc>
                <a:tc>
                  <a:txBody>
                    <a:bodyPr lIns="142875" tIns="95250" rIns="142875" bIns="95250">
                      <a:noAutofit/>
                    </a:bodyPr>
                    <a:lstStyle/>
                    <a:p>
                      <a:r>
                        <a:rPr sz="2025" b="0">
                          <a:solidFill>
                            <a:srgbClr val="1D2A33"/>
                          </a:solidFill>
                          <a:latin typeface="Aptos"/>
                          <a:ea typeface="Aptos"/>
                          <a:cs typeface="Aptos"/>
                        </a:rPr>
                        <a:t>Locally unchanged</a:t>
                      </a:r>
                    </a:p>
                  </a:txBody>
                  <a:tcPr marL="91440" marR="91440" marT="45720" marB="45720" anchor="ctr">
                    <a:solidFill>
                      <a:srgbClr val="F0F5F7"/>
                    </a:solidFill>
                  </a:tcPr>
                </a:tc>
              </a:tr>
            </a:tbl>
          </a:graphicData>
        </a:graphic>
      </p:graphicFrame>
      <p:sp>
        <p:nvSpPr>
          <p:cNvPr id="4" name="text-2">
            <a:extLst xmlns:a="http://schemas.openxmlformats.org/drawingml/2006/main">
              <a:ext uri="{FF2B5EF4-FFF2-40B4-BE49-F238E27FC236}">
                <a16:creationId xmlns:a16="http://schemas.microsoft.com/office/drawing/2014/main" id="{9F2BF7A9-E248-46AD-BE80-6B0518E8F052}"/>
              </a:ext>
            </a:extLst>
          </p:cNvPr>
          <p:cNvSpPr>
            <a:spLocks xmlns:a="http://schemas.openxmlformats.org/drawingml/2006/main" noGrp="1"/>
          </p:cNvSpPr>
          <p:nvPr/>
        </p:nvSpPr>
        <p:spPr>
          <a:xfrm xmlns:a="http://schemas.openxmlformats.org/drawingml/2006/main">
            <a:off x="723900" y="5000625"/>
            <a:ext cx="10744200" cy="1085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r>
              <a:t/>
            </a:r>
          </a:p>
        </p:txBody>
      </p:sp>
      <p:sp>
        <p:nvSpPr>
          <p:cNvPr id="5" name="">
            <a:extLst xmlns:a="http://schemas.openxmlformats.org/drawingml/2006/main">
              <a:ext uri="{FF2B5EF4-FFF2-40B4-BE49-F238E27FC236}">
                <a16:creationId xmlns:a16="http://schemas.microsoft.com/office/drawing/2014/main" id="{2F86F418-999A-4D86-B9EF-ABEF16F5AAF1}"/>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6" name="text-4">
            <a:extLst xmlns:a="http://schemas.openxmlformats.org/drawingml/2006/main">
              <a:ext uri="{FF2B5EF4-FFF2-40B4-BE49-F238E27FC236}">
                <a16:creationId xmlns:a16="http://schemas.microsoft.com/office/drawing/2014/main" id="{C4E5A7A8-443D-4D26-A391-D376D49EA695}"/>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Elasticity In The Pricing Decision</a:t>
            </a:r>
          </a:p>
        </p:txBody>
      </p:sp>
      <p:sp>
        <p:nvSpPr>
          <p:cNvPr id="7" name="text-5">
            <a:extLst xmlns:a="http://schemas.openxmlformats.org/drawingml/2006/main">
              <a:ext uri="{FF2B5EF4-FFF2-40B4-BE49-F238E27FC236}">
                <a16:creationId xmlns:a16="http://schemas.microsoft.com/office/drawing/2014/main" id="{691EE137-6661-4E21-A93B-19EAF9097E7F}"/>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12</a:t>
            </a:r>
          </a:p>
        </p:txBody>
      </p:sp>
    </p:spTree>
    <p:extLst>
      <p:ext uri="{BB962C8B-B14F-4D97-AF65-F5344CB8AC3E}">
        <p14:creationId xmlns:p14="http://schemas.microsoft.com/office/powerpoint/2010/main" val="964478049"/>
      </p:ext>
    </p:extLst>
  </p:cSld>
</p:sld>
</file>

<file path=ppt/slides/slide1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text-0">
            <a:extLst xmlns:a="http://schemas.openxmlformats.org/drawingml/2006/main">
              <a:ext uri="{FF2B5EF4-FFF2-40B4-BE49-F238E27FC236}">
                <a16:creationId xmlns:a16="http://schemas.microsoft.com/office/drawing/2014/main" id="{AC51E9F2-B1AE-4872-9969-B391E5F7A6BD}"/>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4  /  LESSON</a:t>
            </a:r>
          </a:p>
        </p:txBody>
      </p:sp>
      <p:sp>
        <p:nvSpPr>
          <p:cNvPr id="2" name="text-1">
            <a:extLst xmlns:a="http://schemas.openxmlformats.org/drawingml/2006/main">
              <a:ext uri="{FF2B5EF4-FFF2-40B4-BE49-F238E27FC236}">
                <a16:creationId xmlns:a16="http://schemas.microsoft.com/office/drawing/2014/main" id="{4029491F-E876-4BBF-A6BA-B50207EAC66E}"/>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How could the Bills estimate responsiveness?</a:t>
            </a:r>
          </a:p>
        </p:txBody>
      </p:sp>
      <p:sp>
        <p:nvSpPr>
          <p:cNvPr id="3" name="text-2">
            <a:extLst xmlns:a="http://schemas.openxmlformats.org/drawingml/2006/main">
              <a:ext uri="{FF2B5EF4-FFF2-40B4-BE49-F238E27FC236}">
                <a16:creationId xmlns:a16="http://schemas.microsoft.com/office/drawing/2014/main" id="{88804109-0A4D-4E8B-A606-56BB029D9B12}"/>
              </a:ext>
            </a:extLst>
          </p:cNvPr>
          <p:cNvSpPr>
            <a:spLocks xmlns:a="http://schemas.openxmlformats.org/drawingml/2006/main" noGrp="1"/>
          </p:cNvSpPr>
          <p:nvPr/>
        </p:nvSpPr>
        <p:spPr>
          <a:xfrm xmlns:a="http://schemas.openxmlformats.org/drawingml/2006/main">
            <a:off x="723900" y="1819275"/>
            <a:ext cx="10744200" cy="3524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marL="254000" indent="-152400" algn="l">
              <a:spcAft>
                <a:spcPts val="1600"/>
              </a:spcAft>
              <a:buChar char="•"/>
              <a:defRPr sz="2400" b="0" i="0">
                <a:solidFill>
                  <a:srgbClr val="1D2A33"/>
                </a:solidFill>
                <a:latin typeface="Aptos"/>
                <a:ea typeface="Aptos"/>
                <a:cs typeface="Aptos"/>
              </a:defRPr>
            </a:pPr>
            <a:r>
              <a:t>Define a seat product, buyer group, and price change.</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Use sales history, resale signals, surveys, or experiments while accounting for game quality and timing.</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A sellout only shows that demand reached available capacity. It conceals additional buyers and willingness to pay.</a:t>
            </a:r>
          </a:p>
        </p:txBody>
      </p:sp>
      <p:sp>
        <p:nvSpPr>
          <p:cNvPr id="4" name="">
            <a:extLst xmlns:a="http://schemas.openxmlformats.org/drawingml/2006/main">
              <a:ext uri="{FF2B5EF4-FFF2-40B4-BE49-F238E27FC236}">
                <a16:creationId xmlns:a16="http://schemas.microsoft.com/office/drawing/2014/main" id="{EF30B200-108F-4D5C-8F20-10AB631855EA}"/>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5" name="text-4">
            <a:extLst xmlns:a="http://schemas.openxmlformats.org/drawingml/2006/main">
              <a:ext uri="{FF2B5EF4-FFF2-40B4-BE49-F238E27FC236}">
                <a16:creationId xmlns:a16="http://schemas.microsoft.com/office/drawing/2014/main" id="{DB056E54-1D47-425C-8420-EC1A789AB8E9}"/>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Elasticity In The Pricing Decision</a:t>
            </a:r>
          </a:p>
        </p:txBody>
      </p:sp>
      <p:sp>
        <p:nvSpPr>
          <p:cNvPr id="6" name="text-5">
            <a:extLst xmlns:a="http://schemas.openxmlformats.org/drawingml/2006/main">
              <a:ext uri="{FF2B5EF4-FFF2-40B4-BE49-F238E27FC236}">
                <a16:creationId xmlns:a16="http://schemas.microsoft.com/office/drawing/2014/main" id="{4FD966AE-78FA-4E1B-8A1D-43FCADC00791}"/>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13</a:t>
            </a:r>
          </a:p>
        </p:txBody>
      </p:sp>
    </p:spTree>
    <p:extLst>
      <p:ext uri="{BB962C8B-B14F-4D97-AF65-F5344CB8AC3E}">
        <p14:creationId xmlns:p14="http://schemas.microsoft.com/office/powerpoint/2010/main" val="1472224665"/>
      </p:ext>
    </p:extLst>
  </p:cSld>
</p:sld>
</file>

<file path=ppt/slides/slide1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text-0">
            <a:extLst xmlns:a="http://schemas.openxmlformats.org/drawingml/2006/main">
              <a:ext uri="{FF2B5EF4-FFF2-40B4-BE49-F238E27FC236}">
                <a16:creationId xmlns:a16="http://schemas.microsoft.com/office/drawing/2014/main" id="{DC020FF7-7420-49A5-9C41-82159152DAA1}"/>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4  /  LESSON</a:t>
            </a:r>
          </a:p>
        </p:txBody>
      </p:sp>
      <p:sp>
        <p:nvSpPr>
          <p:cNvPr id="2" name="text-1">
            <a:extLst xmlns:a="http://schemas.openxmlformats.org/drawingml/2006/main">
              <a:ext uri="{FF2B5EF4-FFF2-40B4-BE49-F238E27FC236}">
                <a16:creationId xmlns:a16="http://schemas.microsoft.com/office/drawing/2014/main" id="{E6B62CA0-F685-4BAC-8C91-244009E65D95}"/>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Income, related products, and event profit</a:t>
            </a:r>
          </a:p>
        </p:txBody>
      </p:sp>
      <p:sp>
        <p:nvSpPr>
          <p:cNvPr id="3" name="text-2">
            <a:extLst xmlns:a="http://schemas.openxmlformats.org/drawingml/2006/main">
              <a:ext uri="{FF2B5EF4-FFF2-40B4-BE49-F238E27FC236}">
                <a16:creationId xmlns:a16="http://schemas.microsoft.com/office/drawing/2014/main" id="{D0B27D27-58B9-4DF2-B79A-9BA6D571CB6A}"/>
              </a:ext>
            </a:extLst>
          </p:cNvPr>
          <p:cNvSpPr>
            <a:spLocks xmlns:a="http://schemas.openxmlformats.org/drawingml/2006/main" noGrp="1"/>
          </p:cNvSpPr>
          <p:nvPr/>
        </p:nvSpPr>
        <p:spPr>
          <a:xfrm xmlns:a="http://schemas.openxmlformats.org/drawingml/2006/main">
            <a:off x="723900" y="1819275"/>
            <a:ext cx="10744200" cy="3524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marL="254000" indent="-152400" algn="l">
              <a:spcAft>
                <a:spcPts val="1600"/>
              </a:spcAft>
              <a:buChar char="•"/>
              <a:defRPr sz="2400" b="0" i="0">
                <a:solidFill>
                  <a:srgbClr val="1D2A33"/>
                </a:solidFill>
                <a:latin typeface="Aptos"/>
                <a:ea typeface="Aptos"/>
                <a:cs typeface="Aptos"/>
              </a:defRPr>
            </a:pPr>
            <a:r>
              <a:t>Income elasticity can differ across club seats, ordinary tickets, and promotions.</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rPr sz="2400" b="1" i="0">
                <a:solidFill>
                  <a:srgbClr val="1D2A33"/>
                </a:solidFill>
                <a:latin typeface="Aptos"/>
                <a:ea typeface="Aptos"/>
                <a:cs typeface="Aptos"/>
              </a:rPr>
              <a:t>Cross-price elasticity captures related products:</a:t>
            </a:r>
            <a:r>
              <a:t> higher parking prices may reduce ticket demand.</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An extra fan may add concession sales, future purchases, and atmosphere as well as ticket revenue.</a:t>
            </a:r>
          </a:p>
        </p:txBody>
      </p:sp>
      <p:sp>
        <p:nvSpPr>
          <p:cNvPr id="4" name="">
            <a:extLst xmlns:a="http://schemas.openxmlformats.org/drawingml/2006/main">
              <a:ext uri="{FF2B5EF4-FFF2-40B4-BE49-F238E27FC236}">
                <a16:creationId xmlns:a16="http://schemas.microsoft.com/office/drawing/2014/main" id="{58A76B2B-DBF4-48E0-B940-4759AA2833EC}"/>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5" name="text-4">
            <a:extLst xmlns:a="http://schemas.openxmlformats.org/drawingml/2006/main">
              <a:ext uri="{FF2B5EF4-FFF2-40B4-BE49-F238E27FC236}">
                <a16:creationId xmlns:a16="http://schemas.microsoft.com/office/drawing/2014/main" id="{AD5BB1F0-E3F3-496C-A5E8-46EA19DB25E3}"/>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Elasticity In The Pricing Decision</a:t>
            </a:r>
          </a:p>
        </p:txBody>
      </p:sp>
      <p:sp>
        <p:nvSpPr>
          <p:cNvPr id="6" name="text-5">
            <a:extLst xmlns:a="http://schemas.openxmlformats.org/drawingml/2006/main">
              <a:ext uri="{FF2B5EF4-FFF2-40B4-BE49-F238E27FC236}">
                <a16:creationId xmlns:a16="http://schemas.microsoft.com/office/drawing/2014/main" id="{C10888F1-15F1-4AF2-9635-5F0D64B742DB}"/>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14</a:t>
            </a:r>
          </a:p>
        </p:txBody>
      </p:sp>
    </p:spTree>
    <p:extLst>
      <p:ext uri="{BB962C8B-B14F-4D97-AF65-F5344CB8AC3E}">
        <p14:creationId xmlns:p14="http://schemas.microsoft.com/office/powerpoint/2010/main" val="1021163428"/>
      </p:ext>
    </p:extLst>
  </p:cSld>
</p:sld>
</file>

<file path=ppt/slides/slide1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text-0">
            <a:extLst xmlns:a="http://schemas.openxmlformats.org/drawingml/2006/main">
              <a:ext uri="{FF2B5EF4-FFF2-40B4-BE49-F238E27FC236}">
                <a16:creationId xmlns:a16="http://schemas.microsoft.com/office/drawing/2014/main" id="{65AB5AEB-3650-4649-8D3C-A48B88049CA4}"/>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4  /  LESSON</a:t>
            </a:r>
          </a:p>
        </p:txBody>
      </p:sp>
      <p:sp>
        <p:nvSpPr>
          <p:cNvPr id="2" name="text-1">
            <a:extLst xmlns:a="http://schemas.openxmlformats.org/drawingml/2006/main">
              <a:ext uri="{FF2B5EF4-FFF2-40B4-BE49-F238E27FC236}">
                <a16:creationId xmlns:a16="http://schemas.microsoft.com/office/drawing/2014/main" id="{7FA53C85-67D3-4F3A-B172-EC80CA4F0589}"/>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Three forms of price discrimination</a:t>
            </a:r>
          </a:p>
        </p:txBody>
      </p:sp>
      <p:graphicFrame>
        <p:nvGraphicFramePr>
          <p:cNvPr id="10" name=""/>
          <p:cNvGraphicFramePr/>
          <p:nvPr/>
        </p:nvGraphicFramePr>
        <p:xfrm>
          <a:off xmlns:a="http://schemas.openxmlformats.org/drawingml/2006/main" x="685800" y="1809750"/>
          <a:ext xmlns:a="http://schemas.openxmlformats.org/drawingml/2006/main" cx="10820400" cy="2952750"/>
        </p:xfrm>
        <a:graphic xmlns:a="http://schemas.openxmlformats.org/drawingml/2006/main">
          <a:graphicData uri="http://schemas.openxmlformats.org/drawingml/2006/table">
            <a:tbl>
              <a:tblPr/>
              <a:tblGrid>
                <a:gridCol w="2524125"/>
                <a:gridCol w="4057650"/>
                <a:gridCol w="4238625"/>
              </a:tblGrid>
              <a:tr h="738188">
                <a:tc>
                  <a:txBody>
                    <a:bodyPr lIns="142875" tIns="95250" rIns="142875" bIns="95250">
                      <a:noAutofit/>
                    </a:bodyPr>
                    <a:lstStyle/>
                    <a:p>
                      <a:r>
                        <a:rPr sz="2025" b="1">
                          <a:solidFill>
                            <a:srgbClr val="FFFFFF"/>
                          </a:solidFill>
                          <a:latin typeface="Aptos"/>
                          <a:ea typeface="Aptos"/>
                          <a:cs typeface="Aptos"/>
                        </a:rPr>
                        <a:t>Form</a:t>
                      </a:r>
                    </a:p>
                  </a:txBody>
                  <a:tcPr marL="91440" marR="91440" marT="45720" marB="45720" anchor="ctr">
                    <a:solidFill>
                      <a:srgbClr val="12455E"/>
                    </a:solidFill>
                  </a:tcPr>
                </a:tc>
                <a:tc>
                  <a:txBody>
                    <a:bodyPr lIns="142875" tIns="95250" rIns="142875" bIns="95250">
                      <a:noAutofit/>
                    </a:bodyPr>
                    <a:lstStyle/>
                    <a:p>
                      <a:r>
                        <a:rPr sz="2025" b="1">
                          <a:solidFill>
                            <a:srgbClr val="FFFFFF"/>
                          </a:solidFill>
                          <a:latin typeface="Aptos"/>
                          <a:ea typeface="Aptos"/>
                          <a:cs typeface="Aptos"/>
                        </a:rPr>
                        <a:t>How the seller separates buyers</a:t>
                      </a:r>
                    </a:p>
                  </a:txBody>
                  <a:tcPr marL="91440" marR="91440" marT="45720" marB="45720" anchor="ctr">
                    <a:solidFill>
                      <a:srgbClr val="12455E"/>
                    </a:solidFill>
                  </a:tcPr>
                </a:tc>
                <a:tc>
                  <a:txBody>
                    <a:bodyPr lIns="142875" tIns="95250" rIns="142875" bIns="95250">
                      <a:noAutofit/>
                    </a:bodyPr>
                    <a:lstStyle/>
                    <a:p>
                      <a:r>
                        <a:rPr sz="2025" b="1">
                          <a:solidFill>
                            <a:srgbClr val="FFFFFF"/>
                          </a:solidFill>
                          <a:latin typeface="Aptos"/>
                          <a:ea typeface="Aptos"/>
                          <a:cs typeface="Aptos"/>
                        </a:rPr>
                        <a:t>Ticketing interpretation</a:t>
                      </a:r>
                    </a:p>
                  </a:txBody>
                  <a:tcPr marL="91440" marR="91440" marT="45720" marB="45720" anchor="ctr">
                    <a:solidFill>
                      <a:srgbClr val="12455E"/>
                    </a:solidFill>
                  </a:tcPr>
                </a:tc>
              </a:tr>
              <a:tr h="738188">
                <a:tc>
                  <a:txBody>
                    <a:bodyPr lIns="142875" tIns="95250" rIns="142875" bIns="95250">
                      <a:noAutofit/>
                    </a:bodyPr>
                    <a:lstStyle/>
                    <a:p>
                      <a:r>
                        <a:rPr sz="2025" b="0">
                          <a:solidFill>
                            <a:srgbClr val="1D2A33"/>
                          </a:solidFill>
                          <a:latin typeface="Aptos"/>
                          <a:ea typeface="Aptos"/>
                          <a:cs typeface="Aptos"/>
                        </a:rPr>
                        <a:t>First-degree</a:t>
                      </a:r>
                    </a:p>
                  </a:txBody>
                  <a:tcPr marL="91440" marR="91440" marT="45720" marB="45720" anchor="ctr">
                    <a:solidFill>
                      <a:srgbClr val="F0F5F7"/>
                    </a:solidFill>
                  </a:tcPr>
                </a:tc>
                <a:tc>
                  <a:txBody>
                    <a:bodyPr lIns="142875" tIns="95250" rIns="142875" bIns="95250">
                      <a:noAutofit/>
                    </a:bodyPr>
                    <a:lstStyle/>
                    <a:p>
                      <a:r>
                        <a:rPr sz="2025" b="0">
                          <a:solidFill>
                            <a:srgbClr val="1D2A33"/>
                          </a:solidFill>
                          <a:latin typeface="Aptos"/>
                          <a:ea typeface="Aptos"/>
                          <a:cs typeface="Aptos"/>
                        </a:rPr>
                        <a:t>Each buyer’s maximum willingness to pay</a:t>
                      </a:r>
                    </a:p>
                  </a:txBody>
                  <a:tcPr marL="91440" marR="91440" marT="45720" marB="45720" anchor="ctr">
                    <a:solidFill>
                      <a:srgbClr val="F0F5F7"/>
                    </a:solidFill>
                  </a:tcPr>
                </a:tc>
                <a:tc>
                  <a:txBody>
                    <a:bodyPr lIns="142875" tIns="95250" rIns="142875" bIns="95250">
                      <a:noAutofit/>
                    </a:bodyPr>
                    <a:lstStyle/>
                    <a:p>
                      <a:r>
                        <a:rPr sz="2025" b="0">
                          <a:solidFill>
                            <a:srgbClr val="1D2A33"/>
                          </a:solidFill>
                          <a:latin typeface="Aptos"/>
                          <a:ea typeface="Aptos"/>
                          <a:cs typeface="Aptos"/>
                        </a:rPr>
                        <a:t>A benchmark of fully personalized prices</a:t>
                      </a:r>
                    </a:p>
                  </a:txBody>
                  <a:tcPr marL="91440" marR="91440" marT="45720" marB="45720" anchor="ctr">
                    <a:solidFill>
                      <a:srgbClr val="F0F5F7"/>
                    </a:solidFill>
                  </a:tcPr>
                </a:tc>
              </a:tr>
              <a:tr h="738188">
                <a:tc>
                  <a:txBody>
                    <a:bodyPr lIns="142875" tIns="95250" rIns="142875" bIns="95250">
                      <a:noAutofit/>
                    </a:bodyPr>
                    <a:lstStyle/>
                    <a:p>
                      <a:r>
                        <a:rPr sz="2025" b="0">
                          <a:solidFill>
                            <a:srgbClr val="1D2A33"/>
                          </a:solidFill>
                          <a:latin typeface="Aptos"/>
                          <a:ea typeface="Aptos"/>
                          <a:cs typeface="Aptos"/>
                        </a:rPr>
                        <a:t>Second-degree</a:t>
                      </a:r>
                    </a:p>
                  </a:txBody>
                  <a:tcPr marL="91440" marR="91440" marT="45720" marB="45720" anchor="ctr">
                    <a:solidFill>
                      <a:srgbClr val="FFFFFF"/>
                    </a:solidFill>
                  </a:tcPr>
                </a:tc>
                <a:tc>
                  <a:txBody>
                    <a:bodyPr lIns="142875" tIns="95250" rIns="142875" bIns="95250">
                      <a:noAutofit/>
                    </a:bodyPr>
                    <a:lstStyle/>
                    <a:p>
                      <a:r>
                        <a:rPr sz="2025" b="0">
                          <a:solidFill>
                            <a:srgbClr val="1D2A33"/>
                          </a:solidFill>
                          <a:latin typeface="Aptos"/>
                          <a:ea typeface="Aptos"/>
                          <a:cs typeface="Aptos"/>
                        </a:rPr>
                        <a:t>Buyers select from a menu</a:t>
                      </a:r>
                    </a:p>
                  </a:txBody>
                  <a:tcPr marL="91440" marR="91440" marT="45720" marB="45720" anchor="ctr">
                    <a:solidFill>
                      <a:srgbClr val="FFFFFF"/>
                    </a:solidFill>
                  </a:tcPr>
                </a:tc>
                <a:tc>
                  <a:txBody>
                    <a:bodyPr lIns="142875" tIns="95250" rIns="142875" bIns="95250">
                      <a:noAutofit/>
                    </a:bodyPr>
                    <a:lstStyle/>
                    <a:p>
                      <a:r>
                        <a:rPr sz="2025" b="0">
                          <a:solidFill>
                            <a:srgbClr val="1D2A33"/>
                          </a:solidFill>
                          <a:latin typeface="Aptos"/>
                          <a:ea typeface="Aptos"/>
                          <a:cs typeface="Aptos"/>
                        </a:rPr>
                        <a:t>Season plans, bundles, and refund terms</a:t>
                      </a:r>
                    </a:p>
                  </a:txBody>
                  <a:tcPr marL="91440" marR="91440" marT="45720" marB="45720" anchor="ctr">
                    <a:solidFill>
                      <a:srgbClr val="FFFFFF"/>
                    </a:solidFill>
                  </a:tcPr>
                </a:tc>
              </a:tr>
              <a:tr h="738188">
                <a:tc>
                  <a:txBody>
                    <a:bodyPr lIns="142875" tIns="95250" rIns="142875" bIns="95250">
                      <a:noAutofit/>
                    </a:bodyPr>
                    <a:lstStyle/>
                    <a:p>
                      <a:r>
                        <a:rPr sz="2025" b="0">
                          <a:solidFill>
                            <a:srgbClr val="1D2A33"/>
                          </a:solidFill>
                          <a:latin typeface="Aptos"/>
                          <a:ea typeface="Aptos"/>
                          <a:cs typeface="Aptos"/>
                        </a:rPr>
                        <a:t>Third-degree</a:t>
                      </a:r>
                    </a:p>
                  </a:txBody>
                  <a:tcPr marL="91440" marR="91440" marT="45720" marB="45720" anchor="ctr">
                    <a:solidFill>
                      <a:srgbClr val="F0F5F7"/>
                    </a:solidFill>
                  </a:tcPr>
                </a:tc>
                <a:tc>
                  <a:txBody>
                    <a:bodyPr lIns="142875" tIns="95250" rIns="142875" bIns="95250">
                      <a:noAutofit/>
                    </a:bodyPr>
                    <a:lstStyle/>
                    <a:p>
                      <a:r>
                        <a:rPr sz="2025" b="0">
                          <a:solidFill>
                            <a:srgbClr val="1D2A33"/>
                          </a:solidFill>
                          <a:latin typeface="Aptos"/>
                          <a:ea typeface="Aptos"/>
                          <a:cs typeface="Aptos"/>
                        </a:rPr>
                        <a:t>Observable group eligibility</a:t>
                      </a:r>
                    </a:p>
                  </a:txBody>
                  <a:tcPr marL="91440" marR="91440" marT="45720" marB="45720" anchor="ctr">
                    <a:solidFill>
                      <a:srgbClr val="F0F5F7"/>
                    </a:solidFill>
                  </a:tcPr>
                </a:tc>
                <a:tc>
                  <a:txBody>
                    <a:bodyPr lIns="142875" tIns="95250" rIns="142875" bIns="95250">
                      <a:noAutofit/>
                    </a:bodyPr>
                    <a:lstStyle/>
                    <a:p>
                      <a:r>
                        <a:rPr sz="2025" b="0">
                          <a:solidFill>
                            <a:srgbClr val="1D2A33"/>
                          </a:solidFill>
                          <a:latin typeface="Aptos"/>
                          <a:ea typeface="Aptos"/>
                          <a:cs typeface="Aptos"/>
                        </a:rPr>
                        <a:t>Student or youth discounts</a:t>
                      </a:r>
                    </a:p>
                  </a:txBody>
                  <a:tcPr marL="91440" marR="91440" marT="45720" marB="45720" anchor="ctr">
                    <a:solidFill>
                      <a:srgbClr val="F0F5F7"/>
                    </a:solidFill>
                  </a:tcPr>
                </a:tc>
              </a:tr>
            </a:tbl>
          </a:graphicData>
        </a:graphic>
      </p:graphicFrame>
      <p:sp>
        <p:nvSpPr>
          <p:cNvPr id="4" name="text-2">
            <a:extLst xmlns:a="http://schemas.openxmlformats.org/drawingml/2006/main">
              <a:ext uri="{FF2B5EF4-FFF2-40B4-BE49-F238E27FC236}">
                <a16:creationId xmlns:a16="http://schemas.microsoft.com/office/drawing/2014/main" id="{BAD007A0-6985-48AD-B5BC-DC216E88C074}"/>
              </a:ext>
            </a:extLst>
          </p:cNvPr>
          <p:cNvSpPr>
            <a:spLocks xmlns:a="http://schemas.openxmlformats.org/drawingml/2006/main" noGrp="1"/>
          </p:cNvSpPr>
          <p:nvPr/>
        </p:nvSpPr>
        <p:spPr>
          <a:xfrm xmlns:a="http://schemas.openxmlformats.org/drawingml/2006/main">
            <a:off x="723900" y="5000625"/>
            <a:ext cx="10744200" cy="1085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2250" b="0" i="0">
                <a:solidFill>
                  <a:srgbClr val="12455E"/>
                </a:solidFill>
                <a:latin typeface="Aptos"/>
                <a:ea typeface="Aptos"/>
                <a:cs typeface="Aptos"/>
              </a:defRPr>
            </a:pPr>
            <a:r>
              <a:rPr sz="2250" b="0" i="0">
                <a:solidFill>
                  <a:srgbClr val="12455E"/>
                </a:solidFill>
                <a:latin typeface="Aptos"/>
                <a:ea typeface="Aptos"/>
                <a:cs typeface="Aptos"/>
              </a:rPr>
              <a:t>Other things equal, more price-responsive groups tend to face lower markups.</a:t>
            </a:r>
          </a:p>
        </p:txBody>
      </p:sp>
      <p:sp>
        <p:nvSpPr>
          <p:cNvPr id="5" name="">
            <a:extLst xmlns:a="http://schemas.openxmlformats.org/drawingml/2006/main">
              <a:ext uri="{FF2B5EF4-FFF2-40B4-BE49-F238E27FC236}">
                <a16:creationId xmlns:a16="http://schemas.microsoft.com/office/drawing/2014/main" id="{3B76406B-55F1-4E5D-8CD1-850FE18760F2}"/>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6" name="text-4">
            <a:extLst xmlns:a="http://schemas.openxmlformats.org/drawingml/2006/main">
              <a:ext uri="{FF2B5EF4-FFF2-40B4-BE49-F238E27FC236}">
                <a16:creationId xmlns:a16="http://schemas.microsoft.com/office/drawing/2014/main" id="{984E902B-0A7F-4A51-B7B9-CAE7E4F28473}"/>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From One Price To A Ticket Menu</a:t>
            </a:r>
          </a:p>
        </p:txBody>
      </p:sp>
      <p:sp>
        <p:nvSpPr>
          <p:cNvPr id="7" name="text-5">
            <a:extLst xmlns:a="http://schemas.openxmlformats.org/drawingml/2006/main">
              <a:ext uri="{FF2B5EF4-FFF2-40B4-BE49-F238E27FC236}">
                <a16:creationId xmlns:a16="http://schemas.microsoft.com/office/drawing/2014/main" id="{3269DC62-1B49-4B7C-BAF0-A126380DD1FA}"/>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15</a:t>
            </a:r>
          </a:p>
        </p:txBody>
      </p:sp>
    </p:spTree>
    <p:extLst>
      <p:ext uri="{BB962C8B-B14F-4D97-AF65-F5344CB8AC3E}">
        <p14:creationId xmlns:p14="http://schemas.microsoft.com/office/powerpoint/2010/main" val="1470120568"/>
      </p:ext>
    </p:extLst>
  </p:cSld>
</p:sld>
</file>

<file path=ppt/slides/slide1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text-0">
            <a:extLst xmlns:a="http://schemas.openxmlformats.org/drawingml/2006/main">
              <a:ext uri="{FF2B5EF4-FFF2-40B4-BE49-F238E27FC236}">
                <a16:creationId xmlns:a16="http://schemas.microsoft.com/office/drawing/2014/main" id="{FC5A1AA0-CDA8-4F10-B43E-EDD5DB01A829}"/>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4  /  LESSON</a:t>
            </a:r>
          </a:p>
        </p:txBody>
      </p:sp>
      <p:sp>
        <p:nvSpPr>
          <p:cNvPr id="2" name="text-1">
            <a:extLst xmlns:a="http://schemas.openxmlformats.org/drawingml/2006/main">
              <a:ext uri="{FF2B5EF4-FFF2-40B4-BE49-F238E27FC236}">
                <a16:creationId xmlns:a16="http://schemas.microsoft.com/office/drawing/2014/main" id="{74A1307E-11B3-4A2F-A77B-943C573EEB0D}"/>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Figure 4.2: Constructing a ticket menu</a:t>
            </a:r>
          </a:p>
        </p:txBody>
      </p:sp>
      <p:pic>
        <p:nvPicPr>
          <p:cNvPr id="10" name=""/>
          <p:cNvPicPr>
            <a:picLocks xmlns:a="http://schemas.openxmlformats.org/drawingml/2006/main" noChangeAspect="1"/>
          </p:cNvPicPr>
          <p:nvPr/>
        </p:nvPicPr>
        <p:blipFill>
          <a:blip xmlns:r="http://schemas.openxmlformats.org/officeDocument/2006/relationships" xmlns:a="http://schemas.openxmlformats.org/drawingml/2006/main" r:embed="R691e5193ce9848e2"/>
          <a:stretch xmlns:a="http://schemas.openxmlformats.org/drawingml/2006/main"/>
        </p:blipFill>
        <p:spPr>
          <a:xfrm xmlns:a="http://schemas.openxmlformats.org/drawingml/2006/main">
            <a:off x="1428722" y="1657350"/>
            <a:ext cx="9334557" cy="3943350"/>
          </a:xfrm>
          <a:prstGeom xmlns:a="http://schemas.openxmlformats.org/drawingml/2006/main" prst="rect">
            <a:avLst/>
          </a:prstGeom>
        </p:spPr>
      </p:pic>
      <p:sp>
        <p:nvSpPr>
          <p:cNvPr id="4" name="text-2">
            <a:extLst xmlns:a="http://schemas.openxmlformats.org/drawingml/2006/main">
              <a:ext uri="{FF2B5EF4-FFF2-40B4-BE49-F238E27FC236}">
                <a16:creationId xmlns:a16="http://schemas.microsoft.com/office/drawing/2014/main" id="{DD610F01-5315-42D9-821C-90600D6D9EFF}"/>
              </a:ext>
            </a:extLst>
          </p:cNvPr>
          <p:cNvSpPr>
            <a:spLocks xmlns:a="http://schemas.openxmlformats.org/drawingml/2006/main" noGrp="1"/>
          </p:cNvSpPr>
          <p:nvPr/>
        </p:nvSpPr>
        <p:spPr>
          <a:xfrm xmlns:a="http://schemas.openxmlformats.org/drawingml/2006/main">
            <a:off x="685800" y="5676900"/>
            <a:ext cx="10820400"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875" b="1" i="0">
                <a:solidFill>
                  <a:srgbClr val="12455E"/>
                </a:solidFill>
                <a:latin typeface="Aptos"/>
                <a:ea typeface="Aptos"/>
                <a:cs typeface="Aptos"/>
              </a:defRPr>
            </a:pPr>
            <a:r>
              <a:rPr sz="1875" b="1" i="0">
                <a:solidFill>
                  <a:srgbClr val="12455E"/>
                </a:solidFill>
                <a:latin typeface="Aptos"/>
                <a:ea typeface="Aptos"/>
                <a:cs typeface="Aptos"/>
              </a:rPr>
              <a:t>Which options change the product? Which let fans sort themselves or verify eligibility?</a:t>
            </a:r>
          </a:p>
        </p:txBody>
      </p:sp>
      <p:sp>
        <p:nvSpPr>
          <p:cNvPr id="5" name="">
            <a:extLst xmlns:a="http://schemas.openxmlformats.org/drawingml/2006/main">
              <a:ext uri="{FF2B5EF4-FFF2-40B4-BE49-F238E27FC236}">
                <a16:creationId xmlns:a16="http://schemas.microsoft.com/office/drawing/2014/main" id="{3BB74587-029C-44B4-85C6-1068DEEC72F5}"/>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6" name="text-4">
            <a:extLst xmlns:a="http://schemas.openxmlformats.org/drawingml/2006/main">
              <a:ext uri="{FF2B5EF4-FFF2-40B4-BE49-F238E27FC236}">
                <a16:creationId xmlns:a16="http://schemas.microsoft.com/office/drawing/2014/main" id="{D61A55D4-C55D-44F5-A11F-49035E248530}"/>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From One Price To A Ticket Menu</a:t>
            </a:r>
          </a:p>
        </p:txBody>
      </p:sp>
      <p:sp>
        <p:nvSpPr>
          <p:cNvPr id="7" name="text-5">
            <a:extLst xmlns:a="http://schemas.openxmlformats.org/drawingml/2006/main">
              <a:ext uri="{FF2B5EF4-FFF2-40B4-BE49-F238E27FC236}">
                <a16:creationId xmlns:a16="http://schemas.microsoft.com/office/drawing/2014/main" id="{246AEEF8-72F6-495C-9412-AFCF2A287994}"/>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16</a:t>
            </a:r>
          </a:p>
        </p:txBody>
      </p:sp>
    </p:spTree>
    <p:extLst>
      <p:ext uri="{BB962C8B-B14F-4D97-AF65-F5344CB8AC3E}">
        <p14:creationId xmlns:p14="http://schemas.microsoft.com/office/powerpoint/2010/main" val="231295561"/>
      </p:ext>
    </p:extLst>
  </p:cSld>
</p:sld>
</file>

<file path=ppt/slides/slide1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text-0">
            <a:extLst xmlns:a="http://schemas.openxmlformats.org/drawingml/2006/main">
              <a:ext uri="{FF2B5EF4-FFF2-40B4-BE49-F238E27FC236}">
                <a16:creationId xmlns:a16="http://schemas.microsoft.com/office/drawing/2014/main" id="{6EF3B79D-EDF7-4E79-B390-DE0325A06605}"/>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4  /  LESSON</a:t>
            </a:r>
          </a:p>
        </p:txBody>
      </p:sp>
      <p:sp>
        <p:nvSpPr>
          <p:cNvPr id="2" name="text-1">
            <a:extLst xmlns:a="http://schemas.openxmlformats.org/drawingml/2006/main">
              <a:ext uri="{FF2B5EF4-FFF2-40B4-BE49-F238E27FC236}">
                <a16:creationId xmlns:a16="http://schemas.microsoft.com/office/drawing/2014/main" id="{57461AA6-179A-49D9-8293-EAEB320FA095}"/>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Two-part tariffs and seat licenses (PSLs)</a:t>
            </a:r>
          </a:p>
        </p:txBody>
      </p:sp>
      <p:sp>
        <p:nvSpPr>
          <p:cNvPr id="3" name="text-2">
            <a:extLst xmlns:a="http://schemas.openxmlformats.org/drawingml/2006/main">
              <a:ext uri="{FF2B5EF4-FFF2-40B4-BE49-F238E27FC236}">
                <a16:creationId xmlns:a16="http://schemas.microsoft.com/office/drawing/2014/main" id="{9FA49525-2545-4F14-A88E-20D93C95F14B}"/>
              </a:ext>
            </a:extLst>
          </p:cNvPr>
          <p:cNvSpPr>
            <a:spLocks xmlns:a="http://schemas.openxmlformats.org/drawingml/2006/main" noGrp="1"/>
          </p:cNvSpPr>
          <p:nvPr/>
        </p:nvSpPr>
        <p:spPr>
          <a:xfrm xmlns:a="http://schemas.openxmlformats.org/drawingml/2006/main">
            <a:off x="723900" y="1819275"/>
            <a:ext cx="10744200" cy="3524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marL="254000" indent="-152400" algn="l">
              <a:spcAft>
                <a:spcPts val="1600"/>
              </a:spcAft>
              <a:buChar char="•"/>
              <a:defRPr sz="2400" b="0" i="0">
                <a:solidFill>
                  <a:srgbClr val="1D2A33"/>
                </a:solidFill>
                <a:latin typeface="Aptos"/>
                <a:ea typeface="Aptos"/>
                <a:cs typeface="Aptos"/>
              </a:defRPr>
            </a:pPr>
            <a:r>
              <a:rPr sz="2400" b="1" i="0">
                <a:solidFill>
                  <a:srgbClr val="1D2A33"/>
                </a:solidFill>
                <a:latin typeface="Aptos"/>
                <a:ea typeface="Aptos"/>
                <a:cs typeface="Aptos"/>
              </a:rPr>
              <a:t>Access charge:</a:t>
            </a:r>
            <a:r>
              <a:t> an upfront seat license. Usage charge: the season tickets purchased each year.</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Charlotte pioneered the first large-scale NFL PSL program, demonstrating demand and raising upfront capital.</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Buffalo’s stated terms give the holder a right and obligation to buy season tickets. The license does not include those tickets.</a:t>
            </a:r>
          </a:p>
        </p:txBody>
      </p:sp>
      <p:sp>
        <p:nvSpPr>
          <p:cNvPr id="4" name="">
            <a:extLst xmlns:a="http://schemas.openxmlformats.org/drawingml/2006/main">
              <a:ext uri="{FF2B5EF4-FFF2-40B4-BE49-F238E27FC236}">
                <a16:creationId xmlns:a16="http://schemas.microsoft.com/office/drawing/2014/main" id="{93470832-E018-451F-9D11-DE02639D4E56}"/>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5" name="text-4">
            <a:extLst xmlns:a="http://schemas.openxmlformats.org/drawingml/2006/main">
              <a:ext uri="{FF2B5EF4-FFF2-40B4-BE49-F238E27FC236}">
                <a16:creationId xmlns:a16="http://schemas.microsoft.com/office/drawing/2014/main" id="{FCE56590-3C86-438E-A445-1D4756B97A06}"/>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Two-Part Tariffs And Seat Licenses</a:t>
            </a:r>
          </a:p>
        </p:txBody>
      </p:sp>
      <p:sp>
        <p:nvSpPr>
          <p:cNvPr id="6" name="text-5">
            <a:extLst xmlns:a="http://schemas.openxmlformats.org/drawingml/2006/main">
              <a:ext uri="{FF2B5EF4-FFF2-40B4-BE49-F238E27FC236}">
                <a16:creationId xmlns:a16="http://schemas.microsoft.com/office/drawing/2014/main" id="{EF243C52-FCA9-4696-B70C-64E7CF7716AB}"/>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17</a:t>
            </a:r>
          </a:p>
        </p:txBody>
      </p:sp>
    </p:spTree>
    <p:extLst>
      <p:ext uri="{BB962C8B-B14F-4D97-AF65-F5344CB8AC3E}">
        <p14:creationId xmlns:p14="http://schemas.microsoft.com/office/powerpoint/2010/main" val="1840136114"/>
      </p:ext>
    </p:extLst>
  </p:cSld>
</p:sld>
</file>

<file path=ppt/slides/slide1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text-0">
            <a:extLst xmlns:a="http://schemas.openxmlformats.org/drawingml/2006/main">
              <a:ext uri="{FF2B5EF4-FFF2-40B4-BE49-F238E27FC236}">
                <a16:creationId xmlns:a16="http://schemas.microsoft.com/office/drawing/2014/main" id="{3B27F22B-4393-4147-AD6D-F352C796A6B4}"/>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4  /  LESSON</a:t>
            </a:r>
          </a:p>
        </p:txBody>
      </p:sp>
      <p:sp>
        <p:nvSpPr>
          <p:cNvPr id="2" name="text-1">
            <a:extLst xmlns:a="http://schemas.openxmlformats.org/drawingml/2006/main">
              <a:ext uri="{FF2B5EF4-FFF2-40B4-BE49-F238E27FC236}">
                <a16:creationId xmlns:a16="http://schemas.microsoft.com/office/drawing/2014/main" id="{7893BEE2-EF78-4D2E-9915-938CDCC4C803}"/>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PSLs: benefits and risks</a:t>
            </a:r>
          </a:p>
        </p:txBody>
      </p:sp>
      <p:graphicFrame>
        <p:nvGraphicFramePr>
          <p:cNvPr id="10" name=""/>
          <p:cNvGraphicFramePr/>
          <p:nvPr/>
        </p:nvGraphicFramePr>
        <p:xfrm>
          <a:off xmlns:a="http://schemas.openxmlformats.org/drawingml/2006/main" x="685800" y="1809750"/>
          <a:ext xmlns:a="http://schemas.openxmlformats.org/drawingml/2006/main" cx="10820400" cy="2952750"/>
        </p:xfrm>
        <a:graphic xmlns:a="http://schemas.openxmlformats.org/drawingml/2006/main">
          <a:graphicData uri="http://schemas.openxmlformats.org/drawingml/2006/table">
            <a:tbl>
              <a:tblPr/>
              <a:tblGrid>
                <a:gridCol w="2143125"/>
                <a:gridCol w="4143375"/>
                <a:gridCol w="4533900"/>
              </a:tblGrid>
              <a:tr h="738188">
                <a:tc>
                  <a:txBody>
                    <a:bodyPr lIns="142875" tIns="95250" rIns="142875" bIns="95250">
                      <a:noAutofit/>
                    </a:bodyPr>
                    <a:lstStyle/>
                    <a:p>
                      <a:r>
                        <a:rPr sz="2025" b="1">
                          <a:solidFill>
                            <a:srgbClr val="FFFFFF"/>
                          </a:solidFill>
                          <a:latin typeface="Aptos"/>
                          <a:ea typeface="Aptos"/>
                          <a:cs typeface="Aptos"/>
                        </a:rPr>
                        <a:t>Perspective</a:t>
                      </a:r>
                    </a:p>
                  </a:txBody>
                  <a:tcPr marL="91440" marR="91440" marT="45720" marB="45720" anchor="ctr">
                    <a:solidFill>
                      <a:srgbClr val="12455E"/>
                    </a:solidFill>
                  </a:tcPr>
                </a:tc>
                <a:tc>
                  <a:txBody>
                    <a:bodyPr lIns="142875" tIns="95250" rIns="142875" bIns="95250">
                      <a:noAutofit/>
                    </a:bodyPr>
                    <a:lstStyle/>
                    <a:p>
                      <a:r>
                        <a:rPr sz="2025" b="1">
                          <a:solidFill>
                            <a:srgbClr val="FFFFFF"/>
                          </a:solidFill>
                          <a:latin typeface="Aptos"/>
                          <a:ea typeface="Aptos"/>
                          <a:cs typeface="Aptos"/>
                        </a:rPr>
                        <a:t>Potential benefit</a:t>
                      </a:r>
                    </a:p>
                  </a:txBody>
                  <a:tcPr marL="91440" marR="91440" marT="45720" marB="45720" anchor="ctr">
                    <a:solidFill>
                      <a:srgbClr val="12455E"/>
                    </a:solidFill>
                  </a:tcPr>
                </a:tc>
                <a:tc>
                  <a:txBody>
                    <a:bodyPr lIns="142875" tIns="95250" rIns="142875" bIns="95250">
                      <a:noAutofit/>
                    </a:bodyPr>
                    <a:lstStyle/>
                    <a:p>
                      <a:r>
                        <a:rPr sz="2025" b="1">
                          <a:solidFill>
                            <a:srgbClr val="FFFFFF"/>
                          </a:solidFill>
                          <a:latin typeface="Aptos"/>
                          <a:ea typeface="Aptos"/>
                          <a:cs typeface="Aptos"/>
                        </a:rPr>
                        <a:t>Potential cost or risk</a:t>
                      </a:r>
                    </a:p>
                  </a:txBody>
                  <a:tcPr marL="91440" marR="91440" marT="45720" marB="45720" anchor="ctr">
                    <a:solidFill>
                      <a:srgbClr val="12455E"/>
                    </a:solidFill>
                  </a:tcPr>
                </a:tc>
              </a:tr>
              <a:tr h="738188">
                <a:tc>
                  <a:txBody>
                    <a:bodyPr lIns="142875" tIns="95250" rIns="142875" bIns="95250">
                      <a:noAutofit/>
                    </a:bodyPr>
                    <a:lstStyle/>
                    <a:p>
                      <a:r>
                        <a:rPr sz="2025" b="0">
                          <a:solidFill>
                            <a:srgbClr val="1D2A33"/>
                          </a:solidFill>
                          <a:latin typeface="Aptos"/>
                          <a:ea typeface="Aptos"/>
                          <a:cs typeface="Aptos"/>
                        </a:rPr>
                        <a:t>Team</a:t>
                      </a:r>
                    </a:p>
                  </a:txBody>
                  <a:tcPr marL="91440" marR="91440" marT="45720" marB="45720" anchor="ctr">
                    <a:solidFill>
                      <a:srgbClr val="F0F5F7"/>
                    </a:solidFill>
                  </a:tcPr>
                </a:tc>
                <a:tc>
                  <a:txBody>
                    <a:bodyPr lIns="142875" tIns="95250" rIns="142875" bIns="95250">
                      <a:noAutofit/>
                    </a:bodyPr>
                    <a:lstStyle/>
                    <a:p>
                      <a:r>
                        <a:rPr sz="2025" b="0">
                          <a:solidFill>
                            <a:srgbClr val="1D2A33"/>
                          </a:solidFill>
                          <a:latin typeface="Aptos"/>
                          <a:ea typeface="Aptos"/>
                          <a:cs typeface="Aptos"/>
                        </a:rPr>
                        <a:t>Upfront capital and committed demand</a:t>
                      </a:r>
                    </a:p>
                  </a:txBody>
                  <a:tcPr marL="91440" marR="91440" marT="45720" marB="45720" anchor="ctr">
                    <a:solidFill>
                      <a:srgbClr val="F0F5F7"/>
                    </a:solidFill>
                  </a:tcPr>
                </a:tc>
                <a:tc>
                  <a:txBody>
                    <a:bodyPr lIns="142875" tIns="95250" rIns="142875" bIns="95250">
                      <a:noAutofit/>
                    </a:bodyPr>
                    <a:lstStyle/>
                    <a:p>
                      <a:r>
                        <a:rPr sz="2025" b="0">
                          <a:solidFill>
                            <a:srgbClr val="1D2A33"/>
                          </a:solidFill>
                          <a:latin typeface="Aptos"/>
                          <a:ea typeface="Aptos"/>
                          <a:cs typeface="Aptos"/>
                        </a:rPr>
                        <a:t>Sales risk and fan backlash</a:t>
                      </a:r>
                    </a:p>
                  </a:txBody>
                  <a:tcPr marL="91440" marR="91440" marT="45720" marB="45720" anchor="ctr">
                    <a:solidFill>
                      <a:srgbClr val="F0F5F7"/>
                    </a:solidFill>
                  </a:tcPr>
                </a:tc>
              </a:tr>
              <a:tr h="738188">
                <a:tc>
                  <a:txBody>
                    <a:bodyPr lIns="142875" tIns="95250" rIns="142875" bIns="95250">
                      <a:noAutofit/>
                    </a:bodyPr>
                    <a:lstStyle/>
                    <a:p>
                      <a:r>
                        <a:rPr sz="2025" b="0">
                          <a:solidFill>
                            <a:srgbClr val="1D2A33"/>
                          </a:solidFill>
                          <a:latin typeface="Aptos"/>
                          <a:ea typeface="Aptos"/>
                          <a:cs typeface="Aptos"/>
                        </a:rPr>
                        <a:t>Fan</a:t>
                      </a:r>
                    </a:p>
                  </a:txBody>
                  <a:tcPr marL="91440" marR="91440" marT="45720" marB="45720" anchor="ctr">
                    <a:solidFill>
                      <a:srgbClr val="FFFFFF"/>
                    </a:solidFill>
                  </a:tcPr>
                </a:tc>
                <a:tc>
                  <a:txBody>
                    <a:bodyPr lIns="142875" tIns="95250" rIns="142875" bIns="95250">
                      <a:noAutofit/>
                    </a:bodyPr>
                    <a:lstStyle/>
                    <a:p>
                      <a:r>
                        <a:rPr sz="2025" b="0">
                          <a:solidFill>
                            <a:srgbClr val="1D2A33"/>
                          </a:solidFill>
                          <a:latin typeface="Aptos"/>
                          <a:ea typeface="Aptos"/>
                          <a:cs typeface="Aptos"/>
                        </a:rPr>
                        <a:t>Seat continuity, priority, possible resale</a:t>
                      </a:r>
                    </a:p>
                  </a:txBody>
                  <a:tcPr marL="91440" marR="91440" marT="45720" marB="45720" anchor="ctr">
                    <a:solidFill>
                      <a:srgbClr val="FFFFFF"/>
                    </a:solidFill>
                  </a:tcPr>
                </a:tc>
                <a:tc>
                  <a:txBody>
                    <a:bodyPr lIns="142875" tIns="95250" rIns="142875" bIns="95250">
                      <a:noAutofit/>
                    </a:bodyPr>
                    <a:lstStyle/>
                    <a:p>
                      <a:r>
                        <a:rPr sz="2025" b="0">
                          <a:solidFill>
                            <a:srgbClr val="1D2A33"/>
                          </a:solidFill>
                          <a:latin typeface="Aptos"/>
                          <a:ea typeface="Aptos"/>
                          <a:cs typeface="Aptos"/>
                        </a:rPr>
                        <a:t>Upfront cost, annual obligations, resale risk</a:t>
                      </a:r>
                    </a:p>
                  </a:txBody>
                  <a:tcPr marL="91440" marR="91440" marT="45720" marB="45720" anchor="ctr">
                    <a:solidFill>
                      <a:srgbClr val="FFFFFF"/>
                    </a:solidFill>
                  </a:tcPr>
                </a:tc>
              </a:tr>
              <a:tr h="738188">
                <a:tc>
                  <a:txBody>
                    <a:bodyPr lIns="142875" tIns="95250" rIns="142875" bIns="95250">
                      <a:noAutofit/>
                    </a:bodyPr>
                    <a:lstStyle/>
                    <a:p>
                      <a:r>
                        <a:rPr sz="2025" b="0">
                          <a:solidFill>
                            <a:srgbClr val="1D2A33"/>
                          </a:solidFill>
                          <a:latin typeface="Aptos"/>
                          <a:ea typeface="Aptos"/>
                          <a:cs typeface="Aptos"/>
                        </a:rPr>
                        <a:t>Public</a:t>
                      </a:r>
                    </a:p>
                  </a:txBody>
                  <a:tcPr marL="91440" marR="91440" marT="45720" marB="45720" anchor="ctr">
                    <a:solidFill>
                      <a:srgbClr val="F0F5F7"/>
                    </a:solidFill>
                  </a:tcPr>
                </a:tc>
                <a:tc>
                  <a:txBody>
                    <a:bodyPr lIns="142875" tIns="95250" rIns="142875" bIns="95250">
                      <a:noAutofit/>
                    </a:bodyPr>
                    <a:lstStyle/>
                    <a:p>
                      <a:r>
                        <a:rPr sz="2025" b="0">
                          <a:solidFill>
                            <a:srgbClr val="1D2A33"/>
                          </a:solidFill>
                          <a:latin typeface="Aptos"/>
                          <a:ea typeface="Aptos"/>
                          <a:cs typeface="Aptos"/>
                        </a:rPr>
                        <a:t>A source for the private stadium share</a:t>
                      </a:r>
                    </a:p>
                  </a:txBody>
                  <a:tcPr marL="91440" marR="91440" marT="45720" marB="45720" anchor="ctr">
                    <a:solidFill>
                      <a:srgbClr val="F0F5F7"/>
                    </a:solidFill>
                  </a:tcPr>
                </a:tc>
                <a:tc>
                  <a:txBody>
                    <a:bodyPr lIns="142875" tIns="95250" rIns="142875" bIns="95250">
                      <a:noAutofit/>
                    </a:bodyPr>
                    <a:lstStyle/>
                    <a:p>
                      <a:r>
                        <a:rPr sz="2025" b="0">
                          <a:solidFill>
                            <a:srgbClr val="1D2A33"/>
                          </a:solidFill>
                          <a:latin typeface="Aptos"/>
                          <a:ea typeface="Aptos"/>
                          <a:cs typeface="Aptos"/>
                        </a:rPr>
                        <a:t>No automatic reduction in public subsidy</a:t>
                      </a:r>
                    </a:p>
                  </a:txBody>
                  <a:tcPr marL="91440" marR="91440" marT="45720" marB="45720" anchor="ctr">
                    <a:solidFill>
                      <a:srgbClr val="F0F5F7"/>
                    </a:solidFill>
                  </a:tcPr>
                </a:tc>
              </a:tr>
            </a:tbl>
          </a:graphicData>
        </a:graphic>
      </p:graphicFrame>
      <p:sp>
        <p:nvSpPr>
          <p:cNvPr id="4" name="text-2">
            <a:extLst xmlns:a="http://schemas.openxmlformats.org/drawingml/2006/main">
              <a:ext uri="{FF2B5EF4-FFF2-40B4-BE49-F238E27FC236}">
                <a16:creationId xmlns:a16="http://schemas.microsoft.com/office/drawing/2014/main" id="{2E328AFB-7476-4563-B67F-FB2C5F9C8F71}"/>
              </a:ext>
            </a:extLst>
          </p:cNvPr>
          <p:cNvSpPr>
            <a:spLocks xmlns:a="http://schemas.openxmlformats.org/drawingml/2006/main" noGrp="1"/>
          </p:cNvSpPr>
          <p:nvPr/>
        </p:nvSpPr>
        <p:spPr>
          <a:xfrm xmlns:a="http://schemas.openxmlformats.org/drawingml/2006/main">
            <a:off x="723900" y="5000625"/>
            <a:ext cx="10744200" cy="1085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r>
              <a:t/>
            </a:r>
          </a:p>
        </p:txBody>
      </p:sp>
      <p:sp>
        <p:nvSpPr>
          <p:cNvPr id="5" name="">
            <a:extLst xmlns:a="http://schemas.openxmlformats.org/drawingml/2006/main">
              <a:ext uri="{FF2B5EF4-FFF2-40B4-BE49-F238E27FC236}">
                <a16:creationId xmlns:a16="http://schemas.microsoft.com/office/drawing/2014/main" id="{7E0C9B36-4A6D-4F00-9214-0D0314BEDA30}"/>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6" name="text-4">
            <a:extLst xmlns:a="http://schemas.openxmlformats.org/drawingml/2006/main">
              <a:ext uri="{FF2B5EF4-FFF2-40B4-BE49-F238E27FC236}">
                <a16:creationId xmlns:a16="http://schemas.microsoft.com/office/drawing/2014/main" id="{FA75D2E6-1708-421A-8D33-1F5365AEAD44}"/>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Two-Part Tariffs And Seat Licenses</a:t>
            </a:r>
          </a:p>
        </p:txBody>
      </p:sp>
      <p:sp>
        <p:nvSpPr>
          <p:cNvPr id="7" name="text-5">
            <a:extLst xmlns:a="http://schemas.openxmlformats.org/drawingml/2006/main">
              <a:ext uri="{FF2B5EF4-FFF2-40B4-BE49-F238E27FC236}">
                <a16:creationId xmlns:a16="http://schemas.microsoft.com/office/drawing/2014/main" id="{40F0895A-822A-49E9-9146-B802FAD7F2E3}"/>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18</a:t>
            </a:r>
          </a:p>
        </p:txBody>
      </p:sp>
    </p:spTree>
    <p:extLst>
      <p:ext uri="{BB962C8B-B14F-4D97-AF65-F5344CB8AC3E}">
        <p14:creationId xmlns:p14="http://schemas.microsoft.com/office/powerpoint/2010/main" val="1425696872"/>
      </p:ext>
    </p:extLst>
  </p:cSld>
</p:sld>
</file>

<file path=ppt/slides/slide1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text-0">
            <a:extLst xmlns:a="http://schemas.openxmlformats.org/drawingml/2006/main">
              <a:ext uri="{FF2B5EF4-FFF2-40B4-BE49-F238E27FC236}">
                <a16:creationId xmlns:a16="http://schemas.microsoft.com/office/drawing/2014/main" id="{253FE5C6-2240-49AE-80FF-56718A643521}"/>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4  /  LESSON</a:t>
            </a:r>
          </a:p>
        </p:txBody>
      </p:sp>
      <p:sp>
        <p:nvSpPr>
          <p:cNvPr id="2" name="text-1">
            <a:extLst xmlns:a="http://schemas.openxmlformats.org/drawingml/2006/main">
              <a:ext uri="{FF2B5EF4-FFF2-40B4-BE49-F238E27FC236}">
                <a16:creationId xmlns:a16="http://schemas.microsoft.com/office/drawing/2014/main" id="{31E2AAD2-6BC6-484E-B79F-FBAC4A3EDF28}"/>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Alienability and the value of an exit option</a:t>
            </a:r>
          </a:p>
        </p:txBody>
      </p:sp>
      <p:sp>
        <p:nvSpPr>
          <p:cNvPr id="3" name="text-2">
            <a:extLst xmlns:a="http://schemas.openxmlformats.org/drawingml/2006/main">
              <a:ext uri="{FF2B5EF4-FFF2-40B4-BE49-F238E27FC236}">
                <a16:creationId xmlns:a16="http://schemas.microsoft.com/office/drawing/2014/main" id="{DA587A1D-427B-417A-B918-57D019EB59DF}"/>
              </a:ext>
            </a:extLst>
          </p:cNvPr>
          <p:cNvSpPr>
            <a:spLocks xmlns:a="http://schemas.openxmlformats.org/drawingml/2006/main" noGrp="1"/>
          </p:cNvSpPr>
          <p:nvPr/>
        </p:nvSpPr>
        <p:spPr>
          <a:xfrm xmlns:a="http://schemas.openxmlformats.org/drawingml/2006/main">
            <a:off x="723900" y="1819275"/>
            <a:ext cx="10744200" cy="3524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marL="254000" indent="-152400" algn="l">
              <a:spcAft>
                <a:spcPts val="1600"/>
              </a:spcAft>
              <a:buChar char="•"/>
              <a:defRPr sz="2400" b="0" i="0">
                <a:solidFill>
                  <a:srgbClr val="1D2A33"/>
                </a:solidFill>
                <a:latin typeface="Aptos"/>
                <a:ea typeface="Aptos"/>
                <a:cs typeface="Aptos"/>
              </a:defRPr>
            </a:pPr>
            <a:r>
              <a:t>Alienable means transferable to another holder, subject to the contract’s rules.</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Original Carolina terms allowed team repurchase at the original price for outside-family transfers through June 1997.</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A resale option can raise initial willingness to pay, much as a used-car market supports demand for new cars.</a:t>
            </a:r>
          </a:p>
        </p:txBody>
      </p:sp>
      <p:sp>
        <p:nvSpPr>
          <p:cNvPr id="4" name="">
            <a:extLst xmlns:a="http://schemas.openxmlformats.org/drawingml/2006/main">
              <a:ext uri="{FF2B5EF4-FFF2-40B4-BE49-F238E27FC236}">
                <a16:creationId xmlns:a16="http://schemas.microsoft.com/office/drawing/2014/main" id="{6E5B69D4-DE01-483A-A56C-95F862672FCA}"/>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5" name="text-4">
            <a:extLst xmlns:a="http://schemas.openxmlformats.org/drawingml/2006/main">
              <a:ext uri="{FF2B5EF4-FFF2-40B4-BE49-F238E27FC236}">
                <a16:creationId xmlns:a16="http://schemas.microsoft.com/office/drawing/2014/main" id="{957A8161-DB38-4885-834D-FFAA2B858E2B}"/>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Two-Part Tariffs And Seat Licenses</a:t>
            </a:r>
          </a:p>
        </p:txBody>
      </p:sp>
      <p:sp>
        <p:nvSpPr>
          <p:cNvPr id="6" name="text-5">
            <a:extLst xmlns:a="http://schemas.openxmlformats.org/drawingml/2006/main">
              <a:ext uri="{FF2B5EF4-FFF2-40B4-BE49-F238E27FC236}">
                <a16:creationId xmlns:a16="http://schemas.microsoft.com/office/drawing/2014/main" id="{66FE46C3-22EC-4535-90CE-7D89B5E133D7}"/>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19</a:t>
            </a:r>
          </a:p>
        </p:txBody>
      </p:sp>
    </p:spTree>
    <p:extLst>
      <p:ext uri="{BB962C8B-B14F-4D97-AF65-F5344CB8AC3E}">
        <p14:creationId xmlns:p14="http://schemas.microsoft.com/office/powerpoint/2010/main" val="2113252488"/>
      </p:ext>
    </p:extLst>
  </p:cSld>
</p:sld>
</file>

<file path=ppt/slides/slide2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text-0">
            <a:extLst xmlns:a="http://schemas.openxmlformats.org/drawingml/2006/main">
              <a:ext uri="{FF2B5EF4-FFF2-40B4-BE49-F238E27FC236}">
                <a16:creationId xmlns:a16="http://schemas.microsoft.com/office/drawing/2014/main" id="{9A4EE8D7-67B1-43F1-9D3A-D2ECC3575560}"/>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4  /  CASE DISCUSSION</a:t>
            </a:r>
          </a:p>
        </p:txBody>
      </p:sp>
      <p:sp>
        <p:nvSpPr>
          <p:cNvPr id="2" name="text-1">
            <a:extLst xmlns:a="http://schemas.openxmlformats.org/drawingml/2006/main">
              <a:ext uri="{FF2B5EF4-FFF2-40B4-BE49-F238E27FC236}">
                <a16:creationId xmlns:a16="http://schemas.microsoft.com/office/drawing/2014/main" id="{2A8901A4-D313-4C19-851B-A8281794AFD6}"/>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What could make a PSL lose value?</a:t>
            </a:r>
          </a:p>
        </p:txBody>
      </p:sp>
      <p:sp>
        <p:nvSpPr>
          <p:cNvPr id="3" name="text-2">
            <a:extLst xmlns:a="http://schemas.openxmlformats.org/drawingml/2006/main">
              <a:ext uri="{FF2B5EF4-FFF2-40B4-BE49-F238E27FC236}">
                <a16:creationId xmlns:a16="http://schemas.microsoft.com/office/drawing/2014/main" id="{F49C2228-88F2-42AE-A8CB-3E5796FA668A}"/>
              </a:ext>
            </a:extLst>
          </p:cNvPr>
          <p:cNvSpPr>
            <a:spLocks xmlns:a="http://schemas.openxmlformats.org/drawingml/2006/main" noGrp="1"/>
          </p:cNvSpPr>
          <p:nvPr/>
        </p:nvSpPr>
        <p:spPr>
          <a:xfrm xmlns:a="http://schemas.openxmlformats.org/drawingml/2006/main">
            <a:off x="723900" y="1819275"/>
            <a:ext cx="10744200" cy="3524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marL="254000" indent="-152400" algn="l">
              <a:spcAft>
                <a:spcPts val="1600"/>
              </a:spcAft>
              <a:buChar char="•"/>
              <a:defRPr sz="2400" b="0" i="0">
                <a:solidFill>
                  <a:srgbClr val="1D2A33"/>
                </a:solidFill>
                <a:latin typeface="Aptos"/>
                <a:ea typeface="Aptos"/>
                <a:cs typeface="Aptos"/>
              </a:defRPr>
            </a:pPr>
            <a:r>
              <a:t>A fan holds a transferable license but still must purchase annual season tickets.</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The team sharply raises future ticket prices while expected game quality stays unchanged.</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Would a new buyer pay more or less for the license? Why might a team prefer an access fee to a higher ticket price?</a:t>
            </a:r>
          </a:p>
        </p:txBody>
      </p:sp>
      <p:sp>
        <p:nvSpPr>
          <p:cNvPr id="4" name="">
            <a:extLst xmlns:a="http://schemas.openxmlformats.org/drawingml/2006/main">
              <a:ext uri="{FF2B5EF4-FFF2-40B4-BE49-F238E27FC236}">
                <a16:creationId xmlns:a16="http://schemas.microsoft.com/office/drawing/2014/main" id="{B2D6FDBE-9F04-4318-B894-C5106DFF3B57}"/>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5" name="text-4">
            <a:extLst xmlns:a="http://schemas.openxmlformats.org/drawingml/2006/main">
              <a:ext uri="{FF2B5EF4-FFF2-40B4-BE49-F238E27FC236}">
                <a16:creationId xmlns:a16="http://schemas.microsoft.com/office/drawing/2014/main" id="{EE062D96-518E-4DFB-B1E6-50349F9A5409}"/>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Two-Part Tariffs And Seat Licenses</a:t>
            </a:r>
          </a:p>
        </p:txBody>
      </p:sp>
      <p:sp>
        <p:nvSpPr>
          <p:cNvPr id="6" name="text-5">
            <a:extLst xmlns:a="http://schemas.openxmlformats.org/drawingml/2006/main">
              <a:ext uri="{FF2B5EF4-FFF2-40B4-BE49-F238E27FC236}">
                <a16:creationId xmlns:a16="http://schemas.microsoft.com/office/drawing/2014/main" id="{096AF0E2-84CF-43AC-A20D-41EB3446F5AA}"/>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20</a:t>
            </a:r>
          </a:p>
        </p:txBody>
      </p:sp>
    </p:spTree>
    <p:extLst>
      <p:ext uri="{BB962C8B-B14F-4D97-AF65-F5344CB8AC3E}">
        <p14:creationId xmlns:p14="http://schemas.microsoft.com/office/powerpoint/2010/main" val="1804104068"/>
      </p:ext>
    </p:extLst>
  </p:cSld>
</p:sld>
</file>

<file path=ppt/slides/slide2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text-0">
            <a:extLst xmlns:a="http://schemas.openxmlformats.org/drawingml/2006/main">
              <a:ext uri="{FF2B5EF4-FFF2-40B4-BE49-F238E27FC236}">
                <a16:creationId xmlns:a16="http://schemas.microsoft.com/office/drawing/2014/main" id="{F6974FDF-CE58-4796-A88D-DE039F78840E}"/>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4  /  LESSON</a:t>
            </a:r>
          </a:p>
        </p:txBody>
      </p:sp>
      <p:sp>
        <p:nvSpPr>
          <p:cNvPr id="2" name="text-1">
            <a:extLst xmlns:a="http://schemas.openxmlformats.org/drawingml/2006/main">
              <a:ext uri="{FF2B5EF4-FFF2-40B4-BE49-F238E27FC236}">
                <a16:creationId xmlns:a16="http://schemas.microsoft.com/office/drawing/2014/main" id="{F5B41B9C-EFC4-48FE-9535-6527A7F86CF8}"/>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Figure 4.3: Variable and dynamic pricing</a:t>
            </a:r>
          </a:p>
        </p:txBody>
      </p:sp>
      <p:pic>
        <p:nvPicPr>
          <p:cNvPr id="10" name=""/>
          <p:cNvPicPr>
            <a:picLocks xmlns:a="http://schemas.openxmlformats.org/drawingml/2006/main" noChangeAspect="1"/>
          </p:cNvPicPr>
          <p:nvPr/>
        </p:nvPicPr>
        <p:blipFill>
          <a:blip xmlns:r="http://schemas.openxmlformats.org/officeDocument/2006/relationships" xmlns:a="http://schemas.openxmlformats.org/drawingml/2006/main" r:embed="Re29f4370e5f742c6"/>
          <a:stretch xmlns:a="http://schemas.openxmlformats.org/drawingml/2006/main"/>
        </p:blipFill>
        <p:spPr>
          <a:xfrm xmlns:a="http://schemas.openxmlformats.org/drawingml/2006/main">
            <a:off x="552450" y="1722924"/>
            <a:ext cx="11087100" cy="3812202"/>
          </a:xfrm>
          <a:prstGeom xmlns:a="http://schemas.openxmlformats.org/drawingml/2006/main" prst="rect">
            <a:avLst/>
          </a:prstGeom>
        </p:spPr>
      </p:pic>
      <p:sp>
        <p:nvSpPr>
          <p:cNvPr id="4" name="text-2">
            <a:extLst xmlns:a="http://schemas.openxmlformats.org/drawingml/2006/main">
              <a:ext uri="{FF2B5EF4-FFF2-40B4-BE49-F238E27FC236}">
                <a16:creationId xmlns:a16="http://schemas.microsoft.com/office/drawing/2014/main" id="{98D1E44F-5A8C-4EB5-98E0-9F075DA9A418}"/>
              </a:ext>
            </a:extLst>
          </p:cNvPr>
          <p:cNvSpPr>
            <a:spLocks xmlns:a="http://schemas.openxmlformats.org/drawingml/2006/main" noGrp="1"/>
          </p:cNvSpPr>
          <p:nvPr/>
        </p:nvSpPr>
        <p:spPr>
          <a:xfrm xmlns:a="http://schemas.openxmlformats.org/drawingml/2006/main">
            <a:off x="685800" y="5676900"/>
            <a:ext cx="10820400"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875" b="1" i="0">
                <a:solidFill>
                  <a:srgbClr val="12455E"/>
                </a:solidFill>
                <a:latin typeface="Aptos"/>
                <a:ea typeface="Aptos"/>
                <a:cs typeface="Aptos"/>
              </a:defRPr>
            </a:pPr>
            <a:r>
              <a:rPr sz="1875" b="1" i="0">
                <a:solidFill>
                  <a:srgbClr val="12455E"/>
                </a:solidFill>
                <a:latin typeface="Aptos"/>
                <a:ea typeface="Aptos"/>
                <a:cs typeface="Aptos"/>
              </a:rPr>
              <a:t>Can the price change after the initial schedule? What information could trigger a revision?</a:t>
            </a:r>
          </a:p>
        </p:txBody>
      </p:sp>
      <p:sp>
        <p:nvSpPr>
          <p:cNvPr id="5" name="">
            <a:extLst xmlns:a="http://schemas.openxmlformats.org/drawingml/2006/main">
              <a:ext uri="{FF2B5EF4-FFF2-40B4-BE49-F238E27FC236}">
                <a16:creationId xmlns:a16="http://schemas.microsoft.com/office/drawing/2014/main" id="{1C521194-4E0B-47C0-8906-DA30F644C17B}"/>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6" name="text-4">
            <a:extLst xmlns:a="http://schemas.openxmlformats.org/drawingml/2006/main">
              <a:ext uri="{FF2B5EF4-FFF2-40B4-BE49-F238E27FC236}">
                <a16:creationId xmlns:a16="http://schemas.microsoft.com/office/drawing/2014/main" id="{A1C608E9-E9BF-443C-8F6D-3C34E5A390DB}"/>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Variable And Dynamic Pricing</a:t>
            </a:r>
          </a:p>
        </p:txBody>
      </p:sp>
      <p:sp>
        <p:nvSpPr>
          <p:cNvPr id="7" name="text-5">
            <a:extLst xmlns:a="http://schemas.openxmlformats.org/drawingml/2006/main">
              <a:ext uri="{FF2B5EF4-FFF2-40B4-BE49-F238E27FC236}">
                <a16:creationId xmlns:a16="http://schemas.microsoft.com/office/drawing/2014/main" id="{D4E42E2F-E60F-4D86-8324-5BCEE95C3ED8}"/>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21</a:t>
            </a:r>
          </a:p>
        </p:txBody>
      </p:sp>
    </p:spTree>
    <p:extLst>
      <p:ext uri="{BB962C8B-B14F-4D97-AF65-F5344CB8AC3E}">
        <p14:creationId xmlns:p14="http://schemas.microsoft.com/office/powerpoint/2010/main" val="443438103"/>
      </p:ext>
    </p:extLst>
  </p:cSld>
</p:sld>
</file>

<file path=ppt/slides/slide2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text-0">
            <a:extLst xmlns:a="http://schemas.openxmlformats.org/drawingml/2006/main">
              <a:ext uri="{FF2B5EF4-FFF2-40B4-BE49-F238E27FC236}">
                <a16:creationId xmlns:a16="http://schemas.microsoft.com/office/drawing/2014/main" id="{CF6DB472-CF44-4756-9AF8-13FD171151E4}"/>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4  /  LESSON</a:t>
            </a:r>
          </a:p>
        </p:txBody>
      </p:sp>
      <p:sp>
        <p:nvSpPr>
          <p:cNvPr id="2" name="text-1">
            <a:extLst xmlns:a="http://schemas.openxmlformats.org/drawingml/2006/main">
              <a:ext uri="{FF2B5EF4-FFF2-40B4-BE49-F238E27FC236}">
                <a16:creationId xmlns:a16="http://schemas.microsoft.com/office/drawing/2014/main" id="{02013368-3F68-4B41-997D-F875ACD7DE73}"/>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The pricing rule behind the label</a:t>
            </a:r>
          </a:p>
        </p:txBody>
      </p:sp>
      <p:graphicFrame>
        <p:nvGraphicFramePr>
          <p:cNvPr id="10" name=""/>
          <p:cNvGraphicFramePr/>
          <p:nvPr/>
        </p:nvGraphicFramePr>
        <p:xfrm>
          <a:off xmlns:a="http://schemas.openxmlformats.org/drawingml/2006/main" x="685800" y="1809750"/>
          <a:ext xmlns:a="http://schemas.openxmlformats.org/drawingml/2006/main" cx="10820400" cy="2571750"/>
        </p:xfrm>
        <a:graphic xmlns:a="http://schemas.openxmlformats.org/drawingml/2006/main">
          <a:graphicData uri="http://schemas.openxmlformats.org/drawingml/2006/table">
            <a:tbl>
              <a:tblPr/>
              <a:tblGrid>
                <a:gridCol w="4048125"/>
                <a:gridCol w="6772275"/>
              </a:tblGrid>
              <a:tr h="857250">
                <a:tc>
                  <a:txBody>
                    <a:bodyPr lIns="142875" tIns="95250" rIns="142875" bIns="95250">
                      <a:noAutofit/>
                    </a:bodyPr>
                    <a:lstStyle/>
                    <a:p>
                      <a:r>
                        <a:rPr sz="2100" b="1">
                          <a:solidFill>
                            <a:srgbClr val="FFFFFF"/>
                          </a:solidFill>
                          <a:latin typeface="Aptos"/>
                          <a:ea typeface="Aptos"/>
                          <a:cs typeface="Aptos"/>
                        </a:rPr>
                        <a:t>Chapter’s documented examples</a:t>
                      </a:r>
                    </a:p>
                  </a:txBody>
                  <a:tcPr marL="91440" marR="91440" marT="45720" marB="45720" anchor="ctr">
                    <a:solidFill>
                      <a:srgbClr val="12455E"/>
                    </a:solidFill>
                  </a:tcPr>
                </a:tc>
                <a:tc>
                  <a:txBody>
                    <a:bodyPr lIns="142875" tIns="95250" rIns="142875" bIns="95250">
                      <a:noAutofit/>
                    </a:bodyPr>
                    <a:lstStyle/>
                    <a:p>
                      <a:r>
                        <a:rPr sz="2100" b="1">
                          <a:solidFill>
                            <a:srgbClr val="FFFFFF"/>
                          </a:solidFill>
                          <a:latin typeface="Aptos"/>
                          <a:ea typeface="Aptos"/>
                          <a:cs typeface="Aptos"/>
                        </a:rPr>
                        <a:t>Stated pricing rule</a:t>
                      </a:r>
                    </a:p>
                  </a:txBody>
                  <a:tcPr marL="91440" marR="91440" marT="45720" marB="45720" anchor="ctr">
                    <a:solidFill>
                      <a:srgbClr val="12455E"/>
                    </a:solidFill>
                  </a:tcPr>
                </a:tc>
              </a:tr>
              <a:tr h="857250">
                <a:tc>
                  <a:txBody>
                    <a:bodyPr lIns="142875" tIns="95250" rIns="142875" bIns="95250">
                      <a:noAutofit/>
                    </a:bodyPr>
                    <a:lstStyle/>
                    <a:p>
                      <a:r>
                        <a:rPr sz="2100" b="0">
                          <a:solidFill>
                            <a:srgbClr val="1D2A33"/>
                          </a:solidFill>
                          <a:latin typeface="Aptos"/>
                          <a:ea typeface="Aptos"/>
                          <a:cs typeface="Aptos"/>
                        </a:rPr>
                        <a:t>FIFA World Cup 2026 guidance</a:t>
                      </a:r>
                    </a:p>
                  </a:txBody>
                  <a:tcPr marL="91440" marR="91440" marT="45720" marB="45720" anchor="ctr">
                    <a:solidFill>
                      <a:srgbClr val="F0F5F7"/>
                    </a:solidFill>
                  </a:tcPr>
                </a:tc>
                <a:tc>
                  <a:txBody>
                    <a:bodyPr lIns="142875" tIns="95250" rIns="142875" bIns="95250">
                      <a:noAutofit/>
                    </a:bodyPr>
                    <a:lstStyle/>
                    <a:p>
                      <a:r>
                        <a:rPr sz="2100" b="0">
                          <a:solidFill>
                            <a:srgbClr val="1D2A33"/>
                          </a:solidFill>
                          <a:latin typeface="Aptos"/>
                          <a:ea typeface="Aptos"/>
                          <a:cs typeface="Aptos"/>
                        </a:rPr>
                        <a:t>Revisions across sales phases after reviewing demand and availability</a:t>
                      </a:r>
                    </a:p>
                  </a:txBody>
                  <a:tcPr marL="91440" marR="91440" marT="45720" marB="45720" anchor="ctr">
                    <a:solidFill>
                      <a:srgbClr val="F0F5F7"/>
                    </a:solidFill>
                  </a:tcPr>
                </a:tc>
              </a:tr>
              <a:tr h="857250">
                <a:tc>
                  <a:txBody>
                    <a:bodyPr lIns="142875" tIns="95250" rIns="142875" bIns="95250">
                      <a:noAutofit/>
                    </a:bodyPr>
                    <a:lstStyle/>
                    <a:p>
                      <a:r>
                        <a:rPr sz="2100" b="0">
                          <a:solidFill>
                            <a:srgbClr val="1D2A33"/>
                          </a:solidFill>
                          <a:latin typeface="Aptos"/>
                          <a:ea typeface="Aptos"/>
                          <a:cs typeface="Aptos"/>
                        </a:rPr>
                        <a:t>St. Louis Cardinals guidance</a:t>
                      </a:r>
                    </a:p>
                  </a:txBody>
                  <a:tcPr marL="91440" marR="91440" marT="45720" marB="45720" anchor="ctr">
                    <a:solidFill>
                      <a:srgbClr val="FFFFFF"/>
                    </a:solidFill>
                  </a:tcPr>
                </a:tc>
                <a:tc>
                  <a:txBody>
                    <a:bodyPr lIns="142875" tIns="95250" rIns="142875" bIns="95250">
                      <a:noAutofit/>
                    </a:bodyPr>
                    <a:lstStyle/>
                    <a:p>
                      <a:r>
                        <a:rPr sz="2100" b="0">
                          <a:solidFill>
                            <a:srgbClr val="1D2A33"/>
                          </a:solidFill>
                          <a:latin typeface="Aptos"/>
                          <a:ea typeface="Aptos"/>
                          <a:cs typeface="Aptos"/>
                        </a:rPr>
                        <a:t>Daily upward or downward revisions using matchup, weather, and demand</a:t>
                      </a:r>
                    </a:p>
                  </a:txBody>
                  <a:tcPr marL="91440" marR="91440" marT="45720" marB="45720" anchor="ctr">
                    <a:solidFill>
                      <a:srgbClr val="FFFFFF"/>
                    </a:solidFill>
                  </a:tcPr>
                </a:tc>
              </a:tr>
            </a:tbl>
          </a:graphicData>
        </a:graphic>
      </p:graphicFrame>
      <p:sp>
        <p:nvSpPr>
          <p:cNvPr id="4" name="text-2">
            <a:extLst xmlns:a="http://schemas.openxmlformats.org/drawingml/2006/main">
              <a:ext uri="{FF2B5EF4-FFF2-40B4-BE49-F238E27FC236}">
                <a16:creationId xmlns:a16="http://schemas.microsoft.com/office/drawing/2014/main" id="{8D2B6439-B578-4511-89A9-9FDB0C236A67}"/>
              </a:ext>
            </a:extLst>
          </p:cNvPr>
          <p:cNvSpPr>
            <a:spLocks xmlns:a="http://schemas.openxmlformats.org/drawingml/2006/main" noGrp="1"/>
          </p:cNvSpPr>
          <p:nvPr/>
        </p:nvSpPr>
        <p:spPr>
          <a:xfrm xmlns:a="http://schemas.openxmlformats.org/drawingml/2006/main">
            <a:off x="723900" y="5000625"/>
            <a:ext cx="10744200" cy="1085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2250" b="0" i="0">
                <a:solidFill>
                  <a:srgbClr val="12455E"/>
                </a:solidFill>
                <a:latin typeface="Aptos"/>
                <a:ea typeface="Aptos"/>
                <a:cs typeface="Aptos"/>
              </a:defRPr>
            </a:pPr>
            <a:r>
              <a:rPr sz="2250" b="0" i="0">
                <a:solidFill>
                  <a:srgbClr val="12455E"/>
                </a:solidFill>
                <a:latin typeface="Aptos"/>
                <a:ea typeface="Aptos"/>
                <a:cs typeface="Aptos"/>
              </a:rPr>
              <a:t>FIFA rejected the dynamic label because revisions were not automatic. The chapter’s definition is broader.</a:t>
            </a:r>
          </a:p>
        </p:txBody>
      </p:sp>
      <p:sp>
        <p:nvSpPr>
          <p:cNvPr id="5" name="">
            <a:extLst xmlns:a="http://schemas.openxmlformats.org/drawingml/2006/main">
              <a:ext uri="{FF2B5EF4-FFF2-40B4-BE49-F238E27FC236}">
                <a16:creationId xmlns:a16="http://schemas.microsoft.com/office/drawing/2014/main" id="{AC7462C8-47BB-403A-8889-A09041ABFA90}"/>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6" name="text-4">
            <a:extLst xmlns:a="http://schemas.openxmlformats.org/drawingml/2006/main">
              <a:ext uri="{FF2B5EF4-FFF2-40B4-BE49-F238E27FC236}">
                <a16:creationId xmlns:a16="http://schemas.microsoft.com/office/drawing/2014/main" id="{988048E0-2A9A-431C-B10D-7842C129713E}"/>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Variable And Dynamic Pricing</a:t>
            </a:r>
          </a:p>
        </p:txBody>
      </p:sp>
      <p:sp>
        <p:nvSpPr>
          <p:cNvPr id="7" name="text-5">
            <a:extLst xmlns:a="http://schemas.openxmlformats.org/drawingml/2006/main">
              <a:ext uri="{FF2B5EF4-FFF2-40B4-BE49-F238E27FC236}">
                <a16:creationId xmlns:a16="http://schemas.microsoft.com/office/drawing/2014/main" id="{B1CF2099-68A3-4B1D-98A1-5C6899EF006A}"/>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22</a:t>
            </a:r>
          </a:p>
        </p:txBody>
      </p:sp>
    </p:spTree>
    <p:extLst>
      <p:ext uri="{BB962C8B-B14F-4D97-AF65-F5344CB8AC3E}">
        <p14:creationId xmlns:p14="http://schemas.microsoft.com/office/powerpoint/2010/main" val="1968606728"/>
      </p:ext>
    </p:extLst>
  </p:cSld>
</p:sld>
</file>

<file path=ppt/slides/slide2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text-0">
            <a:extLst xmlns:a="http://schemas.openxmlformats.org/drawingml/2006/main">
              <a:ext uri="{FF2B5EF4-FFF2-40B4-BE49-F238E27FC236}">
                <a16:creationId xmlns:a16="http://schemas.microsoft.com/office/drawing/2014/main" id="{76CEAED3-C24D-4854-A1DA-04C3E3C793C3}"/>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4  /  LESSON</a:t>
            </a:r>
          </a:p>
        </p:txBody>
      </p:sp>
      <p:sp>
        <p:nvSpPr>
          <p:cNvPr id="2" name="text-1">
            <a:extLst xmlns:a="http://schemas.openxmlformats.org/drawingml/2006/main">
              <a:ext uri="{FF2B5EF4-FFF2-40B4-BE49-F238E27FC236}">
                <a16:creationId xmlns:a16="http://schemas.microsoft.com/office/drawing/2014/main" id="{2EA27DED-A1B3-4620-B3A1-2B0BDADE4D11}"/>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Figure 4.4: Primary and secondary markets</a:t>
            </a:r>
          </a:p>
        </p:txBody>
      </p:sp>
      <p:pic>
        <p:nvPicPr>
          <p:cNvPr id="10" name=""/>
          <p:cNvPicPr>
            <a:picLocks xmlns:a="http://schemas.openxmlformats.org/drawingml/2006/main" noChangeAspect="1"/>
          </p:cNvPicPr>
          <p:nvPr/>
        </p:nvPicPr>
        <p:blipFill>
          <a:blip xmlns:r="http://schemas.openxmlformats.org/officeDocument/2006/relationships" xmlns:a="http://schemas.openxmlformats.org/drawingml/2006/main" r:embed="Re2517de310a54cc7"/>
          <a:stretch xmlns:a="http://schemas.openxmlformats.org/drawingml/2006/main"/>
        </p:blipFill>
        <p:spPr>
          <a:xfrm xmlns:a="http://schemas.openxmlformats.org/drawingml/2006/main">
            <a:off x="1029314" y="1657350"/>
            <a:ext cx="10133372" cy="3943350"/>
          </a:xfrm>
          <a:prstGeom xmlns:a="http://schemas.openxmlformats.org/drawingml/2006/main" prst="rect">
            <a:avLst/>
          </a:prstGeom>
        </p:spPr>
      </p:pic>
      <p:sp>
        <p:nvSpPr>
          <p:cNvPr id="4" name="text-2">
            <a:extLst xmlns:a="http://schemas.openxmlformats.org/drawingml/2006/main">
              <a:ext uri="{FF2B5EF4-FFF2-40B4-BE49-F238E27FC236}">
                <a16:creationId xmlns:a16="http://schemas.microsoft.com/office/drawing/2014/main" id="{F5D16B7B-6FFA-44C5-959A-C0ED0A1E8038}"/>
              </a:ext>
            </a:extLst>
          </p:cNvPr>
          <p:cNvSpPr>
            <a:spLocks xmlns:a="http://schemas.openxmlformats.org/drawingml/2006/main" noGrp="1"/>
          </p:cNvSpPr>
          <p:nvPr/>
        </p:nvSpPr>
        <p:spPr>
          <a:xfrm xmlns:a="http://schemas.openxmlformats.org/drawingml/2006/main">
            <a:off x="685800" y="5676900"/>
            <a:ext cx="10820400"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875" b="1" i="0">
                <a:solidFill>
                  <a:srgbClr val="12455E"/>
                </a:solidFill>
                <a:latin typeface="Aptos"/>
                <a:ea typeface="Aptos"/>
                <a:cs typeface="Aptos"/>
              </a:defRPr>
            </a:pPr>
            <a:r>
              <a:rPr sz="1875" b="1" i="0">
                <a:solidFill>
                  <a:srgbClr val="12455E"/>
                </a:solidFill>
                <a:latin typeface="Aptos"/>
                <a:ea typeface="Aptos"/>
                <a:cs typeface="Aptos"/>
              </a:rPr>
              <a:t>Trace the ticket separately from the payments. Who receives the resale price?</a:t>
            </a:r>
          </a:p>
        </p:txBody>
      </p:sp>
      <p:sp>
        <p:nvSpPr>
          <p:cNvPr id="5" name="">
            <a:extLst xmlns:a="http://schemas.openxmlformats.org/drawingml/2006/main">
              <a:ext uri="{FF2B5EF4-FFF2-40B4-BE49-F238E27FC236}">
                <a16:creationId xmlns:a16="http://schemas.microsoft.com/office/drawing/2014/main" id="{6522E83F-FE9B-477B-A86D-A1C3F9395691}"/>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6" name="text-4">
            <a:extLst xmlns:a="http://schemas.openxmlformats.org/drawingml/2006/main">
              <a:ext uri="{FF2B5EF4-FFF2-40B4-BE49-F238E27FC236}">
                <a16:creationId xmlns:a16="http://schemas.microsoft.com/office/drawing/2014/main" id="{286AA1DC-70BD-4CAE-BBC9-2C7B1E7469BB}"/>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Primary And Secondary Ticket Markets</a:t>
            </a:r>
          </a:p>
        </p:txBody>
      </p:sp>
      <p:sp>
        <p:nvSpPr>
          <p:cNvPr id="7" name="text-5">
            <a:extLst xmlns:a="http://schemas.openxmlformats.org/drawingml/2006/main">
              <a:ext uri="{FF2B5EF4-FFF2-40B4-BE49-F238E27FC236}">
                <a16:creationId xmlns:a16="http://schemas.microsoft.com/office/drawing/2014/main" id="{331EFFFD-3080-4826-A803-5E82F3921E5D}"/>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23</a:t>
            </a:r>
          </a:p>
        </p:txBody>
      </p:sp>
    </p:spTree>
    <p:extLst>
      <p:ext uri="{BB962C8B-B14F-4D97-AF65-F5344CB8AC3E}">
        <p14:creationId xmlns:p14="http://schemas.microsoft.com/office/powerpoint/2010/main" val="1676282136"/>
      </p:ext>
    </p:extLst>
  </p:cSld>
</p:sld>
</file>

<file path=ppt/slides/slide2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text-0">
            <a:extLst xmlns:a="http://schemas.openxmlformats.org/drawingml/2006/main">
              <a:ext uri="{FF2B5EF4-FFF2-40B4-BE49-F238E27FC236}">
                <a16:creationId xmlns:a16="http://schemas.microsoft.com/office/drawing/2014/main" id="{23678D2C-7A02-4378-81A2-45EB89CE28E7}"/>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4  /  OPTIONAL CALCULATION</a:t>
            </a:r>
          </a:p>
        </p:txBody>
      </p:sp>
      <p:sp>
        <p:nvSpPr>
          <p:cNvPr id="2" name="text-1">
            <a:extLst xmlns:a="http://schemas.openxmlformats.org/drawingml/2006/main">
              <a:ext uri="{FF2B5EF4-FFF2-40B4-BE49-F238E27FC236}">
                <a16:creationId xmlns:a16="http://schemas.microsoft.com/office/drawing/2014/main" id="{4F218DCA-13E5-49B0-9F02-9CB39C2D3060}"/>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Who captures the resale dollars?</a:t>
            </a:r>
          </a:p>
        </p:txBody>
      </p:sp>
      <p:graphicFrame>
        <p:nvGraphicFramePr>
          <p:cNvPr id="10" name=""/>
          <p:cNvGraphicFramePr/>
          <p:nvPr/>
        </p:nvGraphicFramePr>
        <p:xfrm>
          <a:off xmlns:a="http://schemas.openxmlformats.org/drawingml/2006/main" x="685800" y="1809750"/>
          <a:ext xmlns:a="http://schemas.openxmlformats.org/drawingml/2006/main" cx="10820400" cy="2952750"/>
        </p:xfrm>
        <a:graphic xmlns:a="http://schemas.openxmlformats.org/drawingml/2006/main">
          <a:graphicData uri="http://schemas.openxmlformats.org/drawingml/2006/table">
            <a:tbl>
              <a:tblPr/>
              <a:tblGrid>
                <a:gridCol w="4819650"/>
                <a:gridCol w="3619500"/>
                <a:gridCol w="2381250"/>
              </a:tblGrid>
              <a:tr h="590550">
                <a:tc>
                  <a:txBody>
                    <a:bodyPr lIns="142875" tIns="95250" rIns="142875" bIns="95250">
                      <a:noAutofit/>
                    </a:bodyPr>
                    <a:lstStyle/>
                    <a:p>
                      <a:r>
                        <a:rPr sz="1950" b="1">
                          <a:solidFill>
                            <a:srgbClr val="FFFFFF"/>
                          </a:solidFill>
                          <a:latin typeface="Aptos"/>
                          <a:ea typeface="Aptos"/>
                          <a:cs typeface="Aptos"/>
                        </a:rPr>
                        <a:t>Book example</a:t>
                      </a:r>
                    </a:p>
                  </a:txBody>
                  <a:tcPr marL="91440" marR="91440" marT="45720" marB="45720" anchor="ctr">
                    <a:solidFill>
                      <a:srgbClr val="12455E"/>
                    </a:solidFill>
                  </a:tcPr>
                </a:tc>
                <a:tc>
                  <a:txBody>
                    <a:bodyPr lIns="142875" tIns="95250" rIns="142875" bIns="95250">
                      <a:noAutofit/>
                    </a:bodyPr>
                    <a:lstStyle/>
                    <a:p>
                      <a:r>
                        <a:rPr sz="1950" b="1">
                          <a:solidFill>
                            <a:srgbClr val="FFFFFF"/>
                          </a:solidFill>
                          <a:latin typeface="Aptos"/>
                          <a:ea typeface="Aptos"/>
                          <a:cs typeface="Aptos"/>
                        </a:rPr>
                        <a:t>Calculation</a:t>
                      </a:r>
                    </a:p>
                  </a:txBody>
                  <a:tcPr marL="91440" marR="91440" marT="45720" marB="45720" anchor="ctr">
                    <a:solidFill>
                      <a:srgbClr val="12455E"/>
                    </a:solidFill>
                  </a:tcPr>
                </a:tc>
                <a:tc>
                  <a:txBody>
                    <a:bodyPr lIns="142875" tIns="95250" rIns="142875" bIns="95250">
                      <a:noAutofit/>
                    </a:bodyPr>
                    <a:lstStyle/>
                    <a:p>
                      <a:r>
                        <a:rPr sz="1950" b="1">
                          <a:solidFill>
                            <a:srgbClr val="FFFFFF"/>
                          </a:solidFill>
                          <a:latin typeface="Aptos"/>
                          <a:ea typeface="Aptos"/>
                          <a:cs typeface="Aptos"/>
                        </a:rPr>
                        <a:t>Amount</a:t>
                      </a:r>
                    </a:p>
                  </a:txBody>
                  <a:tcPr marL="91440" marR="91440" marT="45720" marB="45720" anchor="ctr">
                    <a:solidFill>
                      <a:srgbClr val="12455E"/>
                    </a:solidFill>
                  </a:tcPr>
                </a:tc>
              </a:tr>
              <a:tr h="590550">
                <a:tc>
                  <a:txBody>
                    <a:bodyPr lIns="142875" tIns="95250" rIns="142875" bIns="95250">
                      <a:noAutofit/>
                    </a:bodyPr>
                    <a:lstStyle/>
                    <a:p>
                      <a:r>
                        <a:rPr sz="1950" b="0">
                          <a:solidFill>
                            <a:srgbClr val="1D2A33"/>
                          </a:solidFill>
                          <a:latin typeface="Aptos"/>
                          <a:ea typeface="Aptos"/>
                          <a:cs typeface="Aptos"/>
                        </a:rPr>
                        <a:t>Final buyer: value $140, pays $110</a:t>
                      </a:r>
                    </a:p>
                  </a:txBody>
                  <a:tcPr marL="91440" marR="91440" marT="45720" marB="45720" anchor="ctr">
                    <a:solidFill>
                      <a:srgbClr val="F0F5F7"/>
                    </a:solidFill>
                  </a:tcPr>
                </a:tc>
                <a:tc>
                  <a:txBody>
                    <a:bodyPr lIns="142875" tIns="95250" rIns="142875" bIns="95250">
                      <a:noAutofit/>
                    </a:bodyPr>
                    <a:lstStyle/>
                    <a:p>
                      <a:r>
                        <a:rPr sz="1950" b="0">
                          <a:solidFill>
                            <a:srgbClr val="1D2A33"/>
                          </a:solidFill>
                          <a:latin typeface="Aptos"/>
                          <a:ea typeface="Aptos"/>
                          <a:cs typeface="Aptos"/>
                        </a:rPr>
                        <a:t>$140 − $110</a:t>
                      </a:r>
                    </a:p>
                  </a:txBody>
                  <a:tcPr marL="91440" marR="91440" marT="45720" marB="45720" anchor="ctr">
                    <a:solidFill>
                      <a:srgbClr val="F0F5F7"/>
                    </a:solidFill>
                  </a:tcPr>
                </a:tc>
                <a:tc>
                  <a:txBody>
                    <a:bodyPr lIns="142875" tIns="95250" rIns="142875" bIns="95250">
                      <a:noAutofit/>
                    </a:bodyPr>
                    <a:lstStyle/>
                    <a:p>
                      <a:r>
                        <a:rPr sz="1950" b="0">
                          <a:solidFill>
                            <a:srgbClr val="1D2A33"/>
                          </a:solidFill>
                          <a:latin typeface="Aptos"/>
                          <a:ea typeface="Aptos"/>
                          <a:cs typeface="Aptos"/>
                        </a:rPr>
                        <a:t>$30 surplus</a:t>
                      </a:r>
                    </a:p>
                  </a:txBody>
                  <a:tcPr marL="91440" marR="91440" marT="45720" marB="45720" anchor="ctr">
                    <a:solidFill>
                      <a:srgbClr val="F0F5F7"/>
                    </a:solidFill>
                  </a:tcPr>
                </a:tc>
              </a:tr>
              <a:tr h="590550">
                <a:tc>
                  <a:txBody>
                    <a:bodyPr lIns="142875" tIns="95250" rIns="142875" bIns="95250">
                      <a:noAutofit/>
                    </a:bodyPr>
                    <a:lstStyle/>
                    <a:p>
                      <a:r>
                        <a:rPr sz="1950" b="0">
                          <a:solidFill>
                            <a:srgbClr val="1D2A33"/>
                          </a:solidFill>
                          <a:latin typeface="Aptos"/>
                          <a:ea typeface="Aptos"/>
                          <a:cs typeface="Aptos"/>
                        </a:rPr>
                        <a:t>Reseller: receives $100, paid $60</a:t>
                      </a:r>
                    </a:p>
                  </a:txBody>
                  <a:tcPr marL="91440" marR="91440" marT="45720" marB="45720" anchor="ctr">
                    <a:solidFill>
                      <a:srgbClr val="FFFFFF"/>
                    </a:solidFill>
                  </a:tcPr>
                </a:tc>
                <a:tc>
                  <a:txBody>
                    <a:bodyPr lIns="142875" tIns="95250" rIns="142875" bIns="95250">
                      <a:noAutofit/>
                    </a:bodyPr>
                    <a:lstStyle/>
                    <a:p>
                      <a:r>
                        <a:rPr sz="1950" b="0">
                          <a:solidFill>
                            <a:srgbClr val="1D2A33"/>
                          </a:solidFill>
                          <a:latin typeface="Aptos"/>
                          <a:ea typeface="Aptos"/>
                          <a:cs typeface="Aptos"/>
                        </a:rPr>
                        <a:t>$100 − $60</a:t>
                      </a:r>
                    </a:p>
                  </a:txBody>
                  <a:tcPr marL="91440" marR="91440" marT="45720" marB="45720" anchor="ctr">
                    <a:solidFill>
                      <a:srgbClr val="FFFFFF"/>
                    </a:solidFill>
                  </a:tcPr>
                </a:tc>
                <a:tc>
                  <a:txBody>
                    <a:bodyPr lIns="142875" tIns="95250" rIns="142875" bIns="95250">
                      <a:noAutofit/>
                    </a:bodyPr>
                    <a:lstStyle/>
                    <a:p>
                      <a:r>
                        <a:rPr sz="1950" b="0">
                          <a:solidFill>
                            <a:srgbClr val="1D2A33"/>
                          </a:solidFill>
                          <a:latin typeface="Aptos"/>
                          <a:ea typeface="Aptos"/>
                          <a:cs typeface="Aptos"/>
                        </a:rPr>
                        <a:t>$40 net gain</a:t>
                      </a:r>
                    </a:p>
                  </a:txBody>
                  <a:tcPr marL="91440" marR="91440" marT="45720" marB="45720" anchor="ctr">
                    <a:solidFill>
                      <a:srgbClr val="FFFFFF"/>
                    </a:solidFill>
                  </a:tcPr>
                </a:tc>
              </a:tr>
              <a:tr h="590550">
                <a:tc>
                  <a:txBody>
                    <a:bodyPr lIns="142875" tIns="95250" rIns="142875" bIns="95250">
                      <a:noAutofit/>
                    </a:bodyPr>
                    <a:lstStyle/>
                    <a:p>
                      <a:r>
                        <a:rPr sz="1950" b="0">
                          <a:solidFill>
                            <a:srgbClr val="1D2A33"/>
                          </a:solidFill>
                          <a:latin typeface="Aptos"/>
                          <a:ea typeface="Aptos"/>
                          <a:cs typeface="Aptos"/>
                        </a:rPr>
                        <a:t>Platform: retains part of $110</a:t>
                      </a:r>
                    </a:p>
                  </a:txBody>
                  <a:tcPr marL="91440" marR="91440" marT="45720" marB="45720" anchor="ctr">
                    <a:solidFill>
                      <a:srgbClr val="F0F5F7"/>
                    </a:solidFill>
                  </a:tcPr>
                </a:tc>
                <a:tc>
                  <a:txBody>
                    <a:bodyPr lIns="142875" tIns="95250" rIns="142875" bIns="95250">
                      <a:noAutofit/>
                    </a:bodyPr>
                    <a:lstStyle/>
                    <a:p>
                      <a:r>
                        <a:rPr sz="1950" b="0">
                          <a:solidFill>
                            <a:srgbClr val="1D2A33"/>
                          </a:solidFill>
                          <a:latin typeface="Aptos"/>
                          <a:ea typeface="Aptos"/>
                          <a:cs typeface="Aptos"/>
                        </a:rPr>
                        <a:t>$110 − $100</a:t>
                      </a:r>
                    </a:p>
                  </a:txBody>
                  <a:tcPr marL="91440" marR="91440" marT="45720" marB="45720" anchor="ctr">
                    <a:solidFill>
                      <a:srgbClr val="F0F5F7"/>
                    </a:solidFill>
                  </a:tcPr>
                </a:tc>
                <a:tc>
                  <a:txBody>
                    <a:bodyPr lIns="142875" tIns="95250" rIns="142875" bIns="95250">
                      <a:noAutofit/>
                    </a:bodyPr>
                    <a:lstStyle/>
                    <a:p>
                      <a:r>
                        <a:rPr sz="1950" b="0">
                          <a:solidFill>
                            <a:srgbClr val="1D2A33"/>
                          </a:solidFill>
                          <a:latin typeface="Aptos"/>
                          <a:ea typeface="Aptos"/>
                          <a:cs typeface="Aptos"/>
                        </a:rPr>
                        <a:t>$10 revenue</a:t>
                      </a:r>
                    </a:p>
                  </a:txBody>
                  <a:tcPr marL="91440" marR="91440" marT="45720" marB="45720" anchor="ctr">
                    <a:solidFill>
                      <a:srgbClr val="F0F5F7"/>
                    </a:solidFill>
                  </a:tcPr>
                </a:tc>
              </a:tr>
              <a:tr h="590550">
                <a:tc>
                  <a:txBody>
                    <a:bodyPr lIns="142875" tIns="95250" rIns="142875" bIns="95250">
                      <a:noAutofit/>
                    </a:bodyPr>
                    <a:lstStyle/>
                    <a:p>
                      <a:r>
                        <a:rPr sz="1950" b="0">
                          <a:solidFill>
                            <a:srgbClr val="1D2A33"/>
                          </a:solidFill>
                          <a:latin typeface="Aptos"/>
                          <a:ea typeface="Aptos"/>
                          <a:cs typeface="Aptos"/>
                        </a:rPr>
                        <a:t>Team: original ticket payment</a:t>
                      </a:r>
                    </a:p>
                  </a:txBody>
                  <a:tcPr marL="91440" marR="91440" marT="45720" marB="45720" anchor="ctr">
                    <a:solidFill>
                      <a:srgbClr val="FFFFFF"/>
                    </a:solidFill>
                  </a:tcPr>
                </a:tc>
                <a:tc>
                  <a:txBody>
                    <a:bodyPr lIns="142875" tIns="95250" rIns="142875" bIns="95250">
                      <a:noAutofit/>
                    </a:bodyPr>
                    <a:lstStyle/>
                    <a:p>
                      <a:r>
                        <a:rPr sz="1950" b="0">
                          <a:solidFill>
                            <a:srgbClr val="1D2A33"/>
                          </a:solidFill>
                          <a:latin typeface="Aptos"/>
                          <a:ea typeface="Aptos"/>
                          <a:cs typeface="Aptos"/>
                        </a:rPr>
                        <a:t>No resale share in this example</a:t>
                      </a:r>
                    </a:p>
                  </a:txBody>
                  <a:tcPr marL="91440" marR="91440" marT="45720" marB="45720" anchor="ctr">
                    <a:solidFill>
                      <a:srgbClr val="FFFFFF"/>
                    </a:solidFill>
                  </a:tcPr>
                </a:tc>
                <a:tc>
                  <a:txBody>
                    <a:bodyPr lIns="142875" tIns="95250" rIns="142875" bIns="95250">
                      <a:noAutofit/>
                    </a:bodyPr>
                    <a:lstStyle/>
                    <a:p>
                      <a:r>
                        <a:rPr sz="1950" b="0">
                          <a:solidFill>
                            <a:srgbClr val="1D2A33"/>
                          </a:solidFill>
                          <a:latin typeface="Aptos"/>
                          <a:ea typeface="Aptos"/>
                          <a:cs typeface="Aptos"/>
                        </a:rPr>
                        <a:t>$60 revenue</a:t>
                      </a:r>
                    </a:p>
                  </a:txBody>
                  <a:tcPr marL="91440" marR="91440" marT="45720" marB="45720" anchor="ctr">
                    <a:solidFill>
                      <a:srgbClr val="FFFFFF"/>
                    </a:solidFill>
                  </a:tcPr>
                </a:tc>
              </a:tr>
            </a:tbl>
          </a:graphicData>
        </a:graphic>
      </p:graphicFrame>
      <p:sp>
        <p:nvSpPr>
          <p:cNvPr id="4" name="text-2">
            <a:extLst xmlns:a="http://schemas.openxmlformats.org/drawingml/2006/main">
              <a:ext uri="{FF2B5EF4-FFF2-40B4-BE49-F238E27FC236}">
                <a16:creationId xmlns:a16="http://schemas.microsoft.com/office/drawing/2014/main" id="{55D64154-48B4-4FE6-BBCC-AD545FBE8EE5}"/>
              </a:ext>
            </a:extLst>
          </p:cNvPr>
          <p:cNvSpPr>
            <a:spLocks xmlns:a="http://schemas.openxmlformats.org/drawingml/2006/main" noGrp="1"/>
          </p:cNvSpPr>
          <p:nvPr/>
        </p:nvSpPr>
        <p:spPr>
          <a:xfrm xmlns:a="http://schemas.openxmlformats.org/drawingml/2006/main">
            <a:off x="723900" y="5000625"/>
            <a:ext cx="10744200" cy="1085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r>
              <a:t/>
            </a:r>
          </a:p>
        </p:txBody>
      </p:sp>
      <p:sp>
        <p:nvSpPr>
          <p:cNvPr id="5" name="">
            <a:extLst xmlns:a="http://schemas.openxmlformats.org/drawingml/2006/main">
              <a:ext uri="{FF2B5EF4-FFF2-40B4-BE49-F238E27FC236}">
                <a16:creationId xmlns:a16="http://schemas.microsoft.com/office/drawing/2014/main" id="{94D0C97E-C735-447F-A52E-B47EB6295FEC}"/>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6" name="text-4">
            <a:extLst xmlns:a="http://schemas.openxmlformats.org/drawingml/2006/main">
              <a:ext uri="{FF2B5EF4-FFF2-40B4-BE49-F238E27FC236}">
                <a16:creationId xmlns:a16="http://schemas.microsoft.com/office/drawing/2014/main" id="{A4B96DCA-E2FD-4B0D-B27D-6AA7FD4F6D59}"/>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Primary And Secondary Ticket Markets</a:t>
            </a:r>
          </a:p>
        </p:txBody>
      </p:sp>
      <p:sp>
        <p:nvSpPr>
          <p:cNvPr id="7" name="text-5">
            <a:extLst xmlns:a="http://schemas.openxmlformats.org/drawingml/2006/main">
              <a:ext uri="{FF2B5EF4-FFF2-40B4-BE49-F238E27FC236}">
                <a16:creationId xmlns:a16="http://schemas.microsoft.com/office/drawing/2014/main" id="{CD8E62D0-4001-461C-8191-A847E6E761C7}"/>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24</a:t>
            </a:r>
          </a:p>
        </p:txBody>
      </p:sp>
    </p:spTree>
    <p:extLst>
      <p:ext uri="{BB962C8B-B14F-4D97-AF65-F5344CB8AC3E}">
        <p14:creationId xmlns:p14="http://schemas.microsoft.com/office/powerpoint/2010/main" val="387731203"/>
      </p:ext>
    </p:extLst>
  </p:cSld>
</p:sld>
</file>

<file path=ppt/slides/slide2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text-0">
            <a:extLst xmlns:a="http://schemas.openxmlformats.org/drawingml/2006/main">
              <a:ext uri="{FF2B5EF4-FFF2-40B4-BE49-F238E27FC236}">
                <a16:creationId xmlns:a16="http://schemas.microsoft.com/office/drawing/2014/main" id="{5BDE5CAE-364B-4229-BE43-FF8B4F3B9AA2}"/>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4  /  LESSON</a:t>
            </a:r>
          </a:p>
        </p:txBody>
      </p:sp>
      <p:sp>
        <p:nvSpPr>
          <p:cNvPr id="2" name="text-1">
            <a:extLst xmlns:a="http://schemas.openxmlformats.org/drawingml/2006/main">
              <a:ext uri="{FF2B5EF4-FFF2-40B4-BE49-F238E27FC236}">
                <a16:creationId xmlns:a16="http://schemas.microsoft.com/office/drawing/2014/main" id="{8A186E30-C42D-4C84-ACA6-8753CC90697C}"/>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Resale: allocation, costs, and disclosure</a:t>
            </a:r>
          </a:p>
        </p:txBody>
      </p:sp>
      <p:sp>
        <p:nvSpPr>
          <p:cNvPr id="3" name="text-2">
            <a:extLst xmlns:a="http://schemas.openxmlformats.org/drawingml/2006/main">
              <a:ext uri="{FF2B5EF4-FFF2-40B4-BE49-F238E27FC236}">
                <a16:creationId xmlns:a16="http://schemas.microsoft.com/office/drawing/2014/main" id="{441C98CD-CD33-410F-89BC-2FF2B98D5542}"/>
              </a:ext>
            </a:extLst>
          </p:cNvPr>
          <p:cNvSpPr>
            <a:spLocks xmlns:a="http://schemas.openxmlformats.org/drawingml/2006/main" noGrp="1"/>
          </p:cNvSpPr>
          <p:nvPr/>
        </p:nvSpPr>
        <p:spPr>
          <a:xfrm xmlns:a="http://schemas.openxmlformats.org/drawingml/2006/main">
            <a:off x="723900" y="1819275"/>
            <a:ext cx="10744200" cy="3524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marL="254000" indent="-152400" algn="l">
              <a:spcAft>
                <a:spcPts val="1600"/>
              </a:spcAft>
              <a:buChar char="•"/>
              <a:defRPr sz="2400" b="0" i="0">
                <a:solidFill>
                  <a:srgbClr val="1D2A33"/>
                </a:solidFill>
                <a:latin typeface="Aptos"/>
                <a:ea typeface="Aptos"/>
                <a:cs typeface="Aptos"/>
              </a:defRPr>
            </a:pPr>
            <a:r>
              <a:t>A change of plans creates gains when a ticket reaches someone who values attending more.</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Search, fraud risk, fees, and transfer restrictions can reduce those gains. Refunds or authorized exchanges offer alternatives.</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The FTC’s May 2025 rule introduced upfront total-price requirements for live-event tickets, including resale.</a:t>
            </a:r>
          </a:p>
        </p:txBody>
      </p:sp>
      <p:sp>
        <p:nvSpPr>
          <p:cNvPr id="4" name="">
            <a:extLst xmlns:a="http://schemas.openxmlformats.org/drawingml/2006/main">
              <a:ext uri="{FF2B5EF4-FFF2-40B4-BE49-F238E27FC236}">
                <a16:creationId xmlns:a16="http://schemas.microsoft.com/office/drawing/2014/main" id="{031E350B-547E-4EF2-BAF6-87C19D6868D9}"/>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5" name="text-4">
            <a:extLst xmlns:a="http://schemas.openxmlformats.org/drawingml/2006/main">
              <a:ext uri="{FF2B5EF4-FFF2-40B4-BE49-F238E27FC236}">
                <a16:creationId xmlns:a16="http://schemas.microsoft.com/office/drawing/2014/main" id="{02D39366-1E26-46F6-B141-E0E8FA435FA4}"/>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Primary And Secondary Ticket Markets</a:t>
            </a:r>
          </a:p>
        </p:txBody>
      </p:sp>
      <p:sp>
        <p:nvSpPr>
          <p:cNvPr id="6" name="text-5">
            <a:extLst xmlns:a="http://schemas.openxmlformats.org/drawingml/2006/main">
              <a:ext uri="{FF2B5EF4-FFF2-40B4-BE49-F238E27FC236}">
                <a16:creationId xmlns:a16="http://schemas.microsoft.com/office/drawing/2014/main" id="{63DDD639-BA3A-4893-9DC2-42ABC287ED58}"/>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25</a:t>
            </a:r>
          </a:p>
        </p:txBody>
      </p:sp>
    </p:spTree>
    <p:extLst>
      <p:ext uri="{BB962C8B-B14F-4D97-AF65-F5344CB8AC3E}">
        <p14:creationId xmlns:p14="http://schemas.microsoft.com/office/powerpoint/2010/main" val="1528671071"/>
      </p:ext>
    </p:extLst>
  </p:cSld>
</p:sld>
</file>

<file path=ppt/slides/slide2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text-0">
            <a:extLst xmlns:a="http://schemas.openxmlformats.org/drawingml/2006/main">
              <a:ext uri="{FF2B5EF4-FFF2-40B4-BE49-F238E27FC236}">
                <a16:creationId xmlns:a16="http://schemas.microsoft.com/office/drawing/2014/main" id="{B6EF1942-2D43-43AC-94B4-D29979056517}"/>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4  /  LESSON</a:t>
            </a:r>
          </a:p>
        </p:txBody>
      </p:sp>
      <p:sp>
        <p:nvSpPr>
          <p:cNvPr id="2" name="text-1">
            <a:extLst xmlns:a="http://schemas.openxmlformats.org/drawingml/2006/main">
              <a:ext uri="{FF2B5EF4-FFF2-40B4-BE49-F238E27FC236}">
                <a16:creationId xmlns:a16="http://schemas.microsoft.com/office/drawing/2014/main" id="{F60D06D1-0695-4807-94E5-F560E29E17CB}"/>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What does attendance measure?</a:t>
            </a:r>
          </a:p>
        </p:txBody>
      </p:sp>
      <p:sp>
        <p:nvSpPr>
          <p:cNvPr id="3" name="text-2">
            <a:extLst xmlns:a="http://schemas.openxmlformats.org/drawingml/2006/main">
              <a:ext uri="{FF2B5EF4-FFF2-40B4-BE49-F238E27FC236}">
                <a16:creationId xmlns:a16="http://schemas.microsoft.com/office/drawing/2014/main" id="{06EF9FBA-FC69-4781-B83E-DE23105B277E}"/>
              </a:ext>
            </a:extLst>
          </p:cNvPr>
          <p:cNvSpPr>
            <a:spLocks xmlns:a="http://schemas.openxmlformats.org/drawingml/2006/main" noGrp="1"/>
          </p:cNvSpPr>
          <p:nvPr/>
        </p:nvSpPr>
        <p:spPr>
          <a:xfrm xmlns:a="http://schemas.openxmlformats.org/drawingml/2006/main">
            <a:off x="723900" y="1819275"/>
            <a:ext cx="10744200" cy="3524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marL="254000" indent="-152400" algn="l">
              <a:spcAft>
                <a:spcPts val="1600"/>
              </a:spcAft>
              <a:buChar char="•"/>
              <a:defRPr sz="2400" b="0" i="0">
                <a:solidFill>
                  <a:srgbClr val="1D2A33"/>
                </a:solidFill>
                <a:latin typeface="Aptos"/>
                <a:ea typeface="Aptos"/>
                <a:cs typeface="Aptos"/>
              </a:defRPr>
            </a:pPr>
            <a:r>
              <a:t>Tickets sold or distributed count allocations. Turnstile attendance counts people entering.</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A paid no-show leaves ticket revenue unchanged but affects concessions, staffing, and atmosphere.</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Attendance combines demand with price, capacity, and ticketing rules.</a:t>
            </a:r>
          </a:p>
        </p:txBody>
      </p:sp>
      <p:sp>
        <p:nvSpPr>
          <p:cNvPr id="4" name="">
            <a:extLst xmlns:a="http://schemas.openxmlformats.org/drawingml/2006/main">
              <a:ext uri="{FF2B5EF4-FFF2-40B4-BE49-F238E27FC236}">
                <a16:creationId xmlns:a16="http://schemas.microsoft.com/office/drawing/2014/main" id="{1118A684-FF7D-4325-A0E3-EE71DD99A146}"/>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5" name="text-4">
            <a:extLst xmlns:a="http://schemas.openxmlformats.org/drawingml/2006/main">
              <a:ext uri="{FF2B5EF4-FFF2-40B4-BE49-F238E27FC236}">
                <a16:creationId xmlns:a16="http://schemas.microsoft.com/office/drawing/2014/main" id="{DC4F0414-9E6E-4297-8627-707924657552}"/>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What Determines Attendance?</a:t>
            </a:r>
          </a:p>
        </p:txBody>
      </p:sp>
      <p:sp>
        <p:nvSpPr>
          <p:cNvPr id="6" name="text-5">
            <a:extLst xmlns:a="http://schemas.openxmlformats.org/drawingml/2006/main">
              <a:ext uri="{FF2B5EF4-FFF2-40B4-BE49-F238E27FC236}">
                <a16:creationId xmlns:a16="http://schemas.microsoft.com/office/drawing/2014/main" id="{AFB04FA3-4EFB-474C-85A6-344270AA99FF}"/>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26</a:t>
            </a:r>
          </a:p>
        </p:txBody>
      </p:sp>
    </p:spTree>
    <p:extLst>
      <p:ext uri="{BB962C8B-B14F-4D97-AF65-F5344CB8AC3E}">
        <p14:creationId xmlns:p14="http://schemas.microsoft.com/office/powerpoint/2010/main" val="1037169123"/>
      </p:ext>
    </p:extLst>
  </p:cSld>
</p:sld>
</file>

<file path=ppt/slides/slide2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text-0">
            <a:extLst xmlns:a="http://schemas.openxmlformats.org/drawingml/2006/main">
              <a:ext uri="{FF2B5EF4-FFF2-40B4-BE49-F238E27FC236}">
                <a16:creationId xmlns:a16="http://schemas.microsoft.com/office/drawing/2014/main" id="{7FD1E894-7C40-4965-9331-6D98AD878D9F}"/>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4  /  LESSON</a:t>
            </a:r>
          </a:p>
        </p:txBody>
      </p:sp>
      <p:sp>
        <p:nvSpPr>
          <p:cNvPr id="2" name="text-1">
            <a:extLst xmlns:a="http://schemas.openxmlformats.org/drawingml/2006/main">
              <a:ext uri="{FF2B5EF4-FFF2-40B4-BE49-F238E27FC236}">
                <a16:creationId xmlns:a16="http://schemas.microsoft.com/office/drawing/2014/main" id="{BA492C8B-650C-4317-A3BE-6F77E1A53039}"/>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Attendance: prices and purchasing power</a:t>
            </a:r>
          </a:p>
        </p:txBody>
      </p:sp>
      <p:graphicFrame>
        <p:nvGraphicFramePr>
          <p:cNvPr id="10" name=""/>
          <p:cNvGraphicFramePr/>
          <p:nvPr/>
        </p:nvGraphicFramePr>
        <p:xfrm>
          <a:off xmlns:a="http://schemas.openxmlformats.org/drawingml/2006/main" x="685800" y="1809750"/>
          <a:ext xmlns:a="http://schemas.openxmlformats.org/drawingml/2006/main" cx="10820400" cy="3000375"/>
        </p:xfrm>
        <a:graphic xmlns:a="http://schemas.openxmlformats.org/drawingml/2006/main">
          <a:graphicData uri="http://schemas.openxmlformats.org/drawingml/2006/table">
            <a:tbl>
              <a:tblPr/>
              <a:tblGrid>
                <a:gridCol w="3143250"/>
                <a:gridCol w="4152900"/>
                <a:gridCol w="3524250"/>
              </a:tblGrid>
              <a:tr h="750094">
                <a:tc>
                  <a:txBody>
                    <a:bodyPr lIns="142875" tIns="95250" rIns="142875" bIns="95250">
                      <a:noAutofit/>
                    </a:bodyPr>
                    <a:lstStyle/>
                    <a:p>
                      <a:r>
                        <a:rPr sz="1875" b="1">
                          <a:solidFill>
                            <a:srgbClr val="FFFFFF"/>
                          </a:solidFill>
                          <a:latin typeface="Aptos"/>
                          <a:ea typeface="Aptos"/>
                          <a:cs typeface="Aptos"/>
                        </a:rPr>
                        <a:t>Table 4.1 factor</a:t>
                      </a:r>
                    </a:p>
                  </a:txBody>
                  <a:tcPr marL="91440" marR="91440" marT="45720" marB="45720" anchor="ctr">
                    <a:solidFill>
                      <a:srgbClr val="12455E"/>
                    </a:solidFill>
                  </a:tcPr>
                </a:tc>
                <a:tc>
                  <a:txBody>
                    <a:bodyPr lIns="142875" tIns="95250" rIns="142875" bIns="95250">
                      <a:noAutofit/>
                    </a:bodyPr>
                    <a:lstStyle/>
                    <a:p>
                      <a:r>
                        <a:rPr sz="1875" b="1">
                          <a:solidFill>
                            <a:srgbClr val="FFFFFF"/>
                          </a:solidFill>
                          <a:latin typeface="Aptos"/>
                          <a:ea typeface="Aptos"/>
                          <a:cs typeface="Aptos"/>
                        </a:rPr>
                        <a:t>Mechanism</a:t>
                      </a:r>
                    </a:p>
                  </a:txBody>
                  <a:tcPr marL="91440" marR="91440" marT="45720" marB="45720" anchor="ctr">
                    <a:solidFill>
                      <a:srgbClr val="12455E"/>
                    </a:solidFill>
                  </a:tcPr>
                </a:tc>
                <a:tc>
                  <a:txBody>
                    <a:bodyPr lIns="142875" tIns="95250" rIns="142875" bIns="95250">
                      <a:noAutofit/>
                    </a:bodyPr>
                    <a:lstStyle/>
                    <a:p>
                      <a:r>
                        <a:rPr sz="1875" b="1">
                          <a:solidFill>
                            <a:srgbClr val="FFFFFF"/>
                          </a:solidFill>
                          <a:latin typeface="Aptos"/>
                          <a:ea typeface="Aptos"/>
                          <a:cs typeface="Aptos"/>
                        </a:rPr>
                        <a:t>Interpretive caution</a:t>
                      </a:r>
                    </a:p>
                  </a:txBody>
                  <a:tcPr marL="91440" marR="91440" marT="45720" marB="45720" anchor="ctr">
                    <a:solidFill>
                      <a:srgbClr val="12455E"/>
                    </a:solidFill>
                  </a:tcPr>
                </a:tc>
              </a:tr>
              <a:tr h="750094">
                <a:tc>
                  <a:txBody>
                    <a:bodyPr lIns="142875" tIns="95250" rIns="142875" bIns="95250">
                      <a:noAutofit/>
                    </a:bodyPr>
                    <a:lstStyle/>
                    <a:p>
                      <a:r>
                        <a:rPr sz="1875" b="0">
                          <a:solidFill>
                            <a:srgbClr val="1D2A33"/>
                          </a:solidFill>
                          <a:latin typeface="Aptos"/>
                          <a:ea typeface="Aptos"/>
                          <a:cs typeface="Aptos"/>
                        </a:rPr>
                        <a:t>Ticket price</a:t>
                      </a:r>
                    </a:p>
                  </a:txBody>
                  <a:tcPr marL="91440" marR="91440" marT="45720" marB="45720" anchor="ctr">
                    <a:solidFill>
                      <a:srgbClr val="F0F5F7"/>
                    </a:solidFill>
                  </a:tcPr>
                </a:tc>
                <a:tc>
                  <a:txBody>
                    <a:bodyPr lIns="142875" tIns="95250" rIns="142875" bIns="95250">
                      <a:noAutofit/>
                    </a:bodyPr>
                    <a:lstStyle/>
                    <a:p>
                      <a:r>
                        <a:rPr sz="1875" b="0">
                          <a:solidFill>
                            <a:srgbClr val="1D2A33"/>
                          </a:solidFill>
                          <a:latin typeface="Aptos"/>
                          <a:ea typeface="Aptos"/>
                          <a:cs typeface="Aptos"/>
                        </a:rPr>
                        <a:t>A higher price reduces quantity demanded, other things equal.</a:t>
                      </a:r>
                    </a:p>
                  </a:txBody>
                  <a:tcPr marL="91440" marR="91440" marT="45720" marB="45720" anchor="ctr">
                    <a:solidFill>
                      <a:srgbClr val="F0F5F7"/>
                    </a:solidFill>
                  </a:tcPr>
                </a:tc>
                <a:tc>
                  <a:txBody>
                    <a:bodyPr lIns="142875" tIns="95250" rIns="142875" bIns="95250">
                      <a:noAutofit/>
                    </a:bodyPr>
                    <a:lstStyle/>
                    <a:p>
                      <a:r>
                        <a:rPr sz="1875" b="0">
                          <a:solidFill>
                            <a:srgbClr val="1D2A33"/>
                          </a:solidFill>
                          <a:latin typeface="Aptos"/>
                          <a:ea typeface="Aptos"/>
                          <a:cs typeface="Aptos"/>
                        </a:rPr>
                        <a:t>High-demand games often also have high prices.</a:t>
                      </a:r>
                    </a:p>
                  </a:txBody>
                  <a:tcPr marL="91440" marR="91440" marT="45720" marB="45720" anchor="ctr">
                    <a:solidFill>
                      <a:srgbClr val="F0F5F7"/>
                    </a:solidFill>
                  </a:tcPr>
                </a:tc>
              </a:tr>
              <a:tr h="750094">
                <a:tc>
                  <a:txBody>
                    <a:bodyPr lIns="142875" tIns="95250" rIns="142875" bIns="95250">
                      <a:noAutofit/>
                    </a:bodyPr>
                    <a:lstStyle/>
                    <a:p>
                      <a:r>
                        <a:rPr sz="1875" b="0">
                          <a:solidFill>
                            <a:srgbClr val="1D2A33"/>
                          </a:solidFill>
                          <a:latin typeface="Aptos"/>
                          <a:ea typeface="Aptos"/>
                          <a:cs typeface="Aptos"/>
                        </a:rPr>
                        <a:t>Related-product prices and full trip cost</a:t>
                      </a:r>
                    </a:p>
                  </a:txBody>
                  <a:tcPr marL="91440" marR="91440" marT="45720" marB="45720" anchor="ctr">
                    <a:solidFill>
                      <a:srgbClr val="FFFFFF"/>
                    </a:solidFill>
                  </a:tcPr>
                </a:tc>
                <a:tc>
                  <a:txBody>
                    <a:bodyPr lIns="142875" tIns="95250" rIns="142875" bIns="95250">
                      <a:noAutofit/>
                    </a:bodyPr>
                    <a:lstStyle/>
                    <a:p>
                      <a:r>
                        <a:rPr sz="1875" b="0">
                          <a:solidFill>
                            <a:srgbClr val="1D2A33"/>
                          </a:solidFill>
                          <a:latin typeface="Aptos"/>
                          <a:ea typeface="Aptos"/>
                          <a:cs typeface="Aptos"/>
                        </a:rPr>
                        <a:t>Parking, travel, time, and entertainment alternatives affect attending.</a:t>
                      </a:r>
                    </a:p>
                  </a:txBody>
                  <a:tcPr marL="91440" marR="91440" marT="45720" marB="45720" anchor="ctr">
                    <a:solidFill>
                      <a:srgbClr val="FFFFFF"/>
                    </a:solidFill>
                  </a:tcPr>
                </a:tc>
                <a:tc>
                  <a:txBody>
                    <a:bodyPr lIns="142875" tIns="95250" rIns="142875" bIns="95250">
                      <a:noAutofit/>
                    </a:bodyPr>
                    <a:lstStyle/>
                    <a:p>
                      <a:r>
                        <a:rPr sz="1875" b="0">
                          <a:solidFill>
                            <a:srgbClr val="1D2A33"/>
                          </a:solidFill>
                          <a:latin typeface="Aptos"/>
                          <a:ea typeface="Aptos"/>
                          <a:cs typeface="Aptos"/>
                        </a:rPr>
                        <a:t>Substitute and complement effects require evidence.</a:t>
                      </a:r>
                    </a:p>
                  </a:txBody>
                  <a:tcPr marL="91440" marR="91440" marT="45720" marB="45720" anchor="ctr">
                    <a:solidFill>
                      <a:srgbClr val="FFFFFF"/>
                    </a:solidFill>
                  </a:tcPr>
                </a:tc>
              </a:tr>
              <a:tr h="750094">
                <a:tc>
                  <a:txBody>
                    <a:bodyPr lIns="142875" tIns="95250" rIns="142875" bIns="95250">
                      <a:noAutofit/>
                    </a:bodyPr>
                    <a:lstStyle/>
                    <a:p>
                      <a:r>
                        <a:rPr sz="1875" b="0">
                          <a:solidFill>
                            <a:srgbClr val="1D2A33"/>
                          </a:solidFill>
                          <a:latin typeface="Aptos"/>
                          <a:ea typeface="Aptos"/>
                          <a:cs typeface="Aptos"/>
                        </a:rPr>
                        <a:t>Consumer income</a:t>
                      </a:r>
                    </a:p>
                  </a:txBody>
                  <a:tcPr marL="91440" marR="91440" marT="45720" marB="45720" anchor="ctr">
                    <a:solidFill>
                      <a:srgbClr val="F0F5F7"/>
                    </a:solidFill>
                  </a:tcPr>
                </a:tc>
                <a:tc>
                  <a:txBody>
                    <a:bodyPr lIns="142875" tIns="95250" rIns="142875" bIns="95250">
                      <a:noAutofit/>
                    </a:bodyPr>
                    <a:lstStyle/>
                    <a:p>
                      <a:r>
                        <a:rPr sz="1875" b="0">
                          <a:solidFill>
                            <a:srgbClr val="1D2A33"/>
                          </a:solidFill>
                          <a:latin typeface="Aptos"/>
                          <a:ea typeface="Aptos"/>
                          <a:cs typeface="Aptos"/>
                        </a:rPr>
                        <a:t>Purchasing power changes demand across ticket products.</a:t>
                      </a:r>
                    </a:p>
                  </a:txBody>
                  <a:tcPr marL="91440" marR="91440" marT="45720" marB="45720" anchor="ctr">
                    <a:solidFill>
                      <a:srgbClr val="F0F5F7"/>
                    </a:solidFill>
                  </a:tcPr>
                </a:tc>
                <a:tc>
                  <a:txBody>
                    <a:bodyPr lIns="142875" tIns="95250" rIns="142875" bIns="95250">
                      <a:noAutofit/>
                    </a:bodyPr>
                    <a:lstStyle/>
                    <a:p>
                      <a:r>
                        <a:rPr sz="1875" b="0">
                          <a:solidFill>
                            <a:srgbClr val="1D2A33"/>
                          </a:solidFill>
                          <a:latin typeface="Aptos"/>
                          <a:ea typeface="Aptos"/>
                          <a:cs typeface="Aptos"/>
                        </a:rPr>
                        <a:t>Local averages may not describe actual buyers.</a:t>
                      </a:r>
                    </a:p>
                  </a:txBody>
                  <a:tcPr marL="91440" marR="91440" marT="45720" marB="45720" anchor="ctr">
                    <a:solidFill>
                      <a:srgbClr val="F0F5F7"/>
                    </a:solidFill>
                  </a:tcPr>
                </a:tc>
              </a:tr>
            </a:tbl>
          </a:graphicData>
        </a:graphic>
      </p:graphicFrame>
      <p:sp>
        <p:nvSpPr>
          <p:cNvPr id="4" name="text-2">
            <a:extLst xmlns:a="http://schemas.openxmlformats.org/drawingml/2006/main">
              <a:ext uri="{FF2B5EF4-FFF2-40B4-BE49-F238E27FC236}">
                <a16:creationId xmlns:a16="http://schemas.microsoft.com/office/drawing/2014/main" id="{91111567-FE95-438C-B72C-62A101A51962}"/>
              </a:ext>
            </a:extLst>
          </p:cNvPr>
          <p:cNvSpPr>
            <a:spLocks xmlns:a="http://schemas.openxmlformats.org/drawingml/2006/main" noGrp="1"/>
          </p:cNvSpPr>
          <p:nvPr/>
        </p:nvSpPr>
        <p:spPr>
          <a:xfrm xmlns:a="http://schemas.openxmlformats.org/drawingml/2006/main">
            <a:off x="723900" y="5000625"/>
            <a:ext cx="10744200" cy="1085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r>
              <a:t/>
            </a:r>
          </a:p>
        </p:txBody>
      </p:sp>
      <p:sp>
        <p:nvSpPr>
          <p:cNvPr id="5" name="">
            <a:extLst xmlns:a="http://schemas.openxmlformats.org/drawingml/2006/main">
              <a:ext uri="{FF2B5EF4-FFF2-40B4-BE49-F238E27FC236}">
                <a16:creationId xmlns:a16="http://schemas.microsoft.com/office/drawing/2014/main" id="{751EC87E-3540-4DB0-B433-E8B0C6889AC1}"/>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6" name="text-4">
            <a:extLst xmlns:a="http://schemas.openxmlformats.org/drawingml/2006/main">
              <a:ext uri="{FF2B5EF4-FFF2-40B4-BE49-F238E27FC236}">
                <a16:creationId xmlns:a16="http://schemas.microsoft.com/office/drawing/2014/main" id="{24DEBD5B-2B99-4E09-A34F-7713AFAD019C}"/>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What Determines Attendance?</a:t>
            </a:r>
          </a:p>
        </p:txBody>
      </p:sp>
      <p:sp>
        <p:nvSpPr>
          <p:cNvPr id="7" name="text-5">
            <a:extLst xmlns:a="http://schemas.openxmlformats.org/drawingml/2006/main">
              <a:ext uri="{FF2B5EF4-FFF2-40B4-BE49-F238E27FC236}">
                <a16:creationId xmlns:a16="http://schemas.microsoft.com/office/drawing/2014/main" id="{8E1ED0CC-4305-4722-A4DF-8C217FF1B474}"/>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27</a:t>
            </a:r>
          </a:p>
        </p:txBody>
      </p:sp>
    </p:spTree>
    <p:extLst>
      <p:ext uri="{BB962C8B-B14F-4D97-AF65-F5344CB8AC3E}">
        <p14:creationId xmlns:p14="http://schemas.microsoft.com/office/powerpoint/2010/main" val="2112570933"/>
      </p:ext>
    </p:extLst>
  </p:cSld>
</p:sld>
</file>

<file path=ppt/slides/slide2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text-0">
            <a:extLst xmlns:a="http://schemas.openxmlformats.org/drawingml/2006/main">
              <a:ext uri="{FF2B5EF4-FFF2-40B4-BE49-F238E27FC236}">
                <a16:creationId xmlns:a16="http://schemas.microsoft.com/office/drawing/2014/main" id="{AF1E0107-5EA2-4472-ADA2-08FB98DAF396}"/>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4  /  LESSON</a:t>
            </a:r>
          </a:p>
        </p:txBody>
      </p:sp>
      <p:sp>
        <p:nvSpPr>
          <p:cNvPr id="2" name="text-1">
            <a:extLst xmlns:a="http://schemas.openxmlformats.org/drawingml/2006/main">
              <a:ext uri="{FF2B5EF4-FFF2-40B4-BE49-F238E27FC236}">
                <a16:creationId xmlns:a16="http://schemas.microsoft.com/office/drawing/2014/main" id="{DC833155-54FF-4500-AE19-69487C2899DE}"/>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Attendance: the sporting contest</a:t>
            </a:r>
          </a:p>
        </p:txBody>
      </p:sp>
      <p:graphicFrame>
        <p:nvGraphicFramePr>
          <p:cNvPr id="10" name=""/>
          <p:cNvGraphicFramePr/>
          <p:nvPr/>
        </p:nvGraphicFramePr>
        <p:xfrm>
          <a:off xmlns:a="http://schemas.openxmlformats.org/drawingml/2006/main" x="685800" y="1809750"/>
          <a:ext xmlns:a="http://schemas.openxmlformats.org/drawingml/2006/main" cx="10820400" cy="3000375"/>
        </p:xfrm>
        <a:graphic xmlns:a="http://schemas.openxmlformats.org/drawingml/2006/main">
          <a:graphicData uri="http://schemas.openxmlformats.org/drawingml/2006/table">
            <a:tbl>
              <a:tblPr/>
              <a:tblGrid>
                <a:gridCol w="3143250"/>
                <a:gridCol w="4152900"/>
                <a:gridCol w="3524250"/>
              </a:tblGrid>
              <a:tr h="750094">
                <a:tc>
                  <a:txBody>
                    <a:bodyPr lIns="142875" tIns="95250" rIns="142875" bIns="95250">
                      <a:noAutofit/>
                    </a:bodyPr>
                    <a:lstStyle/>
                    <a:p>
                      <a:r>
                        <a:rPr sz="1875" b="1">
                          <a:solidFill>
                            <a:srgbClr val="FFFFFF"/>
                          </a:solidFill>
                          <a:latin typeface="Aptos"/>
                          <a:ea typeface="Aptos"/>
                          <a:cs typeface="Aptos"/>
                        </a:rPr>
                        <a:t>Table 4.1 factor</a:t>
                      </a:r>
                    </a:p>
                  </a:txBody>
                  <a:tcPr marL="91440" marR="91440" marT="45720" marB="45720" anchor="ctr">
                    <a:solidFill>
                      <a:srgbClr val="12455E"/>
                    </a:solidFill>
                  </a:tcPr>
                </a:tc>
                <a:tc>
                  <a:txBody>
                    <a:bodyPr lIns="142875" tIns="95250" rIns="142875" bIns="95250">
                      <a:noAutofit/>
                    </a:bodyPr>
                    <a:lstStyle/>
                    <a:p>
                      <a:r>
                        <a:rPr sz="1875" b="1">
                          <a:solidFill>
                            <a:srgbClr val="FFFFFF"/>
                          </a:solidFill>
                          <a:latin typeface="Aptos"/>
                          <a:ea typeface="Aptos"/>
                          <a:cs typeface="Aptos"/>
                        </a:rPr>
                        <a:t>Mechanism</a:t>
                      </a:r>
                    </a:p>
                  </a:txBody>
                  <a:tcPr marL="91440" marR="91440" marT="45720" marB="45720" anchor="ctr">
                    <a:solidFill>
                      <a:srgbClr val="12455E"/>
                    </a:solidFill>
                  </a:tcPr>
                </a:tc>
                <a:tc>
                  <a:txBody>
                    <a:bodyPr lIns="142875" tIns="95250" rIns="142875" bIns="95250">
                      <a:noAutofit/>
                    </a:bodyPr>
                    <a:lstStyle/>
                    <a:p>
                      <a:r>
                        <a:rPr sz="1875" b="1">
                          <a:solidFill>
                            <a:srgbClr val="FFFFFF"/>
                          </a:solidFill>
                          <a:latin typeface="Aptos"/>
                          <a:ea typeface="Aptos"/>
                          <a:cs typeface="Aptos"/>
                        </a:rPr>
                        <a:t>Interpretive caution</a:t>
                      </a:r>
                    </a:p>
                  </a:txBody>
                  <a:tcPr marL="91440" marR="91440" marT="45720" marB="45720" anchor="ctr">
                    <a:solidFill>
                      <a:srgbClr val="12455E"/>
                    </a:solidFill>
                  </a:tcPr>
                </a:tc>
              </a:tr>
              <a:tr h="750094">
                <a:tc>
                  <a:txBody>
                    <a:bodyPr lIns="142875" tIns="95250" rIns="142875" bIns="95250">
                      <a:noAutofit/>
                    </a:bodyPr>
                    <a:lstStyle/>
                    <a:p>
                      <a:r>
                        <a:rPr sz="1875" b="0">
                          <a:solidFill>
                            <a:srgbClr val="1D2A33"/>
                          </a:solidFill>
                          <a:latin typeface="Aptos"/>
                          <a:ea typeface="Aptos"/>
                          <a:cs typeface="Aptos"/>
                        </a:rPr>
                        <a:t>Home-team and contest quality</a:t>
                      </a:r>
                    </a:p>
                  </a:txBody>
                  <a:tcPr marL="91440" marR="91440" marT="45720" marB="45720" anchor="ctr">
                    <a:solidFill>
                      <a:srgbClr val="F0F5F7"/>
                    </a:solidFill>
                  </a:tcPr>
                </a:tc>
                <a:tc>
                  <a:txBody>
                    <a:bodyPr lIns="142875" tIns="95250" rIns="142875" bIns="95250">
                      <a:noAutofit/>
                    </a:bodyPr>
                    <a:lstStyle/>
                    <a:p>
                      <a:r>
                        <a:rPr sz="1875" b="0">
                          <a:solidFill>
                            <a:srgbClr val="1D2A33"/>
                          </a:solidFill>
                          <a:latin typeface="Aptos"/>
                          <a:ea typeface="Aptos"/>
                          <a:cs typeface="Aptos"/>
                        </a:rPr>
                        <a:t>Better expected play can raise willingness to attend.</a:t>
                      </a:r>
                    </a:p>
                  </a:txBody>
                  <a:tcPr marL="91440" marR="91440" marT="45720" marB="45720" anchor="ctr">
                    <a:solidFill>
                      <a:srgbClr val="F0F5F7"/>
                    </a:solidFill>
                  </a:tcPr>
                </a:tc>
                <a:tc>
                  <a:txBody>
                    <a:bodyPr lIns="142875" tIns="95250" rIns="142875" bIns="95250">
                      <a:noAutofit/>
                    </a:bodyPr>
                    <a:lstStyle/>
                    <a:p>
                      <a:r>
                        <a:rPr sz="1875" b="0">
                          <a:solidFill>
                            <a:srgbClr val="1D2A33"/>
                          </a:solidFill>
                          <a:latin typeface="Aptos"/>
                          <a:ea typeface="Aptos"/>
                          <a:cs typeface="Aptos"/>
                        </a:rPr>
                        <a:t>Quality also affects prices and media attention.</a:t>
                      </a:r>
                    </a:p>
                  </a:txBody>
                  <a:tcPr marL="91440" marR="91440" marT="45720" marB="45720" anchor="ctr">
                    <a:solidFill>
                      <a:srgbClr val="F0F5F7"/>
                    </a:solidFill>
                  </a:tcPr>
                </a:tc>
              </a:tr>
              <a:tr h="750094">
                <a:tc>
                  <a:txBody>
                    <a:bodyPr lIns="142875" tIns="95250" rIns="142875" bIns="95250">
                      <a:noAutofit/>
                    </a:bodyPr>
                    <a:lstStyle/>
                    <a:p>
                      <a:r>
                        <a:rPr sz="1875" b="0">
                          <a:solidFill>
                            <a:srgbClr val="1D2A33"/>
                          </a:solidFill>
                          <a:latin typeface="Aptos"/>
                          <a:ea typeface="Aptos"/>
                          <a:cs typeface="Aptos"/>
                        </a:rPr>
                        <a:t>Opponent and star players</a:t>
                      </a:r>
                    </a:p>
                  </a:txBody>
                  <a:tcPr marL="91440" marR="91440" marT="45720" marB="45720" anchor="ctr">
                    <a:solidFill>
                      <a:srgbClr val="FFFFFF"/>
                    </a:solidFill>
                  </a:tcPr>
                </a:tc>
                <a:tc>
                  <a:txBody>
                    <a:bodyPr lIns="142875" tIns="95250" rIns="142875" bIns="95250">
                      <a:noAutofit/>
                    </a:bodyPr>
                    <a:lstStyle/>
                    <a:p>
                      <a:r>
                        <a:rPr sz="1875" b="0">
                          <a:solidFill>
                            <a:srgbClr val="1D2A33"/>
                          </a:solidFill>
                          <a:latin typeface="Aptos"/>
                          <a:ea typeface="Aptos"/>
                          <a:cs typeface="Aptos"/>
                        </a:rPr>
                        <a:t>Attractive matchups can raise entertainment value.</a:t>
                      </a:r>
                    </a:p>
                  </a:txBody>
                  <a:tcPr marL="91440" marR="91440" marT="45720" marB="45720" anchor="ctr">
                    <a:solidFill>
                      <a:srgbClr val="FFFFFF"/>
                    </a:solidFill>
                  </a:tcPr>
                </a:tc>
                <a:tc>
                  <a:txBody>
                    <a:bodyPr lIns="142875" tIns="95250" rIns="142875" bIns="95250">
                      <a:noAutofit/>
                    </a:bodyPr>
                    <a:lstStyle/>
                    <a:p>
                      <a:r>
                        <a:rPr sz="1875" b="0">
                          <a:solidFill>
                            <a:srgbClr val="1D2A33"/>
                          </a:solidFill>
                          <a:latin typeface="Aptos"/>
                          <a:ea typeface="Aptos"/>
                          <a:cs typeface="Aptos"/>
                        </a:rPr>
                        <a:t>Injuries and selection complicate comparisons.</a:t>
                      </a:r>
                    </a:p>
                  </a:txBody>
                  <a:tcPr marL="91440" marR="91440" marT="45720" marB="45720" anchor="ctr">
                    <a:solidFill>
                      <a:srgbClr val="FFFFFF"/>
                    </a:solidFill>
                  </a:tcPr>
                </a:tc>
              </a:tr>
              <a:tr h="750094">
                <a:tc>
                  <a:txBody>
                    <a:bodyPr lIns="142875" tIns="95250" rIns="142875" bIns="95250">
                      <a:noAutofit/>
                    </a:bodyPr>
                    <a:lstStyle/>
                    <a:p>
                      <a:r>
                        <a:rPr sz="1875" b="0">
                          <a:solidFill>
                            <a:srgbClr val="1D2A33"/>
                          </a:solidFill>
                          <a:latin typeface="Aptos"/>
                          <a:ea typeface="Aptos"/>
                          <a:cs typeface="Aptos"/>
                        </a:rPr>
                        <a:t>Uncertainty of outcome</a:t>
                      </a:r>
                    </a:p>
                  </a:txBody>
                  <a:tcPr marL="91440" marR="91440" marT="45720" marB="45720" anchor="ctr">
                    <a:solidFill>
                      <a:srgbClr val="F0F5F7"/>
                    </a:solidFill>
                  </a:tcPr>
                </a:tc>
                <a:tc>
                  <a:txBody>
                    <a:bodyPr lIns="142875" tIns="95250" rIns="142875" bIns="95250">
                      <a:noAutofit/>
                    </a:bodyPr>
                    <a:lstStyle/>
                    <a:p>
                      <a:r>
                        <a:rPr sz="1875" b="0">
                          <a:solidFill>
                            <a:srgbClr val="1D2A33"/>
                          </a:solidFill>
                          <a:latin typeface="Aptos"/>
                          <a:ea typeface="Aptos"/>
                          <a:cs typeface="Aptos"/>
                        </a:rPr>
                        <a:t>A closer contest may offer more suspense.</a:t>
                      </a:r>
                    </a:p>
                  </a:txBody>
                  <a:tcPr marL="91440" marR="91440" marT="45720" marB="45720" anchor="ctr">
                    <a:solidFill>
                      <a:srgbClr val="F0F5F7"/>
                    </a:solidFill>
                  </a:tcPr>
                </a:tc>
                <a:tc>
                  <a:txBody>
                    <a:bodyPr lIns="142875" tIns="95250" rIns="142875" bIns="95250">
                      <a:noAutofit/>
                    </a:bodyPr>
                    <a:lstStyle/>
                    <a:p>
                      <a:r>
                        <a:rPr sz="1875" b="0">
                          <a:solidFill>
                            <a:srgbClr val="1D2A33"/>
                          </a:solidFill>
                          <a:latin typeface="Aptos"/>
                          <a:ea typeface="Aptos"/>
                          <a:cs typeface="Aptos"/>
                        </a:rPr>
                        <a:t>Fans may prefer a likely home win or elite play.</a:t>
                      </a:r>
                    </a:p>
                  </a:txBody>
                  <a:tcPr marL="91440" marR="91440" marT="45720" marB="45720" anchor="ctr">
                    <a:solidFill>
                      <a:srgbClr val="F0F5F7"/>
                    </a:solidFill>
                  </a:tcPr>
                </a:tc>
              </a:tr>
            </a:tbl>
          </a:graphicData>
        </a:graphic>
      </p:graphicFrame>
      <p:sp>
        <p:nvSpPr>
          <p:cNvPr id="4" name="text-2">
            <a:extLst xmlns:a="http://schemas.openxmlformats.org/drawingml/2006/main">
              <a:ext uri="{FF2B5EF4-FFF2-40B4-BE49-F238E27FC236}">
                <a16:creationId xmlns:a16="http://schemas.microsoft.com/office/drawing/2014/main" id="{8692EC1E-877B-4509-9AB9-43376B2F08AF}"/>
              </a:ext>
            </a:extLst>
          </p:cNvPr>
          <p:cNvSpPr>
            <a:spLocks xmlns:a="http://schemas.openxmlformats.org/drawingml/2006/main" noGrp="1"/>
          </p:cNvSpPr>
          <p:nvPr/>
        </p:nvSpPr>
        <p:spPr>
          <a:xfrm xmlns:a="http://schemas.openxmlformats.org/drawingml/2006/main">
            <a:off x="723900" y="5000625"/>
            <a:ext cx="10744200" cy="1085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r>
              <a:t/>
            </a:r>
          </a:p>
        </p:txBody>
      </p:sp>
      <p:sp>
        <p:nvSpPr>
          <p:cNvPr id="5" name="">
            <a:extLst xmlns:a="http://schemas.openxmlformats.org/drawingml/2006/main">
              <a:ext uri="{FF2B5EF4-FFF2-40B4-BE49-F238E27FC236}">
                <a16:creationId xmlns:a16="http://schemas.microsoft.com/office/drawing/2014/main" id="{445461EF-0F51-4026-AAB0-A84F5FC86BC4}"/>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6" name="text-4">
            <a:extLst xmlns:a="http://schemas.openxmlformats.org/drawingml/2006/main">
              <a:ext uri="{FF2B5EF4-FFF2-40B4-BE49-F238E27FC236}">
                <a16:creationId xmlns:a16="http://schemas.microsoft.com/office/drawing/2014/main" id="{6910AE17-D02C-40B1-A59A-FE0517AF4F4C}"/>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What Determines Attendance?</a:t>
            </a:r>
          </a:p>
        </p:txBody>
      </p:sp>
      <p:sp>
        <p:nvSpPr>
          <p:cNvPr id="7" name="text-5">
            <a:extLst xmlns:a="http://schemas.openxmlformats.org/drawingml/2006/main">
              <a:ext uri="{FF2B5EF4-FFF2-40B4-BE49-F238E27FC236}">
                <a16:creationId xmlns:a16="http://schemas.microsoft.com/office/drawing/2014/main" id="{2B55E567-FBBE-414F-BF36-729741E2E798}"/>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28</a:t>
            </a:r>
          </a:p>
        </p:txBody>
      </p:sp>
    </p:spTree>
    <p:extLst>
      <p:ext uri="{BB962C8B-B14F-4D97-AF65-F5344CB8AC3E}">
        <p14:creationId xmlns:p14="http://schemas.microsoft.com/office/powerpoint/2010/main" val="375731884"/>
      </p:ext>
    </p:extLst>
  </p:cSld>
</p:sld>
</file>

<file path=ppt/slides/slide2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text-0">
            <a:extLst xmlns:a="http://schemas.openxmlformats.org/drawingml/2006/main">
              <a:ext uri="{FF2B5EF4-FFF2-40B4-BE49-F238E27FC236}">
                <a16:creationId xmlns:a16="http://schemas.microsoft.com/office/drawing/2014/main" id="{A0B36E3E-10D5-4F59-9CCE-629FEB65CE98}"/>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4  /  LESSON</a:t>
            </a:r>
          </a:p>
        </p:txBody>
      </p:sp>
      <p:sp>
        <p:nvSpPr>
          <p:cNvPr id="2" name="text-1">
            <a:extLst xmlns:a="http://schemas.openxmlformats.org/drawingml/2006/main">
              <a:ext uri="{FF2B5EF4-FFF2-40B4-BE49-F238E27FC236}">
                <a16:creationId xmlns:a16="http://schemas.microsoft.com/office/drawing/2014/main" id="{9B9867FE-80B0-4B86-BD44-B8A262D91A78}"/>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Attendance: timing, alternatives, and loyalty</a:t>
            </a:r>
          </a:p>
        </p:txBody>
      </p:sp>
      <p:graphicFrame>
        <p:nvGraphicFramePr>
          <p:cNvPr id="10" name=""/>
          <p:cNvGraphicFramePr/>
          <p:nvPr/>
        </p:nvGraphicFramePr>
        <p:xfrm>
          <a:off xmlns:a="http://schemas.openxmlformats.org/drawingml/2006/main" x="685800" y="1809750"/>
          <a:ext xmlns:a="http://schemas.openxmlformats.org/drawingml/2006/main" cx="10820400" cy="3000375"/>
        </p:xfrm>
        <a:graphic xmlns:a="http://schemas.openxmlformats.org/drawingml/2006/main">
          <a:graphicData uri="http://schemas.openxmlformats.org/drawingml/2006/table">
            <a:tbl>
              <a:tblPr/>
              <a:tblGrid>
                <a:gridCol w="3143250"/>
                <a:gridCol w="4152900"/>
                <a:gridCol w="3524250"/>
              </a:tblGrid>
              <a:tr h="750094">
                <a:tc>
                  <a:txBody>
                    <a:bodyPr lIns="142875" tIns="95250" rIns="142875" bIns="95250">
                      <a:noAutofit/>
                    </a:bodyPr>
                    <a:lstStyle/>
                    <a:p>
                      <a:r>
                        <a:rPr sz="1875" b="1">
                          <a:solidFill>
                            <a:srgbClr val="FFFFFF"/>
                          </a:solidFill>
                          <a:latin typeface="Aptos"/>
                          <a:ea typeface="Aptos"/>
                          <a:cs typeface="Aptos"/>
                        </a:rPr>
                        <a:t>Table 4.1 factor</a:t>
                      </a:r>
                    </a:p>
                  </a:txBody>
                  <a:tcPr marL="91440" marR="91440" marT="45720" marB="45720" anchor="ctr">
                    <a:solidFill>
                      <a:srgbClr val="12455E"/>
                    </a:solidFill>
                  </a:tcPr>
                </a:tc>
                <a:tc>
                  <a:txBody>
                    <a:bodyPr lIns="142875" tIns="95250" rIns="142875" bIns="95250">
                      <a:noAutofit/>
                    </a:bodyPr>
                    <a:lstStyle/>
                    <a:p>
                      <a:r>
                        <a:rPr sz="1875" b="1">
                          <a:solidFill>
                            <a:srgbClr val="FFFFFF"/>
                          </a:solidFill>
                          <a:latin typeface="Aptos"/>
                          <a:ea typeface="Aptos"/>
                          <a:cs typeface="Aptos"/>
                        </a:rPr>
                        <a:t>Mechanism</a:t>
                      </a:r>
                    </a:p>
                  </a:txBody>
                  <a:tcPr marL="91440" marR="91440" marT="45720" marB="45720" anchor="ctr">
                    <a:solidFill>
                      <a:srgbClr val="12455E"/>
                    </a:solidFill>
                  </a:tcPr>
                </a:tc>
                <a:tc>
                  <a:txBody>
                    <a:bodyPr lIns="142875" tIns="95250" rIns="142875" bIns="95250">
                      <a:noAutofit/>
                    </a:bodyPr>
                    <a:lstStyle/>
                    <a:p>
                      <a:r>
                        <a:rPr sz="1875" b="1">
                          <a:solidFill>
                            <a:srgbClr val="FFFFFF"/>
                          </a:solidFill>
                          <a:latin typeface="Aptos"/>
                          <a:ea typeface="Aptos"/>
                          <a:cs typeface="Aptos"/>
                        </a:rPr>
                        <a:t>Interpretive caution</a:t>
                      </a:r>
                    </a:p>
                  </a:txBody>
                  <a:tcPr marL="91440" marR="91440" marT="45720" marB="45720" anchor="ctr">
                    <a:solidFill>
                      <a:srgbClr val="12455E"/>
                    </a:solidFill>
                  </a:tcPr>
                </a:tc>
              </a:tr>
              <a:tr h="750094">
                <a:tc>
                  <a:txBody>
                    <a:bodyPr lIns="142875" tIns="95250" rIns="142875" bIns="95250">
                      <a:noAutofit/>
                    </a:bodyPr>
                    <a:lstStyle/>
                    <a:p>
                      <a:r>
                        <a:rPr sz="1875" b="0">
                          <a:solidFill>
                            <a:srgbClr val="1D2A33"/>
                          </a:solidFill>
                          <a:latin typeface="Aptos"/>
                          <a:ea typeface="Aptos"/>
                          <a:cs typeface="Aptos"/>
                        </a:rPr>
                        <a:t>Day, time, and weather</a:t>
                      </a:r>
                    </a:p>
                  </a:txBody>
                  <a:tcPr marL="91440" marR="91440" marT="45720" marB="45720" anchor="ctr">
                    <a:solidFill>
                      <a:srgbClr val="F0F5F7"/>
                    </a:solidFill>
                  </a:tcPr>
                </a:tc>
                <a:tc>
                  <a:txBody>
                    <a:bodyPr lIns="142875" tIns="95250" rIns="142875" bIns="95250">
                      <a:noAutofit/>
                    </a:bodyPr>
                    <a:lstStyle/>
                    <a:p>
                      <a:r>
                        <a:rPr sz="1875" b="0">
                          <a:solidFill>
                            <a:srgbClr val="1D2A33"/>
                          </a:solidFill>
                          <a:latin typeface="Aptos"/>
                          <a:ea typeface="Aptos"/>
                          <a:cs typeface="Aptos"/>
                        </a:rPr>
                        <a:t>Scheduling and comfort change the cost of attending.</a:t>
                      </a:r>
                    </a:p>
                  </a:txBody>
                  <a:tcPr marL="91440" marR="91440" marT="45720" marB="45720" anchor="ctr">
                    <a:solidFill>
                      <a:srgbClr val="F0F5F7"/>
                    </a:solidFill>
                  </a:tcPr>
                </a:tc>
                <a:tc>
                  <a:txBody>
                    <a:bodyPr lIns="142875" tIns="95250" rIns="142875" bIns="95250">
                      <a:noAutofit/>
                    </a:bodyPr>
                    <a:lstStyle/>
                    <a:p>
                      <a:r>
                        <a:rPr sz="1875" b="0">
                          <a:solidFill>
                            <a:srgbClr val="1D2A33"/>
                          </a:solidFill>
                          <a:latin typeface="Aptos"/>
                          <a:ea typeface="Aptos"/>
                          <a:cs typeface="Aptos"/>
                        </a:rPr>
                        <a:t>Effects differ across sports and venues.</a:t>
                      </a:r>
                    </a:p>
                  </a:txBody>
                  <a:tcPr marL="91440" marR="91440" marT="45720" marB="45720" anchor="ctr">
                    <a:solidFill>
                      <a:srgbClr val="F0F5F7"/>
                    </a:solidFill>
                  </a:tcPr>
                </a:tc>
              </a:tr>
              <a:tr h="750094">
                <a:tc>
                  <a:txBody>
                    <a:bodyPr lIns="142875" tIns="95250" rIns="142875" bIns="95250">
                      <a:noAutofit/>
                    </a:bodyPr>
                    <a:lstStyle/>
                    <a:p>
                      <a:r>
                        <a:rPr sz="1875" b="0">
                          <a:solidFill>
                            <a:srgbClr val="1D2A33"/>
                          </a:solidFill>
                          <a:latin typeface="Aptos"/>
                          <a:ea typeface="Aptos"/>
                          <a:cs typeface="Aptos"/>
                        </a:rPr>
                        <a:t>Viewing alternatives</a:t>
                      </a:r>
                    </a:p>
                  </a:txBody>
                  <a:tcPr marL="91440" marR="91440" marT="45720" marB="45720" anchor="ctr">
                    <a:solidFill>
                      <a:srgbClr val="FFFFFF"/>
                    </a:solidFill>
                  </a:tcPr>
                </a:tc>
                <a:tc>
                  <a:txBody>
                    <a:bodyPr lIns="142875" tIns="95250" rIns="142875" bIns="95250">
                      <a:noAutofit/>
                    </a:bodyPr>
                    <a:lstStyle/>
                    <a:p>
                      <a:r>
                        <a:rPr sz="1875" b="0">
                          <a:solidFill>
                            <a:srgbClr val="1D2A33"/>
                          </a:solidFill>
                          <a:latin typeface="Aptos"/>
                          <a:ea typeface="Aptos"/>
                          <a:cs typeface="Aptos"/>
                        </a:rPr>
                        <a:t>Media can replace attendance or build later interest.</a:t>
                      </a:r>
                    </a:p>
                  </a:txBody>
                  <a:tcPr marL="91440" marR="91440" marT="45720" marB="45720" anchor="ctr">
                    <a:solidFill>
                      <a:srgbClr val="FFFFFF"/>
                    </a:solidFill>
                  </a:tcPr>
                </a:tc>
                <a:tc>
                  <a:txBody>
                    <a:bodyPr lIns="142875" tIns="95250" rIns="142875" bIns="95250">
                      <a:noAutofit/>
                    </a:bodyPr>
                    <a:lstStyle/>
                    <a:p>
                      <a:r>
                        <a:rPr sz="1875" b="0">
                          <a:solidFill>
                            <a:srgbClr val="1D2A33"/>
                          </a:solidFill>
                          <a:latin typeface="Aptos"/>
                          <a:ea typeface="Aptos"/>
                          <a:cs typeface="Aptos"/>
                        </a:rPr>
                        <a:t>Media coverage and demand can affect each other.</a:t>
                      </a:r>
                    </a:p>
                  </a:txBody>
                  <a:tcPr marL="91440" marR="91440" marT="45720" marB="45720" anchor="ctr">
                    <a:solidFill>
                      <a:srgbClr val="FFFFFF"/>
                    </a:solidFill>
                  </a:tcPr>
                </a:tc>
              </a:tr>
              <a:tr h="750094">
                <a:tc>
                  <a:txBody>
                    <a:bodyPr lIns="142875" tIns="95250" rIns="142875" bIns="95250">
                      <a:noAutofit/>
                    </a:bodyPr>
                    <a:lstStyle/>
                    <a:p>
                      <a:r>
                        <a:rPr sz="1875" b="0">
                          <a:solidFill>
                            <a:srgbClr val="1D2A33"/>
                          </a:solidFill>
                          <a:latin typeface="Aptos"/>
                          <a:ea typeface="Aptos"/>
                          <a:cs typeface="Aptos"/>
                        </a:rPr>
                        <a:t>Loyalty and brand attachment</a:t>
                      </a:r>
                    </a:p>
                  </a:txBody>
                  <a:tcPr marL="91440" marR="91440" marT="45720" marB="45720" anchor="ctr">
                    <a:solidFill>
                      <a:srgbClr val="F0F5F7"/>
                    </a:solidFill>
                  </a:tcPr>
                </a:tc>
                <a:tc>
                  <a:txBody>
                    <a:bodyPr lIns="142875" tIns="95250" rIns="142875" bIns="95250">
                      <a:noAutofit/>
                    </a:bodyPr>
                    <a:lstStyle/>
                    <a:p>
                      <a:r>
                        <a:rPr sz="1875" b="0">
                          <a:solidFill>
                            <a:srgbClr val="1D2A33"/>
                          </a:solidFill>
                          <a:latin typeface="Aptos"/>
                          <a:ea typeface="Aptos"/>
                          <a:cs typeface="Aptos"/>
                        </a:rPr>
                        <a:t>Identity and habit can sustain attendance.</a:t>
                      </a:r>
                    </a:p>
                  </a:txBody>
                  <a:tcPr marL="91440" marR="91440" marT="45720" marB="45720" anchor="ctr">
                    <a:solidFill>
                      <a:srgbClr val="F0F5F7"/>
                    </a:solidFill>
                  </a:tcPr>
                </a:tc>
                <a:tc>
                  <a:txBody>
                    <a:bodyPr lIns="142875" tIns="95250" rIns="142875" bIns="95250">
                      <a:noAutofit/>
                    </a:bodyPr>
                    <a:lstStyle/>
                    <a:p>
                      <a:r>
                        <a:rPr sz="1875" b="0">
                          <a:solidFill>
                            <a:srgbClr val="1D2A33"/>
                          </a:solidFill>
                          <a:latin typeface="Aptos"/>
                          <a:ea typeface="Aptos"/>
                          <a:cs typeface="Aptos"/>
                        </a:rPr>
                        <a:t>Past attendance also reflects other persistent factors.</a:t>
                      </a:r>
                    </a:p>
                  </a:txBody>
                  <a:tcPr marL="91440" marR="91440" marT="45720" marB="45720" anchor="ctr">
                    <a:solidFill>
                      <a:srgbClr val="F0F5F7"/>
                    </a:solidFill>
                  </a:tcPr>
                </a:tc>
              </a:tr>
            </a:tbl>
          </a:graphicData>
        </a:graphic>
      </p:graphicFrame>
      <p:sp>
        <p:nvSpPr>
          <p:cNvPr id="4" name="text-2">
            <a:extLst xmlns:a="http://schemas.openxmlformats.org/drawingml/2006/main">
              <a:ext uri="{FF2B5EF4-FFF2-40B4-BE49-F238E27FC236}">
                <a16:creationId xmlns:a16="http://schemas.microsoft.com/office/drawing/2014/main" id="{512E4CCD-DC67-4E12-9D85-9B9E65439E08}"/>
              </a:ext>
            </a:extLst>
          </p:cNvPr>
          <p:cNvSpPr>
            <a:spLocks xmlns:a="http://schemas.openxmlformats.org/drawingml/2006/main" noGrp="1"/>
          </p:cNvSpPr>
          <p:nvPr/>
        </p:nvSpPr>
        <p:spPr>
          <a:xfrm xmlns:a="http://schemas.openxmlformats.org/drawingml/2006/main">
            <a:off x="723900" y="5000625"/>
            <a:ext cx="10744200" cy="1085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r>
              <a:t/>
            </a:r>
          </a:p>
        </p:txBody>
      </p:sp>
      <p:sp>
        <p:nvSpPr>
          <p:cNvPr id="5" name="">
            <a:extLst xmlns:a="http://schemas.openxmlformats.org/drawingml/2006/main">
              <a:ext uri="{FF2B5EF4-FFF2-40B4-BE49-F238E27FC236}">
                <a16:creationId xmlns:a16="http://schemas.microsoft.com/office/drawing/2014/main" id="{B3D0E075-137D-49E7-B69C-7E34EA00407C}"/>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6" name="text-4">
            <a:extLst xmlns:a="http://schemas.openxmlformats.org/drawingml/2006/main">
              <a:ext uri="{FF2B5EF4-FFF2-40B4-BE49-F238E27FC236}">
                <a16:creationId xmlns:a16="http://schemas.microsoft.com/office/drawing/2014/main" id="{ACE82F52-6AE5-46A0-8740-B3F7974CA743}"/>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What Determines Attendance?</a:t>
            </a:r>
          </a:p>
        </p:txBody>
      </p:sp>
      <p:sp>
        <p:nvSpPr>
          <p:cNvPr id="7" name="text-5">
            <a:extLst xmlns:a="http://schemas.openxmlformats.org/drawingml/2006/main">
              <a:ext uri="{FF2B5EF4-FFF2-40B4-BE49-F238E27FC236}">
                <a16:creationId xmlns:a16="http://schemas.microsoft.com/office/drawing/2014/main" id="{68EA47E3-DE80-4892-BFBD-DCCDC40E898D}"/>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29</a:t>
            </a:r>
          </a:p>
        </p:txBody>
      </p:sp>
    </p:spTree>
    <p:extLst>
      <p:ext uri="{BB962C8B-B14F-4D97-AF65-F5344CB8AC3E}">
        <p14:creationId xmlns:p14="http://schemas.microsoft.com/office/powerpoint/2010/main" val="1748237062"/>
      </p:ext>
    </p:extLst>
  </p:cSld>
</p:sld>
</file>

<file path=ppt/slides/slide3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text-0">
            <a:extLst xmlns:a="http://schemas.openxmlformats.org/drawingml/2006/main">
              <a:ext uri="{FF2B5EF4-FFF2-40B4-BE49-F238E27FC236}">
                <a16:creationId xmlns:a16="http://schemas.microsoft.com/office/drawing/2014/main" id="{D0B57262-33B0-4998-96C8-E8BB2E375D2A}"/>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4  /  LESSON</a:t>
            </a:r>
          </a:p>
        </p:txBody>
      </p:sp>
      <p:sp>
        <p:nvSpPr>
          <p:cNvPr id="2" name="text-1">
            <a:extLst xmlns:a="http://schemas.openxmlformats.org/drawingml/2006/main">
              <a:ext uri="{FF2B5EF4-FFF2-40B4-BE49-F238E27FC236}">
                <a16:creationId xmlns:a16="http://schemas.microsoft.com/office/drawing/2014/main" id="{73FD76A5-5B99-4125-BFF0-A4F717A34255}"/>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High prices and large crowds</a:t>
            </a:r>
          </a:p>
        </p:txBody>
      </p:sp>
      <p:sp>
        <p:nvSpPr>
          <p:cNvPr id="3" name="text-2">
            <a:extLst xmlns:a="http://schemas.openxmlformats.org/drawingml/2006/main">
              <a:ext uri="{FF2B5EF4-FFF2-40B4-BE49-F238E27FC236}">
                <a16:creationId xmlns:a16="http://schemas.microsoft.com/office/drawing/2014/main" id="{B47837C6-AB36-4466-A2C7-313EE4C3E2AB}"/>
              </a:ext>
            </a:extLst>
          </p:cNvPr>
          <p:cNvSpPr>
            <a:spLocks xmlns:a="http://schemas.openxmlformats.org/drawingml/2006/main" noGrp="1"/>
          </p:cNvSpPr>
          <p:nvPr/>
        </p:nvSpPr>
        <p:spPr>
          <a:xfrm xmlns:a="http://schemas.openxmlformats.org/drawingml/2006/main">
            <a:off x="723900" y="1819275"/>
            <a:ext cx="10744200" cy="3524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marL="254000" indent="-152400" algn="l">
              <a:spcAft>
                <a:spcPts val="1600"/>
              </a:spcAft>
              <a:buChar char="•"/>
              <a:defRPr sz="2400" b="0" i="0">
                <a:solidFill>
                  <a:srgbClr val="1D2A33"/>
                </a:solidFill>
                <a:latin typeface="Aptos"/>
                <a:ea typeface="Aptos"/>
                <a:cs typeface="Aptos"/>
              </a:defRPr>
            </a:pPr>
            <a:r>
              <a:rPr sz="2400" b="1" i="0">
                <a:solidFill>
                  <a:srgbClr val="1D2A33"/>
                </a:solidFill>
                <a:latin typeface="Aptos"/>
                <a:ea typeface="Aptos"/>
                <a:cs typeface="Aptos"/>
              </a:rPr>
              <a:t>Association:</a:t>
            </a:r>
            <a:r>
              <a:t> rivalry games may have both higher prices and higher attendance.</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rPr sz="2400" b="1" i="0">
                <a:solidFill>
                  <a:srgbClr val="1D2A33"/>
                </a:solidFill>
                <a:latin typeface="Aptos"/>
                <a:ea typeface="Aptos"/>
                <a:cs typeface="Aptos"/>
              </a:rPr>
              <a:t>Prediction:</a:t>
            </a:r>
            <a:r>
              <a:t> price and opponent information may help forecast an unfamiliar game.</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rPr sz="2400" b="1" i="0">
                <a:solidFill>
                  <a:srgbClr val="1D2A33"/>
                </a:solidFill>
                <a:latin typeface="Aptos"/>
                <a:ea typeface="Aptos"/>
                <a:cs typeface="Aptos"/>
              </a:rPr>
              <a:t>Causation:</a:t>
            </a:r>
            <a:r>
              <a:t> what would changing price do for the same game, holding other demand conditions fixed?</a:t>
            </a:r>
          </a:p>
        </p:txBody>
      </p:sp>
      <p:sp>
        <p:nvSpPr>
          <p:cNvPr id="4" name="">
            <a:extLst xmlns:a="http://schemas.openxmlformats.org/drawingml/2006/main">
              <a:ext uri="{FF2B5EF4-FFF2-40B4-BE49-F238E27FC236}">
                <a16:creationId xmlns:a16="http://schemas.microsoft.com/office/drawing/2014/main" id="{E6BDE803-E9A0-489F-81A3-0E6DC9AE9ABD}"/>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5" name="text-4">
            <a:extLst xmlns:a="http://schemas.openxmlformats.org/drawingml/2006/main">
              <a:ext uri="{FF2B5EF4-FFF2-40B4-BE49-F238E27FC236}">
                <a16:creationId xmlns:a16="http://schemas.microsoft.com/office/drawing/2014/main" id="{089517D1-A655-422C-A79C-F9CF255DC381}"/>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What Determines Attendance?</a:t>
            </a:r>
          </a:p>
        </p:txBody>
      </p:sp>
      <p:sp>
        <p:nvSpPr>
          <p:cNvPr id="6" name="text-5">
            <a:extLst xmlns:a="http://schemas.openxmlformats.org/drawingml/2006/main">
              <a:ext uri="{FF2B5EF4-FFF2-40B4-BE49-F238E27FC236}">
                <a16:creationId xmlns:a16="http://schemas.microsoft.com/office/drawing/2014/main" id="{D903E4D3-9365-4BB3-9ECF-B35BE1FDA73D}"/>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30</a:t>
            </a:r>
          </a:p>
        </p:txBody>
      </p:sp>
    </p:spTree>
    <p:extLst>
      <p:ext uri="{BB962C8B-B14F-4D97-AF65-F5344CB8AC3E}">
        <p14:creationId xmlns:p14="http://schemas.microsoft.com/office/powerpoint/2010/main" val="1197528177"/>
      </p:ext>
    </p:extLst>
  </p:cSld>
</p:sld>
</file>

<file path=ppt/slides/slide3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text-0">
            <a:extLst xmlns:a="http://schemas.openxmlformats.org/drawingml/2006/main">
              <a:ext uri="{FF2B5EF4-FFF2-40B4-BE49-F238E27FC236}">
                <a16:creationId xmlns:a16="http://schemas.microsoft.com/office/drawing/2014/main" id="{9FFAEDDA-C910-4D3E-8D4F-3F14E756CA1D}"/>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4  /  LESSON</a:t>
            </a:r>
          </a:p>
        </p:txBody>
      </p:sp>
      <p:sp>
        <p:nvSpPr>
          <p:cNvPr id="2" name="text-1">
            <a:extLst xmlns:a="http://schemas.openxmlformats.org/drawingml/2006/main">
              <a:ext uri="{FF2B5EF4-FFF2-40B4-BE49-F238E27FC236}">
                <a16:creationId xmlns:a16="http://schemas.microsoft.com/office/drawing/2014/main" id="{32F0654D-6C13-4837-8C36-355000335BA3}"/>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A ticket policy combines several decisions</a:t>
            </a:r>
          </a:p>
        </p:txBody>
      </p:sp>
      <p:sp>
        <p:nvSpPr>
          <p:cNvPr id="3" name="text-2">
            <a:extLst xmlns:a="http://schemas.openxmlformats.org/drawingml/2006/main">
              <a:ext uri="{FF2B5EF4-FFF2-40B4-BE49-F238E27FC236}">
                <a16:creationId xmlns:a16="http://schemas.microsoft.com/office/drawing/2014/main" id="{9117F28F-0610-4BB1-9A90-B3DC7733D305}"/>
              </a:ext>
            </a:extLst>
          </p:cNvPr>
          <p:cNvSpPr>
            <a:spLocks xmlns:a="http://schemas.openxmlformats.org/drawingml/2006/main" noGrp="1"/>
          </p:cNvSpPr>
          <p:nvPr/>
        </p:nvSpPr>
        <p:spPr>
          <a:xfrm xmlns:a="http://schemas.openxmlformats.org/drawingml/2006/main">
            <a:off x="723900" y="1819275"/>
            <a:ext cx="10744200" cy="3524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marL="254000" indent="-152400" algn="l">
              <a:spcAft>
                <a:spcPts val="1600"/>
              </a:spcAft>
              <a:buChar char="•"/>
              <a:defRPr sz="2400" b="0" i="0">
                <a:solidFill>
                  <a:srgbClr val="1D2A33"/>
                </a:solidFill>
                <a:latin typeface="Aptos"/>
                <a:ea typeface="Aptos"/>
                <a:cs typeface="Aptos"/>
              </a:defRPr>
            </a:pPr>
            <a:r>
              <a:t>Choose a product and buyer group, assess responsiveness, and check capacity.</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Set the menu, access terms, and rules for revising prices.</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Account for other spending, resale, future demand, and what the attendance data can establish.</a:t>
            </a:r>
          </a:p>
        </p:txBody>
      </p:sp>
      <p:sp>
        <p:nvSpPr>
          <p:cNvPr id="4" name="">
            <a:extLst xmlns:a="http://schemas.openxmlformats.org/drawingml/2006/main">
              <a:ext uri="{FF2B5EF4-FFF2-40B4-BE49-F238E27FC236}">
                <a16:creationId xmlns:a16="http://schemas.microsoft.com/office/drawing/2014/main" id="{8213AA7D-4912-434E-AC5B-A2A01BF3BAC7}"/>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5" name="text-4">
            <a:extLst xmlns:a="http://schemas.openxmlformats.org/drawingml/2006/main">
              <a:ext uri="{FF2B5EF4-FFF2-40B4-BE49-F238E27FC236}">
                <a16:creationId xmlns:a16="http://schemas.microsoft.com/office/drawing/2014/main" id="{92D65B24-1E22-4FDE-81E4-FD8BA282EAFC}"/>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The Connected Pricing Decision</a:t>
            </a:r>
          </a:p>
        </p:txBody>
      </p:sp>
      <p:sp>
        <p:nvSpPr>
          <p:cNvPr id="6" name="text-5">
            <a:extLst xmlns:a="http://schemas.openxmlformats.org/drawingml/2006/main">
              <a:ext uri="{FF2B5EF4-FFF2-40B4-BE49-F238E27FC236}">
                <a16:creationId xmlns:a16="http://schemas.microsoft.com/office/drawing/2014/main" id="{5C184214-AD63-4258-8841-6E291992FEB9}"/>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31</a:t>
            </a:r>
          </a:p>
        </p:txBody>
      </p:sp>
    </p:spTree>
    <p:extLst>
      <p:ext uri="{BB962C8B-B14F-4D97-AF65-F5344CB8AC3E}">
        <p14:creationId xmlns:p14="http://schemas.microsoft.com/office/powerpoint/2010/main" val="2135304607"/>
      </p:ext>
    </p:extLst>
  </p:cSld>
</p:sld>
</file>

<file path=ppt/slides/slide3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text-0">
            <a:extLst xmlns:a="http://schemas.openxmlformats.org/drawingml/2006/main">
              <a:ext uri="{FF2B5EF4-FFF2-40B4-BE49-F238E27FC236}">
                <a16:creationId xmlns:a16="http://schemas.microsoft.com/office/drawing/2014/main" id="{33B6586D-9DBA-4E4B-9C53-7BB21880A18D}"/>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4  /  LESSON</a:t>
            </a:r>
          </a:p>
        </p:txBody>
      </p:sp>
      <p:sp>
        <p:nvSpPr>
          <p:cNvPr id="2" name="text-1">
            <a:extLst xmlns:a="http://schemas.openxmlformats.org/drawingml/2006/main">
              <a:ext uri="{FF2B5EF4-FFF2-40B4-BE49-F238E27FC236}">
                <a16:creationId xmlns:a16="http://schemas.microsoft.com/office/drawing/2014/main" id="{03FCB001-F255-4986-ACD9-27098A85D023}"/>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Beyond one game</a:t>
            </a:r>
          </a:p>
        </p:txBody>
      </p:sp>
      <p:sp>
        <p:nvSpPr>
          <p:cNvPr id="3" name="text-2">
            <a:extLst xmlns:a="http://schemas.openxmlformats.org/drawingml/2006/main">
              <a:ext uri="{FF2B5EF4-FFF2-40B4-BE49-F238E27FC236}">
                <a16:creationId xmlns:a16="http://schemas.microsoft.com/office/drawing/2014/main" id="{3B7BA22D-9F94-4F19-A18A-4F14145890DF}"/>
              </a:ext>
            </a:extLst>
          </p:cNvPr>
          <p:cNvSpPr>
            <a:spLocks xmlns:a="http://schemas.openxmlformats.org/drawingml/2006/main" noGrp="1"/>
          </p:cNvSpPr>
          <p:nvPr/>
        </p:nvSpPr>
        <p:spPr>
          <a:xfrm xmlns:a="http://schemas.openxmlformats.org/drawingml/2006/main">
            <a:off x="723900" y="1819275"/>
            <a:ext cx="10744200" cy="3524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marL="254000" indent="-152400" algn="l">
              <a:spcAft>
                <a:spcPts val="1600"/>
              </a:spcAft>
              <a:buChar char="•"/>
              <a:defRPr sz="2400" b="0" i="0">
                <a:solidFill>
                  <a:srgbClr val="1D2A33"/>
                </a:solidFill>
                <a:latin typeface="Aptos"/>
                <a:ea typeface="Aptos"/>
                <a:cs typeface="Aptos"/>
              </a:defRPr>
            </a:pPr>
            <a:r>
              <a:t>Today’s ticket choice can affect tomorrow’s relationship with the fan.</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Chapter 5 develops loyalty, identity, brand value, and sponsorship.</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Chapter 6 follows attention beyond stadium capacity into media markets.</a:t>
            </a:r>
          </a:p>
        </p:txBody>
      </p:sp>
      <p:sp>
        <p:nvSpPr>
          <p:cNvPr id="4" name="">
            <a:extLst xmlns:a="http://schemas.openxmlformats.org/drawingml/2006/main">
              <a:ext uri="{FF2B5EF4-FFF2-40B4-BE49-F238E27FC236}">
                <a16:creationId xmlns:a16="http://schemas.microsoft.com/office/drawing/2014/main" id="{E12F2221-4B24-455A-AB66-2B6986133722}"/>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5" name="text-4">
            <a:extLst xmlns:a="http://schemas.openxmlformats.org/drawingml/2006/main">
              <a:ext uri="{FF2B5EF4-FFF2-40B4-BE49-F238E27FC236}">
                <a16:creationId xmlns:a16="http://schemas.microsoft.com/office/drawing/2014/main" id="{3034727C-A9D9-4188-83FD-D098FCF808B1}"/>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Big Picture</a:t>
            </a:r>
          </a:p>
        </p:txBody>
      </p:sp>
      <p:sp>
        <p:nvSpPr>
          <p:cNvPr id="6" name="text-5">
            <a:extLst xmlns:a="http://schemas.openxmlformats.org/drawingml/2006/main">
              <a:ext uri="{FF2B5EF4-FFF2-40B4-BE49-F238E27FC236}">
                <a16:creationId xmlns:a16="http://schemas.microsoft.com/office/drawing/2014/main" id="{EEA7F2C1-5EF9-40A0-8A23-5D0305C48269}"/>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32</a:t>
            </a:r>
          </a:p>
        </p:txBody>
      </p:sp>
    </p:spTree>
    <p:extLst>
      <p:ext uri="{BB962C8B-B14F-4D97-AF65-F5344CB8AC3E}">
        <p14:creationId xmlns:p14="http://schemas.microsoft.com/office/powerpoint/2010/main" val="1399112917"/>
      </p:ext>
    </p:extLst>
  </p:cSld>
</p:sld>
</file>

<file path=ppt/slides/slide3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text-0">
            <a:extLst xmlns:a="http://schemas.openxmlformats.org/drawingml/2006/main">
              <a:ext uri="{FF2B5EF4-FFF2-40B4-BE49-F238E27FC236}">
                <a16:creationId xmlns:a16="http://schemas.microsoft.com/office/drawing/2014/main" id="{1E9598B5-4736-4B1A-87EA-FB08B265AD01}"/>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4  /  OPTIONAL REVIEW</a:t>
            </a:r>
          </a:p>
        </p:txBody>
      </p:sp>
      <p:sp>
        <p:nvSpPr>
          <p:cNvPr id="2" name="text-1">
            <a:extLst xmlns:a="http://schemas.openxmlformats.org/drawingml/2006/main">
              <a:ext uri="{FF2B5EF4-FFF2-40B4-BE49-F238E27FC236}">
                <a16:creationId xmlns:a16="http://schemas.microsoft.com/office/drawing/2014/main" id="{F5E024BD-A791-41AD-9C84-B05555A027B0}"/>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Discussion: empty seats and changing prices</a:t>
            </a:r>
          </a:p>
        </p:txBody>
      </p:sp>
      <p:sp>
        <p:nvSpPr>
          <p:cNvPr id="3" name="text-2">
            <a:extLst xmlns:a="http://schemas.openxmlformats.org/drawingml/2006/main">
              <a:ext uri="{FF2B5EF4-FFF2-40B4-BE49-F238E27FC236}">
                <a16:creationId xmlns:a16="http://schemas.microsoft.com/office/drawing/2014/main" id="{2CE5C5C9-CE11-4902-A0B5-7A525583FBC2}"/>
              </a:ext>
            </a:extLst>
          </p:cNvPr>
          <p:cNvSpPr>
            <a:spLocks xmlns:a="http://schemas.openxmlformats.org/drawingml/2006/main" noGrp="1"/>
          </p:cNvSpPr>
          <p:nvPr/>
        </p:nvSpPr>
        <p:spPr>
          <a:xfrm xmlns:a="http://schemas.openxmlformats.org/drawingml/2006/main">
            <a:off x="723900" y="1819275"/>
            <a:ext cx="10744200" cy="3524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marL="254000" indent="-152400" algn="l">
              <a:spcAft>
                <a:spcPts val="1600"/>
              </a:spcAft>
              <a:buChar char="•"/>
              <a:defRPr sz="2400" b="0" i="0">
                <a:solidFill>
                  <a:srgbClr val="1D2A33"/>
                </a:solidFill>
                <a:latin typeface="Aptos"/>
                <a:ea typeface="Aptos"/>
                <a:cs typeface="Aptos"/>
              </a:defRPr>
            </a:pPr>
            <a:r>
              <a:t>Why can an unsold seat be consistent with profit maximization under single-price monopoly pricing?</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What feature of the pricing rule distinguishes variable pricing from dynamic pricing?</a:t>
            </a:r>
          </a:p>
        </p:txBody>
      </p:sp>
      <p:sp>
        <p:nvSpPr>
          <p:cNvPr id="4" name="">
            <a:extLst xmlns:a="http://schemas.openxmlformats.org/drawingml/2006/main">
              <a:ext uri="{FF2B5EF4-FFF2-40B4-BE49-F238E27FC236}">
                <a16:creationId xmlns:a16="http://schemas.microsoft.com/office/drawing/2014/main" id="{24B2D28E-14B5-4A38-8CC4-4E3FFD90D22D}"/>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5" name="text-4">
            <a:extLst xmlns:a="http://schemas.openxmlformats.org/drawingml/2006/main">
              <a:ext uri="{FF2B5EF4-FFF2-40B4-BE49-F238E27FC236}">
                <a16:creationId xmlns:a16="http://schemas.microsoft.com/office/drawing/2014/main" id="{A128D9B8-8848-42E1-99B6-7477DE740551}"/>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Review Questions</a:t>
            </a:r>
          </a:p>
        </p:txBody>
      </p:sp>
      <p:sp>
        <p:nvSpPr>
          <p:cNvPr id="6" name="text-5">
            <a:extLst xmlns:a="http://schemas.openxmlformats.org/drawingml/2006/main">
              <a:ext uri="{FF2B5EF4-FFF2-40B4-BE49-F238E27FC236}">
                <a16:creationId xmlns:a16="http://schemas.microsoft.com/office/drawing/2014/main" id="{4BCF8D04-F06D-42EA-9ED4-AB9D4EADF9C5}"/>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33</a:t>
            </a:r>
          </a:p>
        </p:txBody>
      </p:sp>
    </p:spTree>
    <p:extLst>
      <p:ext uri="{BB962C8B-B14F-4D97-AF65-F5344CB8AC3E}">
        <p14:creationId xmlns:p14="http://schemas.microsoft.com/office/powerpoint/2010/main" val="186567502"/>
      </p:ext>
    </p:extLst>
  </p:cSld>
</p:sld>
</file>

<file path=ppt/slides/slide3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text-0">
            <a:extLst xmlns:a="http://schemas.openxmlformats.org/drawingml/2006/main">
              <a:ext uri="{FF2B5EF4-FFF2-40B4-BE49-F238E27FC236}">
                <a16:creationId xmlns:a16="http://schemas.microsoft.com/office/drawing/2014/main" id="{B8F2C10A-537D-437E-B3DD-7AFA32B7E98C}"/>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4  /  OPTIONAL ALGEBRA PRACTICE</a:t>
            </a:r>
          </a:p>
        </p:txBody>
      </p:sp>
      <p:sp>
        <p:nvSpPr>
          <p:cNvPr id="2" name="text-1">
            <a:extLst xmlns:a="http://schemas.openxmlformats.org/drawingml/2006/main">
              <a:ext uri="{FF2B5EF4-FFF2-40B4-BE49-F238E27FC236}">
                <a16:creationId xmlns:a16="http://schemas.microsoft.com/office/drawing/2014/main" id="{45705C66-68F8-4FBB-B39A-93F8F05722F7}"/>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Practice: a new capacity problem</a:t>
            </a:r>
          </a:p>
        </p:txBody>
      </p:sp>
      <p:sp>
        <p:nvSpPr>
          <p:cNvPr id="3" name="text-2">
            <a:extLst xmlns:a="http://schemas.openxmlformats.org/drawingml/2006/main">
              <a:ext uri="{FF2B5EF4-FFF2-40B4-BE49-F238E27FC236}">
                <a16:creationId xmlns:a16="http://schemas.microsoft.com/office/drawing/2014/main" id="{03073805-F7C8-4415-A8E4-5A65A4305D19}"/>
              </a:ext>
            </a:extLst>
          </p:cNvPr>
          <p:cNvSpPr>
            <a:spLocks xmlns:a="http://schemas.openxmlformats.org/drawingml/2006/main" noGrp="1"/>
          </p:cNvSpPr>
          <p:nvPr/>
        </p:nvSpPr>
        <p:spPr>
          <a:xfrm xmlns:a="http://schemas.openxmlformats.org/drawingml/2006/main">
            <a:off x="723900" y="1819275"/>
            <a:ext cx="10744200" cy="3524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marL="254000" indent="-152400" algn="l">
              <a:spcAft>
                <a:spcPts val="1600"/>
              </a:spcAft>
              <a:buChar char="•"/>
              <a:defRPr sz="2400" b="0" i="0">
                <a:solidFill>
                  <a:srgbClr val="1D2A33"/>
                </a:solidFill>
                <a:latin typeface="Aptos"/>
                <a:ea typeface="Aptos"/>
                <a:cs typeface="Aptos"/>
              </a:defRPr>
            </a:pPr>
            <a:r>
              <a:rPr sz="2400" b="1" i="0">
                <a:solidFill>
                  <a:srgbClr val="1D2A33"/>
                </a:solidFill>
                <a:latin typeface="Aptos"/>
                <a:ea typeface="Aptos"/>
                <a:cs typeface="Aptos"/>
              </a:rPr>
              <a:t>Book Problem 1:</a:t>
            </a:r>
            <a:r>
              <a:t> P = 150 − 2Q. Q is thousands of tickets. MC = $30. Capacity is 40,000.</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Find marginal revenue, the unconstrained quantity and price, and whether capacity binds.</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Explain your answer in words.</a:t>
            </a:r>
          </a:p>
        </p:txBody>
      </p:sp>
      <p:sp>
        <p:nvSpPr>
          <p:cNvPr id="4" name="">
            <a:extLst xmlns:a="http://schemas.openxmlformats.org/drawingml/2006/main">
              <a:ext uri="{FF2B5EF4-FFF2-40B4-BE49-F238E27FC236}">
                <a16:creationId xmlns:a16="http://schemas.microsoft.com/office/drawing/2014/main" id="{0F3B6A3A-2738-4B14-B5E2-7F665A7009F1}"/>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5" name="text-4">
            <a:extLst xmlns:a="http://schemas.openxmlformats.org/drawingml/2006/main">
              <a:ext uri="{FF2B5EF4-FFF2-40B4-BE49-F238E27FC236}">
                <a16:creationId xmlns:a16="http://schemas.microsoft.com/office/drawing/2014/main" id="{FCC3DEA6-CF18-41EC-BEFA-D65525C9A91E}"/>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Problems And Applications</a:t>
            </a:r>
          </a:p>
        </p:txBody>
      </p:sp>
      <p:sp>
        <p:nvSpPr>
          <p:cNvPr id="6" name="text-5">
            <a:extLst xmlns:a="http://schemas.openxmlformats.org/drawingml/2006/main">
              <a:ext uri="{FF2B5EF4-FFF2-40B4-BE49-F238E27FC236}">
                <a16:creationId xmlns:a16="http://schemas.microsoft.com/office/drawing/2014/main" id="{6860C8F9-F071-414D-9BBE-0E014D705EF2}"/>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34</a:t>
            </a:r>
          </a:p>
        </p:txBody>
      </p:sp>
    </p:spTree>
    <p:extLst>
      <p:ext uri="{BB962C8B-B14F-4D97-AF65-F5344CB8AC3E}">
        <p14:creationId xmlns:p14="http://schemas.microsoft.com/office/powerpoint/2010/main" val="1086916144"/>
      </p:ext>
    </p:extLst>
  </p:cSld>
</p:sld>
</file>

<file path=ppt/slides/slide3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text-0">
            <a:extLst xmlns:a="http://schemas.openxmlformats.org/drawingml/2006/main">
              <a:ext uri="{FF2B5EF4-FFF2-40B4-BE49-F238E27FC236}">
                <a16:creationId xmlns:a16="http://schemas.microsoft.com/office/drawing/2014/main" id="{ECC79847-F18D-4654-962A-C2F90A7C1973}"/>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4  /  OPTIONAL APPLICATION</a:t>
            </a:r>
          </a:p>
        </p:txBody>
      </p:sp>
      <p:sp>
        <p:nvSpPr>
          <p:cNvPr id="2" name="text-1">
            <a:extLst xmlns:a="http://schemas.openxmlformats.org/drawingml/2006/main">
              <a:ext uri="{FF2B5EF4-FFF2-40B4-BE49-F238E27FC236}">
                <a16:creationId xmlns:a16="http://schemas.microsoft.com/office/drawing/2014/main" id="{5C60CE36-148F-4889-B162-E36B3E6D207A}"/>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Practice: buying a seat license</a:t>
            </a:r>
          </a:p>
        </p:txBody>
      </p:sp>
      <p:sp>
        <p:nvSpPr>
          <p:cNvPr id="3" name="text-2">
            <a:extLst xmlns:a="http://schemas.openxmlformats.org/drawingml/2006/main">
              <a:ext uri="{FF2B5EF4-FFF2-40B4-BE49-F238E27FC236}">
                <a16:creationId xmlns:a16="http://schemas.microsoft.com/office/drawing/2014/main" id="{49B3F3BC-7E8F-441F-BEDB-AB07FC6DE7BA}"/>
              </a:ext>
            </a:extLst>
          </p:cNvPr>
          <p:cNvSpPr>
            <a:spLocks xmlns:a="http://schemas.openxmlformats.org/drawingml/2006/main" noGrp="1"/>
          </p:cNvSpPr>
          <p:nvPr/>
        </p:nvSpPr>
        <p:spPr>
          <a:xfrm xmlns:a="http://schemas.openxmlformats.org/drawingml/2006/main">
            <a:off x="723900" y="1819275"/>
            <a:ext cx="10744200" cy="3524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marL="254000" indent="-152400" algn="l">
              <a:spcAft>
                <a:spcPts val="1600"/>
              </a:spcAft>
              <a:buChar char="•"/>
              <a:defRPr sz="2400" b="0" i="0">
                <a:solidFill>
                  <a:srgbClr val="1D2A33"/>
                </a:solidFill>
                <a:latin typeface="Aptos"/>
                <a:ea typeface="Aptos"/>
                <a:cs typeface="Aptos"/>
              </a:defRPr>
            </a:pPr>
            <a:r>
              <a:rPr sz="2400" b="1" i="0">
                <a:solidFill>
                  <a:srgbClr val="1D2A33"/>
                </a:solidFill>
                <a:latin typeface="Aptos"/>
                <a:ea typeface="Aptos"/>
                <a:cs typeface="Aptos"/>
              </a:rPr>
              <a:t>Book Problem 4:</a:t>
            </a:r>
            <a:r>
              <a:t> a PSL costs $4,000 and requires $1,200 of season tickets each year.</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Resale requires team approval. Identify the access and usage charges.</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Explain how transfer rights, future ticket prices, and team quality could change its value.</a:t>
            </a:r>
          </a:p>
        </p:txBody>
      </p:sp>
      <p:sp>
        <p:nvSpPr>
          <p:cNvPr id="4" name="">
            <a:extLst xmlns:a="http://schemas.openxmlformats.org/drawingml/2006/main">
              <a:ext uri="{FF2B5EF4-FFF2-40B4-BE49-F238E27FC236}">
                <a16:creationId xmlns:a16="http://schemas.microsoft.com/office/drawing/2014/main" id="{4B893401-AA4A-435B-AB09-6F561E80F4A1}"/>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5" name="text-4">
            <a:extLst xmlns:a="http://schemas.openxmlformats.org/drawingml/2006/main">
              <a:ext uri="{FF2B5EF4-FFF2-40B4-BE49-F238E27FC236}">
                <a16:creationId xmlns:a16="http://schemas.microsoft.com/office/drawing/2014/main" id="{66D8AD55-F61D-4F75-B5A6-7033497F86F9}"/>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Problems And Applications</a:t>
            </a:r>
          </a:p>
        </p:txBody>
      </p:sp>
      <p:sp>
        <p:nvSpPr>
          <p:cNvPr id="6" name="text-5">
            <a:extLst xmlns:a="http://schemas.openxmlformats.org/drawingml/2006/main">
              <a:ext uri="{FF2B5EF4-FFF2-40B4-BE49-F238E27FC236}">
                <a16:creationId xmlns:a16="http://schemas.microsoft.com/office/drawing/2014/main" id="{1E4A5BC8-E8EB-464F-9932-2ACCC4E88F7E}"/>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35</a:t>
            </a:r>
          </a:p>
        </p:txBody>
      </p:sp>
    </p:spTree>
    <p:extLst>
      <p:ext uri="{BB962C8B-B14F-4D97-AF65-F5344CB8AC3E}">
        <p14:creationId xmlns:p14="http://schemas.microsoft.com/office/powerpoint/2010/main" val="607640799"/>
      </p:ext>
    </p:extLst>
  </p:cSld>
</p:sld>
</file>

<file path=ppt/slides/slide3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text-0">
            <a:extLst xmlns:a="http://schemas.openxmlformats.org/drawingml/2006/main">
              <a:ext uri="{FF2B5EF4-FFF2-40B4-BE49-F238E27FC236}">
                <a16:creationId xmlns:a16="http://schemas.microsoft.com/office/drawing/2014/main" id="{2E3DB09D-1C9A-4CD8-BE98-2C84D3E84640}"/>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4  /  OPTIONAL EVIDENCE ACTIVITY</a:t>
            </a:r>
          </a:p>
        </p:txBody>
      </p:sp>
      <p:sp>
        <p:nvSpPr>
          <p:cNvPr id="2" name="text-1">
            <a:extLst xmlns:a="http://schemas.openxmlformats.org/drawingml/2006/main">
              <a:ext uri="{FF2B5EF4-FFF2-40B4-BE49-F238E27FC236}">
                <a16:creationId xmlns:a16="http://schemas.microsoft.com/office/drawing/2014/main" id="{B3ABF4EC-ABC4-45D2-B8D3-C25C9693A19F}"/>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Activity: audit a ticket-pricing claim</a:t>
            </a:r>
          </a:p>
        </p:txBody>
      </p:sp>
      <p:sp>
        <p:nvSpPr>
          <p:cNvPr id="3" name="text-2">
            <a:extLst xmlns:a="http://schemas.openxmlformats.org/drawingml/2006/main">
              <a:ext uri="{FF2B5EF4-FFF2-40B4-BE49-F238E27FC236}">
                <a16:creationId xmlns:a16="http://schemas.microsoft.com/office/drawing/2014/main" id="{B1A96E02-5403-4E19-81C4-79442FAECF0A}"/>
              </a:ext>
            </a:extLst>
          </p:cNvPr>
          <p:cNvSpPr>
            <a:spLocks xmlns:a="http://schemas.openxmlformats.org/drawingml/2006/main" noGrp="1"/>
          </p:cNvSpPr>
          <p:nvPr/>
        </p:nvSpPr>
        <p:spPr>
          <a:xfrm xmlns:a="http://schemas.openxmlformats.org/drawingml/2006/main">
            <a:off x="723900" y="1819275"/>
            <a:ext cx="10744200" cy="3524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marL="254000" indent="-152400" algn="l">
              <a:spcAft>
                <a:spcPts val="1600"/>
              </a:spcAft>
              <a:buChar char="•"/>
              <a:defRPr sz="2400" b="0" i="0">
                <a:solidFill>
                  <a:srgbClr val="1D2A33"/>
                </a:solidFill>
                <a:latin typeface="Aptos"/>
                <a:ea typeface="Aptos"/>
                <a:cs typeface="Aptos"/>
              </a:defRPr>
            </a:pPr>
            <a:r>
              <a:t>Record a seller, ticket product, source link, and access date.</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Identify what can change in the price, when, and what triggers the change. Check the advertised total and fees.</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Separate the seller’s label from the rule, and description from a causal claim.</a:t>
            </a:r>
          </a:p>
        </p:txBody>
      </p:sp>
      <p:sp>
        <p:nvSpPr>
          <p:cNvPr id="4" name="">
            <a:extLst xmlns:a="http://schemas.openxmlformats.org/drawingml/2006/main">
              <a:ext uri="{FF2B5EF4-FFF2-40B4-BE49-F238E27FC236}">
                <a16:creationId xmlns:a16="http://schemas.microsoft.com/office/drawing/2014/main" id="{1C41B58E-E5E9-4E1F-ADBC-5E16908AAD14}"/>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5" name="text-4">
            <a:extLst xmlns:a="http://schemas.openxmlformats.org/drawingml/2006/main">
              <a:ext uri="{FF2B5EF4-FFF2-40B4-BE49-F238E27FC236}">
                <a16:creationId xmlns:a16="http://schemas.microsoft.com/office/drawing/2014/main" id="{66339DF7-A9D6-4486-98FA-9465578BF71A}"/>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Problems And Applications</a:t>
            </a:r>
          </a:p>
        </p:txBody>
      </p:sp>
      <p:sp>
        <p:nvSpPr>
          <p:cNvPr id="6" name="text-5">
            <a:extLst xmlns:a="http://schemas.openxmlformats.org/drawingml/2006/main">
              <a:ext uri="{FF2B5EF4-FFF2-40B4-BE49-F238E27FC236}">
                <a16:creationId xmlns:a16="http://schemas.microsoft.com/office/drawing/2014/main" id="{918436C8-4826-4FAF-A21B-CF15236BA30F}"/>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36</a:t>
            </a:r>
          </a:p>
        </p:txBody>
      </p:sp>
    </p:spTree>
    <p:extLst>
      <p:ext uri="{BB962C8B-B14F-4D97-AF65-F5344CB8AC3E}">
        <p14:creationId xmlns:p14="http://schemas.microsoft.com/office/powerpoint/2010/main" val="406062329"/>
      </p:ext>
    </p:extLst>
  </p:cSld>
</p:sld>
</file>

<file path=ppt/slides/slide3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text-0">
            <a:extLst xmlns:a="http://schemas.openxmlformats.org/drawingml/2006/main">
              <a:ext uri="{FF2B5EF4-FFF2-40B4-BE49-F238E27FC236}">
                <a16:creationId xmlns:a16="http://schemas.microsoft.com/office/drawing/2014/main" id="{15D1E39F-5A81-4983-97B7-981F7EE0857E}"/>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4  /  OPTIONAL ASSIGNMENT</a:t>
            </a:r>
          </a:p>
        </p:txBody>
      </p:sp>
      <p:sp>
        <p:nvSpPr>
          <p:cNvPr id="2" name="text-1">
            <a:extLst xmlns:a="http://schemas.openxmlformats.org/drawingml/2006/main">
              <a:ext uri="{FF2B5EF4-FFF2-40B4-BE49-F238E27FC236}">
                <a16:creationId xmlns:a16="http://schemas.microsoft.com/office/drawing/2014/main" id="{E3664273-4A11-4DBA-BBA0-5AF02DE27676}"/>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Assignment: primary and resale prices</a:t>
            </a:r>
          </a:p>
        </p:txBody>
      </p:sp>
      <p:sp>
        <p:nvSpPr>
          <p:cNvPr id="3" name="text-2">
            <a:extLst xmlns:a="http://schemas.openxmlformats.org/drawingml/2006/main">
              <a:ext uri="{FF2B5EF4-FFF2-40B4-BE49-F238E27FC236}">
                <a16:creationId xmlns:a16="http://schemas.microsoft.com/office/drawing/2014/main" id="{56935003-FA68-4A78-802B-F8F1D4F39FA4}"/>
              </a:ext>
            </a:extLst>
          </p:cNvPr>
          <p:cNvSpPr>
            <a:spLocks xmlns:a="http://schemas.openxmlformats.org/drawingml/2006/main" noGrp="1"/>
          </p:cNvSpPr>
          <p:nvPr/>
        </p:nvSpPr>
        <p:spPr>
          <a:xfrm xmlns:a="http://schemas.openxmlformats.org/drawingml/2006/main">
            <a:off x="723900" y="1819275"/>
            <a:ext cx="10744200" cy="3524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marL="254000" indent="-152400" algn="l">
              <a:spcAft>
                <a:spcPts val="1600"/>
              </a:spcAft>
              <a:buChar char="•"/>
              <a:defRPr sz="2400" b="0" i="0">
                <a:solidFill>
                  <a:srgbClr val="1D2A33"/>
                </a:solidFill>
                <a:latin typeface="Aptos"/>
                <a:ea typeface="Aptos"/>
                <a:cs typeface="Aptos"/>
              </a:defRPr>
            </a:pPr>
            <a:r>
              <a:t>Compare the same ticket product for one future home game in the primary market and an authorized resale market.</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In 500–750 words, explain demand, allocation, fees, and how the comparison could change before game day.</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Include dated links or screenshots. Separate observed prices from economic interpretation.</a:t>
            </a:r>
          </a:p>
        </p:txBody>
      </p:sp>
      <p:sp>
        <p:nvSpPr>
          <p:cNvPr id="4" name="">
            <a:extLst xmlns:a="http://schemas.openxmlformats.org/drawingml/2006/main">
              <a:ext uri="{FF2B5EF4-FFF2-40B4-BE49-F238E27FC236}">
                <a16:creationId xmlns:a16="http://schemas.microsoft.com/office/drawing/2014/main" id="{CFB8321E-9499-421F-9E2B-567B3F8FA1B0}"/>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5" name="text-4">
            <a:extLst xmlns:a="http://schemas.openxmlformats.org/drawingml/2006/main">
              <a:ext uri="{FF2B5EF4-FFF2-40B4-BE49-F238E27FC236}">
                <a16:creationId xmlns:a16="http://schemas.microsoft.com/office/drawing/2014/main" id="{A1E849B1-1A6A-4FEE-9663-30AEDA34C7D7}"/>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Suggested Assignment</a:t>
            </a:r>
          </a:p>
        </p:txBody>
      </p:sp>
      <p:sp>
        <p:nvSpPr>
          <p:cNvPr id="6" name="text-5">
            <a:extLst xmlns:a="http://schemas.openxmlformats.org/drawingml/2006/main">
              <a:ext uri="{FF2B5EF4-FFF2-40B4-BE49-F238E27FC236}">
                <a16:creationId xmlns:a16="http://schemas.microsoft.com/office/drawing/2014/main" id="{14030F95-7E79-4AC6-8E6D-9D11F35C1BD5}"/>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37</a:t>
            </a:r>
          </a:p>
        </p:txBody>
      </p:sp>
    </p:spTree>
    <p:extLst>
      <p:ext uri="{BB962C8B-B14F-4D97-AF65-F5344CB8AC3E}">
        <p14:creationId xmlns:p14="http://schemas.microsoft.com/office/powerpoint/2010/main" val="1226471145"/>
      </p:ext>
    </p:extLst>
  </p:cSld>
</p:sld>
</file>

<file path=ppt/slides/slide3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text-0">
            <a:extLst xmlns:a="http://schemas.openxmlformats.org/drawingml/2006/main">
              <a:ext uri="{FF2B5EF4-FFF2-40B4-BE49-F238E27FC236}">
                <a16:creationId xmlns:a16="http://schemas.microsoft.com/office/drawing/2014/main" id="{53209F21-9D67-4955-B929-A68A69968054}"/>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4  /  REFERENCE</a:t>
            </a:r>
          </a:p>
        </p:txBody>
      </p:sp>
      <p:sp>
        <p:nvSpPr>
          <p:cNvPr id="2" name="text-1">
            <a:extLst xmlns:a="http://schemas.openxmlformats.org/drawingml/2006/main">
              <a:ext uri="{FF2B5EF4-FFF2-40B4-BE49-F238E27FC236}">
                <a16:creationId xmlns:a16="http://schemas.microsoft.com/office/drawing/2014/main" id="{CF2619A0-AB3F-4CF9-951D-23E72FEE1F19}"/>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Sources and further reading</a:t>
            </a:r>
          </a:p>
        </p:txBody>
      </p:sp>
      <p:sp>
        <p:nvSpPr>
          <p:cNvPr id="3" name="text-2">
            <a:extLst xmlns:a="http://schemas.openxmlformats.org/drawingml/2006/main">
              <a:ext uri="{FF2B5EF4-FFF2-40B4-BE49-F238E27FC236}">
                <a16:creationId xmlns:a16="http://schemas.microsoft.com/office/drawing/2014/main" id="{47387249-0F28-4067-B8EE-96EC9FE7AF4B}"/>
              </a:ext>
            </a:extLst>
          </p:cNvPr>
          <p:cNvSpPr>
            <a:spLocks xmlns:a="http://schemas.openxmlformats.org/drawingml/2006/main" noGrp="1"/>
          </p:cNvSpPr>
          <p:nvPr/>
        </p:nvSpPr>
        <p:spPr>
          <a:xfrm xmlns:a="http://schemas.openxmlformats.org/drawingml/2006/main">
            <a:off x="723900" y="1819275"/>
            <a:ext cx="10744200" cy="3524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marL="254000" indent="-152400" algn="l">
              <a:spcAft>
                <a:spcPts val="1600"/>
              </a:spcAft>
              <a:buChar char="•"/>
              <a:defRPr sz="2400" b="0" i="0">
                <a:solidFill>
                  <a:srgbClr val="1D2A33"/>
                </a:solidFill>
                <a:latin typeface="Aptos"/>
                <a:ea typeface="Aptos"/>
                <a:cs typeface="Aptos"/>
              </a:defRPr>
            </a:pPr>
            <a:r>
              <a:rPr sz="2400" b="1" i="0">
                <a:solidFill>
                  <a:srgbClr val="1D2A33"/>
                </a:solidFill>
                <a:latin typeface="Aptos"/>
                <a:ea typeface="Aptos"/>
                <a:cs typeface="Aptos"/>
              </a:rPr>
              <a:t>Bills, Panthers, and contemporary Lakers reporting:</a:t>
            </a:r>
            <a:r>
              <a:t> capacity, contracts, and case history.</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rPr sz="2400" b="1" i="0">
                <a:solidFill>
                  <a:srgbClr val="1D2A33"/>
                </a:solidFill>
                <a:latin typeface="Aptos"/>
                <a:ea typeface="Aptos"/>
                <a:cs typeface="Aptos"/>
              </a:rPr>
              <a:t>FIFA, Cardinals, and FTC guidance:</a:t>
            </a:r>
            <a:r>
              <a:t> pricing rules and disclosure.</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rPr sz="2400" b="1" i="0">
                <a:solidFill>
                  <a:srgbClr val="1D2A33"/>
                </a:solidFill>
                <a:latin typeface="Aptos"/>
                <a:ea typeface="Aptos"/>
                <a:cs typeface="Aptos"/>
              </a:rPr>
              <a:t>Courty; Vollmer; Borland and Macdonald; Schreyer and Ansari:</a:t>
            </a:r>
            <a:r>
              <a:t> resale and attendance research.</a:t>
            </a:r>
          </a:p>
        </p:txBody>
      </p:sp>
      <p:sp>
        <p:nvSpPr>
          <p:cNvPr id="4" name="">
            <a:extLst xmlns:a="http://schemas.openxmlformats.org/drawingml/2006/main">
              <a:ext uri="{FF2B5EF4-FFF2-40B4-BE49-F238E27FC236}">
                <a16:creationId xmlns:a16="http://schemas.microsoft.com/office/drawing/2014/main" id="{3A481134-7E7C-42D7-B184-E0AA78DE04DE}"/>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5" name="text-4">
            <a:extLst xmlns:a="http://schemas.openxmlformats.org/drawingml/2006/main">
              <a:ext uri="{FF2B5EF4-FFF2-40B4-BE49-F238E27FC236}">
                <a16:creationId xmlns:a16="http://schemas.microsoft.com/office/drawing/2014/main" id="{DC6BC301-1CF1-4C2D-891A-5FCB4A649DDE}"/>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Source Notes</a:t>
            </a:r>
          </a:p>
        </p:txBody>
      </p:sp>
      <p:sp>
        <p:nvSpPr>
          <p:cNvPr id="6" name="text-5">
            <a:extLst xmlns:a="http://schemas.openxmlformats.org/drawingml/2006/main">
              <a:ext uri="{FF2B5EF4-FFF2-40B4-BE49-F238E27FC236}">
                <a16:creationId xmlns:a16="http://schemas.microsoft.com/office/drawing/2014/main" id="{0E7EA8BC-E862-408B-8E61-5C82D9837F90}"/>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38</a:t>
            </a:r>
          </a:p>
        </p:txBody>
      </p:sp>
    </p:spTree>
    <p:extLst>
      <p:ext uri="{BB962C8B-B14F-4D97-AF65-F5344CB8AC3E}">
        <p14:creationId xmlns:p14="http://schemas.microsoft.com/office/powerpoint/2010/main" val="2015849809"/>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2026-09-17T14:41:51.5370000Z</dcterms:created>
  <dcterms:modified xsi:type="dcterms:W3CDTF">2026-09-17T14:41:51.5370000Z</dcterms:modified>
</coreProperties>
</file>