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2bc1362148d4697" /><Relationship Type="http://schemas.openxmlformats.org/officeDocument/2006/relationships/extended-properties" Target="/docProps/app.xml" Id="R4493101823294e8a" /><Relationship Type="http://schemas.openxmlformats.org/officeDocument/2006/relationships/officeDocument" Target="/ppt/presentation.xml" Id="R4d9aab6b2ece45d5" /></Relationships>
</file>

<file path=ppt/presentation.xml><?xml version="1.0" encoding="utf-8"?>
<p:presentation xmlns:p="http://schemas.openxmlformats.org/presentationml/2006/main">
  <p:sldMasterIdLst>
    <p:sldMasterId xmlns:r="http://schemas.openxmlformats.org/officeDocument/2006/relationships" id="2147483648" r:id="Rad563b43c8cb4c89"/>
  </p:sldMasterIdLst>
  <p:notesMasterIdLst>
    <p:notesMasterId xmlns:r="http://schemas.openxmlformats.org/officeDocument/2006/relationships" r:id="Rc890f7ad42674b2a"/>
  </p:notesMasterIdLst>
  <p:sldIdLst>
    <p:sldId xmlns:r="http://schemas.openxmlformats.org/officeDocument/2006/relationships" id="256" r:id="R48ad4b24fd154998"/>
    <p:sldId xmlns:r="http://schemas.openxmlformats.org/officeDocument/2006/relationships" id="257" r:id="R6acf9643c8604cc5"/>
    <p:sldId xmlns:r="http://schemas.openxmlformats.org/officeDocument/2006/relationships" id="258" r:id="Rf9551063fdc34b6f"/>
    <p:sldId xmlns:r="http://schemas.openxmlformats.org/officeDocument/2006/relationships" id="259" r:id="R7d24f5c68426474b"/>
    <p:sldId xmlns:r="http://schemas.openxmlformats.org/officeDocument/2006/relationships" id="260" r:id="R30a80be7f3b545fa"/>
    <p:sldId xmlns:r="http://schemas.openxmlformats.org/officeDocument/2006/relationships" id="261" r:id="R695f474fca1143b9"/>
    <p:sldId xmlns:r="http://schemas.openxmlformats.org/officeDocument/2006/relationships" id="262" r:id="R2a7479d8db2a4670"/>
    <p:sldId xmlns:r="http://schemas.openxmlformats.org/officeDocument/2006/relationships" id="263" r:id="R3f87c462f4274f2a"/>
    <p:sldId xmlns:r="http://schemas.openxmlformats.org/officeDocument/2006/relationships" id="264" r:id="R9abef988238f4937"/>
    <p:sldId xmlns:r="http://schemas.openxmlformats.org/officeDocument/2006/relationships" id="265" r:id="R8f5c8d58562a403d"/>
    <p:sldId xmlns:r="http://schemas.openxmlformats.org/officeDocument/2006/relationships" id="266" r:id="R33d5d959f0464064"/>
    <p:sldId xmlns:r="http://schemas.openxmlformats.org/officeDocument/2006/relationships" id="267" r:id="R829920b47fdd4e2c"/>
    <p:sldId xmlns:r="http://schemas.openxmlformats.org/officeDocument/2006/relationships" id="268" r:id="R2b7d937368ba45e9"/>
    <p:sldId xmlns:r="http://schemas.openxmlformats.org/officeDocument/2006/relationships" id="269" r:id="R5f1da7309148453f"/>
    <p:sldId xmlns:r="http://schemas.openxmlformats.org/officeDocument/2006/relationships" id="270" r:id="Rb2a9cb17943843ac"/>
    <p:sldId xmlns:r="http://schemas.openxmlformats.org/officeDocument/2006/relationships" id="271" r:id="Rcdb72b0959d44289"/>
    <p:sldId xmlns:r="http://schemas.openxmlformats.org/officeDocument/2006/relationships" id="272" r:id="R02c3763c5da9492a"/>
    <p:sldId xmlns:r="http://schemas.openxmlformats.org/officeDocument/2006/relationships" id="273" r:id="Re2e522acfbe549bf"/>
    <p:sldId xmlns:r="http://schemas.openxmlformats.org/officeDocument/2006/relationships" id="274" r:id="R7416a895ae304065"/>
    <p:sldId xmlns:r="http://schemas.openxmlformats.org/officeDocument/2006/relationships" id="275" r:id="Rda1ed3b4b3474a95"/>
    <p:sldId xmlns:r="http://schemas.openxmlformats.org/officeDocument/2006/relationships" id="276" r:id="R90efa0b8aa8e4d2c"/>
    <p:sldId xmlns:r="http://schemas.openxmlformats.org/officeDocument/2006/relationships" id="277" r:id="Rd8f3d6dbf7a04df8"/>
    <p:sldId xmlns:r="http://schemas.openxmlformats.org/officeDocument/2006/relationships" id="278" r:id="R990e1cc79b9d4711"/>
    <p:sldId xmlns:r="http://schemas.openxmlformats.org/officeDocument/2006/relationships" id="279" r:id="Rdc518d9e0d7d4f4b"/>
    <p:sldId xmlns:r="http://schemas.openxmlformats.org/officeDocument/2006/relationships" id="280" r:id="R7aecf89bed0f4776"/>
    <p:sldId xmlns:r="http://schemas.openxmlformats.org/officeDocument/2006/relationships" id="281" r:id="R5577b94f432d44b2"/>
    <p:sldId xmlns:r="http://schemas.openxmlformats.org/officeDocument/2006/relationships" id="282" r:id="Ra5f73a74e9bf49c6"/>
    <p:sldId xmlns:r="http://schemas.openxmlformats.org/officeDocument/2006/relationships" id="283" r:id="Rc864331de5e24c5a"/>
    <p:sldId xmlns:r="http://schemas.openxmlformats.org/officeDocument/2006/relationships" id="284" r:id="R055eeb41347c487f"/>
    <p:sldId xmlns:r="http://schemas.openxmlformats.org/officeDocument/2006/relationships" id="285" r:id="Rf214ffabbcb648dd"/>
    <p:sldId xmlns:r="http://schemas.openxmlformats.org/officeDocument/2006/relationships" id="286" r:id="Rccf9e2675f014479"/>
    <p:sldId xmlns:r="http://schemas.openxmlformats.org/officeDocument/2006/relationships" id="287" r:id="R073a0fbfc938447f"/>
    <p:sldId xmlns:r="http://schemas.openxmlformats.org/officeDocument/2006/relationships" id="288" r:id="R805fd955cfe84604"/>
    <p:sldId xmlns:r="http://schemas.openxmlformats.org/officeDocument/2006/relationships" id="289" r:id="R21f565e05ffe468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f35053f7b2e4035" /><Relationship Type="http://schemas.openxmlformats.org/officeDocument/2006/relationships/slideMaster" Target="/ppt/slideMasters/slideMaster1.xml" Id="Rad563b43c8cb4c89" /><Relationship Type="http://schemas.openxmlformats.org/officeDocument/2006/relationships/notesMaster" Target="/ppt/notesMasters/notesMaster1.xml" Id="Rc890f7ad42674b2a" /><Relationship Type="http://schemas.openxmlformats.org/officeDocument/2006/relationships/presProps" Target="/ppt/presProps.xml" Id="R4764746ba43f4542" /><Relationship Type="http://schemas.openxmlformats.org/officeDocument/2006/relationships/tableStyles" Target="/ppt/tableStyles.xml" Id="Rc37acf5a425a4ea8" /><Relationship Type="http://schemas.openxmlformats.org/officeDocument/2006/relationships/slide" Target="/ppt/slides/slide1.xml" Id="R48ad4b24fd154998" /><Relationship Type="http://schemas.openxmlformats.org/officeDocument/2006/relationships/slide" Target="/ppt/slides/slide2.xml" Id="R6acf9643c8604cc5" /><Relationship Type="http://schemas.openxmlformats.org/officeDocument/2006/relationships/slide" Target="/ppt/slides/slide3.xml" Id="Rf9551063fdc34b6f" /><Relationship Type="http://schemas.openxmlformats.org/officeDocument/2006/relationships/slide" Target="/ppt/slides/slide4.xml" Id="R7d24f5c68426474b" /><Relationship Type="http://schemas.openxmlformats.org/officeDocument/2006/relationships/slide" Target="/ppt/slides/slide5.xml" Id="R30a80be7f3b545fa" /><Relationship Type="http://schemas.openxmlformats.org/officeDocument/2006/relationships/slide" Target="/ppt/slides/slide6.xml" Id="R695f474fca1143b9" /><Relationship Type="http://schemas.openxmlformats.org/officeDocument/2006/relationships/slide" Target="/ppt/slides/slide7.xml" Id="R2a7479d8db2a4670" /><Relationship Type="http://schemas.openxmlformats.org/officeDocument/2006/relationships/slide" Target="/ppt/slides/slide8.xml" Id="R3f87c462f4274f2a" /><Relationship Type="http://schemas.openxmlformats.org/officeDocument/2006/relationships/slide" Target="/ppt/slides/slide9.xml" Id="R9abef988238f4937" /><Relationship Type="http://schemas.openxmlformats.org/officeDocument/2006/relationships/slide" Target="/ppt/slides/slide10.xml" Id="R8f5c8d58562a403d" /><Relationship Type="http://schemas.openxmlformats.org/officeDocument/2006/relationships/slide" Target="/ppt/slides/slide11.xml" Id="R33d5d959f0464064" /><Relationship Type="http://schemas.openxmlformats.org/officeDocument/2006/relationships/slide" Target="/ppt/slides/slide12.xml" Id="R829920b47fdd4e2c" /><Relationship Type="http://schemas.openxmlformats.org/officeDocument/2006/relationships/slide" Target="/ppt/slides/slide13.xml" Id="R2b7d937368ba45e9" /><Relationship Type="http://schemas.openxmlformats.org/officeDocument/2006/relationships/slide" Target="/ppt/slides/slide14.xml" Id="R5f1da7309148453f" /><Relationship Type="http://schemas.openxmlformats.org/officeDocument/2006/relationships/slide" Target="/ppt/slides/slide15.xml" Id="Rb2a9cb17943843ac" /><Relationship Type="http://schemas.openxmlformats.org/officeDocument/2006/relationships/slide" Target="/ppt/slides/slide16.xml" Id="Rcdb72b0959d44289" /><Relationship Type="http://schemas.openxmlformats.org/officeDocument/2006/relationships/slide" Target="/ppt/slides/slide17.xml" Id="R02c3763c5da9492a" /><Relationship Type="http://schemas.openxmlformats.org/officeDocument/2006/relationships/slide" Target="/ppt/slides/slide18.xml" Id="Re2e522acfbe549bf" /><Relationship Type="http://schemas.openxmlformats.org/officeDocument/2006/relationships/slide" Target="/ppt/slides/slide19.xml" Id="R7416a895ae304065" /><Relationship Type="http://schemas.openxmlformats.org/officeDocument/2006/relationships/slide" Target="/ppt/slides/slide20.xml" Id="Rda1ed3b4b3474a95" /><Relationship Type="http://schemas.openxmlformats.org/officeDocument/2006/relationships/slide" Target="/ppt/slides/slide21.xml" Id="R90efa0b8aa8e4d2c" /><Relationship Type="http://schemas.openxmlformats.org/officeDocument/2006/relationships/slide" Target="/ppt/slides/slide22.xml" Id="Rd8f3d6dbf7a04df8" /><Relationship Type="http://schemas.openxmlformats.org/officeDocument/2006/relationships/slide" Target="/ppt/slides/slide23.xml" Id="R990e1cc79b9d4711" /><Relationship Type="http://schemas.openxmlformats.org/officeDocument/2006/relationships/slide" Target="/ppt/slides/slide24.xml" Id="Rdc518d9e0d7d4f4b" /><Relationship Type="http://schemas.openxmlformats.org/officeDocument/2006/relationships/slide" Target="/ppt/slides/slide25.xml" Id="R7aecf89bed0f4776" /><Relationship Type="http://schemas.openxmlformats.org/officeDocument/2006/relationships/slide" Target="/ppt/slides/slide26.xml" Id="R5577b94f432d44b2" /><Relationship Type="http://schemas.openxmlformats.org/officeDocument/2006/relationships/slide" Target="/ppt/slides/slide27.xml" Id="Ra5f73a74e9bf49c6" /><Relationship Type="http://schemas.openxmlformats.org/officeDocument/2006/relationships/slide" Target="/ppt/slides/slide28.xml" Id="Rc864331de5e24c5a" /><Relationship Type="http://schemas.openxmlformats.org/officeDocument/2006/relationships/slide" Target="/ppt/slides/slide29.xml" Id="R055eeb41347c487f" /><Relationship Type="http://schemas.openxmlformats.org/officeDocument/2006/relationships/slide" Target="/ppt/slides/slide30.xml" Id="Rf214ffabbcb648dd" /><Relationship Type="http://schemas.openxmlformats.org/officeDocument/2006/relationships/slide" Target="/ppt/slides/slide31.xml" Id="Rccf9e2675f014479" /><Relationship Type="http://schemas.openxmlformats.org/officeDocument/2006/relationships/slide" Target="/ppt/slides/slide32.xml" Id="R073a0fbfc938447f" /><Relationship Type="http://schemas.openxmlformats.org/officeDocument/2006/relationships/slide" Target="/ppt/slides/slide33.xml" Id="R805fd955cfe84604" /><Relationship Type="http://schemas.openxmlformats.org/officeDocument/2006/relationships/slide" Target="/ppt/slides/slide34.xml" Id="R21f565e05ffe468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4ab30a5f64d4d4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84d6e256e0e4dfb" /><Relationship Type="http://schemas.openxmlformats.org/officeDocument/2006/relationships/notesMaster" Target="/ppt/notesMasters/notesMaster1.xml" Id="Rc51128e28e024e38" /></Relationships>
</file>

<file path=ppt/notesSlides/_rels/notesSlide2.xml.rels>&#65279;<?xml version="1.0" encoding="utf-8"?><Relationships xmlns="http://schemas.openxmlformats.org/package/2006/relationships"><Relationship Type="http://schemas.openxmlformats.org/officeDocument/2006/relationships/slide" Target="/ppt/slides/slide2.xml" Id="Rbebeff56a0c94dcf" /><Relationship Type="http://schemas.openxmlformats.org/officeDocument/2006/relationships/notesMaster" Target="/ppt/notesMasters/notesMaster1.xml" Id="R51c029ca92384525" /></Relationships>
</file>

<file path=ppt/notesSlides/_rels/notesSlide3.xml.rels>&#65279;<?xml version="1.0" encoding="utf-8"?><Relationships xmlns="http://schemas.openxmlformats.org/package/2006/relationships"><Relationship Type="http://schemas.openxmlformats.org/officeDocument/2006/relationships/slide" Target="/ppt/slides/slide3.xml" Id="R445a760a664045e7" /><Relationship Type="http://schemas.openxmlformats.org/officeDocument/2006/relationships/notesMaster" Target="/ppt/notesMasters/notesMaster1.xml" Id="R7df37ed76a41415c" /></Relationships>
</file>

<file path=ppt/notesSlides/_rels/notesSlide4.xml.rels>&#65279;<?xml version="1.0" encoding="utf-8"?><Relationships xmlns="http://schemas.openxmlformats.org/package/2006/relationships"><Relationship Type="http://schemas.openxmlformats.org/officeDocument/2006/relationships/slide" Target="/ppt/slides/slide4.xml" Id="R78c8eee5857a4693" /><Relationship Type="http://schemas.openxmlformats.org/officeDocument/2006/relationships/notesMaster" Target="/ppt/notesMasters/notesMaster1.xml" Id="R21bde8f5df0b44ef" /></Relationships>
</file>

<file path=ppt/notesSlides/_rels/notesSlide5.xml.rels>&#65279;<?xml version="1.0" encoding="utf-8"?><Relationships xmlns="http://schemas.openxmlformats.org/package/2006/relationships"><Relationship Type="http://schemas.openxmlformats.org/officeDocument/2006/relationships/slide" Target="/ppt/slides/slide5.xml" Id="R8e9b6aa9d0a2481a" /><Relationship Type="http://schemas.openxmlformats.org/officeDocument/2006/relationships/notesMaster" Target="/ppt/notesMasters/notesMaster1.xml" Id="Rc39b507d2b6846e6" /></Relationships>
</file>

<file path=ppt/notesSlides/_rels/notesSlide6.xml.rels>&#65279;<?xml version="1.0" encoding="utf-8"?><Relationships xmlns="http://schemas.openxmlformats.org/package/2006/relationships"><Relationship Type="http://schemas.openxmlformats.org/officeDocument/2006/relationships/slide" Target="/ppt/slides/slide6.xml" Id="R18b950e1546d4d1c" /><Relationship Type="http://schemas.openxmlformats.org/officeDocument/2006/relationships/notesMaster" Target="/ppt/notesMasters/notesMaster1.xml" Id="R3c8e30a9f0f947e9" /></Relationships>
</file>

<file path=ppt/notesSlides/_rels/notesSlide7.xml.rels>&#65279;<?xml version="1.0" encoding="utf-8"?><Relationships xmlns="http://schemas.openxmlformats.org/package/2006/relationships"><Relationship Type="http://schemas.openxmlformats.org/officeDocument/2006/relationships/slide" Target="/ppt/slides/slide7.xml" Id="R3206f2f49a62455b" /><Relationship Type="http://schemas.openxmlformats.org/officeDocument/2006/relationships/notesMaster" Target="/ppt/notesMasters/notesMaster1.xml" Id="R6f2ff77053d64242" /></Relationships>
</file>

<file path=ppt/notesSlides/_rels/notesSlide8.xml.rels>&#65279;<?xml version="1.0" encoding="utf-8"?><Relationships xmlns="http://schemas.openxmlformats.org/package/2006/relationships"><Relationship Type="http://schemas.openxmlformats.org/officeDocument/2006/relationships/slide" Target="/ppt/slides/slide8.xml" Id="R9cdbef9910f0402a" /><Relationship Type="http://schemas.openxmlformats.org/officeDocument/2006/relationships/notesMaster" Target="/ppt/notesMasters/notesMaster1.xml" Id="R14e00131fbfe4695" /></Relationships>
</file>

<file path=ppt/notesSlides/_rels/notesSlide9.xml.rels>&#65279;<?xml version="1.0" encoding="utf-8"?><Relationships xmlns="http://schemas.openxmlformats.org/package/2006/relationships"><Relationship Type="http://schemas.openxmlformats.org/officeDocument/2006/relationships/slide" Target="/ppt/slides/slide9.xml" Id="R466c997a4d6c43db" /><Relationship Type="http://schemas.openxmlformats.org/officeDocument/2006/relationships/notesMaster" Target="/ppt/notesMasters/notesMaster1.xml" Id="Ra3bf48882454411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99caba52d3546fc" /><Relationship Type="http://schemas.openxmlformats.org/officeDocument/2006/relationships/notesMaster" Target="/ppt/notesMasters/notesMaster1.xml" Id="R0d99e80d133f42b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8723b5f9c564d18" /><Relationship Type="http://schemas.openxmlformats.org/officeDocument/2006/relationships/notesMaster" Target="/ppt/notesMasters/notesMaster1.xml" Id="Re6bfe1536ac8435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dad469e3c9642b8" /><Relationship Type="http://schemas.openxmlformats.org/officeDocument/2006/relationships/notesMaster" Target="/ppt/notesMasters/notesMaster1.xml" Id="R5fd97ca043b84c7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d2448feef694142" /><Relationship Type="http://schemas.openxmlformats.org/officeDocument/2006/relationships/notesMaster" Target="/ppt/notesMasters/notesMaster1.xml" Id="R9c630feae17a4d1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c24d63e5dff48cb" /><Relationship Type="http://schemas.openxmlformats.org/officeDocument/2006/relationships/notesMaster" Target="/ppt/notesMasters/notesMaster1.xml" Id="Rbaf9e9f4218b4ec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cfdbf632cce4235" /><Relationship Type="http://schemas.openxmlformats.org/officeDocument/2006/relationships/notesMaster" Target="/ppt/notesMasters/notesMaster1.xml" Id="R492231f12edd435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89797b5c3c241b9" /><Relationship Type="http://schemas.openxmlformats.org/officeDocument/2006/relationships/notesMaster" Target="/ppt/notesMasters/notesMaster1.xml" Id="R94503d1b1fd34bd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4691d5630064ded" /><Relationship Type="http://schemas.openxmlformats.org/officeDocument/2006/relationships/notesMaster" Target="/ppt/notesMasters/notesMaster1.xml" Id="Rf4b02badb4bd4a2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6eecc4d5725437b" /><Relationship Type="http://schemas.openxmlformats.org/officeDocument/2006/relationships/notesMaster" Target="/ppt/notesMasters/notesMaster1.xml" Id="R0806126fa76b4a4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9553070bcd34a02" /><Relationship Type="http://schemas.openxmlformats.org/officeDocument/2006/relationships/notesMaster" Target="/ppt/notesMasters/notesMaster1.xml" Id="R8c4ceb1b2035430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19be5f05e6b46c4" /><Relationship Type="http://schemas.openxmlformats.org/officeDocument/2006/relationships/notesMaster" Target="/ppt/notesMasters/notesMaster1.xml" Id="R168216dd3946487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26db994b64f404c" /><Relationship Type="http://schemas.openxmlformats.org/officeDocument/2006/relationships/notesMaster" Target="/ppt/notesMasters/notesMaster1.xml" Id="R254e6b4a474f4b1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de88966db4041da" /><Relationship Type="http://schemas.openxmlformats.org/officeDocument/2006/relationships/notesMaster" Target="/ppt/notesMasters/notesMaster1.xml" Id="R8c79159a0062465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c756b3f47424898" /><Relationship Type="http://schemas.openxmlformats.org/officeDocument/2006/relationships/notesMaster" Target="/ppt/notesMasters/notesMaster1.xml" Id="R4ecc9d1bf10d418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29e5ba1a58a4e77" /><Relationship Type="http://schemas.openxmlformats.org/officeDocument/2006/relationships/notesMaster" Target="/ppt/notesMasters/notesMaster1.xml" Id="R87d67fd82d4c4f1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ec4249ddd384f4a" /><Relationship Type="http://schemas.openxmlformats.org/officeDocument/2006/relationships/notesMaster" Target="/ppt/notesMasters/notesMaster1.xml" Id="R9c07caf7c33a432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5a2d1424bc54339" /><Relationship Type="http://schemas.openxmlformats.org/officeDocument/2006/relationships/notesMaster" Target="/ppt/notesMasters/notesMaster1.xml" Id="R5d7af61f8db84c9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cb8cfe841f144899" /><Relationship Type="http://schemas.openxmlformats.org/officeDocument/2006/relationships/notesMaster" Target="/ppt/notesMasters/notesMaster1.xml" Id="Re8da84f142db449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cd422f87c8440b1" /><Relationship Type="http://schemas.openxmlformats.org/officeDocument/2006/relationships/notesMaster" Target="/ppt/notesMasters/notesMaster1.xml" Id="Re4b71ed3dc164cc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3e220758110340d0" /><Relationship Type="http://schemas.openxmlformats.org/officeDocument/2006/relationships/notesMaster" Target="/ppt/notesMasters/notesMaster1.xml" Id="Rc45e008a41cb46f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a1822b519a3f493f" /><Relationship Type="http://schemas.openxmlformats.org/officeDocument/2006/relationships/notesMaster" Target="/ppt/notesMasters/notesMaster1.xml" Id="R779855c055934563"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77a4cdd9cae6464d" /><Relationship Type="http://schemas.openxmlformats.org/officeDocument/2006/relationships/notesMaster" Target="/ppt/notesMasters/notesMaster1.xml" Id="R85795d821ba84bb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1df87e4091514625" /><Relationship Type="http://schemas.openxmlformats.org/officeDocument/2006/relationships/notesMaster" Target="/ppt/notesMasters/notesMaster1.xml" Id="R826775cae1b147a9"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ba7ab694b3c64b9f" /><Relationship Type="http://schemas.openxmlformats.org/officeDocument/2006/relationships/notesMaster" Target="/ppt/notesMasters/notesMaster1.xml" Id="Rf2f4e774b8a9409b"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1e723223cff94c48" /><Relationship Type="http://schemas.openxmlformats.org/officeDocument/2006/relationships/notesMaster" Target="/ppt/notesMasters/notesMaster1.xml" Id="Re1190e7b4a8c42a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Fan Behavior, Branding, and Sponsorship</a:t>
            </a:r>
          </a:p>
          <a:p xmlns:a="http://schemas.openxmlformats.org/drawingml/2006/main">
            <a:r>
              <a:t>Mode: Lesson</a:t>
            </a:r>
          </a:p>
          <a:p xmlns:a="http://schemas.openxmlformats.org/drawingml/2006/main">
            <a:r>
              <a:t/>
            </a:r>
          </a:p>
          <a:p xmlns:a="http://schemas.openxmlformats.org/drawingml/2006/main">
            <a:r>
              <a:t>The Bills ended a seventeen-season playoff drought in 2017. The question is why attachment can survive poor results—not a claim that every fan’s spending stayed unchanged.</a:t>
            </a:r>
          </a:p>
          <a:p xmlns:a="http://schemas.openxmlformats.org/drawingml/2006/main">
            <a:r>
              <a:t/>
            </a:r>
          </a:p>
          <a:p xmlns:a="http://schemas.openxmlformats.org/drawingml/2006/main">
            <a:r>
              <a:t>[Sources]</a:t>
            </a:r>
          </a:p>
          <a:p xmlns:a="http://schemas.openxmlformats.org/drawingml/2006/main">
            <a:r>
              <a:t>- draft-chapters/ch05-fan-behavior-branding-and-sponsorship.md</a:t>
            </a:r>
          </a:p>
          <a:p xmlns:a="http://schemas.openxmlformats.org/drawingml/2006/main">
            <a:r>
              <a:t>- Buffalo Bills, “Pegula Pleased It All Came Together for His Team,” December 31, 2017, accessed September 12, 2026, &lt;https://www.buffalobills.com/news/pegula-pleased-it-all-came-together-for-his-team-20176449&gt;. The report documents the end of the seventeen-season playoff absence. It is not an attendance study or a measure of unchanged fan demand.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Learning Goals</a:t>
            </a:r>
          </a:p>
          <a:p xmlns:a="http://schemas.openxmlformats.org/drawingml/2006/main">
            <a:r>
              <a:t>Mode: Lesson</a:t>
            </a:r>
          </a:p>
          <a:p xmlns:a="http://schemas.openxmlformats.org/drawingml/2006/main">
            <a:r>
              <a:t/>
            </a:r>
          </a:p>
          <a:p xmlns:a="http://schemas.openxmlformats.org/drawingml/2006/main">
            <a:r>
              <a:t>Use the chapter’s full learning goals as the reading checklist. This deck follows the book’s order, with selected review and applications at the end.</a:t>
            </a:r>
          </a:p>
          <a:p xmlns:a="http://schemas.openxmlformats.org/drawingml/2006/main">
            <a:r>
              <a:t/>
            </a:r>
          </a:p>
          <a:p xmlns:a="http://schemas.openxmlformats.org/drawingml/2006/main">
            <a:r>
              <a:t>[Sources]</a:t>
            </a:r>
          </a:p>
          <a:p xmlns:a="http://schemas.openxmlformats.org/drawingml/2006/main">
            <a:r>
              <a:t>- draft-chapters/ch05-fan-behavior-branding-and-sponsorship.md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What Are Fans Consuming?</a:t>
            </a:r>
          </a:p>
          <a:p xmlns:a="http://schemas.openxmlformats.org/drawingml/2006/main">
            <a:r>
              <a:t>Mode: Lesson</a:t>
            </a:r>
          </a:p>
          <a:p xmlns:a="http://schemas.openxmlformats.org/drawingml/2006/main">
            <a:r>
              <a:t/>
            </a:r>
          </a:p>
          <a:p xmlns:a="http://schemas.openxmlformats.org/drawingml/2006/main">
            <a:r>
              <a:t>Identity is an economic source of utility, not evidence that fans are irrational. Benefits differ across people and products. Keep the standard budget, time, and opportunity-cost constraints in view.</a:t>
            </a:r>
          </a:p>
          <a:p xmlns:a="http://schemas.openxmlformats.org/drawingml/2006/main">
            <a:r>
              <a:t/>
            </a:r>
          </a:p>
          <a:p xmlns:a="http://schemas.openxmlformats.org/drawingml/2006/main">
            <a:r>
              <a:t>[Sources]</a:t>
            </a:r>
          </a:p>
          <a:p xmlns:a="http://schemas.openxmlformats.org/drawingml/2006/main">
            <a:r>
              <a:t>- draft-chapters/ch05-fan-behavior-branding-and-sponsorship.md</a:t>
            </a:r>
          </a:p>
          <a:p xmlns:a="http://schemas.openxmlformats.org/drawingml/2006/main">
            <a:r>
              <a:t>- George A. Akerlof and Rachel E. Kranton, “Economics and Identity,” *Quarterly Journal of Economics* 115, no. 3 (2000): 715–753, &lt;https://doi.org/10.1162/003355300554881&gt;. The chapter applies the paper's general identity mechanism to a sports example; the paper is not presented as a test of Bills fandom.</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What Are Fans Consuming?</a:t>
            </a:r>
          </a:p>
          <a:p xmlns:a="http://schemas.openxmlformats.org/drawingml/2006/main">
            <a:r>
              <a:t>Mode: Lesson</a:t>
            </a:r>
          </a:p>
          <a:p xmlns:a="http://schemas.openxmlformats.org/drawingml/2006/main">
            <a:r>
              <a:t/>
            </a:r>
          </a:p>
          <a:p xmlns:a="http://schemas.openxmlformats.org/drawingml/2006/main">
            <a:r>
              <a:t>These are network effects and jointly produced aspects of consumption. More people do not universally improve the experience. A fan can contribute value without the team receiving a direct payment for every interaction.</a:t>
            </a:r>
          </a:p>
          <a:p xmlns:a="http://schemas.openxmlformats.org/drawingml/2006/main">
            <a:r>
              <a:t/>
            </a:r>
          </a:p>
          <a:p xmlns:a="http://schemas.openxmlformats.org/drawingml/2006/main">
            <a:r>
              <a:t>[Sources]</a:t>
            </a:r>
          </a:p>
          <a:p xmlns:a="http://schemas.openxmlformats.org/drawingml/2006/main">
            <a:r>
              <a:t>- draft-chapters/ch05-fan-behavior-branding-and-sponsorship.md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Loyalty Does Not Eliminate Economic Choices</a:t>
            </a:r>
          </a:p>
          <a:p xmlns:a="http://schemas.openxmlformats.org/drawingml/2006/main">
            <a:r>
              <a:t>Mode: Lesson</a:t>
            </a:r>
          </a:p>
          <a:p xmlns:a="http://schemas.openxmlformats.org/drawingml/2006/main">
            <a:r>
              <a:t/>
            </a:r>
          </a:p>
          <a:p xmlns:a="http://schemas.openxmlformats.org/drawingml/2006/main">
            <a:r>
              <a:t>Do not infer inelastic ticket demand from durable team attachment. Define the product and price range. Switching costs are prospective losses or adjustment costs, not a reason to recover money already spent.</a:t>
            </a:r>
          </a:p>
          <a:p xmlns:a="http://schemas.openxmlformats.org/drawingml/2006/main">
            <a:r>
              <a:t/>
            </a:r>
          </a:p>
          <a:p xmlns:a="http://schemas.openxmlformats.org/drawingml/2006/main">
            <a:r>
              <a:t>[Sources]</a:t>
            </a:r>
          </a:p>
          <a:p xmlns:a="http://schemas.openxmlformats.org/drawingml/2006/main">
            <a:r>
              <a:t>- draft-chapters/ch05-fan-behavior-branding-and-sponsorship.md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Loyalty Does Not Eliminate Economic Choices</a:t>
            </a:r>
          </a:p>
          <a:p xmlns:a="http://schemas.openxmlformats.org/drawingml/2006/main">
            <a:r>
              <a:t>Mode: Lesson</a:t>
            </a:r>
          </a:p>
          <a:p xmlns:a="http://schemas.openxmlformats.org/drawingml/2006/main">
            <a:r>
              <a:t/>
            </a:r>
          </a:p>
          <a:p xmlns:a="http://schemas.openxmlformats.org/drawingml/2006/main">
            <a:r>
              <a:t>This introduces the uncertainty-of-outcome question without doing Chapter 9’s full analysis. Attachment and current purchase decisions are different margins.</a:t>
            </a:r>
          </a:p>
          <a:p xmlns:a="http://schemas.openxmlformats.org/drawingml/2006/main">
            <a:r>
              <a:t/>
            </a:r>
          </a:p>
          <a:p xmlns:a="http://schemas.openxmlformats.org/drawingml/2006/main">
            <a:r>
              <a:t>[Sources]</a:t>
            </a:r>
          </a:p>
          <a:p xmlns:a="http://schemas.openxmlformats.org/drawingml/2006/main">
            <a:r>
              <a:t>- draft-chapters/ch05-fan-behavior-branding-and-sponsorship.md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Brand Capital: A Relationship That Can Last</a:t>
            </a:r>
          </a:p>
          <a:p xmlns:a="http://schemas.openxmlformats.org/drawingml/2006/main">
            <a:r>
              <a:t>Mode: Lesson</a:t>
            </a:r>
          </a:p>
          <a:p xmlns:a="http://schemas.openxmlformats.org/drawingml/2006/main">
            <a:r>
              <a:t/>
            </a:r>
          </a:p>
          <a:p xmlns:a="http://schemas.openxmlformats.org/drawingml/2006/main">
            <a:r>
              <a:t>The book treats brand capital as an economically useful relationship and expectation stock. One successful season or campaign is a flow of experience that can affect it. Do not assume every promotion builds lasting value.</a:t>
            </a:r>
          </a:p>
          <a:p xmlns:a="http://schemas.openxmlformats.org/drawingml/2006/main">
            <a:r>
              <a:t/>
            </a:r>
          </a:p>
          <a:p xmlns:a="http://schemas.openxmlformats.org/drawingml/2006/main">
            <a:r>
              <a:t>[Sources]</a:t>
            </a:r>
          </a:p>
          <a:p xmlns:a="http://schemas.openxmlformats.org/drawingml/2006/main">
            <a:r>
              <a:t>- draft-chapters/ch05-fan-behavior-branding-and-sponsorship.md</a:t>
            </a:r>
          </a:p>
          <a:p xmlns:a="http://schemas.openxmlformats.org/drawingml/2006/main">
            <a:r>
              <a:t>- Kevin Lane Keller, “Conceptualizing, Measuring, and Managing Customer-Based Brand Equity,” *Journal of Marketing* 57, no. 1 (1993): 1–22, &lt;https://doi.org/10.1177/002224299305700101&gt;. The cited concept concerns consumer responses associated with brand knowledge. The chapter's brand-capital language emphasizes durability; it is not a monetary valuation reported by Keller.</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Brand Capital: A Relationship That Can Last</a:t>
            </a:r>
          </a:p>
          <a:p xmlns:a="http://schemas.openxmlformats.org/drawingml/2006/main">
            <a:r>
              <a:t>Mode: Lesson</a:t>
            </a:r>
          </a:p>
          <a:p xmlns:a="http://schemas.openxmlformats.org/drawingml/2006/main">
            <a:r>
              <a:t/>
            </a:r>
          </a:p>
          <a:p xmlns:a="http://schemas.openxmlformats.org/drawingml/2006/main">
            <a:r>
              <a:t>Avoid double counting. If brand-supported future cash flows are already in a franchise valuation, adding a separate brand estimate can count the same benefits twice. Accounting revenue is not profit.</a:t>
            </a:r>
          </a:p>
          <a:p xmlns:a="http://schemas.openxmlformats.org/drawingml/2006/main">
            <a:r>
              <a:t/>
            </a:r>
          </a:p>
          <a:p xmlns:a="http://schemas.openxmlformats.org/drawingml/2006/main">
            <a:r>
              <a:t>[Sources]</a:t>
            </a:r>
          </a:p>
          <a:p xmlns:a="http://schemas.openxmlformats.org/drawingml/2006/main">
            <a:r>
              <a:t>- draft-chapters/ch05-fan-behavior-branding-and-sponsorship.md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Whose Brand And Whose Rights?</a:t>
            </a:r>
          </a:p>
          <a:p xmlns:a="http://schemas.openxmlformats.org/drawingml/2006/main">
            <a:r>
              <a:t>Mode: Lesson</a:t>
            </a:r>
          </a:p>
          <a:p xmlns:a="http://schemas.openxmlformats.org/drawingml/2006/main">
            <a:r>
              <a:t/>
            </a:r>
          </a:p>
          <a:p xmlns:a="http://schemas.openxmlformats.org/drawingml/2006/main">
            <a:r>
              <a:t>A team, athlete, league, and event can control different rights. Permission to use a team mark does not automatically grant an athlete endorsement or broadcast rights. Distinguish the appealing association from the party authorized to sell it.</a:t>
            </a:r>
          </a:p>
          <a:p xmlns:a="http://schemas.openxmlformats.org/drawingml/2006/main">
            <a:r>
              <a:t/>
            </a:r>
          </a:p>
          <a:p xmlns:a="http://schemas.openxmlformats.org/drawingml/2006/main">
            <a:r>
              <a:t>[Sources]</a:t>
            </a:r>
          </a:p>
          <a:p xmlns:a="http://schemas.openxmlformats.org/drawingml/2006/main">
            <a:r>
              <a:t>- draft-chapters/ch05-fan-behavior-branding-and-sponsorship.md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Merchandise: Why A Logo Can Change A Product's Value</a:t>
            </a:r>
          </a:p>
          <a:p xmlns:a="http://schemas.openxmlformats.org/drawingml/2006/main">
            <a:r>
              <a:t>Mode: Lesson</a:t>
            </a:r>
          </a:p>
          <a:p xmlns:a="http://schemas.openxmlformats.org/drawingml/2006/main">
            <a:r>
              <a:t/>
            </a:r>
          </a:p>
          <a:p xmlns:a="http://schemas.openxmlformats.org/drawingml/2006/main">
            <a:r>
              <a:t>NFLPA group licensing can apply when six or more players are used as a group. Team marks and player identities are not the same rights. Account for production, retail, distribution, and contractual shares before attributing value to a player or club.</a:t>
            </a:r>
          </a:p>
          <a:p xmlns:a="http://schemas.openxmlformats.org/drawingml/2006/main">
            <a:r>
              <a:t/>
            </a:r>
          </a:p>
          <a:p xmlns:a="http://schemas.openxmlformats.org/drawingml/2006/main">
            <a:r>
              <a:t>[Sources]</a:t>
            </a:r>
          </a:p>
          <a:p xmlns:a="http://schemas.openxmlformats.org/drawingml/2006/main">
            <a:r>
              <a:t>- draft-chapters/ch05-fan-behavior-branding-and-sponsorship.md</a:t>
            </a:r>
          </a:p>
          <a:p xmlns:a="http://schemas.openxmlformats.org/drawingml/2006/main">
            <a:r>
              <a:t>- NFL Players Association, “What Is the GLA?” and “Licensing,” accessed September 12, 2026, &lt;https://nflpa.com/active-players/faq/what-is-the-gla&gt; and &lt;https://nflpa.com/partners/licensing&gt;. These describe the group-licensing mechanism; no merchandise royalty rate or division of retail revenue is inferred.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Merchandise: Why A Logo Can Change A Product's Value</a:t>
            </a:r>
          </a:p>
          <a:p xmlns:a="http://schemas.openxmlformats.org/drawingml/2006/main">
            <a:r>
              <a:t>Mode: Case discussion</a:t>
            </a:r>
          </a:p>
          <a:p xmlns:a="http://schemas.openxmlformats.org/drawingml/2006/main">
            <a:r>
              <a:t/>
            </a:r>
          </a:p>
          <a:p xmlns:a="http://schemas.openxmlformats.org/drawingml/2006/main">
            <a:r>
              <a:t>The chapter’s source covers sales from January 1 through September 12, 2023 on MLSstore.com. Separate the units/ranking claim from attribution, margins, and rights-sharing assumptions.</a:t>
            </a:r>
          </a:p>
          <a:p xmlns:a="http://schemas.openxmlformats.org/drawingml/2006/main">
            <a:r>
              <a:t/>
            </a:r>
          </a:p>
          <a:p xmlns:a="http://schemas.openxmlformats.org/drawingml/2006/main">
            <a:r>
              <a:t>[Sources]</a:t>
            </a:r>
          </a:p>
          <a:p xmlns:a="http://schemas.openxmlformats.org/drawingml/2006/main">
            <a:r>
              <a:t>- draft-chapters/ch05-fan-behavior-branding-and-sponsorship.md</a:t>
            </a:r>
          </a:p>
          <a:p xmlns:a="http://schemas.openxmlformats.org/drawingml/2006/main">
            <a:r>
              <a:t>- Major League Soccer, “MLS Announces Top 25 Selling Jerseys,” September 29, 2023, accessed September 12, 2026, &lt;https://www.mlssoccer.com/news/mls-announces-top-25-selling-jerseys&gt;. The ranking covers retail sales of adidas MLS jerseys on MLSstore.com from January 1 through September 12, 2023, not all outlets or the club's net receipts.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Merchandise: Why A Logo Can Change A Product's Value</a:t>
            </a:r>
          </a:p>
          <a:p xmlns:a="http://schemas.openxmlformats.org/drawingml/2006/main">
            <a:r>
              <a:t>Mode: Lesson</a:t>
            </a:r>
          </a:p>
          <a:p xmlns:a="http://schemas.openxmlformats.org/drawingml/2006/main">
            <a:r>
              <a:t/>
            </a:r>
          </a:p>
          <a:p xmlns:a="http://schemas.openxmlformats.org/drawingml/2006/main">
            <a:r>
              <a:t>Do not assume a high resale price all accrues to the team or athlete. It can reflect secondary-market scarcity. Use this slide to distinguish the physical garment, symbolic meaning, and authenticated history.</a:t>
            </a:r>
          </a:p>
          <a:p xmlns:a="http://schemas.openxmlformats.org/drawingml/2006/main">
            <a:r>
              <a:t/>
            </a:r>
          </a:p>
          <a:p xmlns:a="http://schemas.openxmlformats.org/drawingml/2006/main">
            <a:r>
              <a:t>[Sources]</a:t>
            </a:r>
          </a:p>
          <a:p xmlns:a="http://schemas.openxmlformats.org/drawingml/2006/main">
            <a:r>
              <a:t>- draft-chapters/ch05-fan-behavior-branding-and-sponsorship.md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Sponsorship: Buying An Association</a:t>
            </a:r>
          </a:p>
          <a:p xmlns:a="http://schemas.openxmlformats.org/drawingml/2006/main">
            <a:r>
              <a:t>Mode: Lesson</a:t>
            </a:r>
          </a:p>
          <a:p xmlns:a="http://schemas.openxmlformats.org/drawingml/2006/main">
            <a:r>
              <a:t/>
            </a:r>
          </a:p>
          <a:p xmlns:a="http://schemas.openxmlformats.org/drawingml/2006/main">
            <a:r>
              <a:t>Teach the chapter’s canonical figure here, not a duplicate summary at the end. Sponsor value is not automatically team profit or fan welfare. The links are economic mechanisms, not measured causal effects. Sponsorship demand is derived from the audience and association the business expects to gain.</a:t>
            </a:r>
          </a:p>
          <a:p xmlns:a="http://schemas.openxmlformats.org/drawingml/2006/main">
            <a:r>
              <a:t/>
            </a:r>
          </a:p>
          <a:p xmlns:a="http://schemas.openxmlformats.org/drawingml/2006/main">
            <a:r>
              <a:t>[Sources]</a:t>
            </a:r>
          </a:p>
          <a:p xmlns:a="http://schemas.openxmlformats.org/drawingml/2006/main">
            <a:r>
              <a:t>- draft-chapters/ch05-fan-behavior-branding-and-sponsorship.md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Sponsorship: Buying An Association</a:t>
            </a:r>
          </a:p>
          <a:p xmlns:a="http://schemas.openxmlformats.org/drawingml/2006/main">
            <a:r>
              <a:t>Mode: Lesson</a:t>
            </a:r>
          </a:p>
          <a:p xmlns:a="http://schemas.openxmlformats.org/drawingml/2006/main">
            <a:r>
              <a:t/>
            </a:r>
          </a:p>
          <a:p xmlns:a="http://schemas.openxmlformats.org/drawingml/2006/main">
            <a:r>
              <a:t>The sponsor’s demand is derived from expected business benefits. A rights holder cannot promise that every fan buys the sponsor’s product. Exclusivity must be read in the contract, not inferred from one logo.</a:t>
            </a:r>
          </a:p>
          <a:p xmlns:a="http://schemas.openxmlformats.org/drawingml/2006/main">
            <a:r>
              <a:t/>
            </a:r>
          </a:p>
          <a:p xmlns:a="http://schemas.openxmlformats.org/drawingml/2006/main">
            <a:r>
              <a:t>[Sources]</a:t>
            </a:r>
          </a:p>
          <a:p xmlns:a="http://schemas.openxmlformats.org/drawingml/2006/main">
            <a:r>
              <a:t>- draft-chapters/ch05-fan-behavior-branding-and-sponsorship.md</a:t>
            </a:r>
          </a:p>
          <a:p xmlns:a="http://schemas.openxmlformats.org/drawingml/2006/main">
            <a:r>
              <a:t>- T. Bettina Cornwell, Clinton S. Weeks, and Donald P. Roy, “Sponsorship-Linked Marketing: Opening the Black Box,” *Journal of Advertising* 34, no. 2 (2005): 21–42, &lt;https://doi.org/10.1080/00913367.2005.10639194&gt;; T. Bettina Cornwell and Youngbum Kwon, “Sponsorship-Linked Marketing: Research Surpluses and Shortages,” *Journal of the Academy of Marketing Science* 48, no. 4 (2020): 607–629, &lt;https://doi.org/10.1007/s11747-019-00654-w&gt;. The latter reviews research from 1996–2017. These sources motivate distinctions among mechanisms, audience responses, and management; they do not supply a universal return to sponsorship.</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Sponsorship: Buying An Association</a:t>
            </a:r>
          </a:p>
          <a:p xmlns:a="http://schemas.openxmlformats.org/drawingml/2006/main">
            <a:r>
              <a:t>Mode: Case study</a:t>
            </a:r>
          </a:p>
          <a:p xmlns:a="http://schemas.openxmlformats.org/drawingml/2006/main">
            <a:r>
              <a:t/>
            </a:r>
          </a:p>
          <a:p xmlns:a="http://schemas.openxmlformats.org/drawingml/2006/main">
            <a:r>
              <a:t>The countersuit sought $750 million. The February 1996 ruling was procedural, not a final decision that the arrangements were lawful or unlawful. Explain the boundary between stadium, club, and league rights. Do not imply that Dallas is exempt from all league revenue sharing.</a:t>
            </a:r>
          </a:p>
          <a:p xmlns:a="http://schemas.openxmlformats.org/drawingml/2006/main">
            <a:r>
              <a:t/>
            </a:r>
          </a:p>
          <a:p xmlns:a="http://schemas.openxmlformats.org/drawingml/2006/main">
            <a:r>
              <a:t>[Sources]</a:t>
            </a:r>
          </a:p>
          <a:p xmlns:a="http://schemas.openxmlformats.org/drawingml/2006/main">
            <a:r>
              <a:t>- draft-chapters/ch05-fan-behavior-branding-and-sponsorship.md</a:t>
            </a:r>
          </a:p>
          <a:p xmlns:a="http://schemas.openxmlformats.org/drawingml/2006/main">
            <a:r>
              <a:t>- *National Football League Properties, Inc. v. Dallas Cowboys Football Club, Ltd.*, 922 F. Supp. 849 (S.D.N.Y. 1996), February 20, 1996, especially pp. 851–855, &lt;https://law.justia.com/cases/federal/district-courts/FSupp/922/849/1592458/&gt;; Mike Rabun, “Cowboys Sue NFL for \$750 Million,” UPI, November 6, 1995, &lt;https://www.upi.com/Archives/1995/11/06/Cowboys-sue-NFL-for-750-million/9949815634000/&gt;, both accessed September 12, 2026. The opinion supplies the contractual background and partial dismissal ruling, not an antitrust merits judgment. UPI supplies the countersuit amount, which was a demand, not an award.</a:t>
            </a:r>
          </a:p>
          <a:p xmlns:a="http://schemas.openxmlformats.org/drawingml/2006/main">
            <a:r>
              <a:t>- *Sports Business Daily*, “NFL/Jerry Jones Drop Legal Claims; Is Jones Winner in Deal?,” December 16, 1996 issue, &lt;https://www.sportsbusinessjournal.com/Daily/Issues/1996/12/16/Leagues-Governing-Bodies/NFLJERRY-JONES-DROP-LEGAL-CLAIMS-IS-JONES-WINNER-IN-DEAL/&gt;; Associated Press, “NFL, Cowboys' Jones Settle Lawsuits,” *Los Angeles Times*, December 14, 1996, &lt;https://www.latimes.com/archives/la-xpm-1996-12-14-sp-9058-story.html&gt;, both accessed September 12, 2026. Contemporary settlement reporting; the revenue-retention statement is attributed to Cowboys/Texas Stadium lawyer Dick Cass. These reports are not the settlement instrument or evidence of a blanket exemption from NFL rules.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Sponsorship: Buying An Association</a:t>
            </a:r>
          </a:p>
          <a:p xmlns:a="http://schemas.openxmlformats.org/drawingml/2006/main">
            <a:r>
              <a:t>Mode: Case study</a:t>
            </a:r>
          </a:p>
          <a:p xmlns:a="http://schemas.openxmlformats.org/drawingml/2006/main">
            <a:r>
              <a:t/>
            </a:r>
          </a:p>
          <a:p xmlns:a="http://schemas.openxmlformats.org/drawingml/2006/main">
            <a:r>
              <a:t>Keep this distinct from the 1996 sponsorship settlement. The 2001 arrangement led to the 2002 merchandising operation; the chapter does not establish the current confidential formula. Brand popularity and contract rights interact, rather than one alone explaining franchise value.</a:t>
            </a:r>
          </a:p>
          <a:p xmlns:a="http://schemas.openxmlformats.org/drawingml/2006/main">
            <a:r>
              <a:t/>
            </a:r>
          </a:p>
          <a:p xmlns:a="http://schemas.openxmlformats.org/drawingml/2006/main">
            <a:r>
              <a:t>[Sources]</a:t>
            </a:r>
          </a:p>
          <a:p xmlns:a="http://schemas.openxmlformats.org/drawingml/2006/main">
            <a:r>
              <a:t>- draft-chapters/ch05-fan-behavior-branding-and-sponsorship.md</a:t>
            </a:r>
          </a:p>
          <a:p xmlns:a="http://schemas.openxmlformats.org/drawingml/2006/main">
            <a:r>
              <a:t>- *Sports Business Daily*, “Cowboys' Effort Highlights Details of Clause in License Deal,” May 24, 2001 issue, reporting Rick Gosselin's *Dallas Morning News* account, &lt;https://www.sportsbusinessjournal.com/Daily/Issues/2001/05/24/Sponsorships-Advertising-Marketing/Cowboys-Effort-Highlights-Details-Of-Clause-In-License-Deal/&gt;, accessed September 12, 2026. The report describes the option for 2002, its availability to teams generally, and a minimum contribution with retained upside. No historical percentage is presented as a current rule.</a:t>
            </a:r>
          </a:p>
          <a:p xmlns:a="http://schemas.openxmlformats.org/drawingml/2006/main">
            <a:r>
              <a:t>- Dallas Cowboys, “Jerry Jones, Jr.,” official executive biography, undated, &lt;https://www.dallascowboys.com/team/front-office-roster/jerry-jones-jr&gt;, accessed September 12, 2026. The team describes its ongoing merchandising, distribution, retail, and sponsorship operations. This is organizational evidence, not an independently audited profit estimate, a complete current league-sharing contract, or a causal explanation of franchise value.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Sponsorship: Buying An Association</a:t>
            </a:r>
          </a:p>
          <a:p xmlns:a="http://schemas.openxmlformats.org/drawingml/2006/main">
            <a:r>
              <a:t>Mode: Lesson</a:t>
            </a:r>
          </a:p>
          <a:p xmlns:a="http://schemas.openxmlformats.org/drawingml/2006/main">
            <a:r>
              <a:t/>
            </a:r>
          </a:p>
          <a:p xmlns:a="http://schemas.openxmlformats.org/drawingml/2006/main">
            <a:r>
              <a:t>A sponsor can buy valuable rights and fail to use them effectively. Conversely, a well-executed campaign does not prove the underlying rights fee was worthwhile.</a:t>
            </a:r>
          </a:p>
          <a:p xmlns:a="http://schemas.openxmlformats.org/drawingml/2006/main">
            <a:r>
              <a:t/>
            </a:r>
          </a:p>
          <a:p xmlns:a="http://schemas.openxmlformats.org/drawingml/2006/main">
            <a:r>
              <a:t>[Sources]</a:t>
            </a:r>
          </a:p>
          <a:p xmlns:a="http://schemas.openxmlformats.org/drawingml/2006/main">
            <a:r>
              <a:t>- draft-chapters/ch05-fan-behavior-branding-and-sponsorship.md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Case Study: What Is Highmark Buying From The Bills?</a:t>
            </a:r>
          </a:p>
          <a:p xmlns:a="http://schemas.openxmlformats.org/drawingml/2006/main">
            <a:r>
              <a:t>Mode: Case discussion</a:t>
            </a:r>
          </a:p>
          <a:p xmlns:a="http://schemas.openxmlformats.org/drawingml/2006/main">
            <a:r>
              <a:t/>
            </a:r>
          </a:p>
          <a:p xmlns:a="http://schemas.openxmlformats.org/drawingml/2006/main">
            <a:r>
              <a:t>Use the June 2023 agreement as the documented case. Naming visibility and program descriptions are evidence of deliverables and strategy, not a causal estimate of insurance sales or return on investment. Ask students to name an appropriate outcome and comparison.</a:t>
            </a:r>
          </a:p>
          <a:p xmlns:a="http://schemas.openxmlformats.org/drawingml/2006/main">
            <a:r>
              <a:t/>
            </a:r>
          </a:p>
          <a:p xmlns:a="http://schemas.openxmlformats.org/drawingml/2006/main">
            <a:r>
              <a:t>[Sources]</a:t>
            </a:r>
          </a:p>
          <a:p xmlns:a="http://schemas.openxmlformats.org/drawingml/2006/main">
            <a:r>
              <a:t>- draft-chapters/ch05-fan-behavior-branding-and-sponsorship.md</a:t>
            </a:r>
          </a:p>
          <a:p xmlns:a="http://schemas.openxmlformats.org/drawingml/2006/main">
            <a:r>
              <a:t>- Alec White, “‘The Future Is Bright’ | Bills and Highmark Announce Naming Rights Deal for New Bills Stadium,” Buffalo Bills, June 5, 2023, accessed September 12, 2026, &lt;https://www.buffalobills.com/news/the-future-is-bright-bills-and-highmark-announce-naming-rights-deal-for-new-bill&gt;. The case distinguishes announced activities from analytical hypotheses about the parties' incentives. The release does not establish the agreement's financial return.</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Endorsements And The Athlete's Own Brand</a:t>
            </a:r>
          </a:p>
          <a:p xmlns:a="http://schemas.openxmlformats.org/drawingml/2006/main">
            <a:r>
              <a:t>Mode: Lesson</a:t>
            </a:r>
          </a:p>
          <a:p xmlns:a="http://schemas.openxmlformats.org/drawingml/2006/main">
            <a:r>
              <a:t/>
            </a:r>
          </a:p>
          <a:p xmlns:a="http://schemas.openxmlformats.org/drawingml/2006/main">
            <a:r>
              <a:t>UNIQLO announced Federer as a global ambassador in July 2018 and the cited projects in March 2023. These demonstrate the scope of activity, not incremental apparel sales. Employment and endorsement are separate contracts.</a:t>
            </a:r>
          </a:p>
          <a:p xmlns:a="http://schemas.openxmlformats.org/drawingml/2006/main">
            <a:r>
              <a:t/>
            </a:r>
          </a:p>
          <a:p xmlns:a="http://schemas.openxmlformats.org/drawingml/2006/main">
            <a:r>
              <a:t>[Sources]</a:t>
            </a:r>
          </a:p>
          <a:p xmlns:a="http://schemas.openxmlformats.org/drawingml/2006/main">
            <a:r>
              <a:t>- draft-chapters/ch05-fan-behavior-branding-and-sponsorship.md</a:t>
            </a:r>
          </a:p>
          <a:p xmlns:a="http://schemas.openxmlformats.org/drawingml/2006/main">
            <a:r>
              <a:t>- UNIQLO/Fast Retailing, “UNIQLO Announces Unique Partnership with Roger Federer as Global Brand Ambassador,” July 2, 2018, &lt;https://www.fastretailing.com/eng/group/news/1807022108.html&gt;; “UNIQLO Launches Around the World with Roger Federer,” March 28, 2023, &lt;https://www.fastretailing.com/eng/group/news/2303281100.html&gt;, both accessed September 12, 2026. The announcements document the relationship and activities, not additional sales caused by the endorsement.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Endorsements And The Athlete's Own Brand</a:t>
            </a:r>
          </a:p>
          <a:p xmlns:a="http://schemas.openxmlformats.org/drawingml/2006/main">
            <a:r>
              <a:t>Mode: Lesson</a:t>
            </a:r>
          </a:p>
          <a:p xmlns:a="http://schemas.openxmlformats.org/drawingml/2006/main">
            <a:r>
              <a:t/>
            </a:r>
          </a:p>
          <a:p xmlns:a="http://schemas.openxmlformats.org/drawingml/2006/main">
            <a:r>
              <a:t>An athlete can promise an appearance or a post, not a guaranteed consumer response. Promotional time has an opportunity cost. Keep NIL here to this short commercial connection.</a:t>
            </a:r>
          </a:p>
          <a:p xmlns:a="http://schemas.openxmlformats.org/drawingml/2006/main">
            <a:r>
              <a:t/>
            </a:r>
          </a:p>
          <a:p xmlns:a="http://schemas.openxmlformats.org/drawingml/2006/main">
            <a:r>
              <a:t>[Sources]</a:t>
            </a:r>
          </a:p>
          <a:p xmlns:a="http://schemas.openxmlformats.org/drawingml/2006/main">
            <a:r>
              <a:t>- draft-chapters/ch05-fan-behavior-branding-and-sponsorship.md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Following The Payments</a:t>
            </a:r>
          </a:p>
          <a:p xmlns:a="http://schemas.openxmlformats.org/drawingml/2006/main">
            <a:r>
              <a:t>Mode: Lesson</a:t>
            </a:r>
          </a:p>
          <a:p xmlns:a="http://schemas.openxmlformats.org/drawingml/2006/main">
            <a:r>
              <a:t/>
            </a:r>
          </a:p>
          <a:p xmlns:a="http://schemas.openxmlformats.org/drawingml/2006/main">
            <a:r>
              <a:t>Trace each buyer, seller, and purchased right. A retail purchase may subsequently fund a licensing payment, but those two receipts should not be added and called two units of newly created economic value.</a:t>
            </a:r>
          </a:p>
          <a:p xmlns:a="http://schemas.openxmlformats.org/drawingml/2006/main">
            <a:r>
              <a:t/>
            </a:r>
          </a:p>
          <a:p xmlns:a="http://schemas.openxmlformats.org/drawingml/2006/main">
            <a:r>
              <a:t>[Sources]</a:t>
            </a:r>
          </a:p>
          <a:p xmlns:a="http://schemas.openxmlformats.org/drawingml/2006/main">
            <a:r>
              <a:t>- draft-chapters/ch05-fan-behavior-branding-and-sponsorship.md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Following The Payments</a:t>
            </a:r>
          </a:p>
          <a:p xmlns:a="http://schemas.openxmlformats.org/drawingml/2006/main">
            <a:r>
              <a:t>Mode: Lesson</a:t>
            </a:r>
          </a:p>
          <a:p xmlns:a="http://schemas.openxmlformats.org/drawingml/2006/main">
            <a:r>
              <a:t/>
            </a:r>
          </a:p>
          <a:p xmlns:a="http://schemas.openxmlformats.org/drawingml/2006/main">
            <a:r>
              <a:t>Endorsement and media rights are distinct contracts and can belong to different parties. These two panels reproduce every row of Table 5.2 in book order. The source table is split for readability, not followed by a second verbal recap.</a:t>
            </a:r>
          </a:p>
          <a:p xmlns:a="http://schemas.openxmlformats.org/drawingml/2006/main">
            <a:r>
              <a:t/>
            </a:r>
          </a:p>
          <a:p xmlns:a="http://schemas.openxmlformats.org/drawingml/2006/main">
            <a:r>
              <a:t>[Sources]</a:t>
            </a:r>
          </a:p>
          <a:p xmlns:a="http://schemas.openxmlformats.org/drawingml/2006/main">
            <a:r>
              <a:t>- draft-chapters/ch05-fan-behavior-branding-and-sponsorship.md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Global Fans And Digital Attention</a:t>
            </a:r>
          </a:p>
          <a:p xmlns:a="http://schemas.openxmlformats.org/drawingml/2006/main">
            <a:r>
              <a:t>Mode: Lesson</a:t>
            </a:r>
          </a:p>
          <a:p xmlns:a="http://schemas.openxmlformats.org/drawingml/2006/main">
            <a:r>
              <a:t/>
            </a:r>
          </a:p>
          <a:p xmlns:a="http://schemas.openxmlformats.org/drawingml/2006/main">
            <a:r>
              <a:t>Global fans can support merchandise, sponsorship, and media value, but the mechanism must be specified. Platform algorithms and access can change. A total follower count may double-count people across services.</a:t>
            </a:r>
          </a:p>
          <a:p xmlns:a="http://schemas.openxmlformats.org/drawingml/2006/main">
            <a:r>
              <a:t/>
            </a:r>
          </a:p>
          <a:p xmlns:a="http://schemas.openxmlformats.org/drawingml/2006/main">
            <a:r>
              <a:t>[Sources]</a:t>
            </a:r>
          </a:p>
          <a:p xmlns:a="http://schemas.openxmlformats.org/drawingml/2006/main">
            <a:r>
              <a:t>- draft-chapters/ch05-fan-behavior-branding-and-sponsorship.md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Global Fans And Digital Attention</a:t>
            </a:r>
          </a:p>
          <a:p xmlns:a="http://schemas.openxmlformats.org/drawingml/2006/main">
            <a:r>
              <a:t>Mode: Case study</a:t>
            </a:r>
          </a:p>
          <a:p xmlns:a="http://schemas.openxmlformats.org/drawingml/2006/main">
            <a:r>
              <a:t/>
            </a:r>
          </a:p>
          <a:p xmlns:a="http://schemas.openxmlformats.org/drawingml/2006/main">
            <a:r>
              <a:t>Separate production income from football-club income. The club’s annual report describes the promotional role; this is management’s explanation, not a causal estimate. Football investment and sporting success changed at the same time.</a:t>
            </a:r>
          </a:p>
          <a:p xmlns:a="http://schemas.openxmlformats.org/drawingml/2006/main">
            <a:r>
              <a:t/>
            </a:r>
          </a:p>
          <a:p xmlns:a="http://schemas.openxmlformats.org/drawingml/2006/main">
            <a:r>
              <a:t>[Sources]</a:t>
            </a:r>
          </a:p>
          <a:p xmlns:a="http://schemas.openxmlformats.org/drawingml/2006/main">
            <a:r>
              <a:t>- draft-chapters/ch05-fan-behavior-branding-and-sponsorship.md</a:t>
            </a:r>
          </a:p>
          <a:p xmlns:a="http://schemas.openxmlformats.org/drawingml/2006/main">
            <a:r>
              <a:t>- Wrexham AFC Limited, *Annual Report and Financial Statements for the Year Ended 30 June 2025*, strategic report pp. 2–3, profit-and-loss account p. 9, and Notes 3–4, pp. 20–21, accessed September 12, 2026, &lt;https://images.gc.wrexhamafcservices.co.uk/5c5acf50-29e9-11f1-855d-ff156a5b91df.pdf&gt;. Table 5.3 rounds sterling amounts to millions. The accounts include an exceptional 2025 charge for derecognition of a bank balance. Management's account of the documentary's role is not a causal evaluation.</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Global Fans And Digital Attention</a:t>
            </a:r>
          </a:p>
          <a:p xmlns:a="http://schemas.openxmlformats.org/drawingml/2006/main">
            <a:r>
              <a:t>Mode: Lesson</a:t>
            </a:r>
          </a:p>
          <a:p xmlns:a="http://schemas.openxmlformats.org/drawingml/2006/main">
            <a:r>
              <a:t/>
            </a:r>
          </a:p>
          <a:p xmlns:a="http://schemas.openxmlformats.org/drawingml/2006/main">
            <a:r>
              <a:t>Wrexham AFC Limited accounts, £ millions, 2024 and 2025. Listed revenue categories are selected, not an exhaustive sum. The 2025 operating loss includes an exceptional charge. The documentary can promote the club without paying the club direct documentary income. These accounts do not identify the documentary’s causal effect.</a:t>
            </a:r>
          </a:p>
          <a:p xmlns:a="http://schemas.openxmlformats.org/drawingml/2006/main">
            <a:r>
              <a:t/>
            </a:r>
          </a:p>
          <a:p xmlns:a="http://schemas.openxmlformats.org/drawingml/2006/main">
            <a:r>
              <a:t>[Sources]</a:t>
            </a:r>
          </a:p>
          <a:p xmlns:a="http://schemas.openxmlformats.org/drawingml/2006/main">
            <a:r>
              <a:t>- draft-chapters/ch05-fan-behavior-branding-and-sponsorship.md</a:t>
            </a:r>
          </a:p>
          <a:p xmlns:a="http://schemas.openxmlformats.org/drawingml/2006/main">
            <a:r>
              <a:t>- Wrexham AFC Limited, *Annual Report and Financial Statements for the Year Ended 30 June 2025*, strategic report pp. 2–3, profit-and-loss account p. 9, and Notes 3–4, pp. 20–21, accessed September 12, 2026, &lt;https://images.gc.wrexhamafcservices.co.uk/5c5acf50-29e9-11f1-855d-ff156a5b91df.pdf&gt;. Table 5.3 rounds sterling amounts to millions. The accounts include an exceptional 2025 charge for derecognition of a bank balance. Management's account of the documentary's role is not a causal evaluation.</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How Would We Know Whether A Sponsorship Worked?</a:t>
            </a:r>
          </a:p>
          <a:p xmlns:a="http://schemas.openxmlformats.org/drawingml/2006/main">
            <a:r>
              <a:t>Mode: Lesson</a:t>
            </a:r>
          </a:p>
          <a:p xmlns:a="http://schemas.openxmlformats.org/drawingml/2006/main">
            <a:r>
              <a:t/>
            </a:r>
          </a:p>
          <a:p xmlns:a="http://schemas.openxmlformats.org/drawingml/2006/main">
            <a:r>
              <a:t>These are distinct outcomes, not an inevitable funnel. Match the measure to the objective. Delivery is not evidence of incremental sales, and favorable attitudes need not lead to purchases.</a:t>
            </a:r>
          </a:p>
          <a:p xmlns:a="http://schemas.openxmlformats.org/drawingml/2006/main">
            <a:r>
              <a:t/>
            </a:r>
          </a:p>
          <a:p xmlns:a="http://schemas.openxmlformats.org/drawingml/2006/main">
            <a:r>
              <a:t>[Sources]</a:t>
            </a:r>
          </a:p>
          <a:p xmlns:a="http://schemas.openxmlformats.org/drawingml/2006/main">
            <a:r>
              <a:t>- draft-chapters/ch05-fan-behavior-branding-and-sponsorship.md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How Would We Know Whether A Sponsorship Worked?</a:t>
            </a:r>
          </a:p>
          <a:p xmlns:a="http://schemas.openxmlformats.org/drawingml/2006/main">
            <a:r>
              <a:t>Mode: Lesson</a:t>
            </a:r>
          </a:p>
          <a:p xmlns:a="http://schemas.openxmlformats.org/drawingml/2006/main">
            <a:r>
              <a:t/>
            </a:r>
          </a:p>
          <a:p xmlns:a="http://schemas.openxmlformats.org/drawingml/2006/main">
            <a:r>
              <a:t>Before-and-after confounding and selection are different problems. A strong design asks what would have happened without the particular action. Do not extrapolate a narrow experiment to every benefit of a multi-year contract.</a:t>
            </a:r>
          </a:p>
          <a:p xmlns:a="http://schemas.openxmlformats.org/drawingml/2006/main">
            <a:r>
              <a:t/>
            </a:r>
          </a:p>
          <a:p xmlns:a="http://schemas.openxmlformats.org/drawingml/2006/main">
            <a:r>
              <a:t>[Sources]</a:t>
            </a:r>
          </a:p>
          <a:p xmlns:a="http://schemas.openxmlformats.org/drawingml/2006/main">
            <a:r>
              <a:t>- draft-chapters/ch05-fan-behavior-branding-and-sponsorship.md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How Would We Know Whether A Sponsorship Worked?</a:t>
            </a:r>
          </a:p>
          <a:p xmlns:a="http://schemas.openxmlformats.org/drawingml/2006/main">
            <a:r>
              <a:t>Mode: Lesson</a:t>
            </a:r>
          </a:p>
          <a:p xmlns:a="http://schemas.openxmlformats.org/drawingml/2006/main">
            <a:r>
              <a:t/>
            </a:r>
          </a:p>
          <a:p xmlns:a="http://schemas.openxmlformats.org/drawingml/2006/main">
            <a:r>
              <a:t>Compare against the next-best use of money and effort. Timing, risk, and agency problems are economics questions even when no single precise return estimate is available.</a:t>
            </a:r>
          </a:p>
          <a:p xmlns:a="http://schemas.openxmlformats.org/drawingml/2006/main">
            <a:r>
              <a:t/>
            </a:r>
          </a:p>
          <a:p xmlns:a="http://schemas.openxmlformats.org/drawingml/2006/main">
            <a:r>
              <a:t>[Sources]</a:t>
            </a:r>
          </a:p>
          <a:p xmlns:a="http://schemas.openxmlformats.org/drawingml/2006/main">
            <a:r>
              <a:t>- draft-chapters/ch05-fan-behavior-branding-and-sponsorship.md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The Big Picture</a:t>
            </a:r>
          </a:p>
          <a:p xmlns:a="http://schemas.openxmlformats.org/drawingml/2006/main">
            <a:r>
              <a:t>Mode: Lesson</a:t>
            </a:r>
          </a:p>
          <a:p xmlns:a="http://schemas.openxmlformats.org/drawingml/2006/main">
            <a:r>
              <a:t/>
            </a:r>
          </a:p>
          <a:p xmlns:a="http://schemas.openxmlformats.org/drawingml/2006/main">
            <a:r>
              <a:t>This is the one integrated lecture recap. Avoid teaching the chapter as a list of marketing labels detached from choices, trade-offs, and evidence.</a:t>
            </a:r>
          </a:p>
          <a:p xmlns:a="http://schemas.openxmlformats.org/drawingml/2006/main">
            <a:r>
              <a:t/>
            </a:r>
          </a:p>
          <a:p xmlns:a="http://schemas.openxmlformats.org/drawingml/2006/main">
            <a:r>
              <a:t>[Sources]</a:t>
            </a:r>
          </a:p>
          <a:p xmlns:a="http://schemas.openxmlformats.org/drawingml/2006/main">
            <a:r>
              <a:t>- draft-chapters/ch05-fan-behavior-branding-and-sponsorship.md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Key Terms</a:t>
            </a:r>
          </a:p>
          <a:p xmlns:a="http://schemas.openxmlformats.org/drawingml/2006/main">
            <a:r>
              <a:t>Mode: Optional retrieval</a:t>
            </a:r>
          </a:p>
          <a:p xmlns:a="http://schemas.openxmlformats.org/drawingml/2006/main">
            <a:r>
              <a:t/>
            </a:r>
          </a:p>
          <a:p xmlns:a="http://schemas.openxmlformats.org/drawingml/2006/main">
            <a:r>
              <a:t>Use as a brief retrieval check rather than a second lecture. Ask students to give an example that distinguishes each neighboring concept.</a:t>
            </a:r>
          </a:p>
          <a:p xmlns:a="http://schemas.openxmlformats.org/drawingml/2006/main">
            <a:r>
              <a:t/>
            </a:r>
          </a:p>
          <a:p xmlns:a="http://schemas.openxmlformats.org/drawingml/2006/main">
            <a:r>
              <a:t>[Sources]</a:t>
            </a:r>
          </a:p>
          <a:p xmlns:a="http://schemas.openxmlformats.org/drawingml/2006/main">
            <a:r>
              <a:t>- draft-chapters/ch05-fan-behavior-branding-and-sponsorship.md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Review Questions</a:t>
            </a:r>
          </a:p>
          <a:p xmlns:a="http://schemas.openxmlformats.org/drawingml/2006/main">
            <a:r>
              <a:t>Mode: Optional review</a:t>
            </a:r>
          </a:p>
          <a:p xmlns:a="http://schemas.openxmlformats.org/drawingml/2006/main">
            <a:r>
              <a:t/>
            </a:r>
          </a:p>
          <a:p xmlns:a="http://schemas.openxmlformats.org/drawingml/2006/main">
            <a:r>
              <a:t>Answers: attachment is not identical to a purchase margin; cost, audience fit, activation, and alternatives matter; delivery differs from consumer response and incremental behavior. Questions select and combine the book’s review themes.</a:t>
            </a:r>
          </a:p>
          <a:p xmlns:a="http://schemas.openxmlformats.org/drawingml/2006/main">
            <a:r>
              <a:t/>
            </a:r>
          </a:p>
          <a:p xmlns:a="http://schemas.openxmlformats.org/drawingml/2006/main">
            <a:r>
              <a:t>[Sources]</a:t>
            </a:r>
          </a:p>
          <a:p xmlns:a="http://schemas.openxmlformats.org/drawingml/2006/main">
            <a:r>
              <a:t>- draft-chapters/ch05-fan-behavior-branding-and-sponsorship.md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Application And Discussion</a:t>
            </a:r>
          </a:p>
          <a:p xmlns:a="http://schemas.openxmlformats.org/drawingml/2006/main">
            <a:r>
              <a:t>Mode: Optional application</a:t>
            </a:r>
          </a:p>
          <a:p xmlns:a="http://schemas.openxmlformats.org/drawingml/2006/main">
            <a:r>
              <a:t/>
            </a:r>
          </a:p>
          <a:p xmlns:a="http://schemas.openxmlformats.org/drawingml/2006/main">
            <a:r>
              <a:t>Apply the chapter’s discussion prompts. Need consistent scope, unique audience, incremental demand, royalties and other revenue shares, production and activation costs, time horizon, and a counterfactual. None of the three announcements alone is a profit measure.</a:t>
            </a:r>
          </a:p>
          <a:p xmlns:a="http://schemas.openxmlformats.org/drawingml/2006/main">
            <a:r>
              <a:t/>
            </a:r>
          </a:p>
          <a:p xmlns:a="http://schemas.openxmlformats.org/drawingml/2006/main">
            <a:r>
              <a:t>[Sources]</a:t>
            </a:r>
          </a:p>
          <a:p xmlns:a="http://schemas.openxmlformats.org/drawingml/2006/main">
            <a:r>
              <a:t>- draft-chapters/ch05-fan-behavior-branding-and-sponsorship.md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Suggested Assignment</a:t>
            </a:r>
          </a:p>
          <a:p xmlns:a="http://schemas.openxmlformats.org/drawingml/2006/main">
            <a:r>
              <a:t>Mode: Optional assignment</a:t>
            </a:r>
          </a:p>
          <a:p xmlns:a="http://schemas.openxmlformats.org/drawingml/2006/main">
            <a:r>
              <a:t/>
            </a:r>
          </a:p>
          <a:p xmlns:a="http://schemas.openxmlformats.org/drawingml/2006/main">
            <a:r>
              <a:t>Use the detailed Suggested Assignment in the book for submission requirements. Require sources and a credible proposed comparison; do not invent confidential contract values or causal returns.</a:t>
            </a:r>
          </a:p>
          <a:p xmlns:a="http://schemas.openxmlformats.org/drawingml/2006/main">
            <a:r>
              <a:t/>
            </a:r>
          </a:p>
          <a:p xmlns:a="http://schemas.openxmlformats.org/drawingml/2006/main">
            <a:r>
              <a:t>[Sources]</a:t>
            </a:r>
          </a:p>
          <a:p xmlns:a="http://schemas.openxmlformats.org/drawingml/2006/main">
            <a:r>
              <a:t>- draft-chapters/ch05-fan-behavior-branding-and-sponsorship.md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Source Notes</a:t>
            </a:r>
          </a:p>
          <a:p xmlns:a="http://schemas.openxmlformats.org/drawingml/2006/main">
            <a:r>
              <a:t>Mode: Reference</a:t>
            </a:r>
          </a:p>
          <a:p xmlns:a="http://schemas.openxmlformats.org/drawingml/2006/main">
            <a:r>
              <a:t/>
            </a:r>
          </a:p>
          <a:p xmlns:a="http://schemas.openxmlformats.org/drawingml/2006/main">
            <a:r>
              <a:t>Full references are in the chapter’s Source Notes and relevant slide notes. Case dates and qualifications are retained from the chapter, rather than presented as a new current-market update.</a:t>
            </a:r>
          </a:p>
          <a:p xmlns:a="http://schemas.openxmlformats.org/drawingml/2006/main">
            <a:r>
              <a:t/>
            </a:r>
          </a:p>
          <a:p xmlns:a="http://schemas.openxmlformats.org/drawingml/2006/main">
            <a:r>
              <a:t>[Sources]</a:t>
            </a:r>
          </a:p>
          <a:p xmlns:a="http://schemas.openxmlformats.org/drawingml/2006/main">
            <a:r>
              <a:t>- draft-chapters/ch05-fan-behavior-branding-and-sponsorship.md</a:t>
            </a:r>
          </a:p>
          <a:p xmlns:a="http://schemas.openxmlformats.org/drawingml/2006/main">
            <a:r>
              <a:t>- Buffalo Bills, “Pegula Pleased It All Came Together for His Team,” December 31, 2017, accessed September 12, 2026, &lt;https://www.buffalobills.com/news/pegula-pleased-it-all-came-together-for-his-team-20176449&gt;. The report documents the end of the seventeen-season playoff absence. It is not an attendance study or a measure of unchanged fan demand.</a:t>
            </a:r>
          </a:p>
          <a:p xmlns:a="http://schemas.openxmlformats.org/drawingml/2006/main">
            <a:r>
              <a:t>- George A. Akerlof and Rachel E. Kranton, “Economics and Identity,” *Quarterly Journal of Economics* 115, no. 3 (2000): 715–753, &lt;https://doi.org/10.1162/003355300554881&gt;. The chapter applies the paper's general identity mechanism to a sports example; the paper is not presented as a test of Bills fandom.</a:t>
            </a:r>
          </a:p>
          <a:p xmlns:a="http://schemas.openxmlformats.org/drawingml/2006/main">
            <a:r>
              <a:t>- Kevin Lane Keller, “Conceptualizing, Measuring, and Managing Customer-Based Brand Equity,” *Journal of Marketing* 57, no. 1 (1993): 1–22, &lt;https://doi.org/10.1177/002224299305700101&gt;. The cited concept concerns consumer responses associated with brand knowledge. The chapter's brand-capital language emphasizes durability; it is not a monetary valuation reported by Keller.</a:t>
            </a:r>
          </a:p>
          <a:p xmlns:a="http://schemas.openxmlformats.org/drawingml/2006/main">
            <a:r>
              <a:t>- NFL Players Association, “What Is the GLA?” and “Licensing,” accessed September 12, 2026, &lt;https://nflpa.com/active-players/faq/what-is-the-gla&gt; and &lt;https://nflpa.com/partners/licensing&gt;. These describe the group-licensing mechanism; no merchandise royalty rate or division of retail revenue is inferred.</a:t>
            </a:r>
          </a:p>
          <a:p xmlns:a="http://schemas.openxmlformats.org/drawingml/2006/main">
            <a:r>
              <a:t>- Major League Soccer, “MLS Announces Top 25 Selling Jerseys,” September 29, 2023, accessed September 12, 2026, &lt;https://www.mlssoccer.com/news/mls-announces-top-25-selling-jerseys&gt;. The ranking covers retail sales of adidas MLS jerseys on MLSstore.com from January 1 through September 12, 2023, not all outlets or the club's net receipts.</a:t>
            </a:r>
          </a:p>
          <a:p xmlns:a="http://schemas.openxmlformats.org/drawingml/2006/main">
            <a:r>
              <a:t>- T. Bettina Cornwell, Clinton S. Weeks, and Donald P. Roy, “Sponsorship-Linked Marketing: Opening the Black Box,” *Journal of Advertising* 34, no. 2 (2005): 21–42, &lt;https://doi.org/10.1080/00913367.2005.10639194&gt;; T. Bettina Cornwell and Youngbum Kwon, “Sponsorship-Linked Marketing: Research Surpluses and Shortages,” *Journal of the Academy of Marketing Science* 48, no. 4 (2020): 607–629, &lt;https://doi.org/10.1007/s11747-019-00654-w&gt;. The latter reviews research from 1996–2017. These sources motivate distinctions among mechanisms, audience responses, and management; they do not supply a universal return to sponsorship.</a:t>
            </a:r>
          </a:p>
          <a:p xmlns:a="http://schemas.openxmlformats.org/drawingml/2006/main">
            <a:r>
              <a:t>- Alec White, “‘The Future Is Bright’ | Bills and Highmark Announce Naming Rights Deal for New Bills Stadium,” Buffalo Bills, June 5, 2023, accessed September 12, 2026, &lt;https://www.buffalobills.com/news/the-future-is-bright-bills-and-highmark-announce-naming-rights-deal-for-new-bill&gt;. The case distinguishes announced activities from analytical hypotheses about the parties' incentives. The release does not establish the agreement's financial return.</a:t>
            </a:r>
          </a:p>
          <a:p xmlns:a="http://schemas.openxmlformats.org/drawingml/2006/main">
            <a:r>
              <a:t>- UNIQLO/Fast Retailing, “UNIQLO Announces Unique Partnership with Roger Federer as Global Brand Ambassador,” July 2, 2018, &lt;https://www.fastretailing.com/eng/group/news/1807022108.html&gt;; “UNIQLO Launches Around the World with Roger Federer,” March 28, 2023, &lt;https://www.fastretailing.com/eng/group/news/2303281100.html&gt;, both accessed September 12, 2026. The announcements document the relationship and activities, not additional sales caused by the endorsement.</a:t>
            </a:r>
          </a:p>
          <a:p xmlns:a="http://schemas.openxmlformats.org/drawingml/2006/main">
            <a:r>
              <a:t>- Wrexham AFC Limited, *Annual Report and Financial Statements for the Year Ended 30 June 2025*, strategic report pp. 2–3, profit-and-loss account p. 9, and Notes 3–4, pp. 20–21, accessed September 12, 2026, &lt;https://images.gc.wrexhamafcservices.co.uk/5c5acf50-29e9-11f1-855d-ff156a5b91df.pdf&gt;. Table 5.3 rounds sterling amounts to millions. The accounts include an exceptional 2025 charge for derecognition of a bank balance. Management's account of the documentary's role is not a causal evaluation.</a:t>
            </a:r>
          </a:p>
          <a:p xmlns:a="http://schemas.openxmlformats.org/drawingml/2006/main">
            <a:r>
              <a:t>- *National Football League Properties, Inc. v. Dallas Cowboys Football Club, Ltd.*, 922 F. Supp. 849 (S.D.N.Y. 1996), February 20, 1996, especially pp. 851–855, &lt;https://law.justia.com/cases/federal/district-courts/FSupp/922/849/1592458/&gt;; Mike Rabun, “Cowboys Sue NFL for \$750 Million,” UPI, November 6, 1995, &lt;https://www.upi.com/Archives/1995/11/06/Cowboys-sue-NFL-for-750-million/9949815634000/&gt;, both accessed September 12, 2026. The opinion supplies the contractual background and partial dismissal ruling, not an antitrust merits judgment. UPI supplies the countersuit amount, which was a demand, not an award.</a:t>
            </a:r>
          </a:p>
          <a:p xmlns:a="http://schemas.openxmlformats.org/drawingml/2006/main">
            <a:r>
              <a:t>- *Sports Business Daily*, “NFL/Jerry Jones Drop Legal Claims; Is Jones Winner in Deal?,” December 16, 1996 issue, &lt;https://www.sportsbusinessjournal.com/Daily/Issues/1996/12/16/Leagues-Governing-Bodies/NFLJERRY-JONES-DROP-LEGAL-CLAIMS-IS-JONES-WINNER-IN-DEAL/&gt;; Associated Press, “NFL, Cowboys' Jones Settle Lawsuits,” *Los Angeles Times*, December 14, 1996, &lt;https://www.latimes.com/archives/la-xpm-1996-12-14-sp-9058-story.html&gt;, both accessed September 12, 2026. Contemporary settlement reporting; the revenue-retention statement is attributed to Cowboys/Texas Stadium lawyer Dick Cass. These reports are not the settlement instrument or evidence of a blanket exemption from NFL rules.</a:t>
            </a:r>
          </a:p>
          <a:p xmlns:a="http://schemas.openxmlformats.org/drawingml/2006/main">
            <a:r>
              <a:t>- *Sports Business Daily*, “Cowboys' Effort Highlights Details of Clause in License Deal,” May 24, 2001 issue, reporting Rick Gosselin's *Dallas Morning News* account, &lt;https://www.sportsbusinessjournal.com/Daily/Issues/2001/05/24/Sponsorships-Advertising-Marketing/Cowboys-Effort-Highlights-Details-Of-Clause-In-License-Deal/&gt;, accessed September 12, 2026. The report describes the option for 2002, its availability to teams generally, and a minimum contribution with retained upside. No historical percentage is presented as a current rule.</a:t>
            </a:r>
          </a:p>
          <a:p xmlns:a="http://schemas.openxmlformats.org/drawingml/2006/main">
            <a:r>
              <a:t>- Dallas Cowboys, “Jerry Jones, Jr.,” official executive biography, undated, &lt;https://www.dallascowboys.com/team/front-office-roster/jerry-jones-jr&gt;, accessed September 12, 2026. The team describes its ongoing merchandising, distribution, retail, and sponsorship operations. This is organizational evidence, not an independently audited profit estimate, a complete current league-sharing contract, or a causal explanation of franchise value.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0951110473041a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fc8937ee2c241f6" /><Relationship Type="http://schemas.openxmlformats.org/officeDocument/2006/relationships/slideLayout" Target="/ppt/slideLayouts/slideLayout1.xml" Id="R8f707fca68ad465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f707fca68ad465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794ef3c46c944cdb" /><Relationship Type="http://schemas.openxmlformats.org/officeDocument/2006/relationships/notesSlide" Target="/ppt/notesSlides/notesSlide1.xml" Id="Rae7c6007c831427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d1fc2f18fa164219" /><Relationship Type="http://schemas.openxmlformats.org/officeDocument/2006/relationships/notesSlide" Target="/ppt/notesSlides/notesSlide2.xml" Id="R74d31992d80f4a65"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2bfaa982b8284af0" /><Relationship Type="http://schemas.openxmlformats.org/officeDocument/2006/relationships/notesSlide" Target="/ppt/notesSlides/notesSlide3.xml" Id="R27bd150421f84570"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98cc376f2b7e43f3" /><Relationship Type="http://schemas.openxmlformats.org/officeDocument/2006/relationships/notesSlide" Target="/ppt/notesSlides/notesSlide4.xml" Id="Re5e8ec56d3ca4d9c"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295bca753aca468c" /><Relationship Type="http://schemas.openxmlformats.org/officeDocument/2006/relationships/notesSlide" Target="/ppt/notesSlides/notesSlide5.xml" Id="Re5a8b246488d4ae7"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bc26db2d1b9e461e" /><Relationship Type="http://schemas.openxmlformats.org/officeDocument/2006/relationships/notesSlide" Target="/ppt/notesSlides/notesSlide6.xml" Id="R490e969cfc604e28"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1df857e01fcd4547" /><Relationship Type="http://schemas.openxmlformats.org/officeDocument/2006/relationships/notesSlide" Target="/ppt/notesSlides/notesSlide7.xml" Id="Rda13f24bd73145eb"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4085c9b4c9024be8" /><Relationship Type="http://schemas.openxmlformats.org/officeDocument/2006/relationships/notesSlide" Target="/ppt/notesSlides/notesSlide8.xml" Id="Rc51704f2b9b145b7"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f5d0ad6cd6084bb2" /><Relationship Type="http://schemas.openxmlformats.org/officeDocument/2006/relationships/notesSlide" Target="/ppt/notesSlides/notesSlide9.xml" Id="R5599999e26284b3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3c6ab018e7854904" /><Relationship Type="http://schemas.openxmlformats.org/officeDocument/2006/relationships/notesSlide" Target="/ppt/notesSlides/notesSlide10.xml" Id="Rdca357b9ece6412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e15bab881d784366" /><Relationship Type="http://schemas.openxmlformats.org/officeDocument/2006/relationships/notesSlide" Target="/ppt/notesSlides/notesSlide11.xml" Id="R96c39b4ec6d847a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0207273bcd0c46a2" /><Relationship Type="http://schemas.openxmlformats.org/officeDocument/2006/relationships/notesSlide" Target="/ppt/notesSlides/notesSlide12.xml" Id="R8ae07fb34fa84b7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b72f947bcf804b86" /><Relationship Type="http://schemas.openxmlformats.org/officeDocument/2006/relationships/image" Target="/ppt/media/image.png" Id="Rfd4ea188a9ff4208" /><Relationship Type="http://schemas.openxmlformats.org/officeDocument/2006/relationships/notesSlide" Target="/ppt/notesSlides/notesSlide13.xml" Id="R909c8f8ba754436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b2aab8ce3fa54510" /><Relationship Type="http://schemas.openxmlformats.org/officeDocument/2006/relationships/notesSlide" Target="/ppt/notesSlides/notesSlide14.xml" Id="Rb5bc4775ba244df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b40f7a788fe14b49" /><Relationship Type="http://schemas.openxmlformats.org/officeDocument/2006/relationships/notesSlide" Target="/ppt/notesSlides/notesSlide15.xml" Id="Rfce7e6d4a6394e0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bed70fe85e0644d3" /><Relationship Type="http://schemas.openxmlformats.org/officeDocument/2006/relationships/notesSlide" Target="/ppt/notesSlides/notesSlide16.xml" Id="R883d6e2834c347f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3daf4816ec15424b" /><Relationship Type="http://schemas.openxmlformats.org/officeDocument/2006/relationships/notesSlide" Target="/ppt/notesSlides/notesSlide17.xml" Id="R33d980af4b62472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84ef2418ef28419d" /><Relationship Type="http://schemas.openxmlformats.org/officeDocument/2006/relationships/notesSlide" Target="/ppt/notesSlides/notesSlide18.xml" Id="R09d45f787be4437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e2fc9a6356f94f60" /><Relationship Type="http://schemas.openxmlformats.org/officeDocument/2006/relationships/notesSlide" Target="/ppt/notesSlides/notesSlide19.xml" Id="Rf237407987dd446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653b611e4aee4ec2" /><Relationship Type="http://schemas.openxmlformats.org/officeDocument/2006/relationships/notesSlide" Target="/ppt/notesSlides/notesSlide20.xml" Id="Re72d1023b1854bd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ecb816e3ccbe453f" /><Relationship Type="http://schemas.openxmlformats.org/officeDocument/2006/relationships/notesSlide" Target="/ppt/notesSlides/notesSlide21.xml" Id="R57cd7c45168b460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27b8e299b4af40cf" /><Relationship Type="http://schemas.openxmlformats.org/officeDocument/2006/relationships/notesSlide" Target="/ppt/notesSlides/notesSlide22.xml" Id="Rb37b9745978b4d5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fda8107aa15540b9" /><Relationship Type="http://schemas.openxmlformats.org/officeDocument/2006/relationships/notesSlide" Target="/ppt/notesSlides/notesSlide23.xml" Id="R0d48d408dc0d4d6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1e23880e587c4b1f" /><Relationship Type="http://schemas.openxmlformats.org/officeDocument/2006/relationships/notesSlide" Target="/ppt/notesSlides/notesSlide24.xml" Id="R94928429b361463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396b0f771bc24e40" /><Relationship Type="http://schemas.openxmlformats.org/officeDocument/2006/relationships/notesSlide" Target="/ppt/notesSlides/notesSlide25.xml" Id="R671975bbe0284ed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f34b98720b264450" /><Relationship Type="http://schemas.openxmlformats.org/officeDocument/2006/relationships/notesSlide" Target="/ppt/notesSlides/notesSlide26.xml" Id="Ra356f9994c02490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c920e1c7669947e8" /><Relationship Type="http://schemas.openxmlformats.org/officeDocument/2006/relationships/notesSlide" Target="/ppt/notesSlides/notesSlide27.xml" Id="Re724f343ff8a4d5c"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f3231f3801314ac9" /><Relationship Type="http://schemas.openxmlformats.org/officeDocument/2006/relationships/notesSlide" Target="/ppt/notesSlides/notesSlide28.xml" Id="R747766d345b4429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e974b4c3ca464cdb" /><Relationship Type="http://schemas.openxmlformats.org/officeDocument/2006/relationships/notesSlide" Target="/ppt/notesSlides/notesSlide29.xml" Id="Rcc6f0d82fffc4a93"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f80c0b3e2d6540c0" /><Relationship Type="http://schemas.openxmlformats.org/officeDocument/2006/relationships/notesSlide" Target="/ppt/notesSlides/notesSlide30.xml" Id="Rb6e71724f01d4193"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2ff72252bd6f47da" /><Relationship Type="http://schemas.openxmlformats.org/officeDocument/2006/relationships/notesSlide" Target="/ppt/notesSlides/notesSlide31.xml" Id="R6815c9f49ae14fd1"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149f7c7c76054d4c" /><Relationship Type="http://schemas.openxmlformats.org/officeDocument/2006/relationships/notesSlide" Target="/ppt/notesSlides/notesSlide32.xml" Id="R8102aaac6b5f4d85"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6ba19e2838134e5c" /><Relationship Type="http://schemas.openxmlformats.org/officeDocument/2006/relationships/notesSlide" Target="/ppt/notesSlides/notesSlide33.xml" Id="R7d1bae25632842e8"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ae9ac003a0b145bd" /><Relationship Type="http://schemas.openxmlformats.org/officeDocument/2006/relationships/notesSlide" Target="/ppt/notesSlides/notesSlide34.xml" Id="Re56839fe3c994848"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CB318657-F79E-41BB-BCFC-3F233CAD9BD6}"/>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5  /  LESSON</a:t>
            </a:r>
          </a:p>
        </p:txBody>
      </p:sp>
      <p:sp>
        <p:nvSpPr>
          <p:cNvPr id="2" name="text-1">
            <a:extLst xmlns:a="http://schemas.openxmlformats.org/drawingml/2006/main">
              <a:ext uri="{FF2B5EF4-FFF2-40B4-BE49-F238E27FC236}">
                <a16:creationId xmlns:a16="http://schemas.microsoft.com/office/drawing/2014/main" id="{22AF7C93-12FF-4A82-8485-F4E10DAF8BFD}"/>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4050" b="1" i="0">
                <a:solidFill>
                  <a:srgbClr val="1D2A33"/>
                </a:solidFill>
                <a:latin typeface="Georgia"/>
                <a:ea typeface="Georgia"/>
                <a:cs typeface="Georgia"/>
              </a:defRPr>
            </a:pPr>
            <a:r>
              <a:rPr sz="4050" b="1" i="0">
                <a:solidFill>
                  <a:srgbClr val="1D2A33"/>
                </a:solidFill>
                <a:latin typeface="Georgia"/>
                <a:ea typeface="Georgia"/>
                <a:cs typeface="Georgia"/>
              </a:rPr>
              <a:t>Fan Behavior, Branding, and Sponsorship</a:t>
            </a:r>
          </a:p>
        </p:txBody>
      </p:sp>
      <p:sp>
        <p:nvSpPr>
          <p:cNvPr id="3" name="text-2">
            <a:extLst xmlns:a="http://schemas.openxmlformats.org/drawingml/2006/main">
              <a:ext uri="{FF2B5EF4-FFF2-40B4-BE49-F238E27FC236}">
                <a16:creationId xmlns:a16="http://schemas.microsoft.com/office/drawing/2014/main" id="{1E003E70-A08B-493E-ADA2-019A8C5877FC}"/>
              </a:ext>
            </a:extLst>
          </p:cNvPr>
          <p:cNvSpPr>
            <a:spLocks xmlns:a="http://schemas.openxmlformats.org/drawingml/2006/main" noGrp="1"/>
          </p:cNvSpPr>
          <p:nvPr/>
        </p:nvSpPr>
        <p:spPr>
          <a:xfrm xmlns:a="http://schemas.openxmlformats.org/drawingml/2006/main">
            <a:off x="685800" y="2190750"/>
            <a:ext cx="104775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150" b="0" i="0">
                <a:solidFill>
                  <a:srgbClr val="12455E"/>
                </a:solidFill>
                <a:latin typeface="Georgia"/>
                <a:ea typeface="Georgia"/>
                <a:cs typeface="Georgia"/>
              </a:defRPr>
            </a:pPr>
            <a:r>
              <a:rPr sz="3150" b="0" i="0">
                <a:solidFill>
                  <a:srgbClr val="12455E"/>
                </a:solidFill>
                <a:latin typeface="Georgia"/>
                <a:ea typeface="Georgia"/>
                <a:cs typeface="Georgia"/>
              </a:rPr>
              <a:t>Why does a team’s logo matter even when the team is losing?</a:t>
            </a:r>
          </a:p>
        </p:txBody>
      </p:sp>
      <p:sp>
        <p:nvSpPr>
          <p:cNvPr id="4" name="text-3">
            <a:extLst xmlns:a="http://schemas.openxmlformats.org/drawingml/2006/main">
              <a:ext uri="{FF2B5EF4-FFF2-40B4-BE49-F238E27FC236}">
                <a16:creationId xmlns:a16="http://schemas.microsoft.com/office/drawing/2014/main" id="{A517FCB8-7B2F-405A-AC12-C1B4439BA0B4}"/>
              </a:ext>
            </a:extLst>
          </p:cNvPr>
          <p:cNvSpPr>
            <a:spLocks xmlns:a="http://schemas.openxmlformats.org/drawingml/2006/main" noGrp="1"/>
          </p:cNvSpPr>
          <p:nvPr/>
        </p:nvSpPr>
        <p:spPr>
          <a:xfrm xmlns:a="http://schemas.openxmlformats.org/drawingml/2006/main">
            <a:off x="723900" y="4171950"/>
            <a:ext cx="10382250" cy="1733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250" b="0" i="0">
                <a:solidFill>
                  <a:srgbClr val="1D2A33"/>
                </a:solidFill>
                <a:latin typeface="Aptos"/>
                <a:ea typeface="Aptos"/>
                <a:cs typeface="Aptos"/>
              </a:defRPr>
            </a:pPr>
            <a:r>
              <a:t>Chapter 5</a:t>
            </a:r>
          </a:p>
          <a:p xmlns:a="http://schemas.openxmlformats.org/drawingml/2006/main">
            <a:pPr marL="254000" indent="-152400" algn="l">
              <a:spcAft>
                <a:spcPts val="1600"/>
              </a:spcAft>
              <a:buChar char="•"/>
              <a:defRPr sz="2250" b="0" i="0">
                <a:solidFill>
                  <a:srgbClr val="1D2A33"/>
                </a:solidFill>
                <a:latin typeface="Aptos"/>
                <a:ea typeface="Aptos"/>
                <a:cs typeface="Aptos"/>
              </a:defRPr>
            </a:pPr>
            <a:r>
              <a:t>Sports Economics</a:t>
            </a:r>
          </a:p>
        </p:txBody>
      </p:sp>
      <p:sp>
        <p:nvSpPr>
          <p:cNvPr id="5" name="">
            <a:extLst xmlns:a="http://schemas.openxmlformats.org/drawingml/2006/main">
              <a:ext uri="{FF2B5EF4-FFF2-40B4-BE49-F238E27FC236}">
                <a16:creationId xmlns:a16="http://schemas.microsoft.com/office/drawing/2014/main" id="{9A90E140-B634-4B73-88E2-59EBC71A3456}"/>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668980E7-DE89-4B36-86DF-1FC61557A862}"/>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Fan Behavior, Branding, and Sponsorship</a:t>
            </a:r>
          </a:p>
        </p:txBody>
      </p:sp>
      <p:sp>
        <p:nvSpPr>
          <p:cNvPr id="7" name="text-6">
            <a:extLst xmlns:a="http://schemas.openxmlformats.org/drawingml/2006/main">
              <a:ext uri="{FF2B5EF4-FFF2-40B4-BE49-F238E27FC236}">
                <a16:creationId xmlns:a16="http://schemas.microsoft.com/office/drawing/2014/main" id="{02B7BB5A-A74D-4AE4-A5BD-E20143B3E98C}"/>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a:t>
            </a:r>
          </a:p>
        </p:txBody>
      </p:sp>
    </p:spTree>
    <p:extLst>
      <p:ext uri="{BB962C8B-B14F-4D97-AF65-F5344CB8AC3E}">
        <p14:creationId xmlns:p14="http://schemas.microsoft.com/office/powerpoint/2010/main" val="1120779697"/>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9C253D05-5B7B-43B7-8214-15189E84F4FB}"/>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5  /  LESSON</a:t>
            </a:r>
          </a:p>
        </p:txBody>
      </p:sp>
      <p:sp>
        <p:nvSpPr>
          <p:cNvPr id="2" name="text-1">
            <a:extLst xmlns:a="http://schemas.openxmlformats.org/drawingml/2006/main">
              <a:ext uri="{FF2B5EF4-FFF2-40B4-BE49-F238E27FC236}">
                <a16:creationId xmlns:a16="http://schemas.microsoft.com/office/drawing/2014/main" id="{ED4D894C-913C-42D6-B6A3-0960A784455B}"/>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From fan attachment to business decisions</a:t>
            </a:r>
          </a:p>
        </p:txBody>
      </p:sp>
      <p:sp>
        <p:nvSpPr>
          <p:cNvPr id="3" name="text-2">
            <a:extLst xmlns:a="http://schemas.openxmlformats.org/drawingml/2006/main">
              <a:ext uri="{FF2B5EF4-FFF2-40B4-BE49-F238E27FC236}">
                <a16:creationId xmlns:a16="http://schemas.microsoft.com/office/drawing/2014/main" id="{42FACE44-899C-4DF4-9840-1651E0B769E6}"/>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Explain what fans value and why loyalty still leaves room for economic choices.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Distinguish brand capital, licensing, sponsorship, and endorsement.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Trace payments and evaluate whether a commercial relationship worked.</a:t>
            </a:r>
          </a:p>
        </p:txBody>
      </p:sp>
      <p:sp>
        <p:nvSpPr>
          <p:cNvPr id="4" name="">
            <a:extLst xmlns:a="http://schemas.openxmlformats.org/drawingml/2006/main">
              <a:ext uri="{FF2B5EF4-FFF2-40B4-BE49-F238E27FC236}">
                <a16:creationId xmlns:a16="http://schemas.microsoft.com/office/drawing/2014/main" id="{5363BDC7-3AA3-4953-B43B-5FD71301F770}"/>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62881FAA-16EB-45C7-9D3F-0293EB73F198}"/>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Learning Goals</a:t>
            </a:r>
          </a:p>
        </p:txBody>
      </p:sp>
      <p:sp>
        <p:nvSpPr>
          <p:cNvPr id="6" name="text-5">
            <a:extLst xmlns:a="http://schemas.openxmlformats.org/drawingml/2006/main">
              <a:ext uri="{FF2B5EF4-FFF2-40B4-BE49-F238E27FC236}">
                <a16:creationId xmlns:a16="http://schemas.microsoft.com/office/drawing/2014/main" id="{A6049E74-2FE7-4048-9BC9-C0D19C111BC1}"/>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a:t>
            </a:r>
          </a:p>
        </p:txBody>
      </p:sp>
    </p:spTree>
    <p:extLst>
      <p:ext uri="{BB962C8B-B14F-4D97-AF65-F5344CB8AC3E}">
        <p14:creationId xmlns:p14="http://schemas.microsoft.com/office/powerpoint/2010/main" val="706215518"/>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0A2AAE5D-FC73-4A2F-BEB2-E76C4CCEABEA}"/>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5  /  LESSON</a:t>
            </a:r>
          </a:p>
        </p:txBody>
      </p:sp>
      <p:sp>
        <p:nvSpPr>
          <p:cNvPr id="2" name="text-1">
            <a:extLst xmlns:a="http://schemas.openxmlformats.org/drawingml/2006/main">
              <a:ext uri="{FF2B5EF4-FFF2-40B4-BE49-F238E27FC236}">
                <a16:creationId xmlns:a16="http://schemas.microsoft.com/office/drawing/2014/main" id="{ABA21D48-2955-4575-ABBD-7B00941F2D28}"/>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 game is a bundle of benefits</a:t>
            </a:r>
          </a:p>
        </p:txBody>
      </p:sp>
      <p:sp>
        <p:nvSpPr>
          <p:cNvPr id="3" name="text-2">
            <a:extLst xmlns:a="http://schemas.openxmlformats.org/drawingml/2006/main">
              <a:ext uri="{FF2B5EF4-FFF2-40B4-BE49-F238E27FC236}">
                <a16:creationId xmlns:a16="http://schemas.microsoft.com/office/drawing/2014/main" id="{50CCB494-7EE1-4D93-8573-CA78F947CC55}"/>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The contest provides quality, suspense, stars, and entertainment.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occasion provides time with friends, family rituals, and shared conversation.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Identity and belonging can make “our team” valuable beyond today’s result.</a:t>
            </a:r>
          </a:p>
        </p:txBody>
      </p:sp>
      <p:sp>
        <p:nvSpPr>
          <p:cNvPr id="4" name="">
            <a:extLst xmlns:a="http://schemas.openxmlformats.org/drawingml/2006/main">
              <a:ext uri="{FF2B5EF4-FFF2-40B4-BE49-F238E27FC236}">
                <a16:creationId xmlns:a16="http://schemas.microsoft.com/office/drawing/2014/main" id="{25EE0CFE-85EC-4EF2-A5B3-B0899D266362}"/>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EA8BAE22-9D24-41EB-B110-9FF8FE513B99}"/>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What Are Fans Consuming?</a:t>
            </a:r>
          </a:p>
        </p:txBody>
      </p:sp>
      <p:sp>
        <p:nvSpPr>
          <p:cNvPr id="6" name="text-5">
            <a:extLst xmlns:a="http://schemas.openxmlformats.org/drawingml/2006/main">
              <a:ext uri="{FF2B5EF4-FFF2-40B4-BE49-F238E27FC236}">
                <a16:creationId xmlns:a16="http://schemas.microsoft.com/office/drawing/2014/main" id="{D3DB4814-D168-4301-BFAF-C6A60461D79D}"/>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a:t>
            </a:r>
          </a:p>
        </p:txBody>
      </p:sp>
    </p:spTree>
    <p:extLst>
      <p:ext uri="{BB962C8B-B14F-4D97-AF65-F5344CB8AC3E}">
        <p14:creationId xmlns:p14="http://schemas.microsoft.com/office/powerpoint/2010/main" val="2124107051"/>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5A76A6FE-8E58-402E-AB96-DBA63F481C32}"/>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5  /  LESSON</a:t>
            </a:r>
          </a:p>
        </p:txBody>
      </p:sp>
      <p:sp>
        <p:nvSpPr>
          <p:cNvPr id="2" name="text-1">
            <a:extLst xmlns:a="http://schemas.openxmlformats.org/drawingml/2006/main">
              <a:ext uri="{FF2B5EF4-FFF2-40B4-BE49-F238E27FC236}">
                <a16:creationId xmlns:a16="http://schemas.microsoft.com/office/drawing/2014/main" id="{8BD63312-E6EC-4036-B8C6-8D63F18FE9ED}"/>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Fans help produce the experience</a:t>
            </a:r>
          </a:p>
        </p:txBody>
      </p:sp>
      <p:sp>
        <p:nvSpPr>
          <p:cNvPr id="3" name="text-2">
            <a:extLst xmlns:a="http://schemas.openxmlformats.org/drawingml/2006/main">
              <a:ext uri="{FF2B5EF4-FFF2-40B4-BE49-F238E27FC236}">
                <a16:creationId xmlns:a16="http://schemas.microsoft.com/office/drawing/2014/main" id="{AAC9A592-547E-4E16-A6FE-F65A4352292D}"/>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larger engaged audience can make chants, traditions, and the atmosphere more valuable.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Other fans also create conversation and shared knowledge away from the stadium.</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Crowding, hostility, or poor behavior can reduce the benefit.</a:t>
            </a:r>
          </a:p>
        </p:txBody>
      </p:sp>
      <p:sp>
        <p:nvSpPr>
          <p:cNvPr id="4" name="">
            <a:extLst xmlns:a="http://schemas.openxmlformats.org/drawingml/2006/main">
              <a:ext uri="{FF2B5EF4-FFF2-40B4-BE49-F238E27FC236}">
                <a16:creationId xmlns:a16="http://schemas.microsoft.com/office/drawing/2014/main" id="{34E678C2-265E-403A-835F-FA950C238EF7}"/>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36659262-23CA-481C-B233-F199A790B68E}"/>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What Are Fans Consuming?</a:t>
            </a:r>
          </a:p>
        </p:txBody>
      </p:sp>
      <p:sp>
        <p:nvSpPr>
          <p:cNvPr id="6" name="text-5">
            <a:extLst xmlns:a="http://schemas.openxmlformats.org/drawingml/2006/main">
              <a:ext uri="{FF2B5EF4-FFF2-40B4-BE49-F238E27FC236}">
                <a16:creationId xmlns:a16="http://schemas.microsoft.com/office/drawing/2014/main" id="{16BA3ED4-8AD6-4FBC-B68E-0AC17CBC293D}"/>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4</a:t>
            </a:r>
          </a:p>
        </p:txBody>
      </p:sp>
    </p:spTree>
    <p:extLst>
      <p:ext uri="{BB962C8B-B14F-4D97-AF65-F5344CB8AC3E}">
        <p14:creationId xmlns:p14="http://schemas.microsoft.com/office/powerpoint/2010/main" val="161461002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A96C1982-504B-49BA-9CA9-DCFCF1352BFA}"/>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5  /  LESSON</a:t>
            </a:r>
          </a:p>
        </p:txBody>
      </p:sp>
      <p:sp>
        <p:nvSpPr>
          <p:cNvPr id="2" name="text-1">
            <a:extLst xmlns:a="http://schemas.openxmlformats.org/drawingml/2006/main">
              <a:ext uri="{FF2B5EF4-FFF2-40B4-BE49-F238E27FC236}">
                <a16:creationId xmlns:a16="http://schemas.microsoft.com/office/drawing/2014/main" id="{54E721F2-E405-48DE-AD86-03ECC9D4669E}"/>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Loyalty is costly to switch—but spending can change</a:t>
            </a:r>
          </a:p>
        </p:txBody>
      </p:sp>
      <p:sp>
        <p:nvSpPr>
          <p:cNvPr id="3" name="text-2">
            <a:extLst xmlns:a="http://schemas.openxmlformats.org/drawingml/2006/main">
              <a:ext uri="{FF2B5EF4-FFF2-40B4-BE49-F238E27FC236}">
                <a16:creationId xmlns:a16="http://schemas.microsoft.com/office/drawing/2014/main" id="{1CFD10A4-E63B-4AF5-90BF-BF33519D094E}"/>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Switching teams can mean losing traditions, knowledge, and social connections.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Past spending is sunk; future benefits explain why attachment can remain valuable.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loyal fan can skip expensive tickets, watch at home, or buy less merchandise.</a:t>
            </a:r>
          </a:p>
        </p:txBody>
      </p:sp>
      <p:sp>
        <p:nvSpPr>
          <p:cNvPr id="4" name="">
            <a:extLst xmlns:a="http://schemas.openxmlformats.org/drawingml/2006/main">
              <a:ext uri="{FF2B5EF4-FFF2-40B4-BE49-F238E27FC236}">
                <a16:creationId xmlns:a16="http://schemas.microsoft.com/office/drawing/2014/main" id="{8069E001-C474-4E54-AD94-5D767DDF0ABD}"/>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0ED61684-9B4C-4154-85E4-55E1ED9B9B0D}"/>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Loyalty Does Not Eliminate Economic Choices</a:t>
            </a:r>
          </a:p>
        </p:txBody>
      </p:sp>
      <p:sp>
        <p:nvSpPr>
          <p:cNvPr id="6" name="text-5">
            <a:extLst xmlns:a="http://schemas.openxmlformats.org/drawingml/2006/main">
              <a:ext uri="{FF2B5EF4-FFF2-40B4-BE49-F238E27FC236}">
                <a16:creationId xmlns:a16="http://schemas.microsoft.com/office/drawing/2014/main" id="{187BAF10-20DA-4CE0-92CA-FCCBC19A4A09}"/>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5</a:t>
            </a:r>
          </a:p>
        </p:txBody>
      </p:sp>
    </p:spTree>
    <p:extLst>
      <p:ext uri="{BB962C8B-B14F-4D97-AF65-F5344CB8AC3E}">
        <p14:creationId xmlns:p14="http://schemas.microsoft.com/office/powerpoint/2010/main" val="1245461928"/>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A3A95984-521A-4E38-A141-2ABE21EEED98}"/>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5  /  LESSON</a:t>
            </a:r>
          </a:p>
        </p:txBody>
      </p:sp>
      <p:sp>
        <p:nvSpPr>
          <p:cNvPr id="2" name="text-1">
            <a:extLst xmlns:a="http://schemas.openxmlformats.org/drawingml/2006/main">
              <a:ext uri="{FF2B5EF4-FFF2-40B4-BE49-F238E27FC236}">
                <a16:creationId xmlns:a16="http://schemas.microsoft.com/office/drawing/2014/main" id="{853B6950-0519-4007-AAD0-FCB9F22CEF24}"/>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Winning matters alongside loyalty</a:t>
            </a:r>
          </a:p>
        </p:txBody>
      </p:sp>
      <p:sp>
        <p:nvSpPr>
          <p:cNvPr id="3" name="text-2">
            <a:extLst xmlns:a="http://schemas.openxmlformats.org/drawingml/2006/main">
              <a:ext uri="{FF2B5EF4-FFF2-40B4-BE49-F238E27FC236}">
                <a16:creationId xmlns:a16="http://schemas.microsoft.com/office/drawing/2014/main" id="{7F86A7BE-C313-4BFE-89AF-A26BBEA00B2C}"/>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Success can increase attention, enjoyment, and expected future benefits.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rivalry, star, or meaningful occasion can matter even when a team is weak.</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home fan may prefer a likely victory; a neutral fan may value suspense.</a:t>
            </a:r>
          </a:p>
        </p:txBody>
      </p:sp>
      <p:sp>
        <p:nvSpPr>
          <p:cNvPr id="4" name="">
            <a:extLst xmlns:a="http://schemas.openxmlformats.org/drawingml/2006/main">
              <a:ext uri="{FF2B5EF4-FFF2-40B4-BE49-F238E27FC236}">
                <a16:creationId xmlns:a16="http://schemas.microsoft.com/office/drawing/2014/main" id="{C52DF551-7FF2-4D36-B756-C3ECFC059B33}"/>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6FA53D9E-33C1-41AE-A445-D395A655152B}"/>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Loyalty Does Not Eliminate Economic Choices</a:t>
            </a:r>
          </a:p>
        </p:txBody>
      </p:sp>
      <p:sp>
        <p:nvSpPr>
          <p:cNvPr id="6" name="text-5">
            <a:extLst xmlns:a="http://schemas.openxmlformats.org/drawingml/2006/main">
              <a:ext uri="{FF2B5EF4-FFF2-40B4-BE49-F238E27FC236}">
                <a16:creationId xmlns:a16="http://schemas.microsoft.com/office/drawing/2014/main" id="{98D5324A-45B1-4FC5-8041-828DC36584FC}"/>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6</a:t>
            </a:r>
          </a:p>
        </p:txBody>
      </p:sp>
    </p:spTree>
    <p:extLst>
      <p:ext uri="{BB962C8B-B14F-4D97-AF65-F5344CB8AC3E}">
        <p14:creationId xmlns:p14="http://schemas.microsoft.com/office/powerpoint/2010/main" val="1023501101"/>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8A7873BC-B5C2-460C-896B-C0157A303376}"/>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5  /  LESSON</a:t>
            </a:r>
          </a:p>
        </p:txBody>
      </p:sp>
      <p:sp>
        <p:nvSpPr>
          <p:cNvPr id="2" name="text-1">
            <a:extLst xmlns:a="http://schemas.openxmlformats.org/drawingml/2006/main">
              <a:ext uri="{FF2B5EF4-FFF2-40B4-BE49-F238E27FC236}">
                <a16:creationId xmlns:a16="http://schemas.microsoft.com/office/drawing/2014/main" id="{98753A80-1E39-4241-838C-648C97715393}"/>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Brand capital is a stock of relationships</a:t>
            </a:r>
          </a:p>
        </p:txBody>
      </p:sp>
      <p:sp>
        <p:nvSpPr>
          <p:cNvPr id="3" name="text-2">
            <a:extLst xmlns:a="http://schemas.openxmlformats.org/drawingml/2006/main">
              <a:ext uri="{FF2B5EF4-FFF2-40B4-BE49-F238E27FC236}">
                <a16:creationId xmlns:a16="http://schemas.microsoft.com/office/drawing/2014/main" id="{74E27AE4-39A7-4D11-B065-9BFA4786514C}"/>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History, credibility, expectations, and shared meaning can support future demand.</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Investment and consistent treatment build the stock; disappointing experiences can erode it.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Reputation is part of the product—not just an advertising label.</a:t>
            </a:r>
          </a:p>
        </p:txBody>
      </p:sp>
      <p:sp>
        <p:nvSpPr>
          <p:cNvPr id="4" name="">
            <a:extLst xmlns:a="http://schemas.openxmlformats.org/drawingml/2006/main">
              <a:ext uri="{FF2B5EF4-FFF2-40B4-BE49-F238E27FC236}">
                <a16:creationId xmlns:a16="http://schemas.microsoft.com/office/drawing/2014/main" id="{55319870-8F03-400D-8D94-141D7363A85E}"/>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96B25C08-43D6-4AAA-9FF8-292338D32225}"/>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Brand Capital: A Relationship That Can Last</a:t>
            </a:r>
          </a:p>
        </p:txBody>
      </p:sp>
      <p:sp>
        <p:nvSpPr>
          <p:cNvPr id="6" name="text-5">
            <a:extLst xmlns:a="http://schemas.openxmlformats.org/drawingml/2006/main">
              <a:ext uri="{FF2B5EF4-FFF2-40B4-BE49-F238E27FC236}">
                <a16:creationId xmlns:a16="http://schemas.microsoft.com/office/drawing/2014/main" id="{E947D55C-D262-4800-A183-09E62039EF43}"/>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7</a:t>
            </a:r>
          </a:p>
        </p:txBody>
      </p:sp>
    </p:spTree>
    <p:extLst>
      <p:ext uri="{BB962C8B-B14F-4D97-AF65-F5344CB8AC3E}">
        <p14:creationId xmlns:p14="http://schemas.microsoft.com/office/powerpoint/2010/main" val="1001609368"/>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43C7AEF4-FC44-48B7-B3CF-706DADBC8254}"/>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5  /  LESSON</a:t>
            </a:r>
          </a:p>
        </p:txBody>
      </p:sp>
      <p:sp>
        <p:nvSpPr>
          <p:cNvPr id="2" name="text-1">
            <a:extLst xmlns:a="http://schemas.openxmlformats.org/drawingml/2006/main">
              <a:ext uri="{FF2B5EF4-FFF2-40B4-BE49-F238E27FC236}">
                <a16:creationId xmlns:a16="http://schemas.microsoft.com/office/drawing/2014/main" id="{C581EE82-8F55-4598-AEA8-7B294BEA1DE8}"/>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Stock, flow, and asset value</a:t>
            </a:r>
          </a:p>
        </p:txBody>
      </p:sp>
      <p:graphicFrame>
        <p:nvGraphicFramePr>
          <p:cNvPr id="10" name=""/>
          <p:cNvGraphicFramePr/>
          <p:nvPr/>
        </p:nvGraphicFramePr>
        <p:xfrm>
          <a:off xmlns:a="http://schemas.openxmlformats.org/drawingml/2006/main" x="685800" y="1809750"/>
          <a:ext xmlns:a="http://schemas.openxmlformats.org/drawingml/2006/main" cx="10820400" cy="2952750"/>
        </p:xfrm>
        <a:graphic xmlns:a="http://schemas.openxmlformats.org/drawingml/2006/main">
          <a:graphicData uri="http://schemas.openxmlformats.org/drawingml/2006/table">
            <a:tbl>
              <a:tblPr/>
              <a:tblGrid>
                <a:gridCol w="2952750"/>
                <a:gridCol w="7867650"/>
              </a:tblGrid>
              <a:tr h="738188">
                <a:tc>
                  <a:txBody>
                    <a:bodyPr lIns="142875" tIns="95250" rIns="142875" bIns="95250">
                      <a:noAutofit/>
                    </a:bodyPr>
                    <a:lstStyle/>
                    <a:p>
                      <a:r>
                        <a:rPr sz="2025" b="1">
                          <a:solidFill>
                            <a:srgbClr val="FFFFFF"/>
                          </a:solidFill>
                          <a:latin typeface="Aptos"/>
                          <a:ea typeface="Aptos"/>
                          <a:cs typeface="Aptos"/>
                        </a:rPr>
                        <a:t>Concept</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What it describes</a:t>
                      </a:r>
                    </a:p>
                  </a:txBody>
                  <a:tcPr marL="91440" marR="91440" marT="45720" marB="45720" anchor="ctr">
                    <a:solidFill>
                      <a:srgbClr val="12455E"/>
                    </a:solidFill>
                  </a:tcPr>
                </a:tc>
              </a:tr>
              <a:tr h="738188">
                <a:tc>
                  <a:txBody>
                    <a:bodyPr lIns="142875" tIns="95250" rIns="142875" bIns="95250">
                      <a:noAutofit/>
                    </a:bodyPr>
                    <a:lstStyle/>
                    <a:p>
                      <a:r>
                        <a:rPr sz="2025" b="0">
                          <a:solidFill>
                            <a:srgbClr val="1D2A33"/>
                          </a:solidFill>
                          <a:latin typeface="Aptos"/>
                          <a:ea typeface="Aptos"/>
                          <a:cs typeface="Aptos"/>
                        </a:rPr>
                        <a:t>Brand capital</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A relationship that can support future benefits</a:t>
                      </a:r>
                    </a:p>
                  </a:txBody>
                  <a:tcPr marL="91440" marR="91440" marT="45720" marB="45720" anchor="ctr">
                    <a:solidFill>
                      <a:srgbClr val="F0F5F7"/>
                    </a:solidFill>
                  </a:tcPr>
                </a:tc>
              </a:tr>
              <a:tr h="738188">
                <a:tc>
                  <a:txBody>
                    <a:bodyPr lIns="142875" tIns="95250" rIns="142875" bIns="95250">
                      <a:noAutofit/>
                    </a:bodyPr>
                    <a:lstStyle/>
                    <a:p>
                      <a:r>
                        <a:rPr sz="2025" b="0">
                          <a:solidFill>
                            <a:srgbClr val="1D2A33"/>
                          </a:solidFill>
                          <a:latin typeface="Aptos"/>
                          <a:ea typeface="Aptos"/>
                          <a:cs typeface="Aptos"/>
                        </a:rPr>
                        <a:t>Revenue</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Receipts during a period</a:t>
                      </a:r>
                    </a:p>
                  </a:txBody>
                  <a:tcPr marL="91440" marR="91440" marT="45720" marB="45720" anchor="ctr">
                    <a:solidFill>
                      <a:srgbClr val="FFFFFF"/>
                    </a:solidFill>
                  </a:tcPr>
                </a:tc>
              </a:tr>
              <a:tr h="738188">
                <a:tc>
                  <a:txBody>
                    <a:bodyPr lIns="142875" tIns="95250" rIns="142875" bIns="95250">
                      <a:noAutofit/>
                    </a:bodyPr>
                    <a:lstStyle/>
                    <a:p>
                      <a:r>
                        <a:rPr sz="2025" b="0">
                          <a:solidFill>
                            <a:srgbClr val="1D2A33"/>
                          </a:solidFill>
                          <a:latin typeface="Aptos"/>
                          <a:ea typeface="Aptos"/>
                          <a:cs typeface="Aptos"/>
                        </a:rPr>
                        <a:t>Franchise value</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Expected future benefits of ownership</a:t>
                      </a:r>
                    </a:p>
                  </a:txBody>
                  <a:tcPr marL="91440" marR="91440" marT="45720" marB="45720" anchor="ctr">
                    <a:solidFill>
                      <a:srgbClr val="F0F5F7"/>
                    </a:solidFill>
                  </a:tcPr>
                </a:tc>
              </a:tr>
            </a:tbl>
          </a:graphicData>
        </a:graphic>
      </p:graphicFrame>
      <p:sp>
        <p:nvSpPr>
          <p:cNvPr id="4" name="text-2">
            <a:extLst xmlns:a="http://schemas.openxmlformats.org/drawingml/2006/main">
              <a:ext uri="{FF2B5EF4-FFF2-40B4-BE49-F238E27FC236}">
                <a16:creationId xmlns:a16="http://schemas.microsoft.com/office/drawing/2014/main" id="{7BBEB027-14FE-477E-8922-BDAAA4021DB9}"/>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r>
              <a:t/>
            </a:r>
          </a:p>
        </p:txBody>
      </p:sp>
      <p:sp>
        <p:nvSpPr>
          <p:cNvPr id="5" name="">
            <a:extLst xmlns:a="http://schemas.openxmlformats.org/drawingml/2006/main">
              <a:ext uri="{FF2B5EF4-FFF2-40B4-BE49-F238E27FC236}">
                <a16:creationId xmlns:a16="http://schemas.microsoft.com/office/drawing/2014/main" id="{0253AEE9-510B-4068-BC58-4FD0E0D08582}"/>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DD17A678-8C95-4767-B18E-92150420F78B}"/>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Brand Capital: A Relationship That Can Last</a:t>
            </a:r>
          </a:p>
        </p:txBody>
      </p:sp>
      <p:sp>
        <p:nvSpPr>
          <p:cNvPr id="7" name="text-5">
            <a:extLst xmlns:a="http://schemas.openxmlformats.org/drawingml/2006/main">
              <a:ext uri="{FF2B5EF4-FFF2-40B4-BE49-F238E27FC236}">
                <a16:creationId xmlns:a16="http://schemas.microsoft.com/office/drawing/2014/main" id="{780F9687-BF34-4A33-89D9-1DEA33B8B4BF}"/>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8</a:t>
            </a:r>
          </a:p>
        </p:txBody>
      </p:sp>
    </p:spTree>
    <p:extLst>
      <p:ext uri="{BB962C8B-B14F-4D97-AF65-F5344CB8AC3E}">
        <p14:creationId xmlns:p14="http://schemas.microsoft.com/office/powerpoint/2010/main" val="1528292282"/>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164549ED-1EA3-4AF3-9D96-1F954E7B7AB9}"/>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5  /  LESSON</a:t>
            </a:r>
          </a:p>
        </p:txBody>
      </p:sp>
      <p:sp>
        <p:nvSpPr>
          <p:cNvPr id="2" name="text-1">
            <a:extLst xmlns:a="http://schemas.openxmlformats.org/drawingml/2006/main">
              <a:ext uri="{FF2B5EF4-FFF2-40B4-BE49-F238E27FC236}">
                <a16:creationId xmlns:a16="http://schemas.microsoft.com/office/drawing/2014/main" id="{F7AFCCA9-6203-4469-89F0-CC48D57CD57C}"/>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Whose brand—and which permission?</a:t>
            </a:r>
          </a:p>
        </p:txBody>
      </p:sp>
      <p:graphicFrame>
        <p:nvGraphicFramePr>
          <p:cNvPr id="10" name=""/>
          <p:cNvGraphicFramePr/>
          <p:nvPr/>
        </p:nvGraphicFramePr>
        <p:xfrm>
          <a:off xmlns:a="http://schemas.openxmlformats.org/drawingml/2006/main" x="685800" y="1809750"/>
          <a:ext xmlns:a="http://schemas.openxmlformats.org/drawingml/2006/main" cx="10820400" cy="2952750"/>
        </p:xfrm>
        <a:graphic xmlns:a="http://schemas.openxmlformats.org/drawingml/2006/main">
          <a:graphicData uri="http://schemas.openxmlformats.org/drawingml/2006/table">
            <a:tbl>
              <a:tblPr/>
              <a:tblGrid>
                <a:gridCol w="1714500"/>
                <a:gridCol w="4552950"/>
                <a:gridCol w="4552950"/>
              </a:tblGrid>
              <a:tr h="590550">
                <a:tc>
                  <a:txBody>
                    <a:bodyPr lIns="142875" tIns="95250" rIns="142875" bIns="95250">
                      <a:noAutofit/>
                    </a:bodyPr>
                    <a:lstStyle/>
                    <a:p>
                      <a:r>
                        <a:rPr sz="1950" b="1">
                          <a:solidFill>
                            <a:srgbClr val="FFFFFF"/>
                          </a:solidFill>
                          <a:latin typeface="Aptos"/>
                          <a:ea typeface="Aptos"/>
                          <a:cs typeface="Aptos"/>
                        </a:rPr>
                        <a:t>Brand</a:t>
                      </a:r>
                    </a:p>
                  </a:txBody>
                  <a:tcPr marL="91440" marR="91440" marT="45720" marB="45720" anchor="ctr">
                    <a:solidFill>
                      <a:srgbClr val="12455E"/>
                    </a:solidFill>
                  </a:tcPr>
                </a:tc>
                <a:tc>
                  <a:txBody>
                    <a:bodyPr lIns="142875" tIns="95250" rIns="142875" bIns="95250">
                      <a:noAutofit/>
                    </a:bodyPr>
                    <a:lstStyle/>
                    <a:p>
                      <a:r>
                        <a:rPr sz="1950" b="1">
                          <a:solidFill>
                            <a:srgbClr val="FFFFFF"/>
                          </a:solidFill>
                          <a:latin typeface="Aptos"/>
                          <a:ea typeface="Aptos"/>
                          <a:cs typeface="Aptos"/>
                        </a:rPr>
                        <a:t>Possible source of appeal</a:t>
                      </a:r>
                    </a:p>
                  </a:txBody>
                  <a:tcPr marL="91440" marR="91440" marT="45720" marB="45720" anchor="ctr">
                    <a:solidFill>
                      <a:srgbClr val="12455E"/>
                    </a:solidFill>
                  </a:tcPr>
                </a:tc>
                <a:tc>
                  <a:txBody>
                    <a:bodyPr lIns="142875" tIns="95250" rIns="142875" bIns="95250">
                      <a:noAutofit/>
                    </a:bodyPr>
                    <a:lstStyle/>
                    <a:p>
                      <a:r>
                        <a:rPr sz="1950" b="1">
                          <a:solidFill>
                            <a:srgbClr val="FFFFFF"/>
                          </a:solidFill>
                          <a:latin typeface="Aptos"/>
                          <a:ea typeface="Aptos"/>
                          <a:cs typeface="Aptos"/>
                        </a:rPr>
                        <a:t>One important risk</a:t>
                      </a:r>
                    </a:p>
                  </a:txBody>
                  <a:tcPr marL="91440" marR="91440" marT="45720" marB="45720" anchor="ctr">
                    <a:solidFill>
                      <a:srgbClr val="12455E"/>
                    </a:solidFill>
                  </a:tcPr>
                </a:tc>
              </a:tr>
              <a:tr h="590550">
                <a:tc>
                  <a:txBody>
                    <a:bodyPr lIns="142875" tIns="95250" rIns="142875" bIns="95250">
                      <a:noAutofit/>
                    </a:bodyPr>
                    <a:lstStyle/>
                    <a:p>
                      <a:r>
                        <a:rPr sz="1950" b="0">
                          <a:solidFill>
                            <a:srgbClr val="1D2A33"/>
                          </a:solidFill>
                          <a:latin typeface="Aptos"/>
                          <a:ea typeface="Aptos"/>
                          <a:cs typeface="Aptos"/>
                        </a:rPr>
                        <a:t>Team</a:t>
                      </a:r>
                    </a:p>
                  </a:txBody>
                  <a:tcPr marL="91440" marR="91440" marT="45720" marB="45720" anchor="ctr">
                    <a:solidFill>
                      <a:srgbClr val="F0F5F7"/>
                    </a:solidFill>
                  </a:tcPr>
                </a:tc>
                <a:tc>
                  <a:txBody>
                    <a:bodyPr lIns="142875" tIns="95250" rIns="142875" bIns="95250">
                      <a:noAutofit/>
                    </a:bodyPr>
                    <a:lstStyle/>
                    <a:p>
                      <a:r>
                        <a:rPr sz="1950" b="0">
                          <a:solidFill>
                            <a:srgbClr val="1D2A33"/>
                          </a:solidFill>
                          <a:latin typeface="Aptos"/>
                          <a:ea typeface="Aptos"/>
                          <a:cs typeface="Aptos"/>
                        </a:rPr>
                        <a:t>Place, history, shared loyalties</a:t>
                      </a:r>
                    </a:p>
                  </a:txBody>
                  <a:tcPr marL="91440" marR="91440" marT="45720" marB="45720" anchor="ctr">
                    <a:solidFill>
                      <a:srgbClr val="F0F5F7"/>
                    </a:solidFill>
                  </a:tcPr>
                </a:tc>
                <a:tc>
                  <a:txBody>
                    <a:bodyPr lIns="142875" tIns="95250" rIns="142875" bIns="95250">
                      <a:noAutofit/>
                    </a:bodyPr>
                    <a:lstStyle/>
                    <a:p>
                      <a:r>
                        <a:rPr sz="1950" b="0">
                          <a:solidFill>
                            <a:srgbClr val="1D2A33"/>
                          </a:solidFill>
                          <a:latin typeface="Aptos"/>
                          <a:ea typeface="Aptos"/>
                          <a:cs typeface="Aptos"/>
                        </a:rPr>
                        <a:t>Alienating an established community</a:t>
                      </a:r>
                    </a:p>
                  </a:txBody>
                  <a:tcPr marL="91440" marR="91440" marT="45720" marB="45720" anchor="ctr">
                    <a:solidFill>
                      <a:srgbClr val="F0F5F7"/>
                    </a:solidFill>
                  </a:tcPr>
                </a:tc>
              </a:tr>
              <a:tr h="590550">
                <a:tc>
                  <a:txBody>
                    <a:bodyPr lIns="142875" tIns="95250" rIns="142875" bIns="95250">
                      <a:noAutofit/>
                    </a:bodyPr>
                    <a:lstStyle/>
                    <a:p>
                      <a:r>
                        <a:rPr sz="1950" b="0">
                          <a:solidFill>
                            <a:srgbClr val="1D2A33"/>
                          </a:solidFill>
                          <a:latin typeface="Aptos"/>
                          <a:ea typeface="Aptos"/>
                          <a:cs typeface="Aptos"/>
                        </a:rPr>
                        <a:t>Athlete</a:t>
                      </a:r>
                    </a:p>
                  </a:txBody>
                  <a:tcPr marL="91440" marR="91440" marT="45720" marB="45720" anchor="ctr">
                    <a:solidFill>
                      <a:srgbClr val="FFFFFF"/>
                    </a:solidFill>
                  </a:tcPr>
                </a:tc>
                <a:tc>
                  <a:txBody>
                    <a:bodyPr lIns="142875" tIns="95250" rIns="142875" bIns="95250">
                      <a:noAutofit/>
                    </a:bodyPr>
                    <a:lstStyle/>
                    <a:p>
                      <a:r>
                        <a:rPr sz="1950" b="0">
                          <a:solidFill>
                            <a:srgbClr val="1D2A33"/>
                          </a:solidFill>
                          <a:latin typeface="Aptos"/>
                          <a:ea typeface="Aptos"/>
                          <a:cs typeface="Aptos"/>
                        </a:rPr>
                        <a:t>Performance, personality, credibility</a:t>
                      </a:r>
                    </a:p>
                  </a:txBody>
                  <a:tcPr marL="91440" marR="91440" marT="45720" marB="45720" anchor="ctr">
                    <a:solidFill>
                      <a:srgbClr val="FFFFFF"/>
                    </a:solidFill>
                  </a:tcPr>
                </a:tc>
                <a:tc>
                  <a:txBody>
                    <a:bodyPr lIns="142875" tIns="95250" rIns="142875" bIns="95250">
                      <a:noAutofit/>
                    </a:bodyPr>
                    <a:lstStyle/>
                    <a:p>
                      <a:r>
                        <a:rPr sz="1950" b="0">
                          <a:solidFill>
                            <a:srgbClr val="1D2A33"/>
                          </a:solidFill>
                          <a:latin typeface="Aptos"/>
                          <a:ea typeface="Aptos"/>
                          <a:cs typeface="Aptos"/>
                        </a:rPr>
                        <a:t>Injury, departure, or reputational damage</a:t>
                      </a:r>
                    </a:p>
                  </a:txBody>
                  <a:tcPr marL="91440" marR="91440" marT="45720" marB="45720" anchor="ctr">
                    <a:solidFill>
                      <a:srgbClr val="FFFFFF"/>
                    </a:solidFill>
                  </a:tcPr>
                </a:tc>
              </a:tr>
              <a:tr h="590550">
                <a:tc>
                  <a:txBody>
                    <a:bodyPr lIns="142875" tIns="95250" rIns="142875" bIns="95250">
                      <a:noAutofit/>
                    </a:bodyPr>
                    <a:lstStyle/>
                    <a:p>
                      <a:r>
                        <a:rPr sz="1950" b="0">
                          <a:solidFill>
                            <a:srgbClr val="1D2A33"/>
                          </a:solidFill>
                          <a:latin typeface="Aptos"/>
                          <a:ea typeface="Aptos"/>
                          <a:cs typeface="Aptos"/>
                        </a:rPr>
                        <a:t>League</a:t>
                      </a:r>
                    </a:p>
                  </a:txBody>
                  <a:tcPr marL="91440" marR="91440" marT="45720" marB="45720" anchor="ctr">
                    <a:solidFill>
                      <a:srgbClr val="F0F5F7"/>
                    </a:solidFill>
                  </a:tcPr>
                </a:tc>
                <a:tc>
                  <a:txBody>
                    <a:bodyPr lIns="142875" tIns="95250" rIns="142875" bIns="95250">
                      <a:noAutofit/>
                    </a:bodyPr>
                    <a:lstStyle/>
                    <a:p>
                      <a:r>
                        <a:rPr sz="1950" b="0">
                          <a:solidFill>
                            <a:srgbClr val="1D2A33"/>
                          </a:solidFill>
                          <a:latin typeface="Aptos"/>
                          <a:ea typeface="Aptos"/>
                          <a:cs typeface="Aptos"/>
                        </a:rPr>
                        <a:t>Recognizable competition and standards</a:t>
                      </a:r>
                    </a:p>
                  </a:txBody>
                  <a:tcPr marL="91440" marR="91440" marT="45720" marB="45720" anchor="ctr">
                    <a:solidFill>
                      <a:srgbClr val="F0F5F7"/>
                    </a:solidFill>
                  </a:tcPr>
                </a:tc>
                <a:tc>
                  <a:txBody>
                    <a:bodyPr lIns="142875" tIns="95250" rIns="142875" bIns="95250">
                      <a:noAutofit/>
                    </a:bodyPr>
                    <a:lstStyle/>
                    <a:p>
                      <a:r>
                        <a:rPr sz="1950" b="0">
                          <a:solidFill>
                            <a:srgbClr val="1D2A33"/>
                          </a:solidFill>
                          <a:latin typeface="Aptos"/>
                          <a:ea typeface="Aptos"/>
                          <a:cs typeface="Aptos"/>
                        </a:rPr>
                        <a:t>Loss of trust in the competition</a:t>
                      </a:r>
                    </a:p>
                  </a:txBody>
                  <a:tcPr marL="91440" marR="91440" marT="45720" marB="45720" anchor="ctr">
                    <a:solidFill>
                      <a:srgbClr val="F0F5F7"/>
                    </a:solidFill>
                  </a:tcPr>
                </a:tc>
              </a:tr>
              <a:tr h="590550">
                <a:tc>
                  <a:txBody>
                    <a:bodyPr lIns="142875" tIns="95250" rIns="142875" bIns="95250">
                      <a:noAutofit/>
                    </a:bodyPr>
                    <a:lstStyle/>
                    <a:p>
                      <a:r>
                        <a:rPr sz="1950" b="0">
                          <a:solidFill>
                            <a:srgbClr val="1D2A33"/>
                          </a:solidFill>
                          <a:latin typeface="Aptos"/>
                          <a:ea typeface="Aptos"/>
                          <a:cs typeface="Aptos"/>
                        </a:rPr>
                        <a:t>Event</a:t>
                      </a:r>
                    </a:p>
                  </a:txBody>
                  <a:tcPr marL="91440" marR="91440" marT="45720" marB="45720" anchor="ctr">
                    <a:solidFill>
                      <a:srgbClr val="FFFFFF"/>
                    </a:solidFill>
                  </a:tcPr>
                </a:tc>
                <a:tc>
                  <a:txBody>
                    <a:bodyPr lIns="142875" tIns="95250" rIns="142875" bIns="95250">
                      <a:noAutofit/>
                    </a:bodyPr>
                    <a:lstStyle/>
                    <a:p>
                      <a:r>
                        <a:rPr sz="1950" b="0">
                          <a:solidFill>
                            <a:srgbClr val="1D2A33"/>
                          </a:solidFill>
                          <a:latin typeface="Aptos"/>
                          <a:ea typeface="Aptos"/>
                          <a:cs typeface="Aptos"/>
                        </a:rPr>
                        <a:t>Tradition, scarcity, shared occasion</a:t>
                      </a:r>
                    </a:p>
                  </a:txBody>
                  <a:tcPr marL="91440" marR="91440" marT="45720" marB="45720" anchor="ctr">
                    <a:solidFill>
                      <a:srgbClr val="FFFFFF"/>
                    </a:solidFill>
                  </a:tcPr>
                </a:tc>
                <a:tc>
                  <a:txBody>
                    <a:bodyPr lIns="142875" tIns="95250" rIns="142875" bIns="95250">
                      <a:noAutofit/>
                    </a:bodyPr>
                    <a:lstStyle/>
                    <a:p>
                      <a:r>
                        <a:rPr sz="1950" b="0">
                          <a:solidFill>
                            <a:srgbClr val="1D2A33"/>
                          </a:solidFill>
                          <a:latin typeface="Aptos"/>
                          <a:ea typeface="Aptos"/>
                          <a:cs typeface="Aptos"/>
                        </a:rPr>
                        <a:t>Weakening the event's distinctiveness</a:t>
                      </a:r>
                    </a:p>
                  </a:txBody>
                  <a:tcPr marL="91440" marR="91440" marT="45720" marB="45720" anchor="ctr">
                    <a:solidFill>
                      <a:srgbClr val="FFFFFF"/>
                    </a:solidFill>
                  </a:tcPr>
                </a:tc>
              </a:tr>
            </a:tbl>
          </a:graphicData>
        </a:graphic>
      </p:graphicFrame>
      <p:sp>
        <p:nvSpPr>
          <p:cNvPr id="4" name="text-2">
            <a:extLst xmlns:a="http://schemas.openxmlformats.org/drawingml/2006/main">
              <a:ext uri="{FF2B5EF4-FFF2-40B4-BE49-F238E27FC236}">
                <a16:creationId xmlns:a16="http://schemas.microsoft.com/office/drawing/2014/main" id="{A2BD1B40-A6BC-4E72-8DA6-64FAFC4105B7}"/>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2455E"/>
                </a:solidFill>
                <a:latin typeface="Aptos"/>
                <a:ea typeface="Aptos"/>
                <a:cs typeface="Aptos"/>
              </a:defRPr>
            </a:pPr>
            <a:r>
              <a:rPr sz="2250" b="0" i="0">
                <a:solidFill>
                  <a:srgbClr val="12455E"/>
                </a:solidFill>
                <a:latin typeface="Aptos"/>
                <a:ea typeface="Aptos"/>
                <a:cs typeface="Aptos"/>
              </a:rPr>
              <a:t>One appealing product can require several separate permissions.</a:t>
            </a:r>
          </a:p>
        </p:txBody>
      </p:sp>
      <p:sp>
        <p:nvSpPr>
          <p:cNvPr id="5" name="">
            <a:extLst xmlns:a="http://schemas.openxmlformats.org/drawingml/2006/main">
              <a:ext uri="{FF2B5EF4-FFF2-40B4-BE49-F238E27FC236}">
                <a16:creationId xmlns:a16="http://schemas.microsoft.com/office/drawing/2014/main" id="{5EF6EB7A-FD37-45C0-AE9B-3548038611FA}"/>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DC369EDD-1568-4C3D-B0B3-651B294C70EC}"/>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Whose Brand And Whose Rights?</a:t>
            </a:r>
          </a:p>
        </p:txBody>
      </p:sp>
      <p:sp>
        <p:nvSpPr>
          <p:cNvPr id="7" name="text-5">
            <a:extLst xmlns:a="http://schemas.openxmlformats.org/drawingml/2006/main">
              <a:ext uri="{FF2B5EF4-FFF2-40B4-BE49-F238E27FC236}">
                <a16:creationId xmlns:a16="http://schemas.microsoft.com/office/drawing/2014/main" id="{14E366E2-B141-4541-AB1F-43E5D65A533A}"/>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9</a:t>
            </a:r>
          </a:p>
        </p:txBody>
      </p:sp>
    </p:spTree>
    <p:extLst>
      <p:ext uri="{BB962C8B-B14F-4D97-AF65-F5344CB8AC3E}">
        <p14:creationId xmlns:p14="http://schemas.microsoft.com/office/powerpoint/2010/main" val="1488210031"/>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6AB88C7A-2E98-4AC2-B827-EAA7B261A00B}"/>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5  /  LESSON</a:t>
            </a:r>
          </a:p>
        </p:txBody>
      </p:sp>
      <p:sp>
        <p:nvSpPr>
          <p:cNvPr id="2" name="text-1">
            <a:extLst xmlns:a="http://schemas.openxmlformats.org/drawingml/2006/main">
              <a:ext uri="{FF2B5EF4-FFF2-40B4-BE49-F238E27FC236}">
                <a16:creationId xmlns:a16="http://schemas.microsoft.com/office/drawing/2014/main" id="{4946A4F2-921A-4C95-993C-A3D7B36E9E94}"/>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 logo changes the product—and requires a license</a:t>
            </a:r>
          </a:p>
        </p:txBody>
      </p:sp>
      <p:sp>
        <p:nvSpPr>
          <p:cNvPr id="3" name="text-2">
            <a:extLst xmlns:a="http://schemas.openxmlformats.org/drawingml/2006/main">
              <a:ext uri="{FF2B5EF4-FFF2-40B4-BE49-F238E27FC236}">
                <a16:creationId xmlns:a16="http://schemas.microsoft.com/office/drawing/2014/main" id="{86F80DBB-B1C8-4159-B6E3-D024535861EA}"/>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merchandise license permits specified uses of intellectual property.</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licensee may pay a royalty or another agreed fee to the rights holder.</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Retail sales, licensing receipts, and profit are different amounts.</a:t>
            </a:r>
          </a:p>
        </p:txBody>
      </p:sp>
      <p:sp>
        <p:nvSpPr>
          <p:cNvPr id="4" name="">
            <a:extLst xmlns:a="http://schemas.openxmlformats.org/drawingml/2006/main">
              <a:ext uri="{FF2B5EF4-FFF2-40B4-BE49-F238E27FC236}">
                <a16:creationId xmlns:a16="http://schemas.microsoft.com/office/drawing/2014/main" id="{AD3DE25C-16C7-493A-A49C-2AE10EF5E1A5}"/>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93549B93-C681-4A9B-8277-56655339D86D}"/>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Merchandise: Why A Logo Can Change A Product's Value</a:t>
            </a:r>
          </a:p>
        </p:txBody>
      </p:sp>
      <p:sp>
        <p:nvSpPr>
          <p:cNvPr id="6" name="text-5">
            <a:extLst xmlns:a="http://schemas.openxmlformats.org/drawingml/2006/main">
              <a:ext uri="{FF2B5EF4-FFF2-40B4-BE49-F238E27FC236}">
                <a16:creationId xmlns:a16="http://schemas.microsoft.com/office/drawing/2014/main" id="{F701BF37-1D94-44F3-A40A-FC5462ABBE23}"/>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10</a:t>
            </a:r>
          </a:p>
        </p:txBody>
      </p:sp>
    </p:spTree>
    <p:extLst>
      <p:ext uri="{BB962C8B-B14F-4D97-AF65-F5344CB8AC3E}">
        <p14:creationId xmlns:p14="http://schemas.microsoft.com/office/powerpoint/2010/main" val="906311786"/>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D4DC3ECB-C61B-47F5-AE95-7DEBBFB35D6E}"/>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5  /  CASE DISCUSSION</a:t>
            </a:r>
          </a:p>
        </p:txBody>
      </p:sp>
      <p:sp>
        <p:nvSpPr>
          <p:cNvPr id="2" name="text-1">
            <a:extLst xmlns:a="http://schemas.openxmlformats.org/drawingml/2006/main">
              <a:ext uri="{FF2B5EF4-FFF2-40B4-BE49-F238E27FC236}">
                <a16:creationId xmlns:a16="http://schemas.microsoft.com/office/drawing/2014/main" id="{F0F3B51C-13DD-4229-9F57-03BD0B46C9DE}"/>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Messi’s jersey headline: what does it show?</a:t>
            </a:r>
          </a:p>
        </p:txBody>
      </p:sp>
      <p:sp>
        <p:nvSpPr>
          <p:cNvPr id="3" name="text-2">
            <a:extLst xmlns:a="http://schemas.openxmlformats.org/drawingml/2006/main">
              <a:ext uri="{FF2B5EF4-FFF2-40B4-BE49-F238E27FC236}">
                <a16:creationId xmlns:a16="http://schemas.microsoft.com/office/drawing/2014/main" id="{96AE6401-0A9F-43B6-9700-5BC8ECF3AB38}"/>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Messi led the 2023 adidas MLS jersey-sales ranking on the MLS online store through September 12.</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That establishes a ranking for a particular channel and period.</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It does not reveal club profit, every sales channel, or whether his contract “paid for itself.”</a:t>
            </a:r>
          </a:p>
        </p:txBody>
      </p:sp>
      <p:sp>
        <p:nvSpPr>
          <p:cNvPr id="4" name="">
            <a:extLst xmlns:a="http://schemas.openxmlformats.org/drawingml/2006/main">
              <a:ext uri="{FF2B5EF4-FFF2-40B4-BE49-F238E27FC236}">
                <a16:creationId xmlns:a16="http://schemas.microsoft.com/office/drawing/2014/main" id="{C3A61FCE-63A2-487B-A299-0E337C59C683}"/>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DEE38258-A894-46E5-B7D7-3142CCA383E7}"/>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Merchandise: Why A Logo Can Change A Product's Value</a:t>
            </a:r>
          </a:p>
        </p:txBody>
      </p:sp>
      <p:sp>
        <p:nvSpPr>
          <p:cNvPr id="6" name="text-5">
            <a:extLst xmlns:a="http://schemas.openxmlformats.org/drawingml/2006/main">
              <a:ext uri="{FF2B5EF4-FFF2-40B4-BE49-F238E27FC236}">
                <a16:creationId xmlns:a16="http://schemas.microsoft.com/office/drawing/2014/main" id="{0BAEB60B-45EC-4149-BB09-DEDD4CCF153D}"/>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11</a:t>
            </a:r>
          </a:p>
        </p:txBody>
      </p:sp>
    </p:spTree>
    <p:extLst>
      <p:ext uri="{BB962C8B-B14F-4D97-AF65-F5344CB8AC3E}">
        <p14:creationId xmlns:p14="http://schemas.microsoft.com/office/powerpoint/2010/main" val="1048527521"/>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DBF51545-E4E1-448C-BA43-5400BB1880F9}"/>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5  /  LESSON</a:t>
            </a:r>
          </a:p>
        </p:txBody>
      </p:sp>
      <p:sp>
        <p:nvSpPr>
          <p:cNvPr id="2" name="text-1">
            <a:extLst xmlns:a="http://schemas.openxmlformats.org/drawingml/2006/main">
              <a:ext uri="{FF2B5EF4-FFF2-40B4-BE49-F238E27FC236}">
                <a16:creationId xmlns:a16="http://schemas.microsoft.com/office/drawing/2014/main" id="{17E8A83F-FCF8-4356-93D8-BE1CEBD23AE8}"/>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Scarcity and authenticity add different kinds of value</a:t>
            </a:r>
          </a:p>
        </p:txBody>
      </p:sp>
      <p:sp>
        <p:nvSpPr>
          <p:cNvPr id="3" name="text-2">
            <a:extLst xmlns:a="http://schemas.openxmlformats.org/drawingml/2006/main">
              <a:ext uri="{FF2B5EF4-FFF2-40B4-BE49-F238E27FC236}">
                <a16:creationId xmlns:a16="http://schemas.microsoft.com/office/drawing/2014/main" id="{C5EC4967-4CD0-446C-BD7B-1796506E6DE6}"/>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limited edition restricts availability; authenticity establishes what the item is.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licensed replica and a game-used item need not be close substitutes.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Credibility matters:</a:t>
            </a:r>
            <a:r>
              <a:t> false scarcity or uncertain provenance can damage trust.</a:t>
            </a:r>
          </a:p>
        </p:txBody>
      </p:sp>
      <p:sp>
        <p:nvSpPr>
          <p:cNvPr id="4" name="">
            <a:extLst xmlns:a="http://schemas.openxmlformats.org/drawingml/2006/main">
              <a:ext uri="{FF2B5EF4-FFF2-40B4-BE49-F238E27FC236}">
                <a16:creationId xmlns:a16="http://schemas.microsoft.com/office/drawing/2014/main" id="{096849A0-6864-49CA-90FC-083DF68D976C}"/>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DD1C3F9F-E7CA-43EE-BBED-E235C750BBA3}"/>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Merchandise: Why A Logo Can Change A Product's Value</a:t>
            </a:r>
          </a:p>
        </p:txBody>
      </p:sp>
      <p:sp>
        <p:nvSpPr>
          <p:cNvPr id="6" name="text-5">
            <a:extLst xmlns:a="http://schemas.openxmlformats.org/drawingml/2006/main">
              <a:ext uri="{FF2B5EF4-FFF2-40B4-BE49-F238E27FC236}">
                <a16:creationId xmlns:a16="http://schemas.microsoft.com/office/drawing/2014/main" id="{C15702DE-2039-4CCC-AEE3-9FFA786DEFFE}"/>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12</a:t>
            </a:r>
          </a:p>
        </p:txBody>
      </p:sp>
    </p:spTree>
    <p:extLst>
      <p:ext uri="{BB962C8B-B14F-4D97-AF65-F5344CB8AC3E}">
        <p14:creationId xmlns:p14="http://schemas.microsoft.com/office/powerpoint/2010/main" val="342736696"/>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2D9808C6-3C13-4321-877E-67C798AA011A}"/>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5  /  LESSON</a:t>
            </a:r>
          </a:p>
        </p:txBody>
      </p:sp>
      <p:sp>
        <p:nvSpPr>
          <p:cNvPr id="2" name="text-1">
            <a:extLst xmlns:a="http://schemas.openxmlformats.org/drawingml/2006/main">
              <a:ext uri="{FF2B5EF4-FFF2-40B4-BE49-F238E27FC236}">
                <a16:creationId xmlns:a16="http://schemas.microsoft.com/office/drawing/2014/main" id="{52EB2473-F8FD-4586-AB46-19B0C2B7D318}"/>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Figure 5.1: Why a sponsor values fan attachment</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fd4ea188a9ff4208"/>
          <a:stretch xmlns:a="http://schemas.openxmlformats.org/drawingml/2006/main"/>
        </p:blipFill>
        <p:spPr>
          <a:xfrm xmlns:a="http://schemas.openxmlformats.org/drawingml/2006/main">
            <a:off x="552450" y="2083439"/>
            <a:ext cx="11087100" cy="3091172"/>
          </a:xfrm>
          <a:prstGeom xmlns:a="http://schemas.openxmlformats.org/drawingml/2006/main" prst="rect">
            <a:avLst/>
          </a:prstGeom>
        </p:spPr>
      </p:pic>
      <p:sp>
        <p:nvSpPr>
          <p:cNvPr id="4" name="text-2">
            <a:extLst xmlns:a="http://schemas.openxmlformats.org/drawingml/2006/main">
              <a:ext uri="{FF2B5EF4-FFF2-40B4-BE49-F238E27FC236}">
                <a16:creationId xmlns:a16="http://schemas.microsoft.com/office/drawing/2014/main" id="{C0654512-B141-467A-9AD8-47588AE54013}"/>
              </a:ext>
            </a:extLst>
          </p:cNvPr>
          <p:cNvSpPr>
            <a:spLocks xmlns:a="http://schemas.openxmlformats.org/drawingml/2006/main" noGrp="1"/>
          </p:cNvSpPr>
          <p:nvPr/>
        </p:nvSpPr>
        <p:spPr>
          <a:xfrm xmlns:a="http://schemas.openxmlformats.org/drawingml/2006/main">
            <a:off x="685800" y="5676900"/>
            <a:ext cx="108204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875" b="1" i="0">
                <a:solidFill>
                  <a:srgbClr val="12455E"/>
                </a:solidFill>
                <a:latin typeface="Aptos"/>
                <a:ea typeface="Aptos"/>
                <a:cs typeface="Aptos"/>
              </a:defRPr>
            </a:pPr>
            <a:r>
              <a:rPr sz="1875" b="1" i="0">
                <a:solidFill>
                  <a:srgbClr val="12455E"/>
                </a:solidFill>
                <a:latin typeface="Aptos"/>
                <a:ea typeface="Aptos"/>
                <a:cs typeface="Aptos"/>
              </a:rPr>
              <a:t>Sponsors buy access and association—not guaranteed customer purchases.</a:t>
            </a:r>
          </a:p>
        </p:txBody>
      </p:sp>
      <p:sp>
        <p:nvSpPr>
          <p:cNvPr id="5" name="">
            <a:extLst xmlns:a="http://schemas.openxmlformats.org/drawingml/2006/main">
              <a:ext uri="{FF2B5EF4-FFF2-40B4-BE49-F238E27FC236}">
                <a16:creationId xmlns:a16="http://schemas.microsoft.com/office/drawing/2014/main" id="{E46C96D5-F5DF-4731-ADC1-49F174303448}"/>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CB7CD3A5-1F52-472F-849A-141E915F0CC1}"/>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Sponsorship: Buying An Association</a:t>
            </a:r>
          </a:p>
        </p:txBody>
      </p:sp>
      <p:sp>
        <p:nvSpPr>
          <p:cNvPr id="7" name="text-5">
            <a:extLst xmlns:a="http://schemas.openxmlformats.org/drawingml/2006/main">
              <a:ext uri="{FF2B5EF4-FFF2-40B4-BE49-F238E27FC236}">
                <a16:creationId xmlns:a16="http://schemas.microsoft.com/office/drawing/2014/main" id="{01CA7E9D-B352-4A55-A7CD-297B30C71470}"/>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13</a:t>
            </a:r>
          </a:p>
        </p:txBody>
      </p:sp>
    </p:spTree>
    <p:extLst>
      <p:ext uri="{BB962C8B-B14F-4D97-AF65-F5344CB8AC3E}">
        <p14:creationId xmlns:p14="http://schemas.microsoft.com/office/powerpoint/2010/main" val="1059970602"/>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334AD7A8-8A91-473D-831F-5387238D2541}"/>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5  /  LESSON</a:t>
            </a:r>
          </a:p>
        </p:txBody>
      </p:sp>
      <p:sp>
        <p:nvSpPr>
          <p:cNvPr id="2" name="text-1">
            <a:extLst xmlns:a="http://schemas.openxmlformats.org/drawingml/2006/main">
              <a:ext uri="{FF2B5EF4-FFF2-40B4-BE49-F238E27FC236}">
                <a16:creationId xmlns:a16="http://schemas.microsoft.com/office/drawing/2014/main" id="{C7E72C3E-1699-4F79-BEC0-B9712C75CFD1}"/>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The sponsor buys an association, not a guaranteed sale</a:t>
            </a:r>
          </a:p>
        </p:txBody>
      </p:sp>
      <p:sp>
        <p:nvSpPr>
          <p:cNvPr id="3" name="text-2">
            <a:extLst xmlns:a="http://schemas.openxmlformats.org/drawingml/2006/main">
              <a:ext uri="{FF2B5EF4-FFF2-40B4-BE49-F238E27FC236}">
                <a16:creationId xmlns:a16="http://schemas.microsoft.com/office/drawing/2014/main" id="{0A008482-B9C6-4941-A5F2-CD0E8AB49811}"/>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Possible benefits:</a:t>
            </a:r>
            <a:r>
              <a:t> attention, favorable meaning, business relationships, and product use.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Audience fit matters more than raw crowd size alone.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Category exclusivity has a defined scope:</a:t>
            </a:r>
            <a:r>
              <a:t> product, place, time, and rights holder.</a:t>
            </a:r>
          </a:p>
        </p:txBody>
      </p:sp>
      <p:sp>
        <p:nvSpPr>
          <p:cNvPr id="4" name="">
            <a:extLst xmlns:a="http://schemas.openxmlformats.org/drawingml/2006/main">
              <a:ext uri="{FF2B5EF4-FFF2-40B4-BE49-F238E27FC236}">
                <a16:creationId xmlns:a16="http://schemas.microsoft.com/office/drawing/2014/main" id="{1CB52E01-C255-4EA5-B082-18BF715D571D}"/>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6421E6C5-2AD5-4BE8-B29A-DD68AC80C814}"/>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Sponsorship: Buying An Association</a:t>
            </a:r>
          </a:p>
        </p:txBody>
      </p:sp>
      <p:sp>
        <p:nvSpPr>
          <p:cNvPr id="6" name="text-5">
            <a:extLst xmlns:a="http://schemas.openxmlformats.org/drawingml/2006/main">
              <a:ext uri="{FF2B5EF4-FFF2-40B4-BE49-F238E27FC236}">
                <a16:creationId xmlns:a16="http://schemas.microsoft.com/office/drawing/2014/main" id="{4F51876A-9816-4155-8AC5-2AA28329A9D6}"/>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14</a:t>
            </a:r>
          </a:p>
        </p:txBody>
      </p:sp>
    </p:spTree>
    <p:extLst>
      <p:ext uri="{BB962C8B-B14F-4D97-AF65-F5344CB8AC3E}">
        <p14:creationId xmlns:p14="http://schemas.microsoft.com/office/powerpoint/2010/main" val="483489646"/>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D263F4E7-8F66-42D8-8191-DC58457F56FC}"/>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5  /  CASE STUDY</a:t>
            </a:r>
          </a:p>
        </p:txBody>
      </p:sp>
      <p:sp>
        <p:nvSpPr>
          <p:cNvPr id="2" name="text-1">
            <a:extLst xmlns:a="http://schemas.openxmlformats.org/drawingml/2006/main">
              <a:ext uri="{FF2B5EF4-FFF2-40B4-BE49-F238E27FC236}">
                <a16:creationId xmlns:a16="http://schemas.microsoft.com/office/drawing/2014/main" id="{08B9FD7A-EAA0-430C-9DD7-2DF6D1DE660C}"/>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Jerry Jones and the NFL: whose sponsorship rights?</a:t>
            </a:r>
          </a:p>
        </p:txBody>
      </p:sp>
      <p:sp>
        <p:nvSpPr>
          <p:cNvPr id="3" name="text-2">
            <a:extLst xmlns:a="http://schemas.openxmlformats.org/drawingml/2006/main">
              <a:ext uri="{FF2B5EF4-FFF2-40B4-BE49-F238E27FC236}">
                <a16:creationId xmlns:a16="http://schemas.microsoft.com/office/drawing/2014/main" id="{FB78517F-E7E7-46C8-ADD9-26A608C55516}"/>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In 1995, stadium-related Cowboys deals with Pepsi and Nike collided with the league’s licensing arrangements.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NFL Properties sued; Jones responded with an antitrust countersuit.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December 1996 settlement left the stadium sponsorship revenue unshared, according to the lawyer’s account.</a:t>
            </a:r>
          </a:p>
        </p:txBody>
      </p:sp>
      <p:sp>
        <p:nvSpPr>
          <p:cNvPr id="4" name="">
            <a:extLst xmlns:a="http://schemas.openxmlformats.org/drawingml/2006/main">
              <a:ext uri="{FF2B5EF4-FFF2-40B4-BE49-F238E27FC236}">
                <a16:creationId xmlns:a16="http://schemas.microsoft.com/office/drawing/2014/main" id="{95ADA971-B608-46FC-9111-893798E58AB5}"/>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C057D489-7584-44FE-B3AC-1CA0AC2992D2}"/>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Sponsorship: Buying An Association</a:t>
            </a:r>
          </a:p>
        </p:txBody>
      </p:sp>
      <p:sp>
        <p:nvSpPr>
          <p:cNvPr id="6" name="text-5">
            <a:extLst xmlns:a="http://schemas.openxmlformats.org/drawingml/2006/main">
              <a:ext uri="{FF2B5EF4-FFF2-40B4-BE49-F238E27FC236}">
                <a16:creationId xmlns:a16="http://schemas.microsoft.com/office/drawing/2014/main" id="{D86B4538-45DC-4FBB-8C8A-03CDC73587C6}"/>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15</a:t>
            </a:r>
          </a:p>
        </p:txBody>
      </p:sp>
    </p:spTree>
    <p:extLst>
      <p:ext uri="{BB962C8B-B14F-4D97-AF65-F5344CB8AC3E}">
        <p14:creationId xmlns:p14="http://schemas.microsoft.com/office/powerpoint/2010/main" val="990481457"/>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2BC60851-A73E-4B79-96E6-E30D41DD57FD}"/>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5  /  CASE STUDY</a:t>
            </a:r>
          </a:p>
        </p:txBody>
      </p:sp>
      <p:sp>
        <p:nvSpPr>
          <p:cNvPr id="2" name="text-1">
            <a:extLst xmlns:a="http://schemas.openxmlformats.org/drawingml/2006/main">
              <a:ext uri="{FF2B5EF4-FFF2-40B4-BE49-F238E27FC236}">
                <a16:creationId xmlns:a16="http://schemas.microsoft.com/office/drawing/2014/main" id="{EDFEC867-B12E-48DF-B947-0DA44D6437D1}"/>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 separate Cowboys merchandising arrangement</a:t>
            </a:r>
          </a:p>
        </p:txBody>
      </p:sp>
      <p:sp>
        <p:nvSpPr>
          <p:cNvPr id="3" name="text-2">
            <a:extLst xmlns:a="http://schemas.openxmlformats.org/drawingml/2006/main">
              <a:ext uri="{FF2B5EF4-FFF2-40B4-BE49-F238E27FC236}">
                <a16:creationId xmlns:a16="http://schemas.microsoft.com/office/drawing/2014/main" id="{615114D0-4109-468B-BE6D-732E0FB8F38A}"/>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later option let a club handle its own merchandise business while guaranteeing a contribution to the league pool.</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Dallas alone initially used the option, available to all clubs, beginning in 2002.</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Retaining upside can be more valuable when a team has unusually strong demand.</a:t>
            </a:r>
          </a:p>
        </p:txBody>
      </p:sp>
      <p:sp>
        <p:nvSpPr>
          <p:cNvPr id="4" name="">
            <a:extLst xmlns:a="http://schemas.openxmlformats.org/drawingml/2006/main">
              <a:ext uri="{FF2B5EF4-FFF2-40B4-BE49-F238E27FC236}">
                <a16:creationId xmlns:a16="http://schemas.microsoft.com/office/drawing/2014/main" id="{82E6DD85-2CEC-40AB-9721-6531226E186D}"/>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C7E963EC-667E-4AC1-BFF3-F8A6DA203E99}"/>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Sponsorship: Buying An Association</a:t>
            </a:r>
          </a:p>
        </p:txBody>
      </p:sp>
      <p:sp>
        <p:nvSpPr>
          <p:cNvPr id="6" name="text-5">
            <a:extLst xmlns:a="http://schemas.openxmlformats.org/drawingml/2006/main">
              <a:ext uri="{FF2B5EF4-FFF2-40B4-BE49-F238E27FC236}">
                <a16:creationId xmlns:a16="http://schemas.microsoft.com/office/drawing/2014/main" id="{C9743EA3-DEDF-4DB9-A07E-6C328B56D47D}"/>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16</a:t>
            </a:r>
          </a:p>
        </p:txBody>
      </p:sp>
    </p:spTree>
    <p:extLst>
      <p:ext uri="{BB962C8B-B14F-4D97-AF65-F5344CB8AC3E}">
        <p14:creationId xmlns:p14="http://schemas.microsoft.com/office/powerpoint/2010/main" val="1313538923"/>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C7E58D2F-740B-4490-B86D-4924429A06A6}"/>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5  /  LESSON</a:t>
            </a:r>
          </a:p>
        </p:txBody>
      </p:sp>
      <p:sp>
        <p:nvSpPr>
          <p:cNvPr id="2" name="text-1">
            <a:extLst xmlns:a="http://schemas.openxmlformats.org/drawingml/2006/main">
              <a:ext uri="{FF2B5EF4-FFF2-40B4-BE49-F238E27FC236}">
                <a16:creationId xmlns:a16="http://schemas.microsoft.com/office/drawing/2014/main" id="{B6251728-28A1-4B26-958A-64C5900A5F0A}"/>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Buying the right is only the first expense</a:t>
            </a:r>
          </a:p>
        </p:txBody>
      </p:sp>
      <p:sp>
        <p:nvSpPr>
          <p:cNvPr id="3" name="text-2">
            <a:extLst xmlns:a="http://schemas.openxmlformats.org/drawingml/2006/main">
              <a:ext uri="{FF2B5EF4-FFF2-40B4-BE49-F238E27FC236}">
                <a16:creationId xmlns:a16="http://schemas.microsoft.com/office/drawing/2014/main" id="{FAB4F86C-FE6F-42B1-BF44-C5A33EBA95EA}"/>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The rights fee buys the agreed association and permissions.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Activation uses those rights through advertising, events, promotions, or customer experiences.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Evaluation should include activation and the next-best use of the full budget.</a:t>
            </a:r>
          </a:p>
        </p:txBody>
      </p:sp>
      <p:sp>
        <p:nvSpPr>
          <p:cNvPr id="4" name="">
            <a:extLst xmlns:a="http://schemas.openxmlformats.org/drawingml/2006/main">
              <a:ext uri="{FF2B5EF4-FFF2-40B4-BE49-F238E27FC236}">
                <a16:creationId xmlns:a16="http://schemas.microsoft.com/office/drawing/2014/main" id="{E3E48AE2-CB58-43E2-99D4-FD60C6C1F1BC}"/>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1B028809-976C-46DB-A6D3-F8388598F944}"/>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Sponsorship: Buying An Association</a:t>
            </a:r>
          </a:p>
        </p:txBody>
      </p:sp>
      <p:sp>
        <p:nvSpPr>
          <p:cNvPr id="6" name="text-5">
            <a:extLst xmlns:a="http://schemas.openxmlformats.org/drawingml/2006/main">
              <a:ext uri="{FF2B5EF4-FFF2-40B4-BE49-F238E27FC236}">
                <a16:creationId xmlns:a16="http://schemas.microsoft.com/office/drawing/2014/main" id="{36915ED6-BB12-4ED8-B749-E93FF0853FE9}"/>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17</a:t>
            </a:r>
          </a:p>
        </p:txBody>
      </p:sp>
    </p:spTree>
    <p:extLst>
      <p:ext uri="{BB962C8B-B14F-4D97-AF65-F5344CB8AC3E}">
        <p14:creationId xmlns:p14="http://schemas.microsoft.com/office/powerpoint/2010/main" val="216025759"/>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660AF93C-79D6-47F6-BFFD-3E55A8AAF79B}"/>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5  /  CASE DISCUSSION</a:t>
            </a:r>
          </a:p>
        </p:txBody>
      </p:sp>
      <p:sp>
        <p:nvSpPr>
          <p:cNvPr id="2" name="text-1">
            <a:extLst xmlns:a="http://schemas.openxmlformats.org/drawingml/2006/main">
              <a:ext uri="{FF2B5EF4-FFF2-40B4-BE49-F238E27FC236}">
                <a16:creationId xmlns:a16="http://schemas.microsoft.com/office/drawing/2014/main" id="{2654D9E0-DD63-497B-99B7-45E5C4BC7DD3}"/>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What is Highmark buying from the Bills?</a:t>
            </a:r>
          </a:p>
        </p:txBody>
      </p:sp>
      <p:sp>
        <p:nvSpPr>
          <p:cNvPr id="3" name="text-2">
            <a:extLst xmlns:a="http://schemas.openxmlformats.org/drawingml/2006/main">
              <a:ext uri="{FF2B5EF4-FFF2-40B4-BE49-F238E27FC236}">
                <a16:creationId xmlns:a16="http://schemas.microsoft.com/office/drawing/2014/main" id="{6709264B-87A3-4109-B02E-35872D17F249}"/>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Naming rights create repeated exposure and a local association.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Community programs and customer experiences can put the association to use.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For health insurance, the relevant audience may include employers and decision-makers—not only individual fans.</a:t>
            </a:r>
          </a:p>
        </p:txBody>
      </p:sp>
      <p:sp>
        <p:nvSpPr>
          <p:cNvPr id="4" name="">
            <a:extLst xmlns:a="http://schemas.openxmlformats.org/drawingml/2006/main">
              <a:ext uri="{FF2B5EF4-FFF2-40B4-BE49-F238E27FC236}">
                <a16:creationId xmlns:a16="http://schemas.microsoft.com/office/drawing/2014/main" id="{D78AAAF1-4FDA-429C-B027-429DE4D886F3}"/>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9B139DD4-2893-4073-BB0F-FCAC04D5DCF8}"/>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Case Study: What Is Highmark Buying From The Bills?</a:t>
            </a:r>
          </a:p>
        </p:txBody>
      </p:sp>
      <p:sp>
        <p:nvSpPr>
          <p:cNvPr id="6" name="text-5">
            <a:extLst xmlns:a="http://schemas.openxmlformats.org/drawingml/2006/main">
              <a:ext uri="{FF2B5EF4-FFF2-40B4-BE49-F238E27FC236}">
                <a16:creationId xmlns:a16="http://schemas.microsoft.com/office/drawing/2014/main" id="{4568F324-EE96-4FE2-9896-F54B5D446F73}"/>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18</a:t>
            </a:r>
          </a:p>
        </p:txBody>
      </p:sp>
    </p:spTree>
    <p:extLst>
      <p:ext uri="{BB962C8B-B14F-4D97-AF65-F5344CB8AC3E}">
        <p14:creationId xmlns:p14="http://schemas.microsoft.com/office/powerpoint/2010/main" val="463168946"/>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8F39CF96-FC6B-4FD6-B1A1-06A691C2E3AD}"/>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5  /  LESSON</a:t>
            </a:r>
          </a:p>
        </p:txBody>
      </p:sp>
      <p:sp>
        <p:nvSpPr>
          <p:cNvPr id="2" name="text-1">
            <a:extLst xmlns:a="http://schemas.openxmlformats.org/drawingml/2006/main">
              <a:ext uri="{FF2B5EF4-FFF2-40B4-BE49-F238E27FC236}">
                <a16:creationId xmlns:a16="http://schemas.microsoft.com/office/drawing/2014/main" id="{D5430558-D5DB-458A-A6B6-CAB4183559D4}"/>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An athlete’s brand can outlast playing performance</a:t>
            </a:r>
          </a:p>
        </p:txBody>
      </p:sp>
      <p:sp>
        <p:nvSpPr>
          <p:cNvPr id="3" name="text-2">
            <a:extLst xmlns:a="http://schemas.openxmlformats.org/drawingml/2006/main">
              <a:ext uri="{FF2B5EF4-FFF2-40B4-BE49-F238E27FC236}">
                <a16:creationId xmlns:a16="http://schemas.microsoft.com/office/drawing/2014/main" id="{C6A8B246-3171-4CE2-96E2-BB27653FD9AC}"/>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An endorsement sells agreed services or use of a person’s identity.</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Federer’s UNIQLO relationship included educational and travel projects beyond tournament play.</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Recognition, credibility, and audience fit can matter after competitive retirement.</a:t>
            </a:r>
          </a:p>
        </p:txBody>
      </p:sp>
      <p:sp>
        <p:nvSpPr>
          <p:cNvPr id="4" name="">
            <a:extLst xmlns:a="http://schemas.openxmlformats.org/drawingml/2006/main">
              <a:ext uri="{FF2B5EF4-FFF2-40B4-BE49-F238E27FC236}">
                <a16:creationId xmlns:a16="http://schemas.microsoft.com/office/drawing/2014/main" id="{1765204F-79BB-4909-8205-2DF31F800E14}"/>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3611ECB4-9829-458C-9963-80DF42B851EB}"/>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Endorsements And The Athlete's Own Brand</a:t>
            </a:r>
          </a:p>
        </p:txBody>
      </p:sp>
      <p:sp>
        <p:nvSpPr>
          <p:cNvPr id="6" name="text-5">
            <a:extLst xmlns:a="http://schemas.openxmlformats.org/drawingml/2006/main">
              <a:ext uri="{FF2B5EF4-FFF2-40B4-BE49-F238E27FC236}">
                <a16:creationId xmlns:a16="http://schemas.microsoft.com/office/drawing/2014/main" id="{3E0BC51D-47C8-4E6C-BA43-7BB53CD6C2CA}"/>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19</a:t>
            </a:r>
          </a:p>
        </p:txBody>
      </p:sp>
    </p:spTree>
    <p:extLst>
      <p:ext uri="{BB962C8B-B14F-4D97-AF65-F5344CB8AC3E}">
        <p14:creationId xmlns:p14="http://schemas.microsoft.com/office/powerpoint/2010/main" val="1519269531"/>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35491B07-AC11-4B37-80DA-71DC436C3975}"/>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5  /  LESSON</a:t>
            </a:r>
          </a:p>
        </p:txBody>
      </p:sp>
      <p:sp>
        <p:nvSpPr>
          <p:cNvPr id="2" name="text-1">
            <a:extLst xmlns:a="http://schemas.openxmlformats.org/drawingml/2006/main">
              <a:ext uri="{FF2B5EF4-FFF2-40B4-BE49-F238E27FC236}">
                <a16:creationId xmlns:a16="http://schemas.microsoft.com/office/drawing/2014/main" id="{3D907C46-1D90-4D4C-B046-28CE7104064E}"/>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Credibility and risk run both ways</a:t>
            </a:r>
          </a:p>
        </p:txBody>
      </p:sp>
      <p:sp>
        <p:nvSpPr>
          <p:cNvPr id="3" name="text-2">
            <a:extLst xmlns:a="http://schemas.openxmlformats.org/drawingml/2006/main">
              <a:ext uri="{FF2B5EF4-FFF2-40B4-BE49-F238E27FC236}">
                <a16:creationId xmlns:a16="http://schemas.microsoft.com/office/drawing/2014/main" id="{FB7445E1-005E-4D72-83BB-CC89F6E5A575}"/>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Too many unrelated endorsements can weaken the athlete’s credibility.</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Both athlete and sponsor face reputational risk from the association.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NIL uses the same general mechanism; college compensation and rule disputes belong in Chapter 15.</a:t>
            </a:r>
          </a:p>
        </p:txBody>
      </p:sp>
      <p:sp>
        <p:nvSpPr>
          <p:cNvPr id="4" name="">
            <a:extLst xmlns:a="http://schemas.openxmlformats.org/drawingml/2006/main">
              <a:ext uri="{FF2B5EF4-FFF2-40B4-BE49-F238E27FC236}">
                <a16:creationId xmlns:a16="http://schemas.microsoft.com/office/drawing/2014/main" id="{01069A33-1CCA-41B0-989B-41CB6A9B0A55}"/>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D3D77FB2-51FB-491F-B9C6-E1EBD3F46365}"/>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Endorsements And The Athlete's Own Brand</a:t>
            </a:r>
          </a:p>
        </p:txBody>
      </p:sp>
      <p:sp>
        <p:nvSpPr>
          <p:cNvPr id="6" name="text-5">
            <a:extLst xmlns:a="http://schemas.openxmlformats.org/drawingml/2006/main">
              <a:ext uri="{FF2B5EF4-FFF2-40B4-BE49-F238E27FC236}">
                <a16:creationId xmlns:a16="http://schemas.microsoft.com/office/drawing/2014/main" id="{E27FDBD6-9466-412C-BE33-A02FA58AE28E}"/>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20</a:t>
            </a:r>
          </a:p>
        </p:txBody>
      </p:sp>
    </p:spTree>
    <p:extLst>
      <p:ext uri="{BB962C8B-B14F-4D97-AF65-F5344CB8AC3E}">
        <p14:creationId xmlns:p14="http://schemas.microsoft.com/office/powerpoint/2010/main" val="1317414686"/>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FB9B0B9B-B10F-4943-A175-D2957081F838}"/>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5  /  LESSON</a:t>
            </a:r>
          </a:p>
        </p:txBody>
      </p:sp>
      <p:sp>
        <p:nvSpPr>
          <p:cNvPr id="2" name="text-1">
            <a:extLst xmlns:a="http://schemas.openxmlformats.org/drawingml/2006/main">
              <a:ext uri="{FF2B5EF4-FFF2-40B4-BE49-F238E27FC236}">
                <a16:creationId xmlns:a16="http://schemas.microsoft.com/office/drawing/2014/main" id="{59EE1FD0-5D49-4BE4-B997-D823C8FBBA79}"/>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Following the payments: consumers and commercial rights</a:t>
            </a:r>
          </a:p>
        </p:txBody>
      </p:sp>
      <p:graphicFrame>
        <p:nvGraphicFramePr>
          <p:cNvPr id="10" name=""/>
          <p:cNvGraphicFramePr/>
          <p:nvPr/>
        </p:nvGraphicFramePr>
        <p:xfrm>
          <a:off xmlns:a="http://schemas.openxmlformats.org/drawingml/2006/main" x="685800" y="1809750"/>
          <a:ext xmlns:a="http://schemas.openxmlformats.org/drawingml/2006/main" cx="10820400" cy="2952750"/>
        </p:xfrm>
        <a:graphic xmlns:a="http://schemas.openxmlformats.org/drawingml/2006/main">
          <a:graphicData uri="http://schemas.openxmlformats.org/drawingml/2006/table">
            <a:tbl>
              <a:tblPr/>
              <a:tblGrid>
                <a:gridCol w="2571750"/>
                <a:gridCol w="3962400"/>
                <a:gridCol w="4286250"/>
              </a:tblGrid>
              <a:tr h="738188">
                <a:tc>
                  <a:txBody>
                    <a:bodyPr lIns="142875" tIns="95250" rIns="142875" bIns="95250">
                      <a:noAutofit/>
                    </a:bodyPr>
                    <a:lstStyle/>
                    <a:p>
                      <a:r>
                        <a:rPr sz="1875" b="1">
                          <a:solidFill>
                            <a:srgbClr val="FFFFFF"/>
                          </a:solidFill>
                          <a:latin typeface="Aptos"/>
                          <a:ea typeface="Aptos"/>
                          <a:cs typeface="Aptos"/>
                        </a:rPr>
                        <a:t>Transaction</a:t>
                      </a:r>
                    </a:p>
                  </a:txBody>
                  <a:tcPr marL="91440" marR="91440" marT="45720" marB="45720" anchor="ctr">
                    <a:solidFill>
                      <a:srgbClr val="12455E"/>
                    </a:solidFill>
                  </a:tcPr>
                </a:tc>
                <a:tc>
                  <a:txBody>
                    <a:bodyPr lIns="142875" tIns="95250" rIns="142875" bIns="95250">
                      <a:noAutofit/>
                    </a:bodyPr>
                    <a:lstStyle/>
                    <a:p>
                      <a:r>
                        <a:rPr sz="1875" b="1">
                          <a:solidFill>
                            <a:srgbClr val="FFFFFF"/>
                          </a:solidFill>
                          <a:latin typeface="Aptos"/>
                          <a:ea typeface="Aptos"/>
                          <a:cs typeface="Aptos"/>
                        </a:rPr>
                        <a:t>Who pays whom?</a:t>
                      </a:r>
                    </a:p>
                  </a:txBody>
                  <a:tcPr marL="91440" marR="91440" marT="45720" marB="45720" anchor="ctr">
                    <a:solidFill>
                      <a:srgbClr val="12455E"/>
                    </a:solidFill>
                  </a:tcPr>
                </a:tc>
                <a:tc>
                  <a:txBody>
                    <a:bodyPr lIns="142875" tIns="95250" rIns="142875" bIns="95250">
                      <a:noAutofit/>
                    </a:bodyPr>
                    <a:lstStyle/>
                    <a:p>
                      <a:r>
                        <a:rPr sz="1875" b="1">
                          <a:solidFill>
                            <a:srgbClr val="FFFFFF"/>
                          </a:solidFill>
                          <a:latin typeface="Aptos"/>
                          <a:ea typeface="Aptos"/>
                          <a:cs typeface="Aptos"/>
                        </a:rPr>
                        <a:t>What is purchased?</a:t>
                      </a:r>
                    </a:p>
                  </a:txBody>
                  <a:tcPr marL="91440" marR="91440" marT="45720" marB="45720" anchor="ctr">
                    <a:solidFill>
                      <a:srgbClr val="12455E"/>
                    </a:solidFill>
                  </a:tcPr>
                </a:tc>
              </a:tr>
              <a:tr h="738188">
                <a:tc>
                  <a:txBody>
                    <a:bodyPr lIns="142875" tIns="95250" rIns="142875" bIns="95250">
                      <a:noAutofit/>
                    </a:bodyPr>
                    <a:lstStyle/>
                    <a:p>
                      <a:r>
                        <a:rPr sz="1875" b="0">
                          <a:solidFill>
                            <a:srgbClr val="1D2A33"/>
                          </a:solidFill>
                          <a:latin typeface="Aptos"/>
                          <a:ea typeface="Aptos"/>
                          <a:cs typeface="Aptos"/>
                        </a:rPr>
                        <a:t>Ticket purchase</a:t>
                      </a:r>
                    </a:p>
                  </a:txBody>
                  <a:tcPr marL="91440" marR="91440" marT="45720" marB="45720" anchor="ctr">
                    <a:solidFill>
                      <a:srgbClr val="F0F5F7"/>
                    </a:solidFill>
                  </a:tcPr>
                </a:tc>
                <a:tc>
                  <a:txBody>
                    <a:bodyPr lIns="142875" tIns="95250" rIns="142875" bIns="95250">
                      <a:noAutofit/>
                    </a:bodyPr>
                    <a:lstStyle/>
                    <a:p>
                      <a:r>
                        <a:rPr sz="1875" b="0">
                          <a:solidFill>
                            <a:srgbClr val="1D2A33"/>
                          </a:solidFill>
                          <a:latin typeface="Aptos"/>
                          <a:ea typeface="Aptos"/>
                          <a:cs typeface="Aptos"/>
                        </a:rPr>
                        <a:t>Fan pays ticket seller</a:t>
                      </a:r>
                    </a:p>
                  </a:txBody>
                  <a:tcPr marL="91440" marR="91440" marT="45720" marB="45720" anchor="ctr">
                    <a:solidFill>
                      <a:srgbClr val="F0F5F7"/>
                    </a:solidFill>
                  </a:tcPr>
                </a:tc>
                <a:tc>
                  <a:txBody>
                    <a:bodyPr lIns="142875" tIns="95250" rIns="142875" bIns="95250">
                      <a:noAutofit/>
                    </a:bodyPr>
                    <a:lstStyle/>
                    <a:p>
                      <a:r>
                        <a:rPr sz="1875" b="0">
                          <a:solidFill>
                            <a:srgbClr val="1D2A33"/>
                          </a:solidFill>
                          <a:latin typeface="Aptos"/>
                          <a:ea typeface="Aptos"/>
                          <a:cs typeface="Aptos"/>
                        </a:rPr>
                        <a:t>Admission under stated conditions</a:t>
                      </a:r>
                    </a:p>
                  </a:txBody>
                  <a:tcPr marL="91440" marR="91440" marT="45720" marB="45720" anchor="ctr">
                    <a:solidFill>
                      <a:srgbClr val="F0F5F7"/>
                    </a:solidFill>
                  </a:tcPr>
                </a:tc>
              </a:tr>
              <a:tr h="738188">
                <a:tc>
                  <a:txBody>
                    <a:bodyPr lIns="142875" tIns="95250" rIns="142875" bIns="95250">
                      <a:noAutofit/>
                    </a:bodyPr>
                    <a:lstStyle/>
                    <a:p>
                      <a:r>
                        <a:rPr sz="1875" b="0">
                          <a:solidFill>
                            <a:srgbClr val="1D2A33"/>
                          </a:solidFill>
                          <a:latin typeface="Aptos"/>
                          <a:ea typeface="Aptos"/>
                          <a:cs typeface="Aptos"/>
                        </a:rPr>
                        <a:t>Merchandise license</a:t>
                      </a:r>
                    </a:p>
                  </a:txBody>
                  <a:tcPr marL="91440" marR="91440" marT="45720" marB="45720" anchor="ctr">
                    <a:solidFill>
                      <a:srgbClr val="FFFFFF"/>
                    </a:solidFill>
                  </a:tcPr>
                </a:tc>
                <a:tc>
                  <a:txBody>
                    <a:bodyPr lIns="142875" tIns="95250" rIns="142875" bIns="95250">
                      <a:noAutofit/>
                    </a:bodyPr>
                    <a:lstStyle/>
                    <a:p>
                      <a:r>
                        <a:rPr sz="1875" b="0">
                          <a:solidFill>
                            <a:srgbClr val="1D2A33"/>
                          </a:solidFill>
                          <a:latin typeface="Aptos"/>
                          <a:ea typeface="Aptos"/>
                          <a:cs typeface="Aptos"/>
                        </a:rPr>
                        <a:t>Licensee pays relevant rights holder</a:t>
                      </a:r>
                    </a:p>
                  </a:txBody>
                  <a:tcPr marL="91440" marR="91440" marT="45720" marB="45720" anchor="ctr">
                    <a:solidFill>
                      <a:srgbClr val="FFFFFF"/>
                    </a:solidFill>
                  </a:tcPr>
                </a:tc>
                <a:tc>
                  <a:txBody>
                    <a:bodyPr lIns="142875" tIns="95250" rIns="142875" bIns="95250">
                      <a:noAutofit/>
                    </a:bodyPr>
                    <a:lstStyle/>
                    <a:p>
                      <a:r>
                        <a:rPr sz="1875" b="0">
                          <a:solidFill>
                            <a:srgbClr val="1D2A33"/>
                          </a:solidFill>
                          <a:latin typeface="Aptos"/>
                          <a:ea typeface="Aptos"/>
                          <a:cs typeface="Aptos"/>
                        </a:rPr>
                        <a:t>Permission to use specified intellectual property</a:t>
                      </a:r>
                    </a:p>
                  </a:txBody>
                  <a:tcPr marL="91440" marR="91440" marT="45720" marB="45720" anchor="ctr">
                    <a:solidFill>
                      <a:srgbClr val="FFFFFF"/>
                    </a:solidFill>
                  </a:tcPr>
                </a:tc>
              </a:tr>
              <a:tr h="738188">
                <a:tc>
                  <a:txBody>
                    <a:bodyPr lIns="142875" tIns="95250" rIns="142875" bIns="95250">
                      <a:noAutofit/>
                    </a:bodyPr>
                    <a:lstStyle/>
                    <a:p>
                      <a:r>
                        <a:rPr sz="1875" b="0">
                          <a:solidFill>
                            <a:srgbClr val="1D2A33"/>
                          </a:solidFill>
                          <a:latin typeface="Aptos"/>
                          <a:ea typeface="Aptos"/>
                          <a:cs typeface="Aptos"/>
                        </a:rPr>
                        <a:t>Sponsorship</a:t>
                      </a:r>
                    </a:p>
                  </a:txBody>
                  <a:tcPr marL="91440" marR="91440" marT="45720" marB="45720" anchor="ctr">
                    <a:solidFill>
                      <a:srgbClr val="F0F5F7"/>
                    </a:solidFill>
                  </a:tcPr>
                </a:tc>
                <a:tc>
                  <a:txBody>
                    <a:bodyPr lIns="142875" tIns="95250" rIns="142875" bIns="95250">
                      <a:noAutofit/>
                    </a:bodyPr>
                    <a:lstStyle/>
                    <a:p>
                      <a:r>
                        <a:rPr sz="1875" b="0">
                          <a:solidFill>
                            <a:srgbClr val="1D2A33"/>
                          </a:solidFill>
                          <a:latin typeface="Aptos"/>
                          <a:ea typeface="Aptos"/>
                          <a:cs typeface="Aptos"/>
                        </a:rPr>
                        <a:t>Sponsor pays team, league, or event rights holder</a:t>
                      </a:r>
                    </a:p>
                  </a:txBody>
                  <a:tcPr marL="91440" marR="91440" marT="45720" marB="45720" anchor="ctr">
                    <a:solidFill>
                      <a:srgbClr val="F0F5F7"/>
                    </a:solidFill>
                  </a:tcPr>
                </a:tc>
                <a:tc>
                  <a:txBody>
                    <a:bodyPr lIns="142875" tIns="95250" rIns="142875" bIns="95250">
                      <a:noAutofit/>
                    </a:bodyPr>
                    <a:lstStyle/>
                    <a:p>
                      <a:r>
                        <a:rPr sz="1875" b="0">
                          <a:solidFill>
                            <a:srgbClr val="1D2A33"/>
                          </a:solidFill>
                          <a:latin typeface="Aptos"/>
                          <a:ea typeface="Aptos"/>
                          <a:cs typeface="Aptos"/>
                        </a:rPr>
                        <a:t>Defined association and promotional rights</a:t>
                      </a:r>
                    </a:p>
                  </a:txBody>
                  <a:tcPr marL="91440" marR="91440" marT="45720" marB="45720" anchor="ctr">
                    <a:solidFill>
                      <a:srgbClr val="F0F5F7"/>
                    </a:solidFill>
                  </a:tcPr>
                </a:tc>
              </a:tr>
            </a:tbl>
          </a:graphicData>
        </a:graphic>
      </p:graphicFrame>
      <p:sp>
        <p:nvSpPr>
          <p:cNvPr id="4" name="text-2">
            <a:extLst xmlns:a="http://schemas.openxmlformats.org/drawingml/2006/main">
              <a:ext uri="{FF2B5EF4-FFF2-40B4-BE49-F238E27FC236}">
                <a16:creationId xmlns:a16="http://schemas.microsoft.com/office/drawing/2014/main" id="{8C6FFBFC-A41A-4BBB-828B-EE828D7AFF92}"/>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r>
              <a:t/>
            </a:r>
          </a:p>
        </p:txBody>
      </p:sp>
      <p:sp>
        <p:nvSpPr>
          <p:cNvPr id="5" name="">
            <a:extLst xmlns:a="http://schemas.openxmlformats.org/drawingml/2006/main">
              <a:ext uri="{FF2B5EF4-FFF2-40B4-BE49-F238E27FC236}">
                <a16:creationId xmlns:a16="http://schemas.microsoft.com/office/drawing/2014/main" id="{45641FCB-5CD4-42FE-A02D-03C08C29B8C9}"/>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F835A165-A74D-4E11-9B8C-AC06B492CBA1}"/>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Following The Payments</a:t>
            </a:r>
          </a:p>
        </p:txBody>
      </p:sp>
      <p:sp>
        <p:nvSpPr>
          <p:cNvPr id="7" name="text-5">
            <a:extLst xmlns:a="http://schemas.openxmlformats.org/drawingml/2006/main">
              <a:ext uri="{FF2B5EF4-FFF2-40B4-BE49-F238E27FC236}">
                <a16:creationId xmlns:a16="http://schemas.microsoft.com/office/drawing/2014/main" id="{3B552607-76F1-4C2F-BB56-73C956180490}"/>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21</a:t>
            </a:r>
          </a:p>
        </p:txBody>
      </p:sp>
    </p:spTree>
    <p:extLst>
      <p:ext uri="{BB962C8B-B14F-4D97-AF65-F5344CB8AC3E}">
        <p14:creationId xmlns:p14="http://schemas.microsoft.com/office/powerpoint/2010/main" val="331177231"/>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14D694F9-E747-4104-98A7-8F7F2D6E3EEF}"/>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5  /  LESSON</a:t>
            </a:r>
          </a:p>
        </p:txBody>
      </p:sp>
      <p:sp>
        <p:nvSpPr>
          <p:cNvPr id="2" name="text-1">
            <a:extLst xmlns:a="http://schemas.openxmlformats.org/drawingml/2006/main">
              <a:ext uri="{FF2B5EF4-FFF2-40B4-BE49-F238E27FC236}">
                <a16:creationId xmlns:a16="http://schemas.microsoft.com/office/drawing/2014/main" id="{B6ABB86B-3729-4DB3-96B1-1D47F6046D11}"/>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Following the payments: athlete and media rights</a:t>
            </a:r>
          </a:p>
        </p:txBody>
      </p:sp>
      <p:graphicFrame>
        <p:nvGraphicFramePr>
          <p:cNvPr id="10" name=""/>
          <p:cNvGraphicFramePr/>
          <p:nvPr/>
        </p:nvGraphicFramePr>
        <p:xfrm>
          <a:off xmlns:a="http://schemas.openxmlformats.org/drawingml/2006/main" x="685800" y="1809750"/>
          <a:ext xmlns:a="http://schemas.openxmlformats.org/drawingml/2006/main" cx="10820400" cy="2333625"/>
        </p:xfrm>
        <a:graphic xmlns:a="http://schemas.openxmlformats.org/drawingml/2006/main">
          <a:graphicData uri="http://schemas.openxmlformats.org/drawingml/2006/table">
            <a:tbl>
              <a:tblPr/>
              <a:tblGrid>
                <a:gridCol w="2571750"/>
                <a:gridCol w="3962400"/>
                <a:gridCol w="4286250"/>
              </a:tblGrid>
              <a:tr h="777875">
                <a:tc>
                  <a:txBody>
                    <a:bodyPr lIns="142875" tIns="95250" rIns="142875" bIns="95250">
                      <a:noAutofit/>
                    </a:bodyPr>
                    <a:lstStyle/>
                    <a:p>
                      <a:r>
                        <a:rPr sz="1875" b="1">
                          <a:solidFill>
                            <a:srgbClr val="FFFFFF"/>
                          </a:solidFill>
                          <a:latin typeface="Aptos"/>
                          <a:ea typeface="Aptos"/>
                          <a:cs typeface="Aptos"/>
                        </a:rPr>
                        <a:t>Transaction</a:t>
                      </a:r>
                    </a:p>
                  </a:txBody>
                  <a:tcPr marL="91440" marR="91440" marT="45720" marB="45720" anchor="ctr">
                    <a:solidFill>
                      <a:srgbClr val="12455E"/>
                    </a:solidFill>
                  </a:tcPr>
                </a:tc>
                <a:tc>
                  <a:txBody>
                    <a:bodyPr lIns="142875" tIns="95250" rIns="142875" bIns="95250">
                      <a:noAutofit/>
                    </a:bodyPr>
                    <a:lstStyle/>
                    <a:p>
                      <a:r>
                        <a:rPr sz="1875" b="1">
                          <a:solidFill>
                            <a:srgbClr val="FFFFFF"/>
                          </a:solidFill>
                          <a:latin typeface="Aptos"/>
                          <a:ea typeface="Aptos"/>
                          <a:cs typeface="Aptos"/>
                        </a:rPr>
                        <a:t>Who pays whom?</a:t>
                      </a:r>
                    </a:p>
                  </a:txBody>
                  <a:tcPr marL="91440" marR="91440" marT="45720" marB="45720" anchor="ctr">
                    <a:solidFill>
                      <a:srgbClr val="12455E"/>
                    </a:solidFill>
                  </a:tcPr>
                </a:tc>
                <a:tc>
                  <a:txBody>
                    <a:bodyPr lIns="142875" tIns="95250" rIns="142875" bIns="95250">
                      <a:noAutofit/>
                    </a:bodyPr>
                    <a:lstStyle/>
                    <a:p>
                      <a:r>
                        <a:rPr sz="1875" b="1">
                          <a:solidFill>
                            <a:srgbClr val="FFFFFF"/>
                          </a:solidFill>
                          <a:latin typeface="Aptos"/>
                          <a:ea typeface="Aptos"/>
                          <a:cs typeface="Aptos"/>
                        </a:rPr>
                        <a:t>What is purchased?</a:t>
                      </a:r>
                    </a:p>
                  </a:txBody>
                  <a:tcPr marL="91440" marR="91440" marT="45720" marB="45720" anchor="ctr">
                    <a:solidFill>
                      <a:srgbClr val="12455E"/>
                    </a:solidFill>
                  </a:tcPr>
                </a:tc>
              </a:tr>
              <a:tr h="777875">
                <a:tc>
                  <a:txBody>
                    <a:bodyPr lIns="142875" tIns="95250" rIns="142875" bIns="95250">
                      <a:noAutofit/>
                    </a:bodyPr>
                    <a:lstStyle/>
                    <a:p>
                      <a:r>
                        <a:rPr sz="1875" b="0">
                          <a:solidFill>
                            <a:srgbClr val="1D2A33"/>
                          </a:solidFill>
                          <a:latin typeface="Aptos"/>
                          <a:ea typeface="Aptos"/>
                          <a:cs typeface="Aptos"/>
                        </a:rPr>
                        <a:t>Athlete endorsement</a:t>
                      </a:r>
                    </a:p>
                  </a:txBody>
                  <a:tcPr marL="91440" marR="91440" marT="45720" marB="45720" anchor="ctr">
                    <a:solidFill>
                      <a:srgbClr val="F0F5F7"/>
                    </a:solidFill>
                  </a:tcPr>
                </a:tc>
                <a:tc>
                  <a:txBody>
                    <a:bodyPr lIns="142875" tIns="95250" rIns="142875" bIns="95250">
                      <a:noAutofit/>
                    </a:bodyPr>
                    <a:lstStyle/>
                    <a:p>
                      <a:r>
                        <a:rPr sz="1875" b="0">
                          <a:solidFill>
                            <a:srgbClr val="1D2A33"/>
                          </a:solidFill>
                          <a:latin typeface="Aptos"/>
                          <a:ea typeface="Aptos"/>
                          <a:cs typeface="Aptos"/>
                        </a:rPr>
                        <a:t>Business pays athlete or representative</a:t>
                      </a:r>
                    </a:p>
                  </a:txBody>
                  <a:tcPr marL="91440" marR="91440" marT="45720" marB="45720" anchor="ctr">
                    <a:solidFill>
                      <a:srgbClr val="F0F5F7"/>
                    </a:solidFill>
                  </a:tcPr>
                </a:tc>
                <a:tc>
                  <a:txBody>
                    <a:bodyPr lIns="142875" tIns="95250" rIns="142875" bIns="95250">
                      <a:noAutofit/>
                    </a:bodyPr>
                    <a:lstStyle/>
                    <a:p>
                      <a:r>
                        <a:rPr sz="1875" b="0">
                          <a:solidFill>
                            <a:srgbClr val="1D2A33"/>
                          </a:solidFill>
                          <a:latin typeface="Aptos"/>
                          <a:ea typeface="Aptos"/>
                          <a:cs typeface="Aptos"/>
                        </a:rPr>
                        <a:t>Agreed services or use of the athlete's identity</a:t>
                      </a:r>
                    </a:p>
                  </a:txBody>
                  <a:tcPr marL="91440" marR="91440" marT="45720" marB="45720" anchor="ctr">
                    <a:solidFill>
                      <a:srgbClr val="F0F5F7"/>
                    </a:solidFill>
                  </a:tcPr>
                </a:tc>
              </a:tr>
              <a:tr h="777875">
                <a:tc>
                  <a:txBody>
                    <a:bodyPr lIns="142875" tIns="95250" rIns="142875" bIns="95250">
                      <a:noAutofit/>
                    </a:bodyPr>
                    <a:lstStyle/>
                    <a:p>
                      <a:r>
                        <a:rPr sz="1875" b="0">
                          <a:solidFill>
                            <a:srgbClr val="1D2A33"/>
                          </a:solidFill>
                          <a:latin typeface="Aptos"/>
                          <a:ea typeface="Aptos"/>
                          <a:cs typeface="Aptos"/>
                        </a:rPr>
                        <a:t>Media-rights agreement</a:t>
                      </a:r>
                    </a:p>
                  </a:txBody>
                  <a:tcPr marL="91440" marR="91440" marT="45720" marB="45720" anchor="ctr">
                    <a:solidFill>
                      <a:srgbClr val="FFFFFF"/>
                    </a:solidFill>
                  </a:tcPr>
                </a:tc>
                <a:tc>
                  <a:txBody>
                    <a:bodyPr lIns="142875" tIns="95250" rIns="142875" bIns="95250">
                      <a:noAutofit/>
                    </a:bodyPr>
                    <a:lstStyle/>
                    <a:p>
                      <a:r>
                        <a:rPr sz="1875" b="0">
                          <a:solidFill>
                            <a:srgbClr val="1D2A33"/>
                          </a:solidFill>
                          <a:latin typeface="Aptos"/>
                          <a:ea typeface="Aptos"/>
                          <a:cs typeface="Aptos"/>
                        </a:rPr>
                        <a:t>Media company pays relevant rights holder</a:t>
                      </a:r>
                    </a:p>
                  </a:txBody>
                  <a:tcPr marL="91440" marR="91440" marT="45720" marB="45720" anchor="ctr">
                    <a:solidFill>
                      <a:srgbClr val="FFFFFF"/>
                    </a:solidFill>
                  </a:tcPr>
                </a:tc>
                <a:tc>
                  <a:txBody>
                    <a:bodyPr lIns="142875" tIns="95250" rIns="142875" bIns="95250">
                      <a:noAutofit/>
                    </a:bodyPr>
                    <a:lstStyle/>
                    <a:p>
                      <a:r>
                        <a:rPr sz="1875" b="0">
                          <a:solidFill>
                            <a:srgbClr val="1D2A33"/>
                          </a:solidFill>
                          <a:latin typeface="Aptos"/>
                          <a:ea typeface="Aptos"/>
                          <a:cs typeface="Aptos"/>
                        </a:rPr>
                        <a:t>Permission to distribute defined sports content</a:t>
                      </a:r>
                    </a:p>
                  </a:txBody>
                  <a:tcPr marL="91440" marR="91440" marT="45720" marB="45720" anchor="ctr">
                    <a:solidFill>
                      <a:srgbClr val="FFFFFF"/>
                    </a:solidFill>
                  </a:tcPr>
                </a:tc>
              </a:tr>
            </a:tbl>
          </a:graphicData>
        </a:graphic>
      </p:graphicFrame>
      <p:sp>
        <p:nvSpPr>
          <p:cNvPr id="4" name="text-2">
            <a:extLst xmlns:a="http://schemas.openxmlformats.org/drawingml/2006/main">
              <a:ext uri="{FF2B5EF4-FFF2-40B4-BE49-F238E27FC236}">
                <a16:creationId xmlns:a16="http://schemas.microsoft.com/office/drawing/2014/main" id="{2A935AB7-5771-4486-86C2-E04AF0E82998}"/>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2455E"/>
                </a:solidFill>
                <a:latin typeface="Aptos"/>
                <a:ea typeface="Aptos"/>
                <a:cs typeface="Aptos"/>
              </a:defRPr>
            </a:pPr>
            <a:r>
              <a:rPr sz="2250" b="0" i="0">
                <a:solidFill>
                  <a:srgbClr val="12455E"/>
                </a:solidFill>
                <a:latin typeface="Aptos"/>
                <a:ea typeface="Aptos"/>
                <a:cs typeface="Aptos"/>
              </a:rPr>
              <a:t>A payment received by one party is a cost paid by another.</a:t>
            </a:r>
          </a:p>
        </p:txBody>
      </p:sp>
      <p:sp>
        <p:nvSpPr>
          <p:cNvPr id="5" name="">
            <a:extLst xmlns:a="http://schemas.openxmlformats.org/drawingml/2006/main">
              <a:ext uri="{FF2B5EF4-FFF2-40B4-BE49-F238E27FC236}">
                <a16:creationId xmlns:a16="http://schemas.microsoft.com/office/drawing/2014/main" id="{DF86E27A-06C0-4603-AA48-63D7AC897BCD}"/>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F9016F26-70A5-4200-93CA-4D1DB41FFEC8}"/>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Following The Payments</a:t>
            </a:r>
          </a:p>
        </p:txBody>
      </p:sp>
      <p:sp>
        <p:nvSpPr>
          <p:cNvPr id="7" name="text-5">
            <a:extLst xmlns:a="http://schemas.openxmlformats.org/drawingml/2006/main">
              <a:ext uri="{FF2B5EF4-FFF2-40B4-BE49-F238E27FC236}">
                <a16:creationId xmlns:a16="http://schemas.microsoft.com/office/drawing/2014/main" id="{FF5C2712-1B9A-45A4-BB58-E684517E2479}"/>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22</a:t>
            </a:r>
          </a:p>
        </p:txBody>
      </p:sp>
    </p:spTree>
    <p:extLst>
      <p:ext uri="{BB962C8B-B14F-4D97-AF65-F5344CB8AC3E}">
        <p14:creationId xmlns:p14="http://schemas.microsoft.com/office/powerpoint/2010/main" val="1932644187"/>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46650F88-066E-4189-915E-A8B9A9848D0B}"/>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5  /  LESSON</a:t>
            </a:r>
          </a:p>
        </p:txBody>
      </p:sp>
      <p:sp>
        <p:nvSpPr>
          <p:cNvPr id="2" name="text-1">
            <a:extLst xmlns:a="http://schemas.openxmlformats.org/drawingml/2006/main">
              <a:ext uri="{FF2B5EF4-FFF2-40B4-BE49-F238E27FC236}">
                <a16:creationId xmlns:a16="http://schemas.microsoft.com/office/drawing/2014/main" id="{2A6089C4-05D4-46FF-81B0-BA70C52586FE}"/>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The market can extend beyond the stadium</a:t>
            </a:r>
          </a:p>
        </p:txBody>
      </p:sp>
      <p:sp>
        <p:nvSpPr>
          <p:cNvPr id="3" name="text-2">
            <a:extLst xmlns:a="http://schemas.openxmlformats.org/drawingml/2006/main">
              <a:ext uri="{FF2B5EF4-FFF2-40B4-BE49-F238E27FC236}">
                <a16:creationId xmlns:a16="http://schemas.microsoft.com/office/drawing/2014/main" id="{7356B013-28A7-4510-B455-A07E59F024BF}"/>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Digital distribution can reach supporters who will never buy a home-game ticket.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Time zones, language, platforms, and local alternatives still constrain attention.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Followers are not automatically unique viewers, customers, or profitable relationships.</a:t>
            </a:r>
          </a:p>
        </p:txBody>
      </p:sp>
      <p:sp>
        <p:nvSpPr>
          <p:cNvPr id="4" name="">
            <a:extLst xmlns:a="http://schemas.openxmlformats.org/drawingml/2006/main">
              <a:ext uri="{FF2B5EF4-FFF2-40B4-BE49-F238E27FC236}">
                <a16:creationId xmlns:a16="http://schemas.microsoft.com/office/drawing/2014/main" id="{FAE03F0D-C8AC-44D3-91CD-DA04E3A393D7}"/>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62F742A9-6D14-4A61-8FC7-0D224E5C0B4A}"/>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Global Fans And Digital Attention</a:t>
            </a:r>
          </a:p>
        </p:txBody>
      </p:sp>
      <p:sp>
        <p:nvSpPr>
          <p:cNvPr id="6" name="text-5">
            <a:extLst xmlns:a="http://schemas.openxmlformats.org/drawingml/2006/main">
              <a:ext uri="{FF2B5EF4-FFF2-40B4-BE49-F238E27FC236}">
                <a16:creationId xmlns:a16="http://schemas.microsoft.com/office/drawing/2014/main" id="{2FB4E737-10A9-4FFA-891C-4AC68611EA09}"/>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23</a:t>
            </a:r>
          </a:p>
        </p:txBody>
      </p:sp>
    </p:spTree>
    <p:extLst>
      <p:ext uri="{BB962C8B-B14F-4D97-AF65-F5344CB8AC3E}">
        <p14:creationId xmlns:p14="http://schemas.microsoft.com/office/powerpoint/2010/main" val="158205139"/>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A05EAB63-E387-4881-8231-C633E9B24C8B}"/>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5  /  CASE STUDY</a:t>
            </a:r>
          </a:p>
        </p:txBody>
      </p:sp>
      <p:sp>
        <p:nvSpPr>
          <p:cNvPr id="2" name="text-1">
            <a:extLst xmlns:a="http://schemas.openxmlformats.org/drawingml/2006/main">
              <a:ext uri="{FF2B5EF4-FFF2-40B4-BE49-F238E27FC236}">
                <a16:creationId xmlns:a16="http://schemas.microsoft.com/office/drawing/2014/main" id="{82E36A2B-DB48-41C5-8CD3-AA411AF03E6F}"/>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Wrexham: a documentary can promote a club</a:t>
            </a:r>
          </a:p>
        </p:txBody>
      </p:sp>
      <p:sp>
        <p:nvSpPr>
          <p:cNvPr id="3" name="text-2">
            <a:extLst xmlns:a="http://schemas.openxmlformats.org/drawingml/2006/main">
              <a:ext uri="{FF2B5EF4-FFF2-40B4-BE49-F238E27FC236}">
                <a16:creationId xmlns:a16="http://schemas.microsoft.com/office/drawing/2014/main" id="{704A2583-A05F-4154-9046-E4461F2FA3AF}"/>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The documentary reaches viewers beyond the club’s local market.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club reported no direct documentary income; commercial benefits can arrive through other channels.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Tickets, retail, and sponsorship are plausible routes—but accounts alone cannot isolate the effect.</a:t>
            </a:r>
          </a:p>
        </p:txBody>
      </p:sp>
      <p:sp>
        <p:nvSpPr>
          <p:cNvPr id="4" name="">
            <a:extLst xmlns:a="http://schemas.openxmlformats.org/drawingml/2006/main">
              <a:ext uri="{FF2B5EF4-FFF2-40B4-BE49-F238E27FC236}">
                <a16:creationId xmlns:a16="http://schemas.microsoft.com/office/drawing/2014/main" id="{2D216F4C-5391-485B-B07B-5E9361F48288}"/>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4528A1A2-DC5F-467B-B7D5-5FEC8C177A92}"/>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Global Fans And Digital Attention</a:t>
            </a:r>
          </a:p>
        </p:txBody>
      </p:sp>
      <p:sp>
        <p:nvSpPr>
          <p:cNvPr id="6" name="text-5">
            <a:extLst xmlns:a="http://schemas.openxmlformats.org/drawingml/2006/main">
              <a:ext uri="{FF2B5EF4-FFF2-40B4-BE49-F238E27FC236}">
                <a16:creationId xmlns:a16="http://schemas.microsoft.com/office/drawing/2014/main" id="{B14F6358-5EB6-4A4C-9A20-DB4E0088C6F0}"/>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24</a:t>
            </a:r>
          </a:p>
        </p:txBody>
      </p:sp>
    </p:spTree>
    <p:extLst>
      <p:ext uri="{BB962C8B-B14F-4D97-AF65-F5344CB8AC3E}">
        <p14:creationId xmlns:p14="http://schemas.microsoft.com/office/powerpoint/2010/main" val="802382762"/>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00890DE2-DD03-442D-A6D9-D464DDD28B9C}"/>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5  /  LESSON</a:t>
            </a:r>
          </a:p>
        </p:txBody>
      </p:sp>
      <p:sp>
        <p:nvSpPr>
          <p:cNvPr id="2" name="text-1">
            <a:extLst xmlns:a="http://schemas.openxmlformats.org/drawingml/2006/main">
              <a:ext uri="{FF2B5EF4-FFF2-40B4-BE49-F238E27FC236}">
                <a16:creationId xmlns:a16="http://schemas.microsoft.com/office/drawing/2014/main" id="{06EA013E-81D7-42A2-8061-C43E26F64C79}"/>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Wrexham: attention, revenue, and loss</a:t>
            </a:r>
          </a:p>
        </p:txBody>
      </p:sp>
      <p:graphicFrame>
        <p:nvGraphicFramePr>
          <p:cNvPr id="10" name=""/>
          <p:cNvGraphicFramePr/>
          <p:nvPr/>
        </p:nvGraphicFramePr>
        <p:xfrm>
          <a:off xmlns:a="http://schemas.openxmlformats.org/drawingml/2006/main" x="685800" y="1809750"/>
          <a:ext xmlns:a="http://schemas.openxmlformats.org/drawingml/2006/main" cx="10820400" cy="2952750"/>
        </p:xfrm>
        <a:graphic xmlns:a="http://schemas.openxmlformats.org/drawingml/2006/main">
          <a:graphicData uri="http://schemas.openxmlformats.org/drawingml/2006/table">
            <a:tbl>
              <a:tblPr/>
              <a:tblGrid>
                <a:gridCol w="6438900"/>
                <a:gridCol w="2190750"/>
                <a:gridCol w="2190750"/>
              </a:tblGrid>
              <a:tr h="492125">
                <a:tc>
                  <a:txBody>
                    <a:bodyPr lIns="142875" tIns="95250" rIns="142875" bIns="95250">
                      <a:noAutofit/>
                    </a:bodyPr>
                    <a:lstStyle/>
                    <a:p>
                      <a:r>
                        <a:rPr sz="1950" b="1">
                          <a:solidFill>
                            <a:srgbClr val="FFFFFF"/>
                          </a:solidFill>
                          <a:latin typeface="Aptos"/>
                          <a:ea typeface="Aptos"/>
                          <a:cs typeface="Aptos"/>
                        </a:rPr>
                        <a:t>Wrexham AFC Limited, £ millions</a:t>
                      </a:r>
                    </a:p>
                  </a:txBody>
                  <a:tcPr marL="91440" marR="91440" marT="45720" marB="45720" anchor="ctr">
                    <a:solidFill>
                      <a:srgbClr val="12455E"/>
                    </a:solidFill>
                  </a:tcPr>
                </a:tc>
                <a:tc>
                  <a:txBody>
                    <a:bodyPr lIns="142875" tIns="95250" rIns="142875" bIns="95250">
                      <a:noAutofit/>
                    </a:bodyPr>
                    <a:lstStyle/>
                    <a:p>
                      <a:r>
                        <a:rPr sz="1950" b="1">
                          <a:solidFill>
                            <a:srgbClr val="FFFFFF"/>
                          </a:solidFill>
                          <a:latin typeface="Aptos"/>
                          <a:ea typeface="Aptos"/>
                          <a:cs typeface="Aptos"/>
                        </a:rPr>
                        <a:t>2024</a:t>
                      </a:r>
                    </a:p>
                  </a:txBody>
                  <a:tcPr marL="91440" marR="91440" marT="45720" marB="45720" anchor="ctr">
                    <a:solidFill>
                      <a:srgbClr val="12455E"/>
                    </a:solidFill>
                  </a:tcPr>
                </a:tc>
                <a:tc>
                  <a:txBody>
                    <a:bodyPr lIns="142875" tIns="95250" rIns="142875" bIns="95250">
                      <a:noAutofit/>
                    </a:bodyPr>
                    <a:lstStyle/>
                    <a:p>
                      <a:r>
                        <a:rPr sz="1950" b="1">
                          <a:solidFill>
                            <a:srgbClr val="FFFFFF"/>
                          </a:solidFill>
                          <a:latin typeface="Aptos"/>
                          <a:ea typeface="Aptos"/>
                          <a:cs typeface="Aptos"/>
                        </a:rPr>
                        <a:t>2025</a:t>
                      </a:r>
                    </a:p>
                  </a:txBody>
                  <a:tcPr marL="91440" marR="91440" marT="45720" marB="45720" anchor="ctr">
                    <a:solidFill>
                      <a:srgbClr val="12455E"/>
                    </a:solidFill>
                  </a:tcPr>
                </a:tc>
              </a:tr>
              <a:tr h="492125">
                <a:tc>
                  <a:txBody>
                    <a:bodyPr lIns="142875" tIns="95250" rIns="142875" bIns="95250">
                      <a:noAutofit/>
                    </a:bodyPr>
                    <a:lstStyle/>
                    <a:p>
                      <a:r>
                        <a:rPr sz="1950" b="0">
                          <a:solidFill>
                            <a:srgbClr val="1D2A33"/>
                          </a:solidFill>
                          <a:latin typeface="Aptos"/>
                          <a:ea typeface="Aptos"/>
                          <a:cs typeface="Aptos"/>
                        </a:rPr>
                        <a:t>Matchday admissions</a:t>
                      </a:r>
                    </a:p>
                  </a:txBody>
                  <a:tcPr marL="91440" marR="91440" marT="45720" marB="45720" anchor="ctr">
                    <a:solidFill>
                      <a:srgbClr val="F0F5F7"/>
                    </a:solidFill>
                  </a:tcPr>
                </a:tc>
                <a:tc>
                  <a:txBody>
                    <a:bodyPr lIns="142875" tIns="95250" rIns="142875" bIns="95250">
                      <a:noAutofit/>
                    </a:bodyPr>
                    <a:lstStyle/>
                    <a:p>
                      <a:r>
                        <a:rPr sz="1950" b="0">
                          <a:solidFill>
                            <a:srgbClr val="1D2A33"/>
                          </a:solidFill>
                          <a:latin typeface="Aptos"/>
                          <a:ea typeface="Aptos"/>
                          <a:cs typeface="Aptos"/>
                        </a:rPr>
                        <a:t>3.81</a:t>
                      </a:r>
                    </a:p>
                  </a:txBody>
                  <a:tcPr marL="91440" marR="91440" marT="45720" marB="45720" anchor="ctr">
                    <a:solidFill>
                      <a:srgbClr val="F0F5F7"/>
                    </a:solidFill>
                  </a:tcPr>
                </a:tc>
                <a:tc>
                  <a:txBody>
                    <a:bodyPr lIns="142875" tIns="95250" rIns="142875" bIns="95250">
                      <a:noAutofit/>
                    </a:bodyPr>
                    <a:lstStyle/>
                    <a:p>
                      <a:r>
                        <a:rPr sz="1950" b="0">
                          <a:solidFill>
                            <a:srgbClr val="1D2A33"/>
                          </a:solidFill>
                          <a:latin typeface="Aptos"/>
                          <a:ea typeface="Aptos"/>
                          <a:cs typeface="Aptos"/>
                        </a:rPr>
                        <a:t>4.64</a:t>
                      </a:r>
                    </a:p>
                  </a:txBody>
                  <a:tcPr marL="91440" marR="91440" marT="45720" marB="45720" anchor="ctr">
                    <a:solidFill>
                      <a:srgbClr val="F0F5F7"/>
                    </a:solidFill>
                  </a:tcPr>
                </a:tc>
              </a:tr>
              <a:tr h="492125">
                <a:tc>
                  <a:txBody>
                    <a:bodyPr lIns="142875" tIns="95250" rIns="142875" bIns="95250">
                      <a:noAutofit/>
                    </a:bodyPr>
                    <a:lstStyle/>
                    <a:p>
                      <a:r>
                        <a:rPr sz="1950" b="0">
                          <a:solidFill>
                            <a:srgbClr val="1D2A33"/>
                          </a:solidFill>
                          <a:latin typeface="Aptos"/>
                          <a:ea typeface="Aptos"/>
                          <a:cs typeface="Aptos"/>
                        </a:rPr>
                        <a:t>Retail</a:t>
                      </a:r>
                    </a:p>
                  </a:txBody>
                  <a:tcPr marL="91440" marR="91440" marT="45720" marB="45720" anchor="ctr">
                    <a:solidFill>
                      <a:srgbClr val="FFFFFF"/>
                    </a:solidFill>
                  </a:tcPr>
                </a:tc>
                <a:tc>
                  <a:txBody>
                    <a:bodyPr lIns="142875" tIns="95250" rIns="142875" bIns="95250">
                      <a:noAutofit/>
                    </a:bodyPr>
                    <a:lstStyle/>
                    <a:p>
                      <a:r>
                        <a:rPr sz="1950" b="0">
                          <a:solidFill>
                            <a:srgbClr val="1D2A33"/>
                          </a:solidFill>
                          <a:latin typeface="Aptos"/>
                          <a:ea typeface="Aptos"/>
                          <a:cs typeface="Aptos"/>
                        </a:rPr>
                        <a:t>4.46</a:t>
                      </a:r>
                    </a:p>
                  </a:txBody>
                  <a:tcPr marL="91440" marR="91440" marT="45720" marB="45720" anchor="ctr">
                    <a:solidFill>
                      <a:srgbClr val="FFFFFF"/>
                    </a:solidFill>
                  </a:tcPr>
                </a:tc>
                <a:tc>
                  <a:txBody>
                    <a:bodyPr lIns="142875" tIns="95250" rIns="142875" bIns="95250">
                      <a:noAutofit/>
                    </a:bodyPr>
                    <a:lstStyle/>
                    <a:p>
                      <a:r>
                        <a:rPr sz="1950" b="0">
                          <a:solidFill>
                            <a:srgbClr val="1D2A33"/>
                          </a:solidFill>
                          <a:latin typeface="Aptos"/>
                          <a:ea typeface="Aptos"/>
                          <a:cs typeface="Aptos"/>
                        </a:rPr>
                        <a:t>5.07</a:t>
                      </a:r>
                    </a:p>
                  </a:txBody>
                  <a:tcPr marL="91440" marR="91440" marT="45720" marB="45720" anchor="ctr">
                    <a:solidFill>
                      <a:srgbClr val="FFFFFF"/>
                    </a:solidFill>
                  </a:tcPr>
                </a:tc>
              </a:tr>
              <a:tr h="492125">
                <a:tc>
                  <a:txBody>
                    <a:bodyPr lIns="142875" tIns="95250" rIns="142875" bIns="95250">
                      <a:noAutofit/>
                    </a:bodyPr>
                    <a:lstStyle/>
                    <a:p>
                      <a:r>
                        <a:rPr sz="1950" b="0">
                          <a:solidFill>
                            <a:srgbClr val="1D2A33"/>
                          </a:solidFill>
                          <a:latin typeface="Aptos"/>
                          <a:ea typeface="Aptos"/>
                          <a:cs typeface="Aptos"/>
                        </a:rPr>
                        <a:t>Sponsorship and advertising</a:t>
                      </a:r>
                    </a:p>
                  </a:txBody>
                  <a:tcPr marL="91440" marR="91440" marT="45720" marB="45720" anchor="ctr">
                    <a:solidFill>
                      <a:srgbClr val="F0F5F7"/>
                    </a:solidFill>
                  </a:tcPr>
                </a:tc>
                <a:tc>
                  <a:txBody>
                    <a:bodyPr lIns="142875" tIns="95250" rIns="142875" bIns="95250">
                      <a:noAutofit/>
                    </a:bodyPr>
                    <a:lstStyle/>
                    <a:p>
                      <a:r>
                        <a:rPr sz="1950" b="0">
                          <a:solidFill>
                            <a:srgbClr val="1D2A33"/>
                          </a:solidFill>
                          <a:latin typeface="Aptos"/>
                          <a:ea typeface="Aptos"/>
                          <a:cs typeface="Aptos"/>
                        </a:rPr>
                        <a:t>13.18</a:t>
                      </a:r>
                    </a:p>
                  </a:txBody>
                  <a:tcPr marL="91440" marR="91440" marT="45720" marB="45720" anchor="ctr">
                    <a:solidFill>
                      <a:srgbClr val="F0F5F7"/>
                    </a:solidFill>
                  </a:tcPr>
                </a:tc>
                <a:tc>
                  <a:txBody>
                    <a:bodyPr lIns="142875" tIns="95250" rIns="142875" bIns="95250">
                      <a:noAutofit/>
                    </a:bodyPr>
                    <a:lstStyle/>
                    <a:p>
                      <a:r>
                        <a:rPr sz="1950" b="0">
                          <a:solidFill>
                            <a:srgbClr val="1D2A33"/>
                          </a:solidFill>
                          <a:latin typeface="Aptos"/>
                          <a:ea typeface="Aptos"/>
                          <a:cs typeface="Aptos"/>
                        </a:rPr>
                        <a:t>17.34</a:t>
                      </a:r>
                    </a:p>
                  </a:txBody>
                  <a:tcPr marL="91440" marR="91440" marT="45720" marB="45720" anchor="ctr">
                    <a:solidFill>
                      <a:srgbClr val="F0F5F7"/>
                    </a:solidFill>
                  </a:tcPr>
                </a:tc>
              </a:tr>
              <a:tr h="492125">
                <a:tc>
                  <a:txBody>
                    <a:bodyPr lIns="142875" tIns="95250" rIns="142875" bIns="95250">
                      <a:noAutofit/>
                    </a:bodyPr>
                    <a:lstStyle/>
                    <a:p>
                      <a:r>
                        <a:rPr sz="1950" b="0">
                          <a:solidFill>
                            <a:srgbClr val="1D2A33"/>
                          </a:solidFill>
                          <a:latin typeface="Aptos"/>
                          <a:ea typeface="Aptos"/>
                          <a:cs typeface="Aptos"/>
                        </a:rPr>
                        <a:t>Total revenue, all categories</a:t>
                      </a:r>
                    </a:p>
                  </a:txBody>
                  <a:tcPr marL="91440" marR="91440" marT="45720" marB="45720" anchor="ctr">
                    <a:solidFill>
                      <a:srgbClr val="FFFFFF"/>
                    </a:solidFill>
                  </a:tcPr>
                </a:tc>
                <a:tc>
                  <a:txBody>
                    <a:bodyPr lIns="142875" tIns="95250" rIns="142875" bIns="95250">
                      <a:noAutofit/>
                    </a:bodyPr>
                    <a:lstStyle/>
                    <a:p>
                      <a:r>
                        <a:rPr sz="1950" b="0">
                          <a:solidFill>
                            <a:srgbClr val="1D2A33"/>
                          </a:solidFill>
                          <a:latin typeface="Aptos"/>
                          <a:ea typeface="Aptos"/>
                          <a:cs typeface="Aptos"/>
                        </a:rPr>
                        <a:t>26.73</a:t>
                      </a:r>
                    </a:p>
                  </a:txBody>
                  <a:tcPr marL="91440" marR="91440" marT="45720" marB="45720" anchor="ctr">
                    <a:solidFill>
                      <a:srgbClr val="FFFFFF"/>
                    </a:solidFill>
                  </a:tcPr>
                </a:tc>
                <a:tc>
                  <a:txBody>
                    <a:bodyPr lIns="142875" tIns="95250" rIns="142875" bIns="95250">
                      <a:noAutofit/>
                    </a:bodyPr>
                    <a:lstStyle/>
                    <a:p>
                      <a:r>
                        <a:rPr sz="1950" b="0">
                          <a:solidFill>
                            <a:srgbClr val="1D2A33"/>
                          </a:solidFill>
                          <a:latin typeface="Aptos"/>
                          <a:ea typeface="Aptos"/>
                          <a:cs typeface="Aptos"/>
                        </a:rPr>
                        <a:t>33.34</a:t>
                      </a:r>
                    </a:p>
                  </a:txBody>
                  <a:tcPr marL="91440" marR="91440" marT="45720" marB="45720" anchor="ctr">
                    <a:solidFill>
                      <a:srgbClr val="FFFFFF"/>
                    </a:solidFill>
                  </a:tcPr>
                </a:tc>
              </a:tr>
              <a:tr h="492125">
                <a:tc>
                  <a:txBody>
                    <a:bodyPr lIns="142875" tIns="95250" rIns="142875" bIns="95250">
                      <a:noAutofit/>
                    </a:bodyPr>
                    <a:lstStyle/>
                    <a:p>
                      <a:r>
                        <a:rPr sz="1950" b="0">
                          <a:solidFill>
                            <a:srgbClr val="1D2A33"/>
                          </a:solidFill>
                          <a:latin typeface="Aptos"/>
                          <a:ea typeface="Aptos"/>
                          <a:cs typeface="Aptos"/>
                        </a:rPr>
                        <a:t>Operating loss</a:t>
                      </a:r>
                    </a:p>
                  </a:txBody>
                  <a:tcPr marL="91440" marR="91440" marT="45720" marB="45720" anchor="ctr">
                    <a:solidFill>
                      <a:srgbClr val="F0F5F7"/>
                    </a:solidFill>
                  </a:tcPr>
                </a:tc>
                <a:tc>
                  <a:txBody>
                    <a:bodyPr lIns="142875" tIns="95250" rIns="142875" bIns="95250">
                      <a:noAutofit/>
                    </a:bodyPr>
                    <a:lstStyle/>
                    <a:p>
                      <a:r>
                        <a:rPr sz="1950" b="0">
                          <a:solidFill>
                            <a:srgbClr val="1D2A33"/>
                          </a:solidFill>
                          <a:latin typeface="Aptos"/>
                          <a:ea typeface="Aptos"/>
                          <a:cs typeface="Aptos"/>
                        </a:rPr>
                        <a:t>2.02</a:t>
                      </a:r>
                    </a:p>
                  </a:txBody>
                  <a:tcPr marL="91440" marR="91440" marT="45720" marB="45720" anchor="ctr">
                    <a:solidFill>
                      <a:srgbClr val="F0F5F7"/>
                    </a:solidFill>
                  </a:tcPr>
                </a:tc>
                <a:tc>
                  <a:txBody>
                    <a:bodyPr lIns="142875" tIns="95250" rIns="142875" bIns="95250">
                      <a:noAutofit/>
                    </a:bodyPr>
                    <a:lstStyle/>
                    <a:p>
                      <a:r>
                        <a:rPr sz="1950" b="0">
                          <a:solidFill>
                            <a:srgbClr val="1D2A33"/>
                          </a:solidFill>
                          <a:latin typeface="Aptos"/>
                          <a:ea typeface="Aptos"/>
                          <a:cs typeface="Aptos"/>
                        </a:rPr>
                        <a:t>14.85</a:t>
                      </a:r>
                    </a:p>
                  </a:txBody>
                  <a:tcPr marL="91440" marR="91440" marT="45720" marB="45720" anchor="ctr">
                    <a:solidFill>
                      <a:srgbClr val="F0F5F7"/>
                    </a:solidFill>
                  </a:tcPr>
                </a:tc>
              </a:tr>
            </a:tbl>
          </a:graphicData>
        </a:graphic>
      </p:graphicFrame>
      <p:sp>
        <p:nvSpPr>
          <p:cNvPr id="4" name="text-2">
            <a:extLst xmlns:a="http://schemas.openxmlformats.org/drawingml/2006/main">
              <a:ext uri="{FF2B5EF4-FFF2-40B4-BE49-F238E27FC236}">
                <a16:creationId xmlns:a16="http://schemas.microsoft.com/office/drawing/2014/main" id="{2B0D5F42-5A32-475B-91B3-9ACD1902B1AF}"/>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2455E"/>
                </a:solidFill>
                <a:latin typeface="Aptos"/>
                <a:ea typeface="Aptos"/>
                <a:cs typeface="Aptos"/>
              </a:defRPr>
            </a:pPr>
            <a:r>
              <a:rPr sz="2250" b="0" i="0">
                <a:solidFill>
                  <a:srgbClr val="12455E"/>
                </a:solidFill>
                <a:latin typeface="Aptos"/>
                <a:ea typeface="Aptos"/>
                <a:cs typeface="Aptos"/>
              </a:rPr>
              <a:t>Higher revenue does not imply higher profit—or reveal what caused the change.</a:t>
            </a:r>
          </a:p>
        </p:txBody>
      </p:sp>
      <p:sp>
        <p:nvSpPr>
          <p:cNvPr id="5" name="">
            <a:extLst xmlns:a="http://schemas.openxmlformats.org/drawingml/2006/main">
              <a:ext uri="{FF2B5EF4-FFF2-40B4-BE49-F238E27FC236}">
                <a16:creationId xmlns:a16="http://schemas.microsoft.com/office/drawing/2014/main" id="{0EB92003-1D50-4A83-92DF-1A34B8B4FFA9}"/>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F9E21587-1FB2-46A2-AD41-11BDD775720F}"/>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Global Fans And Digital Attention</a:t>
            </a:r>
          </a:p>
        </p:txBody>
      </p:sp>
      <p:sp>
        <p:nvSpPr>
          <p:cNvPr id="7" name="text-5">
            <a:extLst xmlns:a="http://schemas.openxmlformats.org/drawingml/2006/main">
              <a:ext uri="{FF2B5EF4-FFF2-40B4-BE49-F238E27FC236}">
                <a16:creationId xmlns:a16="http://schemas.microsoft.com/office/drawing/2014/main" id="{D4726D37-4ECE-45CE-BBA7-46E6AF228E39}"/>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25</a:t>
            </a:r>
          </a:p>
        </p:txBody>
      </p:sp>
    </p:spTree>
    <p:extLst>
      <p:ext uri="{BB962C8B-B14F-4D97-AF65-F5344CB8AC3E}">
        <p14:creationId xmlns:p14="http://schemas.microsoft.com/office/powerpoint/2010/main" val="1362591982"/>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5B1CFC59-CB4D-43E4-A769-DE152A10B826}"/>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5  /  LESSON</a:t>
            </a:r>
          </a:p>
        </p:txBody>
      </p:sp>
      <p:sp>
        <p:nvSpPr>
          <p:cNvPr id="2" name="text-1">
            <a:extLst xmlns:a="http://schemas.openxmlformats.org/drawingml/2006/main">
              <a:ext uri="{FF2B5EF4-FFF2-40B4-BE49-F238E27FC236}">
                <a16:creationId xmlns:a16="http://schemas.microsoft.com/office/drawing/2014/main" id="{E3421AC0-800F-4CBA-B3C9-B1180EF6BD6B}"/>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First choose the outcome</a:t>
            </a:r>
          </a:p>
        </p:txBody>
      </p:sp>
      <p:sp>
        <p:nvSpPr>
          <p:cNvPr id="3" name="text-2">
            <a:extLst xmlns:a="http://schemas.openxmlformats.org/drawingml/2006/main">
              <a:ext uri="{FF2B5EF4-FFF2-40B4-BE49-F238E27FC236}">
                <a16:creationId xmlns:a16="http://schemas.microsoft.com/office/drawing/2014/main" id="{710D8CC3-B8A9-453E-86D6-FD100E3BFC3A}"/>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Delivery:</a:t>
            </a:r>
            <a:r>
              <a:t> were the promised appearances, signs, or posts supplied?</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Attention and attitudes:</a:t>
            </a:r>
            <a:r>
              <a:t> who noticed, remembered, or changed an impression?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Behavior and return:</a:t>
            </a:r>
            <a:r>
              <a:t> did purchases or other valuable outcomes change enough to cover costs?</a:t>
            </a:r>
          </a:p>
        </p:txBody>
      </p:sp>
      <p:sp>
        <p:nvSpPr>
          <p:cNvPr id="4" name="">
            <a:extLst xmlns:a="http://schemas.openxmlformats.org/drawingml/2006/main">
              <a:ext uri="{FF2B5EF4-FFF2-40B4-BE49-F238E27FC236}">
                <a16:creationId xmlns:a16="http://schemas.microsoft.com/office/drawing/2014/main" id="{51F482EB-D5C6-4464-ADD2-01AB3CFD739A}"/>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A4245ADC-E1EF-4673-93AD-5D6BC5F2BE7D}"/>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How Would We Know Whether A Sponsorship Worked?</a:t>
            </a:r>
          </a:p>
        </p:txBody>
      </p:sp>
      <p:sp>
        <p:nvSpPr>
          <p:cNvPr id="6" name="text-5">
            <a:extLst xmlns:a="http://schemas.openxmlformats.org/drawingml/2006/main">
              <a:ext uri="{FF2B5EF4-FFF2-40B4-BE49-F238E27FC236}">
                <a16:creationId xmlns:a16="http://schemas.microsoft.com/office/drawing/2014/main" id="{DF20C3ED-9300-4963-9158-06FA39D83C12}"/>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26</a:t>
            </a:r>
          </a:p>
        </p:txBody>
      </p:sp>
    </p:spTree>
    <p:extLst>
      <p:ext uri="{BB962C8B-B14F-4D97-AF65-F5344CB8AC3E}">
        <p14:creationId xmlns:p14="http://schemas.microsoft.com/office/powerpoint/2010/main" val="1091773823"/>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FC1CC57D-B5F8-4510-8B3A-963E663D35B2}"/>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5  /  LESSON</a:t>
            </a:r>
          </a:p>
        </p:txBody>
      </p:sp>
      <p:sp>
        <p:nvSpPr>
          <p:cNvPr id="2" name="text-1">
            <a:extLst xmlns:a="http://schemas.openxmlformats.org/drawingml/2006/main">
              <a:ext uri="{FF2B5EF4-FFF2-40B4-BE49-F238E27FC236}">
                <a16:creationId xmlns:a16="http://schemas.microsoft.com/office/drawing/2014/main" id="{54F20321-9991-4DC8-8D3A-3032ACEF4BA6}"/>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The missing comparison is the counterfactual</a:t>
            </a:r>
          </a:p>
        </p:txBody>
      </p:sp>
      <p:sp>
        <p:nvSpPr>
          <p:cNvPr id="3" name="text-2">
            <a:extLst xmlns:a="http://schemas.openxmlformats.org/drawingml/2006/main">
              <a:ext uri="{FF2B5EF4-FFF2-40B4-BE49-F238E27FC236}">
                <a16:creationId xmlns:a16="http://schemas.microsoft.com/office/drawing/2014/main" id="{113F88B6-F3E0-4BDA-A9E3-3F107CA57982}"/>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Sales after a sponsorship can rise for reasons unrelated to it.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People who notice the sponsorship may already be more interested in the brand.</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An experiment on one activation can test that tactic without valuing the entire relationship.</a:t>
            </a:r>
          </a:p>
        </p:txBody>
      </p:sp>
      <p:sp>
        <p:nvSpPr>
          <p:cNvPr id="4" name="">
            <a:extLst xmlns:a="http://schemas.openxmlformats.org/drawingml/2006/main">
              <a:ext uri="{FF2B5EF4-FFF2-40B4-BE49-F238E27FC236}">
                <a16:creationId xmlns:a16="http://schemas.microsoft.com/office/drawing/2014/main" id="{88B04FFC-EF7C-490A-951A-39E338918078}"/>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DA90F092-7440-4694-A0B8-C69CE10A38A0}"/>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How Would We Know Whether A Sponsorship Worked?</a:t>
            </a:r>
          </a:p>
        </p:txBody>
      </p:sp>
      <p:sp>
        <p:nvSpPr>
          <p:cNvPr id="6" name="text-5">
            <a:extLst xmlns:a="http://schemas.openxmlformats.org/drawingml/2006/main">
              <a:ext uri="{FF2B5EF4-FFF2-40B4-BE49-F238E27FC236}">
                <a16:creationId xmlns:a16="http://schemas.microsoft.com/office/drawing/2014/main" id="{3BC89924-1083-4C6E-A823-6B5365C38EE7}"/>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27</a:t>
            </a:r>
          </a:p>
        </p:txBody>
      </p:sp>
    </p:spTree>
    <p:extLst>
      <p:ext uri="{BB962C8B-B14F-4D97-AF65-F5344CB8AC3E}">
        <p14:creationId xmlns:p14="http://schemas.microsoft.com/office/powerpoint/2010/main" val="470736920"/>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D033CAEB-8272-4B1B-BF1F-5283A6F5A507}"/>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5  /  LESSON</a:t>
            </a:r>
          </a:p>
        </p:txBody>
      </p:sp>
      <p:sp>
        <p:nvSpPr>
          <p:cNvPr id="2" name="text-1">
            <a:extLst xmlns:a="http://schemas.openxmlformats.org/drawingml/2006/main">
              <a:ext uri="{FF2B5EF4-FFF2-40B4-BE49-F238E27FC236}">
                <a16:creationId xmlns:a16="http://schemas.microsoft.com/office/drawing/2014/main" id="{4A2F5145-499B-4D42-912D-FDEE24E8A3C7}"/>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Count the full cost—and the alternative</a:t>
            </a:r>
          </a:p>
        </p:txBody>
      </p:sp>
      <p:sp>
        <p:nvSpPr>
          <p:cNvPr id="3" name="text-2">
            <a:extLst xmlns:a="http://schemas.openxmlformats.org/drawingml/2006/main">
              <a:ext uri="{FF2B5EF4-FFF2-40B4-BE49-F238E27FC236}">
                <a16:creationId xmlns:a16="http://schemas.microsoft.com/office/drawing/2014/main" id="{2BB25F57-9141-4D35-B8B4-6D50CDAE91FD}"/>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Include the rights fee, activation, staff time, and other relevant resources.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Benefits may arrive later and remain uncertain.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manager’s enjoyment or prestige is not automatically a benefit to the organization.</a:t>
            </a:r>
          </a:p>
        </p:txBody>
      </p:sp>
      <p:sp>
        <p:nvSpPr>
          <p:cNvPr id="4" name="">
            <a:extLst xmlns:a="http://schemas.openxmlformats.org/drawingml/2006/main">
              <a:ext uri="{FF2B5EF4-FFF2-40B4-BE49-F238E27FC236}">
                <a16:creationId xmlns:a16="http://schemas.microsoft.com/office/drawing/2014/main" id="{0EFB8564-5CBB-44E8-8192-ED4FF7F94B6D}"/>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A96D375D-C81D-4E8B-ADDC-191C3CB4F620}"/>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How Would We Know Whether A Sponsorship Worked?</a:t>
            </a:r>
          </a:p>
        </p:txBody>
      </p:sp>
      <p:sp>
        <p:nvSpPr>
          <p:cNvPr id="6" name="text-5">
            <a:extLst xmlns:a="http://schemas.openxmlformats.org/drawingml/2006/main">
              <a:ext uri="{FF2B5EF4-FFF2-40B4-BE49-F238E27FC236}">
                <a16:creationId xmlns:a16="http://schemas.microsoft.com/office/drawing/2014/main" id="{7DF93A1A-1A1B-47BB-9303-35AB30A76F5C}"/>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28</a:t>
            </a:r>
          </a:p>
        </p:txBody>
      </p:sp>
    </p:spTree>
    <p:extLst>
      <p:ext uri="{BB962C8B-B14F-4D97-AF65-F5344CB8AC3E}">
        <p14:creationId xmlns:p14="http://schemas.microsoft.com/office/powerpoint/2010/main" val="161798313"/>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2480AF00-05E2-48E5-AEA0-04FFC8B687A1}"/>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5  /  LESSON</a:t>
            </a:r>
          </a:p>
        </p:txBody>
      </p:sp>
      <p:sp>
        <p:nvSpPr>
          <p:cNvPr id="2" name="text-1">
            <a:extLst xmlns:a="http://schemas.openxmlformats.org/drawingml/2006/main">
              <a:ext uri="{FF2B5EF4-FFF2-40B4-BE49-F238E27FC236}">
                <a16:creationId xmlns:a16="http://schemas.microsoft.com/office/drawing/2014/main" id="{A9E21CC7-C35B-4DAF-98CB-322B483A8005}"/>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The connected commercial decision</a:t>
            </a:r>
          </a:p>
        </p:txBody>
      </p:sp>
      <p:sp>
        <p:nvSpPr>
          <p:cNvPr id="3" name="text-2">
            <a:extLst xmlns:a="http://schemas.openxmlformats.org/drawingml/2006/main">
              <a:ext uri="{FF2B5EF4-FFF2-40B4-BE49-F238E27FC236}">
                <a16:creationId xmlns:a16="http://schemas.microsoft.com/office/drawing/2014/main" id="{BC57F53A-0303-4CB2-B866-8D65AC746C9D}"/>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Identify the fan benefit and the party controlling the relevant right.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Specify the business response the buyer expects—not merely an exposure count.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Compare incremental benefits with full costs and a credible alternative.</a:t>
            </a:r>
          </a:p>
        </p:txBody>
      </p:sp>
      <p:sp>
        <p:nvSpPr>
          <p:cNvPr id="4" name="">
            <a:extLst xmlns:a="http://schemas.openxmlformats.org/drawingml/2006/main">
              <a:ext uri="{FF2B5EF4-FFF2-40B4-BE49-F238E27FC236}">
                <a16:creationId xmlns:a16="http://schemas.microsoft.com/office/drawing/2014/main" id="{C49F9740-E83C-4D49-B3C5-F34BC8281602}"/>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9DD72AB8-6C83-4820-AD12-496A2A2FBD66}"/>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The Big Picture</a:t>
            </a:r>
          </a:p>
        </p:txBody>
      </p:sp>
      <p:sp>
        <p:nvSpPr>
          <p:cNvPr id="6" name="text-5">
            <a:extLst xmlns:a="http://schemas.openxmlformats.org/drawingml/2006/main">
              <a:ext uri="{FF2B5EF4-FFF2-40B4-BE49-F238E27FC236}">
                <a16:creationId xmlns:a16="http://schemas.microsoft.com/office/drawing/2014/main" id="{7BEB9A40-5ECD-4856-94FC-735E0627F302}"/>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29</a:t>
            </a:r>
          </a:p>
        </p:txBody>
      </p:sp>
    </p:spTree>
    <p:extLst>
      <p:ext uri="{BB962C8B-B14F-4D97-AF65-F5344CB8AC3E}">
        <p14:creationId xmlns:p14="http://schemas.microsoft.com/office/powerpoint/2010/main" val="560683"/>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374ADBC5-5881-4E9D-8E84-02CF2C055A1D}"/>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5  /  OPTIONAL RETRIEVAL</a:t>
            </a:r>
          </a:p>
        </p:txBody>
      </p:sp>
      <p:sp>
        <p:nvSpPr>
          <p:cNvPr id="2" name="text-1">
            <a:extLst xmlns:a="http://schemas.openxmlformats.org/drawingml/2006/main">
              <a:ext uri="{FF2B5EF4-FFF2-40B4-BE49-F238E27FC236}">
                <a16:creationId xmlns:a16="http://schemas.microsoft.com/office/drawing/2014/main" id="{B6AFC587-A99E-4920-93CA-B1C29D9D6DBF}"/>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Key terms: connect the word to the choice</a:t>
            </a:r>
          </a:p>
        </p:txBody>
      </p:sp>
      <p:sp>
        <p:nvSpPr>
          <p:cNvPr id="3" name="text-2">
            <a:extLst xmlns:a="http://schemas.openxmlformats.org/drawingml/2006/main">
              <a:ext uri="{FF2B5EF4-FFF2-40B4-BE49-F238E27FC236}">
                <a16:creationId xmlns:a16="http://schemas.microsoft.com/office/drawing/2014/main" id="{61695D90-5003-43AF-B333-8DEDFD9D0252}"/>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Switching costs and brand capital:</a:t>
            </a:r>
            <a:r>
              <a:t> why a relationship can persist.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Licensing, sponsorship, and endorsement:</a:t>
            </a:r>
            <a:r>
              <a:t> different rights and transactions.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Activation and counterfactual:</a:t>
            </a:r>
            <a:r>
              <a:t> using the right and assessing its effect.</a:t>
            </a:r>
          </a:p>
        </p:txBody>
      </p:sp>
      <p:sp>
        <p:nvSpPr>
          <p:cNvPr id="4" name="">
            <a:extLst xmlns:a="http://schemas.openxmlformats.org/drawingml/2006/main">
              <a:ext uri="{FF2B5EF4-FFF2-40B4-BE49-F238E27FC236}">
                <a16:creationId xmlns:a16="http://schemas.microsoft.com/office/drawing/2014/main" id="{DA698FAB-6D6A-4459-BE8B-CE1D650383F9}"/>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01F11A26-B3CA-4798-AD6C-EE69D4201CC9}"/>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Key Terms</a:t>
            </a:r>
          </a:p>
        </p:txBody>
      </p:sp>
      <p:sp>
        <p:nvSpPr>
          <p:cNvPr id="6" name="text-5">
            <a:extLst xmlns:a="http://schemas.openxmlformats.org/drawingml/2006/main">
              <a:ext uri="{FF2B5EF4-FFF2-40B4-BE49-F238E27FC236}">
                <a16:creationId xmlns:a16="http://schemas.microsoft.com/office/drawing/2014/main" id="{5A3B0684-6F21-4EBE-B454-CB2420D78BA0}"/>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30</a:t>
            </a:r>
          </a:p>
        </p:txBody>
      </p:sp>
    </p:spTree>
    <p:extLst>
      <p:ext uri="{BB962C8B-B14F-4D97-AF65-F5344CB8AC3E}">
        <p14:creationId xmlns:p14="http://schemas.microsoft.com/office/powerpoint/2010/main" val="1199741339"/>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ADC76BFD-1920-4ED6-9000-7A881A7E8FDF}"/>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5  /  OPTIONAL REVIEW</a:t>
            </a:r>
          </a:p>
        </p:txBody>
      </p:sp>
      <p:sp>
        <p:nvSpPr>
          <p:cNvPr id="2" name="text-1">
            <a:extLst xmlns:a="http://schemas.openxmlformats.org/drawingml/2006/main">
              <a:ext uri="{FF2B5EF4-FFF2-40B4-BE49-F238E27FC236}">
                <a16:creationId xmlns:a16="http://schemas.microsoft.com/office/drawing/2014/main" id="{5B5CC559-6496-4982-8078-97BC082CE14E}"/>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Review: loyal fan, price-sensitive buyer</a:t>
            </a:r>
          </a:p>
        </p:txBody>
      </p:sp>
      <p:sp>
        <p:nvSpPr>
          <p:cNvPr id="3" name="text-2">
            <a:extLst xmlns:a="http://schemas.openxmlformats.org/drawingml/2006/main">
              <a:ext uri="{FF2B5EF4-FFF2-40B4-BE49-F238E27FC236}">
                <a16:creationId xmlns:a16="http://schemas.microsoft.com/office/drawing/2014/main" id="{99266A09-BDB3-48D6-8AB6-0E3DAC69EF49}"/>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Can a loyal Bills fan have elastic demand for a particular ticket?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Why does a valuable brand not make every sponsorship a good investment?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How could a sponsor meet every contract obligation without generating extra sales?</a:t>
            </a:r>
          </a:p>
        </p:txBody>
      </p:sp>
      <p:sp>
        <p:nvSpPr>
          <p:cNvPr id="4" name="">
            <a:extLst xmlns:a="http://schemas.openxmlformats.org/drawingml/2006/main">
              <a:ext uri="{FF2B5EF4-FFF2-40B4-BE49-F238E27FC236}">
                <a16:creationId xmlns:a16="http://schemas.microsoft.com/office/drawing/2014/main" id="{04911F67-A0E5-4955-8AE6-0D392F13694A}"/>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37352D1F-FD82-4389-8AA6-EC40032CB7E4}"/>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Review Questions</a:t>
            </a:r>
          </a:p>
        </p:txBody>
      </p:sp>
      <p:sp>
        <p:nvSpPr>
          <p:cNvPr id="6" name="text-5">
            <a:extLst xmlns:a="http://schemas.openxmlformats.org/drawingml/2006/main">
              <a:ext uri="{FF2B5EF4-FFF2-40B4-BE49-F238E27FC236}">
                <a16:creationId xmlns:a16="http://schemas.microsoft.com/office/drawing/2014/main" id="{66C75629-BD69-44C7-A34E-BD4B9B084EE7}"/>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31</a:t>
            </a:r>
          </a:p>
        </p:txBody>
      </p:sp>
    </p:spTree>
    <p:extLst>
      <p:ext uri="{BB962C8B-B14F-4D97-AF65-F5344CB8AC3E}">
        <p14:creationId xmlns:p14="http://schemas.microsoft.com/office/powerpoint/2010/main" val="1364772909"/>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3E388FF2-0B57-4F3F-83EB-5F1F9C0E9392}"/>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5  /  OPTIONAL APPLICATION</a:t>
            </a:r>
          </a:p>
        </p:txBody>
      </p:sp>
      <p:sp>
        <p:nvSpPr>
          <p:cNvPr id="2" name="text-1">
            <a:extLst xmlns:a="http://schemas.openxmlformats.org/drawingml/2006/main">
              <a:ext uri="{FF2B5EF4-FFF2-40B4-BE49-F238E27FC236}">
                <a16:creationId xmlns:a16="http://schemas.microsoft.com/office/drawing/2014/main" id="{F9B13E8D-4634-4A46-BFE2-58A24FED46EE}"/>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Application: evaluate the headline</a:t>
            </a:r>
          </a:p>
        </p:txBody>
      </p:sp>
      <p:sp>
        <p:nvSpPr>
          <p:cNvPr id="3" name="text-2">
            <a:extLst xmlns:a="http://schemas.openxmlformats.org/drawingml/2006/main">
              <a:ext uri="{FF2B5EF4-FFF2-40B4-BE49-F238E27FC236}">
                <a16:creationId xmlns:a16="http://schemas.microsoft.com/office/drawing/2014/main" id="{1BD8E74E-4639-4F37-9EB6-7146D8FB210C}"/>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team announces more followers, more merchandise sales, and a new sponsor.</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What rights and payments would you need to trace?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What evidence would establish increased profit or a successful campaign?</a:t>
            </a:r>
          </a:p>
        </p:txBody>
      </p:sp>
      <p:sp>
        <p:nvSpPr>
          <p:cNvPr id="4" name="">
            <a:extLst xmlns:a="http://schemas.openxmlformats.org/drawingml/2006/main">
              <a:ext uri="{FF2B5EF4-FFF2-40B4-BE49-F238E27FC236}">
                <a16:creationId xmlns:a16="http://schemas.microsoft.com/office/drawing/2014/main" id="{89F70550-DE2B-4975-BD90-4AA7C3448A35}"/>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124EADA6-44F4-4755-AB77-2A89FF4079C7}"/>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Application And Discussion</a:t>
            </a:r>
          </a:p>
        </p:txBody>
      </p:sp>
      <p:sp>
        <p:nvSpPr>
          <p:cNvPr id="6" name="text-5">
            <a:extLst xmlns:a="http://schemas.openxmlformats.org/drawingml/2006/main">
              <a:ext uri="{FF2B5EF4-FFF2-40B4-BE49-F238E27FC236}">
                <a16:creationId xmlns:a16="http://schemas.microsoft.com/office/drawing/2014/main" id="{4A234B6F-CC7D-4113-B967-F842D345121C}"/>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32</a:t>
            </a:r>
          </a:p>
        </p:txBody>
      </p:sp>
    </p:spTree>
    <p:extLst>
      <p:ext uri="{BB962C8B-B14F-4D97-AF65-F5344CB8AC3E}">
        <p14:creationId xmlns:p14="http://schemas.microsoft.com/office/powerpoint/2010/main" val="589669995"/>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9BBA79CB-A024-4AE3-8482-A925545D4D52}"/>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5  /  OPTIONAL ASSIGNMENT</a:t>
            </a:r>
          </a:p>
        </p:txBody>
      </p:sp>
      <p:sp>
        <p:nvSpPr>
          <p:cNvPr id="2" name="text-1">
            <a:extLst xmlns:a="http://schemas.openxmlformats.org/drawingml/2006/main">
              <a:ext uri="{FF2B5EF4-FFF2-40B4-BE49-F238E27FC236}">
                <a16:creationId xmlns:a16="http://schemas.microsoft.com/office/drawing/2014/main" id="{97C8E14D-2E40-4533-B88C-F15C88199ED2}"/>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Assignment: assess a real commercial relationship</a:t>
            </a:r>
          </a:p>
        </p:txBody>
      </p:sp>
      <p:sp>
        <p:nvSpPr>
          <p:cNvPr id="3" name="text-2">
            <a:extLst xmlns:a="http://schemas.openxmlformats.org/drawingml/2006/main">
              <a:ext uri="{FF2B5EF4-FFF2-40B4-BE49-F238E27FC236}">
                <a16:creationId xmlns:a16="http://schemas.microsoft.com/office/drawing/2014/main" id="{9C9144BF-CE1E-489E-AAB0-613F58D6FC1A}"/>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Choose a documented sponsorship or endorsement.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Identify the rights, audience, intended benefits, and full costs you can establish.</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Separate what the evidence demonstrates from what remains a hypothesis.</a:t>
            </a:r>
          </a:p>
        </p:txBody>
      </p:sp>
      <p:sp>
        <p:nvSpPr>
          <p:cNvPr id="4" name="">
            <a:extLst xmlns:a="http://schemas.openxmlformats.org/drawingml/2006/main">
              <a:ext uri="{FF2B5EF4-FFF2-40B4-BE49-F238E27FC236}">
                <a16:creationId xmlns:a16="http://schemas.microsoft.com/office/drawing/2014/main" id="{7F15C6E7-6250-467F-A180-36C774CDFA33}"/>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2D3BB128-9759-4875-AA33-D5705B84DCB7}"/>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Suggested Assignment</a:t>
            </a:r>
          </a:p>
        </p:txBody>
      </p:sp>
      <p:sp>
        <p:nvSpPr>
          <p:cNvPr id="6" name="text-5">
            <a:extLst xmlns:a="http://schemas.openxmlformats.org/drawingml/2006/main">
              <a:ext uri="{FF2B5EF4-FFF2-40B4-BE49-F238E27FC236}">
                <a16:creationId xmlns:a16="http://schemas.microsoft.com/office/drawing/2014/main" id="{162A743E-54A0-49EF-986D-620854F15F63}"/>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33</a:t>
            </a:r>
          </a:p>
        </p:txBody>
      </p:sp>
    </p:spTree>
    <p:extLst>
      <p:ext uri="{BB962C8B-B14F-4D97-AF65-F5344CB8AC3E}">
        <p14:creationId xmlns:p14="http://schemas.microsoft.com/office/powerpoint/2010/main" val="1566146397"/>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FB4874ED-EEBA-44A0-95D4-4E0BB94AF06F}"/>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5  /  REFERENCE</a:t>
            </a:r>
          </a:p>
        </p:txBody>
      </p:sp>
      <p:sp>
        <p:nvSpPr>
          <p:cNvPr id="2" name="text-1">
            <a:extLst xmlns:a="http://schemas.openxmlformats.org/drawingml/2006/main">
              <a:ext uri="{FF2B5EF4-FFF2-40B4-BE49-F238E27FC236}">
                <a16:creationId xmlns:a16="http://schemas.microsoft.com/office/drawing/2014/main" id="{CB1B2380-9090-4367-A665-A129E6A223BB}"/>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Sources and further reading</a:t>
            </a:r>
          </a:p>
        </p:txBody>
      </p:sp>
      <p:sp>
        <p:nvSpPr>
          <p:cNvPr id="3" name="text-2">
            <a:extLst xmlns:a="http://schemas.openxmlformats.org/drawingml/2006/main">
              <a:ext uri="{FF2B5EF4-FFF2-40B4-BE49-F238E27FC236}">
                <a16:creationId xmlns:a16="http://schemas.microsoft.com/office/drawing/2014/main" id="{944487DB-3599-432D-8B63-C53BDF2210CE}"/>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Akerlof and Kranton; brand and sponsorship research:</a:t>
            </a:r>
            <a:r>
              <a:t> mechanisms and evidence.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Bills, Highmark, NFLPA, MLS, and UNIQLO:</a:t>
            </a:r>
            <a:r>
              <a:t> defined rights and case facts.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Cowboys litigation and settlement reporting; Wrexham accounts:</a:t>
            </a:r>
            <a:r>
              <a:t> institutional and financial detail.</a:t>
            </a:r>
          </a:p>
        </p:txBody>
      </p:sp>
      <p:sp>
        <p:nvSpPr>
          <p:cNvPr id="4" name="">
            <a:extLst xmlns:a="http://schemas.openxmlformats.org/drawingml/2006/main">
              <a:ext uri="{FF2B5EF4-FFF2-40B4-BE49-F238E27FC236}">
                <a16:creationId xmlns:a16="http://schemas.microsoft.com/office/drawing/2014/main" id="{8C2D373E-2CAE-4EA7-98AF-32CF287A74D4}"/>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484F97C9-269F-4B54-9A33-4EB1F94E0C45}"/>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Source Notes</a:t>
            </a:r>
          </a:p>
        </p:txBody>
      </p:sp>
      <p:sp>
        <p:nvSpPr>
          <p:cNvPr id="6" name="text-5">
            <a:extLst xmlns:a="http://schemas.openxmlformats.org/drawingml/2006/main">
              <a:ext uri="{FF2B5EF4-FFF2-40B4-BE49-F238E27FC236}">
                <a16:creationId xmlns:a16="http://schemas.microsoft.com/office/drawing/2014/main" id="{E21E4C71-C5F2-44FC-A8AF-7728E067C417}"/>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34</a:t>
            </a:r>
          </a:p>
        </p:txBody>
      </p:sp>
    </p:spTree>
    <p:extLst>
      <p:ext uri="{BB962C8B-B14F-4D97-AF65-F5344CB8AC3E}">
        <p14:creationId xmlns:p14="http://schemas.microsoft.com/office/powerpoint/2010/main" val="135949372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2026-09-29T14:42:42.9040000Z</dcterms:created>
  <dcterms:modified xsi:type="dcterms:W3CDTF">2026-09-29T14:42:42.9040000Z</dcterms:modified>
</coreProperties>
</file>