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4615e551b6c45bb" /><Relationship Type="http://schemas.openxmlformats.org/officeDocument/2006/relationships/extended-properties" Target="/docProps/app.xml" Id="Rf3c96c936cad480d" /><Relationship Type="http://schemas.openxmlformats.org/officeDocument/2006/relationships/officeDocument" Target="/ppt/presentation.xml" Id="R59d95050acf341be" /></Relationships>
</file>

<file path=ppt/presentation.xml><?xml version="1.0" encoding="utf-8"?>
<p:presentation xmlns:p="http://schemas.openxmlformats.org/presentationml/2006/main">
  <p:sldMasterIdLst>
    <p:sldMasterId xmlns:r="http://schemas.openxmlformats.org/officeDocument/2006/relationships" id="2147483648" r:id="Ra6391818624d4d5a"/>
  </p:sldMasterIdLst>
  <p:notesMasterIdLst>
    <p:notesMasterId xmlns:r="http://schemas.openxmlformats.org/officeDocument/2006/relationships" r:id="Rfe2c5e6d022f40a0"/>
  </p:notesMasterIdLst>
  <p:sldIdLst>
    <p:sldId xmlns:r="http://schemas.openxmlformats.org/officeDocument/2006/relationships" id="256" r:id="R822411aaf6b44b5d"/>
    <p:sldId xmlns:r="http://schemas.openxmlformats.org/officeDocument/2006/relationships" id="257" r:id="Rd9e722cfd7a744cb"/>
    <p:sldId xmlns:r="http://schemas.openxmlformats.org/officeDocument/2006/relationships" id="258" r:id="Rc6a2ae33d0e04fca"/>
    <p:sldId xmlns:r="http://schemas.openxmlformats.org/officeDocument/2006/relationships" id="259" r:id="R0cee5fe0f39e4765"/>
    <p:sldId xmlns:r="http://schemas.openxmlformats.org/officeDocument/2006/relationships" id="260" r:id="Rc348e60378964520"/>
    <p:sldId xmlns:r="http://schemas.openxmlformats.org/officeDocument/2006/relationships" id="261" r:id="Rcc33132e79554b80"/>
    <p:sldId xmlns:r="http://schemas.openxmlformats.org/officeDocument/2006/relationships" id="262" r:id="Rf02c496a89f34c5b"/>
    <p:sldId xmlns:r="http://schemas.openxmlformats.org/officeDocument/2006/relationships" id="263" r:id="Rc8cb77943c074b33"/>
    <p:sldId xmlns:r="http://schemas.openxmlformats.org/officeDocument/2006/relationships" id="264" r:id="R257259cef2e74dcf"/>
    <p:sldId xmlns:r="http://schemas.openxmlformats.org/officeDocument/2006/relationships" id="265" r:id="Rc4337f79a3944c25"/>
    <p:sldId xmlns:r="http://schemas.openxmlformats.org/officeDocument/2006/relationships" id="266" r:id="R0e8a6a5188434a92"/>
    <p:sldId xmlns:r="http://schemas.openxmlformats.org/officeDocument/2006/relationships" id="267" r:id="R7b9a3d7727484c04"/>
    <p:sldId xmlns:r="http://schemas.openxmlformats.org/officeDocument/2006/relationships" id="268" r:id="R782abebd7df2489a"/>
    <p:sldId xmlns:r="http://schemas.openxmlformats.org/officeDocument/2006/relationships" id="269" r:id="R12c630b8b9184ecb"/>
    <p:sldId xmlns:r="http://schemas.openxmlformats.org/officeDocument/2006/relationships" id="270" r:id="Rb984fa56e08b4e9e"/>
    <p:sldId xmlns:r="http://schemas.openxmlformats.org/officeDocument/2006/relationships" id="271" r:id="R9826e26e4d144eae"/>
    <p:sldId xmlns:r="http://schemas.openxmlformats.org/officeDocument/2006/relationships" id="272" r:id="R17cdb77a9e8a4754"/>
    <p:sldId xmlns:r="http://schemas.openxmlformats.org/officeDocument/2006/relationships" id="273" r:id="Rc91cf8e5240c48f5"/>
    <p:sldId xmlns:r="http://schemas.openxmlformats.org/officeDocument/2006/relationships" id="274" r:id="Ra18c45e853034e8d"/>
    <p:sldId xmlns:r="http://schemas.openxmlformats.org/officeDocument/2006/relationships" id="275" r:id="Rf3f9939d71db453f"/>
    <p:sldId xmlns:r="http://schemas.openxmlformats.org/officeDocument/2006/relationships" id="276" r:id="Rb97fd579cc374945"/>
    <p:sldId xmlns:r="http://schemas.openxmlformats.org/officeDocument/2006/relationships" id="277" r:id="Reb3b3422bf5844ce"/>
    <p:sldId xmlns:r="http://schemas.openxmlformats.org/officeDocument/2006/relationships" id="278" r:id="R6a0b10f203f04a56"/>
    <p:sldId xmlns:r="http://schemas.openxmlformats.org/officeDocument/2006/relationships" id="279" r:id="Rc143f49c652b44db"/>
    <p:sldId xmlns:r="http://schemas.openxmlformats.org/officeDocument/2006/relationships" id="280" r:id="R37d37a8db88c4db0"/>
    <p:sldId xmlns:r="http://schemas.openxmlformats.org/officeDocument/2006/relationships" id="281" r:id="Rfc3556a354794397"/>
    <p:sldId xmlns:r="http://schemas.openxmlformats.org/officeDocument/2006/relationships" id="282" r:id="R1f780b1fbdd14905"/>
    <p:sldId xmlns:r="http://schemas.openxmlformats.org/officeDocument/2006/relationships" id="283" r:id="R1a810c1b21174769"/>
    <p:sldId xmlns:r="http://schemas.openxmlformats.org/officeDocument/2006/relationships" id="284" r:id="Ra332b347291b47cd"/>
    <p:sldId xmlns:r="http://schemas.openxmlformats.org/officeDocument/2006/relationships" id="285" r:id="Rd91e2029d4f944ef"/>
    <p:sldId xmlns:r="http://schemas.openxmlformats.org/officeDocument/2006/relationships" id="286" r:id="R81d9947baef04e51"/>
    <p:sldId xmlns:r="http://schemas.openxmlformats.org/officeDocument/2006/relationships" id="287" r:id="R739c2a474f2a4261"/>
    <p:sldId xmlns:r="http://schemas.openxmlformats.org/officeDocument/2006/relationships" id="288" r:id="R76be24511f1f42f3"/>
    <p:sldId xmlns:r="http://schemas.openxmlformats.org/officeDocument/2006/relationships" id="289" r:id="R9e8ce97754e7478d"/>
    <p:sldId xmlns:r="http://schemas.openxmlformats.org/officeDocument/2006/relationships" id="290" r:id="Rc5745b8b0d254d11"/>
    <p:sldId xmlns:r="http://schemas.openxmlformats.org/officeDocument/2006/relationships" id="291" r:id="R37841ac203de48d4"/>
    <p:sldId xmlns:r="http://schemas.openxmlformats.org/officeDocument/2006/relationships" id="292" r:id="R681039186c7a46f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2234c5c65c14af1" /><Relationship Type="http://schemas.openxmlformats.org/officeDocument/2006/relationships/slideMaster" Target="/ppt/slideMasters/slideMaster1.xml" Id="Ra6391818624d4d5a" /><Relationship Type="http://schemas.openxmlformats.org/officeDocument/2006/relationships/notesMaster" Target="/ppt/notesMasters/notesMaster1.xml" Id="Rfe2c5e6d022f40a0" /><Relationship Type="http://schemas.openxmlformats.org/officeDocument/2006/relationships/presProps" Target="/ppt/presProps.xml" Id="R50f96954aa944f01" /><Relationship Type="http://schemas.openxmlformats.org/officeDocument/2006/relationships/tableStyles" Target="/ppt/tableStyles.xml" Id="R0fc38a6f650b4b43" /><Relationship Type="http://schemas.openxmlformats.org/officeDocument/2006/relationships/slide" Target="/ppt/slides/slide1.xml" Id="R822411aaf6b44b5d" /><Relationship Type="http://schemas.openxmlformats.org/officeDocument/2006/relationships/slide" Target="/ppt/slides/slide2.xml" Id="Rd9e722cfd7a744cb" /><Relationship Type="http://schemas.openxmlformats.org/officeDocument/2006/relationships/slide" Target="/ppt/slides/slide3.xml" Id="Rc6a2ae33d0e04fca" /><Relationship Type="http://schemas.openxmlformats.org/officeDocument/2006/relationships/slide" Target="/ppt/slides/slide4.xml" Id="R0cee5fe0f39e4765" /><Relationship Type="http://schemas.openxmlformats.org/officeDocument/2006/relationships/slide" Target="/ppt/slides/slide5.xml" Id="Rc348e60378964520" /><Relationship Type="http://schemas.openxmlformats.org/officeDocument/2006/relationships/slide" Target="/ppt/slides/slide6.xml" Id="Rcc33132e79554b80" /><Relationship Type="http://schemas.openxmlformats.org/officeDocument/2006/relationships/slide" Target="/ppt/slides/slide7.xml" Id="Rf02c496a89f34c5b" /><Relationship Type="http://schemas.openxmlformats.org/officeDocument/2006/relationships/slide" Target="/ppt/slides/slide8.xml" Id="Rc8cb77943c074b33" /><Relationship Type="http://schemas.openxmlformats.org/officeDocument/2006/relationships/slide" Target="/ppt/slides/slide9.xml" Id="R257259cef2e74dcf" /><Relationship Type="http://schemas.openxmlformats.org/officeDocument/2006/relationships/slide" Target="/ppt/slides/slide10.xml" Id="Rc4337f79a3944c25" /><Relationship Type="http://schemas.openxmlformats.org/officeDocument/2006/relationships/slide" Target="/ppt/slides/slide11.xml" Id="R0e8a6a5188434a92" /><Relationship Type="http://schemas.openxmlformats.org/officeDocument/2006/relationships/slide" Target="/ppt/slides/slide12.xml" Id="R7b9a3d7727484c04" /><Relationship Type="http://schemas.openxmlformats.org/officeDocument/2006/relationships/slide" Target="/ppt/slides/slide13.xml" Id="R782abebd7df2489a" /><Relationship Type="http://schemas.openxmlformats.org/officeDocument/2006/relationships/slide" Target="/ppt/slides/slide14.xml" Id="R12c630b8b9184ecb" /><Relationship Type="http://schemas.openxmlformats.org/officeDocument/2006/relationships/slide" Target="/ppt/slides/slide15.xml" Id="Rb984fa56e08b4e9e" /><Relationship Type="http://schemas.openxmlformats.org/officeDocument/2006/relationships/slide" Target="/ppt/slides/slide16.xml" Id="R9826e26e4d144eae" /><Relationship Type="http://schemas.openxmlformats.org/officeDocument/2006/relationships/slide" Target="/ppt/slides/slide17.xml" Id="R17cdb77a9e8a4754" /><Relationship Type="http://schemas.openxmlformats.org/officeDocument/2006/relationships/slide" Target="/ppt/slides/slide18.xml" Id="Rc91cf8e5240c48f5" /><Relationship Type="http://schemas.openxmlformats.org/officeDocument/2006/relationships/slide" Target="/ppt/slides/slide19.xml" Id="Ra18c45e853034e8d" /><Relationship Type="http://schemas.openxmlformats.org/officeDocument/2006/relationships/slide" Target="/ppt/slides/slide20.xml" Id="Rf3f9939d71db453f" /><Relationship Type="http://schemas.openxmlformats.org/officeDocument/2006/relationships/slide" Target="/ppt/slides/slide21.xml" Id="Rb97fd579cc374945" /><Relationship Type="http://schemas.openxmlformats.org/officeDocument/2006/relationships/slide" Target="/ppt/slides/slide22.xml" Id="Reb3b3422bf5844ce" /><Relationship Type="http://schemas.openxmlformats.org/officeDocument/2006/relationships/slide" Target="/ppt/slides/slide23.xml" Id="R6a0b10f203f04a56" /><Relationship Type="http://schemas.openxmlformats.org/officeDocument/2006/relationships/slide" Target="/ppt/slides/slide24.xml" Id="Rc143f49c652b44db" /><Relationship Type="http://schemas.openxmlformats.org/officeDocument/2006/relationships/slide" Target="/ppt/slides/slide25.xml" Id="R37d37a8db88c4db0" /><Relationship Type="http://schemas.openxmlformats.org/officeDocument/2006/relationships/slide" Target="/ppt/slides/slide26.xml" Id="Rfc3556a354794397" /><Relationship Type="http://schemas.openxmlformats.org/officeDocument/2006/relationships/slide" Target="/ppt/slides/slide27.xml" Id="R1f780b1fbdd14905" /><Relationship Type="http://schemas.openxmlformats.org/officeDocument/2006/relationships/slide" Target="/ppt/slides/slide28.xml" Id="R1a810c1b21174769" /><Relationship Type="http://schemas.openxmlformats.org/officeDocument/2006/relationships/slide" Target="/ppt/slides/slide29.xml" Id="Ra332b347291b47cd" /><Relationship Type="http://schemas.openxmlformats.org/officeDocument/2006/relationships/slide" Target="/ppt/slides/slide30.xml" Id="Rd91e2029d4f944ef" /><Relationship Type="http://schemas.openxmlformats.org/officeDocument/2006/relationships/slide" Target="/ppt/slides/slide31.xml" Id="R81d9947baef04e51" /><Relationship Type="http://schemas.openxmlformats.org/officeDocument/2006/relationships/slide" Target="/ppt/slides/slide32.xml" Id="R739c2a474f2a4261" /><Relationship Type="http://schemas.openxmlformats.org/officeDocument/2006/relationships/slide" Target="/ppt/slides/slide33.xml" Id="R76be24511f1f42f3" /><Relationship Type="http://schemas.openxmlformats.org/officeDocument/2006/relationships/slide" Target="/ppt/slides/slide34.xml" Id="R9e8ce97754e7478d" /><Relationship Type="http://schemas.openxmlformats.org/officeDocument/2006/relationships/slide" Target="/ppt/slides/slide35.xml" Id="Rc5745b8b0d254d11" /><Relationship Type="http://schemas.openxmlformats.org/officeDocument/2006/relationships/slide" Target="/ppt/slides/slide36.xml" Id="R37841ac203de48d4" /><Relationship Type="http://schemas.openxmlformats.org/officeDocument/2006/relationships/slide" Target="/ppt/slides/slide37.xml" Id="R681039186c7a46f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2edd80b51304ce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34b821173af4fb9" /><Relationship Type="http://schemas.openxmlformats.org/officeDocument/2006/relationships/notesMaster" Target="/ppt/notesMasters/notesMaster1.xml" Id="Rd36cb26c4e6145dd" /></Relationships>
</file>

<file path=ppt/notesSlides/_rels/notesSlide2.xml.rels>&#65279;<?xml version="1.0" encoding="utf-8"?><Relationships xmlns="http://schemas.openxmlformats.org/package/2006/relationships"><Relationship Type="http://schemas.openxmlformats.org/officeDocument/2006/relationships/slide" Target="/ppt/slides/slide2.xml" Id="R10b54dd50e56479a" /><Relationship Type="http://schemas.openxmlformats.org/officeDocument/2006/relationships/notesMaster" Target="/ppt/notesMasters/notesMaster1.xml" Id="R38aab3c6e4664f44" /></Relationships>
</file>

<file path=ppt/notesSlides/_rels/notesSlide3.xml.rels>&#65279;<?xml version="1.0" encoding="utf-8"?><Relationships xmlns="http://schemas.openxmlformats.org/package/2006/relationships"><Relationship Type="http://schemas.openxmlformats.org/officeDocument/2006/relationships/slide" Target="/ppt/slides/slide3.xml" Id="R178da7fdc2cc4b88" /><Relationship Type="http://schemas.openxmlformats.org/officeDocument/2006/relationships/notesMaster" Target="/ppt/notesMasters/notesMaster1.xml" Id="R92840b07b25e44eb" /></Relationships>
</file>

<file path=ppt/notesSlides/_rels/notesSlide4.xml.rels>&#65279;<?xml version="1.0" encoding="utf-8"?><Relationships xmlns="http://schemas.openxmlformats.org/package/2006/relationships"><Relationship Type="http://schemas.openxmlformats.org/officeDocument/2006/relationships/slide" Target="/ppt/slides/slide4.xml" Id="R22b1f9d5fd554a9d" /><Relationship Type="http://schemas.openxmlformats.org/officeDocument/2006/relationships/notesMaster" Target="/ppt/notesMasters/notesMaster1.xml" Id="R740e301573174843" /></Relationships>
</file>

<file path=ppt/notesSlides/_rels/notesSlide5.xml.rels>&#65279;<?xml version="1.0" encoding="utf-8"?><Relationships xmlns="http://schemas.openxmlformats.org/package/2006/relationships"><Relationship Type="http://schemas.openxmlformats.org/officeDocument/2006/relationships/slide" Target="/ppt/slides/slide5.xml" Id="Re765250966084217" /><Relationship Type="http://schemas.openxmlformats.org/officeDocument/2006/relationships/notesMaster" Target="/ppt/notesMasters/notesMaster1.xml" Id="Rd98bb8a233a14e11" /></Relationships>
</file>

<file path=ppt/notesSlides/_rels/notesSlide6.xml.rels>&#65279;<?xml version="1.0" encoding="utf-8"?><Relationships xmlns="http://schemas.openxmlformats.org/package/2006/relationships"><Relationship Type="http://schemas.openxmlformats.org/officeDocument/2006/relationships/slide" Target="/ppt/slides/slide6.xml" Id="Ra6992c40dd6a4ec5" /><Relationship Type="http://schemas.openxmlformats.org/officeDocument/2006/relationships/notesMaster" Target="/ppt/notesMasters/notesMaster1.xml" Id="Rb1f1d682335f4424" /></Relationships>
</file>

<file path=ppt/notesSlides/_rels/notesSlide7.xml.rels>&#65279;<?xml version="1.0" encoding="utf-8"?><Relationships xmlns="http://schemas.openxmlformats.org/package/2006/relationships"><Relationship Type="http://schemas.openxmlformats.org/officeDocument/2006/relationships/slide" Target="/ppt/slides/slide7.xml" Id="Rcb0cbc9700b84f59" /><Relationship Type="http://schemas.openxmlformats.org/officeDocument/2006/relationships/notesMaster" Target="/ppt/notesMasters/notesMaster1.xml" Id="R17a94b84890844a0" /></Relationships>
</file>

<file path=ppt/notesSlides/_rels/notesSlide8.xml.rels>&#65279;<?xml version="1.0" encoding="utf-8"?><Relationships xmlns="http://schemas.openxmlformats.org/package/2006/relationships"><Relationship Type="http://schemas.openxmlformats.org/officeDocument/2006/relationships/slide" Target="/ppt/slides/slide8.xml" Id="R02a59acc29da40ba" /><Relationship Type="http://schemas.openxmlformats.org/officeDocument/2006/relationships/notesMaster" Target="/ppt/notesMasters/notesMaster1.xml" Id="R93b17cbe9dc8483e" /></Relationships>
</file>

<file path=ppt/notesSlides/_rels/notesSlide9.xml.rels>&#65279;<?xml version="1.0" encoding="utf-8"?><Relationships xmlns="http://schemas.openxmlformats.org/package/2006/relationships"><Relationship Type="http://schemas.openxmlformats.org/officeDocument/2006/relationships/slide" Target="/ppt/slides/slide9.xml" Id="R5def8a1565104bb6" /><Relationship Type="http://schemas.openxmlformats.org/officeDocument/2006/relationships/notesMaster" Target="/ppt/notesMasters/notesMaster1.xml" Id="R00c20641f781477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3623fac40974dd3" /><Relationship Type="http://schemas.openxmlformats.org/officeDocument/2006/relationships/notesMaster" Target="/ppt/notesMasters/notesMaster1.xml" Id="R907b50844ed140a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a402f8ab4904fe0" /><Relationship Type="http://schemas.openxmlformats.org/officeDocument/2006/relationships/notesMaster" Target="/ppt/notesMasters/notesMaster1.xml" Id="Rb8d8184861bb4bd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b8c7d6e970447bb" /><Relationship Type="http://schemas.openxmlformats.org/officeDocument/2006/relationships/notesMaster" Target="/ppt/notesMasters/notesMaster1.xml" Id="R195051e0d5ed407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ae6df201b254707" /><Relationship Type="http://schemas.openxmlformats.org/officeDocument/2006/relationships/notesMaster" Target="/ppt/notesMasters/notesMaster1.xml" Id="Rc32599308459420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8afe88c142f47f9" /><Relationship Type="http://schemas.openxmlformats.org/officeDocument/2006/relationships/notesMaster" Target="/ppt/notesMasters/notesMaster1.xml" Id="R55581fce626040f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70ba12cd51b4230" /><Relationship Type="http://schemas.openxmlformats.org/officeDocument/2006/relationships/notesMaster" Target="/ppt/notesMasters/notesMaster1.xml" Id="Re0271110e66e46c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59559a41a2948ad" /><Relationship Type="http://schemas.openxmlformats.org/officeDocument/2006/relationships/notesMaster" Target="/ppt/notesMasters/notesMaster1.xml" Id="Rd1f921463ff04b4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9f294c7bfe6d45e0" /><Relationship Type="http://schemas.openxmlformats.org/officeDocument/2006/relationships/notesMaster" Target="/ppt/notesMasters/notesMaster1.xml" Id="Ra2266d49e50348e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774f5daefd494211" /><Relationship Type="http://schemas.openxmlformats.org/officeDocument/2006/relationships/notesMaster" Target="/ppt/notesMasters/notesMaster1.xml" Id="R06d03b20e583459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8181d32e71044aa" /><Relationship Type="http://schemas.openxmlformats.org/officeDocument/2006/relationships/notesMaster" Target="/ppt/notesMasters/notesMaster1.xml" Id="Raa293145a4734599"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23867e326414f93" /><Relationship Type="http://schemas.openxmlformats.org/officeDocument/2006/relationships/notesMaster" Target="/ppt/notesMasters/notesMaster1.xml" Id="R15c0405f81e2494b"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afcb2f0fb4a84a20" /><Relationship Type="http://schemas.openxmlformats.org/officeDocument/2006/relationships/notesMaster" Target="/ppt/notesMasters/notesMaster1.xml" Id="Rd0d9cc174cf54892"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e49868682ee14ecc" /><Relationship Type="http://schemas.openxmlformats.org/officeDocument/2006/relationships/notesMaster" Target="/ppt/notesMasters/notesMaster1.xml" Id="R9120b3025173418b"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68bd5ebb84d348bf" /><Relationship Type="http://schemas.openxmlformats.org/officeDocument/2006/relationships/notesMaster" Target="/ppt/notesMasters/notesMaster1.xml" Id="R79b90cd08c3e44b7"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58f3d7546fcf4cff" /><Relationship Type="http://schemas.openxmlformats.org/officeDocument/2006/relationships/notesMaster" Target="/ppt/notesMasters/notesMaster1.xml" Id="R1b54fd86b46940d7"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2f5f1b5cf4df4af4" /><Relationship Type="http://schemas.openxmlformats.org/officeDocument/2006/relationships/notesMaster" Target="/ppt/notesMasters/notesMaster1.xml" Id="R10028308a0b14628"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148691603a664a36" /><Relationship Type="http://schemas.openxmlformats.org/officeDocument/2006/relationships/notesMaster" Target="/ppt/notesMasters/notesMaster1.xml" Id="Rfb9d004077bb4db1"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2693ed87e15344f8" /><Relationship Type="http://schemas.openxmlformats.org/officeDocument/2006/relationships/notesMaster" Target="/ppt/notesMasters/notesMaster1.xml" Id="Rc88aa70b322d4e56"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3d3a5cef82c946bb" /><Relationship Type="http://schemas.openxmlformats.org/officeDocument/2006/relationships/notesMaster" Target="/ppt/notesMasters/notesMaster1.xml" Id="Rce31cb83402040b3"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90aa14533d74415b" /><Relationship Type="http://schemas.openxmlformats.org/officeDocument/2006/relationships/notesMaster" Target="/ppt/notesMasters/notesMaster1.xml" Id="R2a750da7771e4edf"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951278d99d0b4c2e" /><Relationship Type="http://schemas.openxmlformats.org/officeDocument/2006/relationships/notesMaster" Target="/ppt/notesMasters/notesMaster1.xml" Id="Rf77ccecdc5274c7d"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2d298126f0fa457b" /><Relationship Type="http://schemas.openxmlformats.org/officeDocument/2006/relationships/notesMaster" Target="/ppt/notesMasters/notesMaster1.xml" Id="R715429e6f28240ef"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b1efb79367054c83" /><Relationship Type="http://schemas.openxmlformats.org/officeDocument/2006/relationships/notesMaster" Target="/ppt/notesMasters/notesMaster1.xml" Id="R256d6c7e68aa484a"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94487feb182b4360" /><Relationship Type="http://schemas.openxmlformats.org/officeDocument/2006/relationships/notesMaster" Target="/ppt/notesMasters/notesMaster1.xml" Id="R1574a97171354a48"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10011fd7a2434023" /><Relationship Type="http://schemas.openxmlformats.org/officeDocument/2006/relationships/notesMaster" Target="/ppt/notesMasters/notesMaster1.xml" Id="Rb4546951ea844079"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0e23fec9094e428d" /><Relationship Type="http://schemas.openxmlformats.org/officeDocument/2006/relationships/notesMaster" Target="/ppt/notesMasters/notesMaster1.xml" Id="Re01038f9389a4689"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5c39d961ae094927" /><Relationship Type="http://schemas.openxmlformats.org/officeDocument/2006/relationships/notesMaster" Target="/ppt/notesMasters/notesMaster1.xml" Id="R299ca26f711c4062"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2772becedbfa40a5" /><Relationship Type="http://schemas.openxmlformats.org/officeDocument/2006/relationships/notesMaster" Target="/ppt/notesMasters/notesMaster1.xml" Id="R517d1f610c27441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Broadcasting, Media Rights, and the Battle for Attention</a:t>
            </a:r>
          </a:p>
          <a:p xmlns:a="http://schemas.openxmlformats.org/drawingml/2006/main">
            <a:r>
              <a:t>Mode: Lesson</a:t>
            </a:r>
          </a:p>
          <a:p xmlns:a="http://schemas.openxmlformats.org/drawingml/2006/main">
            <a:r>
              <a:t/>
            </a:r>
          </a:p>
          <a:p xmlns:a="http://schemas.openxmlformats.org/drawingml/2006/main">
            <a:r>
              <a:t>The puzzle links scarce simultaneous attention to rights packaging and distribution. Streaming is a changing technology; the durable economics concerns functions, costs, incentives, and risk.</a:t>
            </a:r>
          </a:p>
          <a:p xmlns:a="http://schemas.openxmlformats.org/drawingml/2006/main">
            <a:r>
              <a:t/>
            </a:r>
          </a:p>
          <a:p xmlns:a="http://schemas.openxmlformats.org/drawingml/2006/main">
            <a:r>
              <a:t>[Sources]</a:t>
            </a:r>
          </a:p>
          <a:p xmlns:a="http://schemas.openxmlformats.org/drawingml/2006/main">
            <a:r>
              <a:t>- draft-chapters/ch06-broadcasting-media-rights-and-attention.md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Learning Goals</a:t>
            </a:r>
          </a:p>
          <a:p xmlns:a="http://schemas.openxmlformats.org/drawingml/2006/main">
            <a:r>
              <a:t>Mode: Lesson</a:t>
            </a:r>
          </a:p>
          <a:p xmlns:a="http://schemas.openxmlformats.org/drawingml/2006/main">
            <a:r>
              <a:t/>
            </a:r>
          </a:p>
          <a:p xmlns:a="http://schemas.openxmlformats.org/drawingml/2006/main">
            <a:r>
              <a:t>These organize the full learning goals into a lecture route. The deck follows the chapter’s sections; optional arithmetic and assignments appear at the end.</a:t>
            </a:r>
          </a:p>
          <a:p xmlns:a="http://schemas.openxmlformats.org/drawingml/2006/main">
            <a:r>
              <a:t/>
            </a:r>
          </a:p>
          <a:p xmlns:a="http://schemas.openxmlformats.org/drawingml/2006/main">
            <a:r>
              <a:t>[Sources]</a:t>
            </a:r>
          </a:p>
          <a:p xmlns:a="http://schemas.openxmlformats.org/drawingml/2006/main">
            <a:r>
              <a:t>- draft-chapters/ch06-broadcasting-media-rights-and-attention.md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Attention Is Scarce</a:t>
            </a:r>
          </a:p>
          <a:p xmlns:a="http://schemas.openxmlformats.org/drawingml/2006/main">
            <a:r>
              <a:t>Mode: Lesson</a:t>
            </a:r>
          </a:p>
          <a:p xmlns:a="http://schemas.openxmlformats.org/drawingml/2006/main">
            <a:r>
              <a:t/>
            </a:r>
          </a:p>
          <a:p xmlns:a="http://schemas.openxmlformats.org/drawingml/2006/main">
            <a:r>
              <a:t>Keep the supply of outlets, allocation of attention, and access to a particular sport distinct. They interact but are not interchangeable claims.</a:t>
            </a:r>
          </a:p>
          <a:p xmlns:a="http://schemas.openxmlformats.org/drawingml/2006/main">
            <a:r>
              <a:t/>
            </a:r>
          </a:p>
          <a:p xmlns:a="http://schemas.openxmlformats.org/drawingml/2006/main">
            <a:r>
              <a:t>[Sources]</a:t>
            </a:r>
          </a:p>
          <a:p xmlns:a="http://schemas.openxmlformats.org/drawingml/2006/main">
            <a:r>
              <a:t>- draft-chapters/ch06-broadcasting-media-rights-and-attention.md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Attention Is Scarce</a:t>
            </a:r>
          </a:p>
          <a:p xmlns:a="http://schemas.openxmlformats.org/drawingml/2006/main">
            <a:r>
              <a:t>Mode: Lesson</a:t>
            </a:r>
          </a:p>
          <a:p xmlns:a="http://schemas.openxmlformats.org/drawingml/2006/main">
            <a:r>
              <a:t/>
            </a:r>
          </a:p>
          <a:p xmlns:a="http://schemas.openxmlformats.org/drawingml/2006/main">
            <a:r>
              <a:t>Condenses Table 6.1 while keeping its distinct measures. TV-set use is not all entertainment. Sunday differences do not alone identify football’s causal effect. NFL average audience is not unique reach; expanded out-of-home and Big Data + Panel measurement complicate year-to-year comparisons.</a:t>
            </a:r>
          </a:p>
          <a:p xmlns:a="http://schemas.openxmlformats.org/drawingml/2006/main">
            <a:r>
              <a:t/>
            </a:r>
          </a:p>
          <a:p xmlns:a="http://schemas.openxmlformats.org/drawingml/2006/main">
            <a:r>
              <a:t>[Sources]</a:t>
            </a:r>
          </a:p>
          <a:p xmlns:a="http://schemas.openxmlformats.org/drawingml/2006/main">
            <a:r>
              <a:t>- draft-chapters/ch06-broadcasting-media-rights-and-attention.md</a:t>
            </a:r>
          </a:p>
          <a:p xmlns:a="http://schemas.openxmlformats.org/drawingml/2006/main">
            <a:r>
              <a:t>- Nielsen, “Need to Know: What Is Media Fragmentation and How to Reach Today's Audiences?”, 2025, accessed August 15, 2026, &lt;https://www.nielsen.com/insights/2025/what-is-media-fragmentation-reaching-audiences/&gt;; Nielsen, “Streaming Reaches Historic TV Milestone, Eclipses Combined Broadcast and Cable Viewing for First Time,” June 17, 2025, &lt;https://www.nielsen.com/news-center/2025/streaming-reaches-historic-tv-milestone-eclipses-combined-broadcast-and-cable-viewing-for-first-time/&gt;. The 44.8 and 44.2 percent figures describe shares of U.S. television-set use in May 2025, not all entertainment time.</a:t>
            </a:r>
          </a:p>
          <a:p xmlns:a="http://schemas.openxmlformats.org/drawingml/2006/main">
            <a:r>
              <a:t>- Nielsen, “Nielsen's The Gauge: NFL Viewership Underscores How Sports Are Redefining Audience Behavior,” November 18, 2025, accessed August 15, 2026, &lt;https://www.nielsen.com/news-center/2025/nielsens-the-gauge-nfl-viewership-underscores-how-sports-are-redefining-audience-behavior/&gt;. The Sunday comparison uses October 2025 television-use shares.</a:t>
            </a:r>
          </a:p>
          <a:p xmlns:a="http://schemas.openxmlformats.org/drawingml/2006/main">
            <a:r>
              <a:t>- National Football League, “NFL Sees Second-Highest Regular Season Average Viewership Since 1988 at 18.7M, Up 10% from 2024,” January 2026, accessed August 15, 2026, &lt;https://www.nfl.com/news/nfl-sees-second-highest-regular-season-average-viewership-since-1988&gt;. The release notes the adoption of Nielsen Big Data + Panel and expanded out-of-home measurement, which complicate comparisons with earlier seasons.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Attention Is Scarce</a:t>
            </a:r>
          </a:p>
          <a:p xmlns:a="http://schemas.openxmlformats.org/drawingml/2006/main">
            <a:r>
              <a:t>Mode: Current case</a:t>
            </a:r>
          </a:p>
          <a:p xmlns:a="http://schemas.openxmlformats.org/drawingml/2006/main">
            <a:r>
              <a:t/>
            </a:r>
          </a:p>
          <a:p xmlns:a="http://schemas.openxmlformats.org/drawingml/2006/main">
            <a:r>
              <a:t>The chapter’s August 2026 snapshot includes Bills–Broncos on Netflix at Christmas nationally, with participating-team home-market OTA availability under NFL policy. Congressional hearings and a proposed bill establish scrutiny, not an enacted new access mandate. Retain the dated snapshot, not an updated legal claim.</a:t>
            </a:r>
          </a:p>
          <a:p xmlns:a="http://schemas.openxmlformats.org/drawingml/2006/main">
            <a:r>
              <a:t/>
            </a:r>
          </a:p>
          <a:p xmlns:a="http://schemas.openxmlformats.org/drawingml/2006/main">
            <a:r>
              <a:t>[Sources]</a:t>
            </a:r>
          </a:p>
          <a:p xmlns:a="http://schemas.openxmlformats.org/drawingml/2006/main">
            <a:r>
              <a:t>- draft-chapters/ch06-broadcasting-media-rights-and-attention.md</a:t>
            </a:r>
          </a:p>
          <a:p xmlns:a="http://schemas.openxmlformats.org/drawingml/2006/main">
            <a:r>
              <a:t>- National Football League, “2026 NFL Schedule Release: Packers–Rams, Chiefs–Bills, Broncos–Steelers Highlight Thanksgiving Week,” May 14, 2026, &lt;https://www.nfl.com/news/thanksgiving-2026-nfl-schedule-release&gt;; National Football League, “2026 NFL Schedule Release: Packers–Bears, Bills–Broncos, Rams–Seahawks in Christmas Tripleheader,” May 14, 2026, &lt;https://www.nfl.com/news/christmas-netflix-2026-nfl-schedule-release&gt;; Joe Reedy, “From Week 1 to Super Bowl Week, Netflix's New NFL Footprint Takes Shape Through 2029,” Associated Press, May 13, 2026, &lt;https://apnews.com/article/nfl-netflix-39b8708a8ca00c52eb4ce3cebb3795de&gt;. The listed outlets describe the national packages. Under NFL policy, games otherwise exclusive to cable or streaming remain available over the air in the participating teams' home markets.</a:t>
            </a:r>
          </a:p>
          <a:p xmlns:a="http://schemas.openxmlformats.org/drawingml/2006/main">
            <a:r>
              <a:t>- U.S. Senate Committee on Commerce, Science, and Transportation, “Field of Streams: The New Channel Guide for Sports Fans,” hearing, May 6, 2025, &lt;https://www.congress.gov/event/119th-congress/senate-event/336925/text&gt;; U.S. House Committee on the Judiciary, “Examining the Sports Broadcasting Act,” hearing, June 10, 2026, &lt;https://judiciary.house.gov/committee-activity/hearings/examining-sports-broadcasting-act&gt;; *For the Fans Act*, S. 4301, 119th Congress, introduced April 15, 2026, &lt;https://www.govinfo.gov/app/details/BILLS-119s4301is&gt;; Ben Nuckols, “Congress Asks NFL Commissioner to Testify on TV Deals,” Associated Press, June 1, 2026, &lt;https://apnews.com/article/nfl-congress-goodell-broadcast-streaming-13f518be470d8942a79bad00b77c94fb&gt;. The congressional hearings and proposed bill establish that scrutiny is real, not that Congress has enacted a new access mandate. The NFL told the Associated Press that 87 percent of its games were available on free television and that streaming-exclusive games remained available over the air in the participating teams' home markets.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Why Live Sports Can Still Aggregate An Audience</a:t>
            </a:r>
          </a:p>
          <a:p xmlns:a="http://schemas.openxmlformats.org/drawingml/2006/main">
            <a:r>
              <a:t>Mode: Lesson</a:t>
            </a:r>
          </a:p>
          <a:p xmlns:a="http://schemas.openxmlformats.org/drawingml/2006/main">
            <a:r>
              <a:t/>
            </a:r>
          </a:p>
          <a:p xmlns:a="http://schemas.openxmlformats.org/drawingml/2006/main">
            <a:r>
              <a:t>This introduces the uncertainty-of-outcome hypothesis, developed in Chapter 9. More uncertainty is not automatically better for every fan. Spoilers and social conversation help explain simultaneous demand.</a:t>
            </a:r>
          </a:p>
          <a:p xmlns:a="http://schemas.openxmlformats.org/drawingml/2006/main">
            <a:r>
              <a:t/>
            </a:r>
          </a:p>
          <a:p xmlns:a="http://schemas.openxmlformats.org/drawingml/2006/main">
            <a:r>
              <a:t>[Sources]</a:t>
            </a:r>
          </a:p>
          <a:p xmlns:a="http://schemas.openxmlformats.org/drawingml/2006/main">
            <a:r>
              <a:t>- draft-chapters/ch06-broadcasting-media-rights-and-attention.md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Why Live Sports Can Still Aggregate An Audience</a:t>
            </a:r>
          </a:p>
          <a:p xmlns:a="http://schemas.openxmlformats.org/drawingml/2006/main">
            <a:r>
              <a:t>Mode: Lesson</a:t>
            </a:r>
          </a:p>
          <a:p xmlns:a="http://schemas.openxmlformats.org/drawingml/2006/main">
            <a:r>
              <a:t/>
            </a:r>
          </a:p>
          <a:p xmlns:a="http://schemas.openxmlformats.org/drawingml/2006/main">
            <a:r>
              <a:t>NFL-scale reach is unusually scarce, not literally the only way to advertise broadly. Overlapping viewers and duplicate impressions complicate comparisons. A high average audience does not by itself reveal unique reach.</a:t>
            </a:r>
          </a:p>
          <a:p xmlns:a="http://schemas.openxmlformats.org/drawingml/2006/main">
            <a:r>
              <a:t/>
            </a:r>
          </a:p>
          <a:p xmlns:a="http://schemas.openxmlformats.org/drawingml/2006/main">
            <a:r>
              <a:t>[Sources]</a:t>
            </a:r>
          </a:p>
          <a:p xmlns:a="http://schemas.openxmlformats.org/drawingml/2006/main">
            <a:r>
              <a:t>- draft-chapters/ch06-broadcasting-media-rights-and-attention.md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The Media-Rights Value Chain</a:t>
            </a:r>
          </a:p>
          <a:p xmlns:a="http://schemas.openxmlformats.org/drawingml/2006/main">
            <a:r>
              <a:t>Mode: Lesson</a:t>
            </a:r>
          </a:p>
          <a:p xmlns:a="http://schemas.openxmlformats.org/drawingml/2006/main">
            <a:r>
              <a:t/>
            </a:r>
          </a:p>
          <a:p xmlns:a="http://schemas.openxmlformats.org/drawingml/2006/main">
            <a:r>
              <a:t>Arrows identify products and rights, not the direction of every payment. The platform normally pays the rights holder; subscribers and advertisers can pay the platform. Broadcasters also provide production, distribution, promotion, billing, and risk bearing.</a:t>
            </a:r>
          </a:p>
          <a:p xmlns:a="http://schemas.openxmlformats.org/drawingml/2006/main">
            <a:r>
              <a:t/>
            </a:r>
          </a:p>
          <a:p xmlns:a="http://schemas.openxmlformats.org/drawingml/2006/main">
            <a:r>
              <a:t>[Sources]</a:t>
            </a:r>
          </a:p>
          <a:p xmlns:a="http://schemas.openxmlformats.org/drawingml/2006/main">
            <a:r>
              <a:t>- draft-chapters/ch06-broadcasting-media-rights-and-attention.md</a:t>
            </a:r>
          </a:p>
          <a:p xmlns:a="http://schemas.openxmlformats.org/drawingml/2006/main">
            <a:r>
              <a:t>- Jean-Charles Rochet and Jean Tirole, “Platform Competition in Two-Sided Markets,” *Journal of the European Economic Association* 1, no. 4 (2003): 990–1029, &lt;https://doi.org/10.1162/154247603322493212&gt;. The chapter uses the article for the cross-side-effects logic while separating the platform relationship from the upstream purchase of sports rights.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The Media-Rights Value Chain</a:t>
            </a:r>
          </a:p>
          <a:p xmlns:a="http://schemas.openxmlformats.org/drawingml/2006/main">
            <a:r>
              <a:t>Mode: Lesson</a:t>
            </a:r>
          </a:p>
          <a:p xmlns:a="http://schemas.openxmlformats.org/drawingml/2006/main">
            <a:r>
              <a:t/>
            </a:r>
          </a:p>
          <a:p xmlns:a="http://schemas.openxmlformats.org/drawingml/2006/main">
            <a:r>
              <a:t>Cross-side effects do not imply that viewers always like more ads. Keep the upstream rights purchase separate from the downstream platform relationship. Later bidding analysis uses these complementarities.</a:t>
            </a:r>
          </a:p>
          <a:p xmlns:a="http://schemas.openxmlformats.org/drawingml/2006/main">
            <a:r>
              <a:t/>
            </a:r>
          </a:p>
          <a:p xmlns:a="http://schemas.openxmlformats.org/drawingml/2006/main">
            <a:r>
              <a:t>[Sources]</a:t>
            </a:r>
          </a:p>
          <a:p xmlns:a="http://schemas.openxmlformats.org/drawingml/2006/main">
            <a:r>
              <a:t>- draft-chapters/ch06-broadcasting-media-rights-and-attention.md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The Cable Bundle</a:t>
            </a:r>
          </a:p>
          <a:p xmlns:a="http://schemas.openxmlformats.org/drawingml/2006/main">
            <a:r>
              <a:t>Mode: Lesson</a:t>
            </a:r>
          </a:p>
          <a:p xmlns:a="http://schemas.openxmlformats.org/drawingml/2006/main">
            <a:r>
              <a:t/>
            </a:r>
          </a:p>
          <a:p xmlns:a="http://schemas.openxmlformats.org/drawingml/2006/main">
            <a:r>
              <a:t>Bundling can pool willingness to pay across heterogeneous households and lower search costs, but outcomes depend on the bundle. Advertising adds another revenue stream. Do not say a channel’s unknown fee times subscribers equals standalone profit.</a:t>
            </a:r>
          </a:p>
          <a:p xmlns:a="http://schemas.openxmlformats.org/drawingml/2006/main">
            <a:r>
              <a:t/>
            </a:r>
          </a:p>
          <a:p xmlns:a="http://schemas.openxmlformats.org/drawingml/2006/main">
            <a:r>
              <a:t>[Sources]</a:t>
            </a:r>
          </a:p>
          <a:p xmlns:a="http://schemas.openxmlformats.org/drawingml/2006/main">
            <a:r>
              <a:t>- draft-chapters/ch06-broadcasting-media-rights-and-attention.md</a:t>
            </a:r>
          </a:p>
          <a:p xmlns:a="http://schemas.openxmlformats.org/drawingml/2006/main">
            <a:r>
              <a:t>- Gregory S. Crawford, “The Discriminatory Incentives to Bundle in the Cable Television Industry,” *Quantitative Marketing and Economics* 6, no. 1 (2008): 41–78, &lt;https://doi.org/10.1007/s11129-007-9031-7&gt;. The study finds qualified rather than universal support for the discriminatory-bundling mechanism, which is why the chapter does not claim that every channel bundle works identically.</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The Cable Bundle</a:t>
            </a:r>
          </a:p>
          <a:p xmlns:a="http://schemas.openxmlformats.org/drawingml/2006/main">
            <a:r>
              <a:t>Mode: Lesson</a:t>
            </a:r>
          </a:p>
          <a:p xmlns:a="http://schemas.openxmlformats.org/drawingml/2006/main">
            <a:r>
              <a:t/>
            </a:r>
          </a:p>
          <a:p xmlns:a="http://schemas.openxmlformats.org/drawingml/2006/main">
            <a:r>
              <a:t>Losing low-intensity viewers as payers can require other revenues, cost changes, or a new price structure. Distinguish lower household expenditure for a particular chooser from lower per-channel prices for every consumer.</a:t>
            </a:r>
          </a:p>
          <a:p xmlns:a="http://schemas.openxmlformats.org/drawingml/2006/main">
            <a:r>
              <a:t/>
            </a:r>
          </a:p>
          <a:p xmlns:a="http://schemas.openxmlformats.org/drawingml/2006/main">
            <a:r>
              <a:t>[Sources]</a:t>
            </a:r>
          </a:p>
          <a:p xmlns:a="http://schemas.openxmlformats.org/drawingml/2006/main">
            <a:r>
              <a:t>- draft-chapters/ch06-broadcasting-media-rights-and-attention.md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ESPN: From Bundle Anchor To Direct Distribution</a:t>
            </a:r>
          </a:p>
          <a:p xmlns:a="http://schemas.openxmlformats.org/drawingml/2006/main">
            <a:r>
              <a:t>Mode: Lesson</a:t>
            </a:r>
          </a:p>
          <a:p xmlns:a="http://schemas.openxmlformats.org/drawingml/2006/main">
            <a:r>
              <a:t/>
            </a:r>
          </a:p>
          <a:p xmlns:a="http://schemas.openxmlformats.org/drawingml/2006/main">
            <a:r>
              <a:t>Selected observations from the chapter’s 2015–2025 dataset. Endpoints imply a decline of 31 million, about 33.7%. Annual report definitions and estimation methods change; the full series includes a 2019–2020 increase and is not a uniform annual decline. Do not equate linear subscribers with all ESPN users.</a:t>
            </a:r>
          </a:p>
          <a:p xmlns:a="http://schemas.openxmlformats.org/drawingml/2006/main">
            <a:r>
              <a:t/>
            </a:r>
          </a:p>
          <a:p xmlns:a="http://schemas.openxmlformats.org/drawingml/2006/main">
            <a:r>
              <a:t>[Sources]</a:t>
            </a:r>
          </a:p>
          <a:p xmlns:a="http://schemas.openxmlformats.org/drawingml/2006/main">
            <a:r>
              <a:t>- draft-chapters/ch06-broadcasting-media-rights-and-attention.md</a:t>
            </a:r>
          </a:p>
          <a:p xmlns:a="http://schemas.openxmlformats.org/drawingml/2006/main">
            <a:r>
              <a:t>- The Walt Disney Company annual reports for fiscal years 2015–2025. The extracted observations, exact report links, page locators, and changing subscriber definitions are documented in the project dataset `data/ch06/espn-linear-subscribers-2015-2025.csv`. The 2025 report is available at &lt;https://investors.thewaltdisneycompany.com/files/doc_financials/2025/ar/2025-Annual-Report.pdf&gt;.</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ESPN: From Bundle Anchor To Direct Distribution</a:t>
            </a:r>
          </a:p>
          <a:p xmlns:a="http://schemas.openxmlformats.org/drawingml/2006/main">
            <a:r>
              <a:t>Mode: Lesson</a:t>
            </a:r>
          </a:p>
          <a:p xmlns:a="http://schemas.openxmlformats.org/drawingml/2006/main">
            <a:r>
              <a:t/>
            </a:r>
          </a:p>
          <a:p xmlns:a="http://schemas.openxmlformats.org/drawingml/2006/main">
            <a:r>
              <a:t>Domestic ESPN advertising revenue was $4.273 billion in the cited report. These are defined accounting categories, not an inferred per-household carriage fee. A subscriber floor is conditional on costs, prices, churn, and revenue—not a known fixed number.</a:t>
            </a:r>
          </a:p>
          <a:p xmlns:a="http://schemas.openxmlformats.org/drawingml/2006/main">
            <a:r>
              <a:t/>
            </a:r>
          </a:p>
          <a:p xmlns:a="http://schemas.openxmlformats.org/drawingml/2006/main">
            <a:r>
              <a:t>[Sources]</a:t>
            </a:r>
          </a:p>
          <a:p xmlns:a="http://schemas.openxmlformats.org/drawingml/2006/main">
            <a:r>
              <a:t>- draft-chapters/ch06-broadcasting-media-rights-and-attention.md</a:t>
            </a:r>
          </a:p>
          <a:p xmlns:a="http://schemas.openxmlformats.org/drawingml/2006/main">
            <a:r>
              <a:t>- The Walt Disney Company, *2025 Annual Report*, pp. 21, 74–76 and 91, &lt;https://investors.thewaltdisneycompany.com/files/doc_financials/2025/ar/2025-Annual-Report.pdf&gt;. The cited revenue is gross domestic ESPN affiliate and subscription revenue, not a per-channel carriage fee or standalone profit measure. The report also states that ESPN's direct service began in August 2025.</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ESPN: From Bundle Anchor To Direct Distribution</a:t>
            </a:r>
          </a:p>
          <a:p xmlns:a="http://schemas.openxmlformats.org/drawingml/2006/main">
            <a:r>
              <a:t>Mode: Lesson</a:t>
            </a:r>
          </a:p>
          <a:p xmlns:a="http://schemas.openxmlformats.org/drawingml/2006/main">
            <a:r>
              <a:t/>
            </a:r>
          </a:p>
          <a:p xmlns:a="http://schemas.openxmlformats.org/drawingml/2006/main">
            <a:r>
              <a:t>The NFL transaction involved NFL Network, Fantasy, and specified RedZone distribution assets; retained NFL rights mean this was not a purchase of the entire league’s media business. The chapter also covers ESPN’s 2026–2028 MLB.TV sales and midweek rights. Use this as an institutional example, not a claim that aggregation has ended.</a:t>
            </a:r>
          </a:p>
          <a:p xmlns:a="http://schemas.openxmlformats.org/drawingml/2006/main">
            <a:r>
              <a:t/>
            </a:r>
          </a:p>
          <a:p xmlns:a="http://schemas.openxmlformats.org/drawingml/2006/main">
            <a:r>
              <a:t>[Sources]</a:t>
            </a:r>
          </a:p>
          <a:p xmlns:a="http://schemas.openxmlformats.org/drawingml/2006/main">
            <a:r>
              <a:t>- draft-chapters/ch06-broadcasting-media-rights-and-attention.md</a:t>
            </a:r>
          </a:p>
          <a:p xmlns:a="http://schemas.openxmlformats.org/drawingml/2006/main">
            <a:r>
              <a:t>- The Walt Disney Company, *2025 Annual Report*, pp. 21, 74–76 and 91, &lt;https://investors.thewaltdisneycompany.com/files/doc_financials/2025/ar/2025-Annual-Report.pdf&gt;. The cited revenue is gross domestic ESPN affiliate and subscription revenue, not a per-channel carriage fee or standalone profit measure. The report also states that ESPN's direct service began in August 2025.</a:t>
            </a:r>
          </a:p>
          <a:p xmlns:a="http://schemas.openxmlformats.org/drawingml/2006/main">
            <a:r>
              <a:t>- National Football League, “NFL Partnerships,” accessed August 15, 2026, &lt;https://www.nfl.com/partners/nfln-partners-update&gt;, reports that the ESPN–NFL transactions closed January 31, 2026. For the assets, retained rights, and equity structure, see National Football League, “ESPN Acquiring NFL Network, Other NFL Media Assets in Exchange for 10 Percent Equity Stake in ESPN,” August 6, 2025, &lt;https://www.nfl.com/news/espn-acquiring-nfl-network-other-nfl-media-assets-in-exchange-for-10-percent-equity-stake-in-espn&gt;. For ESPN's MLB.TV sales rights and midweek package, see Major League Baseball, “MLB Announces New 3-Year Rights Deals with ESPN, NBC, Netflix,” November 19, 2025, &lt;https://www.mlb.com/news/mlb-announces-media-rights-deals-with-espn-nbc-netflix&gt;.</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Direct-To-Consumer Does Not Mean Doing Everything Yourself</a:t>
            </a:r>
          </a:p>
          <a:p xmlns:a="http://schemas.openxmlformats.org/drawingml/2006/main">
            <a:r>
              <a:t>Mode: Lesson</a:t>
            </a:r>
          </a:p>
          <a:p xmlns:a="http://schemas.openxmlformats.org/drawingml/2006/main">
            <a:r>
              <a:t/>
            </a:r>
          </a:p>
          <a:p xmlns:a="http://schemas.openxmlformats.org/drawingml/2006/main">
            <a:r>
              <a:t>Moving functions from one contract to another does not remove their resource cost. Compare guaranteed receipts with residual upside/downside, customer acquisition, churn, technical reliability, and promotion.</a:t>
            </a:r>
          </a:p>
          <a:p xmlns:a="http://schemas.openxmlformats.org/drawingml/2006/main">
            <a:r>
              <a:t/>
            </a:r>
          </a:p>
          <a:p xmlns:a="http://schemas.openxmlformats.org/drawingml/2006/main">
            <a:r>
              <a:t>[Sources]</a:t>
            </a:r>
          </a:p>
          <a:p xmlns:a="http://schemas.openxmlformats.org/drawingml/2006/main">
            <a:r>
              <a:t>- draft-chapters/ch06-broadcasting-media-rights-and-attention.md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From The Bundle To Fragmentation—And Back Toward Bundles</a:t>
            </a:r>
          </a:p>
          <a:p xmlns:a="http://schemas.openxmlformats.org/drawingml/2006/main">
            <a:r>
              <a:t>Mode: Lesson</a:t>
            </a:r>
          </a:p>
          <a:p xmlns:a="http://schemas.openxmlformats.org/drawingml/2006/main">
            <a:r>
              <a:t/>
            </a:r>
          </a:p>
          <a:p xmlns:a="http://schemas.openxmlformats.org/drawingml/2006/main">
            <a:r>
              <a:t>Distinguish bundling rights, billing, discovery, and distribution. A service can integrate the front end while underlying rights remain divided. The economic functions survive technological change.</a:t>
            </a:r>
          </a:p>
          <a:p xmlns:a="http://schemas.openxmlformats.org/drawingml/2006/main">
            <a:r>
              <a:t/>
            </a:r>
          </a:p>
          <a:p xmlns:a="http://schemas.openxmlformats.org/drawingml/2006/main">
            <a:r>
              <a:t>[Sources]</a:t>
            </a:r>
          </a:p>
          <a:p xmlns:a="http://schemas.openxmlformats.org/drawingml/2006/main">
            <a:r>
              <a:t>- draft-chapters/ch06-broadcasting-media-rights-and-attention.md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Rights Packages Are Strategic Designs</a:t>
            </a:r>
          </a:p>
          <a:p xmlns:a="http://schemas.openxmlformats.org/drawingml/2006/main">
            <a:r>
              <a:t>Mode: Lesson</a:t>
            </a:r>
          </a:p>
          <a:p xmlns:a="http://schemas.openxmlformats.org/drawingml/2006/main">
            <a:r>
              <a:t/>
            </a:r>
          </a:p>
          <a:p xmlns:a="http://schemas.openxmlformats.org/drawingml/2006/main">
            <a:r>
              <a:t>Table 6.2 is a selected U.S. national architecture snapshot, not a valuation ranking or complete viewing guide. Rights can also specify production obligations, promotion, options, and sublicensing.</a:t>
            </a:r>
          </a:p>
          <a:p xmlns:a="http://schemas.openxmlformats.org/drawingml/2006/main">
            <a:r>
              <a:t/>
            </a:r>
          </a:p>
          <a:p xmlns:a="http://schemas.openxmlformats.org/drawingml/2006/main">
            <a:r>
              <a:t>[Sources]</a:t>
            </a:r>
          </a:p>
          <a:p xmlns:a="http://schemas.openxmlformats.org/drawingml/2006/main">
            <a:r>
              <a:t>- draft-chapters/ch06-broadcasting-media-rights-and-attention.md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Rights Packages Are Strategic Designs</a:t>
            </a:r>
          </a:p>
          <a:p xmlns:a="http://schemas.openxmlformats.org/drawingml/2006/main">
            <a:r>
              <a:t>Mode: Lesson</a:t>
            </a:r>
          </a:p>
          <a:p xmlns:a="http://schemas.openxmlformats.org/drawingml/2006/main">
            <a:r>
              <a:t/>
            </a:r>
          </a:p>
          <a:p xmlns:a="http://schemas.openxmlformats.org/drawingml/2006/main">
            <a:r>
              <a:t>Condenses Table 6.2, as of August 2026. MLB has other continuing national packages and separate local rights. NBA design includes about 75 broadcast regular-season games. NFL mixes broad broadcast reach with exclusive windows. This is not a complete schedule or list of all digital access products.</a:t>
            </a:r>
          </a:p>
          <a:p xmlns:a="http://schemas.openxmlformats.org/drawingml/2006/main">
            <a:r>
              <a:t/>
            </a:r>
          </a:p>
          <a:p xmlns:a="http://schemas.openxmlformats.org/drawingml/2006/main">
            <a:r>
              <a:t>[Sources]</a:t>
            </a:r>
          </a:p>
          <a:p xmlns:a="http://schemas.openxmlformats.org/drawingml/2006/main">
            <a:r>
              <a:t>- draft-chapters/ch06-broadcasting-media-rights-and-attention.md</a:t>
            </a:r>
          </a:p>
          <a:p xmlns:a="http://schemas.openxmlformats.org/drawingml/2006/main">
            <a:r>
              <a:t>- National Football League, “NFL Completes Long-Term Media Distribution Agreements Through 2033 Season,” March 18, 2021, accessed August 15, 2026, &lt;https://www.nfl.com/news/nfl-completes-long-term-media-distribution-agreements-through-2033-season&gt;.</a:t>
            </a:r>
          </a:p>
          <a:p xmlns:a="http://schemas.openxmlformats.org/drawingml/2006/main">
            <a:r>
              <a:t>- National Basketball Association, “NBA Signs New 11-Year Media Agreements with The Walt Disney Company, NBCUniversal and Amazon Prime Video Through 2035–36 Season,” July 24, 2024, accessed August 15, 2026, &lt;https://www.nba.com/news/nba-media-agreements-2024&gt;.</a:t>
            </a:r>
          </a:p>
          <a:p xmlns:a="http://schemas.openxmlformats.org/drawingml/2006/main">
            <a:r>
              <a:t>- Major League Baseball, “MLB Announces New 3-Year Rights Deals with ESPN, NBC, Netflix,” November 19, 2025, accessed August 15, 2026, &lt;https://www.mlb.com/news/mlb-announces-media-rights-deals-with-espn-nbc-netflix&gt;. The agreements cover the 2026–2028 seasons; the table does not attempt to allocate undisclosed values among packages.</a:t>
            </a:r>
          </a:p>
          <a:p xmlns:a="http://schemas.openxmlformats.org/drawingml/2006/main">
            <a:r>
              <a:t>- National Hockey League, “NHL, ESPN, Disney Reach Groundbreaking Seven-Year Rights Deal,” March 10, 2021, &lt;https://www.nhl.com/news/nhl-espn-disney-reach-groundbreaking-seven-year-rights-deal-322346092&gt;; National Hockey League, “NHL, Turner Sports Announce Seven-Year Multimedia Rights Agreement,” April 27, 2021, &lt;https://www.nhl.com/news/nhl-turner-sports-announce-seven-year-multimedia-rights-agreement-324076858&gt;. Both agreements cover the 2021–22 through 2027–28 seasons; current term rechecked August 15, 2026.</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Rights Packages Are Strategic Designs</a:t>
            </a:r>
          </a:p>
          <a:p xmlns:a="http://schemas.openxmlformats.org/drawingml/2006/main">
            <a:r>
              <a:t>Mode: Lesson</a:t>
            </a:r>
          </a:p>
          <a:p xmlns:a="http://schemas.openxmlformats.org/drawingml/2006/main">
            <a:r>
              <a:t/>
            </a:r>
          </a:p>
          <a:p xmlns:a="http://schemas.openxmlformats.org/drawingml/2006/main">
            <a:r>
              <a:t>A lower guaranteed payment can be worthwhile if credible additional benefits exceed the difference, but reach is not free or automatically worth any sacrifice. Growing and mature leagues may rationally choose different strategies.</a:t>
            </a:r>
          </a:p>
          <a:p xmlns:a="http://schemas.openxmlformats.org/drawingml/2006/main">
            <a:r>
              <a:t/>
            </a:r>
          </a:p>
          <a:p xmlns:a="http://schemas.openxmlformats.org/drawingml/2006/main">
            <a:r>
              <a:t>[Sources]</a:t>
            </a:r>
          </a:p>
          <a:p xmlns:a="http://schemas.openxmlformats.org/drawingml/2006/main">
            <a:r>
              <a:t>- draft-chapters/ch06-broadcasting-media-rights-and-attention.md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National And Local Rights</a:t>
            </a:r>
          </a:p>
          <a:p xmlns:a="http://schemas.openxmlformats.org/drawingml/2006/main">
            <a:r>
              <a:t>Mode: Lesson</a:t>
            </a:r>
          </a:p>
          <a:p xmlns:a="http://schemas.openxmlformats.org/drawingml/2006/main">
            <a:r>
              <a:t/>
            </a:r>
          </a:p>
          <a:p xmlns:a="http://schemas.openxmlformats.org/drawingml/2006/main">
            <a:r>
              <a:t>NFL’s relatively short national schedule differs from the high local-game inventory of MLB, NBA, and NHL. Cord-cutting can weaken an RSN’s ability to maintain old guarantees. National and local arrangements vary by league.</a:t>
            </a:r>
          </a:p>
          <a:p xmlns:a="http://schemas.openxmlformats.org/drawingml/2006/main">
            <a:r>
              <a:t/>
            </a:r>
          </a:p>
          <a:p xmlns:a="http://schemas.openxmlformats.org/drawingml/2006/main">
            <a:r>
              <a:t>[Sources]</a:t>
            </a:r>
          </a:p>
          <a:p xmlns:a="http://schemas.openxmlformats.org/drawingml/2006/main">
            <a:r>
              <a:t>- draft-chapters/ch06-broadcasting-media-rights-and-attention.md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National And Local Rights</a:t>
            </a:r>
          </a:p>
          <a:p xmlns:a="http://schemas.openxmlformats.org/drawingml/2006/main">
            <a:r>
              <a:t>Mode: Case study</a:t>
            </a:r>
          </a:p>
          <a:p xmlns:a="http://schemas.openxmlformats.org/drawingml/2006/main">
            <a:r>
              <a:t/>
            </a:r>
          </a:p>
          <a:p xmlns:a="http://schemas.openxmlformats.org/drawingml/2006/main">
            <a:r>
              <a:t>The Yankees are not the sole owner. The valuation is not the price paid for 100% of the network. Vertical integration can align distribution, advertising, and brand decisions, but costs remain and league sharing rules still define recognized revenue.</a:t>
            </a:r>
          </a:p>
          <a:p xmlns:a="http://schemas.openxmlformats.org/drawingml/2006/main">
            <a:r>
              <a:t/>
            </a:r>
          </a:p>
          <a:p xmlns:a="http://schemas.openxmlformats.org/drawingml/2006/main">
            <a:r>
              <a:t>[Sources]</a:t>
            </a:r>
          </a:p>
          <a:p xmlns:a="http://schemas.openxmlformats.org/drawingml/2006/main">
            <a:r>
              <a:t>- draft-chapters/ch06-broadcasting-media-rights-and-attention.md</a:t>
            </a:r>
          </a:p>
          <a:p xmlns:a="http://schemas.openxmlformats.org/drawingml/2006/main">
            <a:r>
              <a:t>- YES Network, “About Us,” accessed August 16, 2026, &lt;https://yesnetwork.com/about-us/&gt;; New York Yankees, “Yankees, Partners Complete Deal for YES Network,” August 29, 2019, &lt;https://www.mlb.com/yankees/news/yankees-deal-for-yes-network&gt;. YES lists Yankee Global Enterprises among its current owners rather than describing the Yankees as the network's sole owner. The 2019 group acquired Disney's 80 percent interest; the stated $3.47 billion was the network valuation, not the purchase price for the entire network.</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National And Local Rights</a:t>
            </a:r>
          </a:p>
          <a:p xmlns:a="http://schemas.openxmlformats.org/drawingml/2006/main">
            <a:r>
              <a:t>Mode: Case study</a:t>
            </a:r>
          </a:p>
          <a:p xmlns:a="http://schemas.openxmlformats.org/drawingml/2006/main">
            <a:r>
              <a:t/>
            </a:r>
          </a:p>
          <a:p xmlns:a="http://schemas.openxmlformats.org/drawingml/2006/main">
            <a:r>
              <a:t>The chapter reports an initial roughly $84m benchmark with 4% annual growth, later adjusted to roughly $130m in the first year after the reported 25-year $8.35b agreement. Court records establish the settlement; reporting supplies nonpublic accounting details. Neither headline value/25 nor the benchmark is a complete estimate of net annual team media cash flow. Other factors include market size, attendance, sponsorship, resources, deferrals, taxes, and owner objectives.</a:t>
            </a:r>
          </a:p>
          <a:p xmlns:a="http://schemas.openxmlformats.org/drawingml/2006/main">
            <a:r>
              <a:t/>
            </a:r>
          </a:p>
          <a:p xmlns:a="http://schemas.openxmlformats.org/drawingml/2006/main">
            <a:r>
              <a:t>[Sources]</a:t>
            </a:r>
          </a:p>
          <a:p xmlns:a="http://schemas.openxmlformats.org/drawingml/2006/main">
            <a:r>
              <a:t>- draft-chapters/ch06-broadcasting-media-rights-and-attention.md</a:t>
            </a:r>
          </a:p>
          <a:p xmlns:a="http://schemas.openxmlformats.org/drawingml/2006/main">
            <a:r>
              <a:t>- Bill Shaikin, “The Dodgers Have a Massive TV Deal. Is MLB Giving Them a Break on Revenue Sharing?”, *Los Angeles Times*, January 26, 2026, &lt;https://www.latimes.com/sports/dodgers/story/2026-01-26/dodgers-tv-deal-sportsnet-la-mlb-giving-them-break&gt;; Major League Baseball, “Dodgers Venden Derechos de Televisión,” January 28, 2013, &lt;https://www.mlb.com/es/dodgers/news/dodgers-venden-derechos-de-television/c-41227060&gt;; *In re Los Angeles Dodgers LLC*, order approving settlement, U.S. Bankruptcy Court for the District of Delaware, January 11, 2012, &lt;https://law.justia.com/cases/federal/district-courts/delaware/dedce/1%3A2011cv01235/47674/35/&gt;. The public court order confirms the court-approved MLB settlement and sale process. The benchmark amounts and the reported total value of the later Time Warner Cable agreement come from contemporary and subsequent reporting because the full contractual accounting terms are not public.</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National And Local Rights</a:t>
            </a:r>
          </a:p>
          <a:p xmlns:a="http://schemas.openxmlformats.org/drawingml/2006/main">
            <a:r>
              <a:t>Mode: Case study</a:t>
            </a:r>
          </a:p>
          <a:p xmlns:a="http://schemas.openxmlformats.org/drawingml/2006/main">
            <a:r>
              <a:t/>
            </a:r>
          </a:p>
          <a:p xmlns:a="http://schemas.openxmlformats.org/drawingml/2006/main">
            <a:r>
              <a:t>League distribution takes on production, advertising, distributor negotiation, customer access, and demand risk. Cleveland’s figures concern its 2025 transition. Compare the new arrangement with the realistic failing-RSN alternative, not an imaginary system with maximum revenue, universal access, and no risk.</a:t>
            </a:r>
          </a:p>
          <a:p xmlns:a="http://schemas.openxmlformats.org/drawingml/2006/main">
            <a:r>
              <a:t/>
            </a:r>
          </a:p>
          <a:p xmlns:a="http://schemas.openxmlformats.org/drawingml/2006/main">
            <a:r>
              <a:t>[Sources]</a:t>
            </a:r>
          </a:p>
          <a:p xmlns:a="http://schemas.openxmlformats.org/drawingml/2006/main">
            <a:r>
              <a:t>- draft-chapters/ch06-broadcasting-media-rights-and-attention.md</a:t>
            </a:r>
          </a:p>
          <a:p xmlns:a="http://schemas.openxmlformats.org/drawingml/2006/main">
            <a:r>
              <a:t>- Major League Baseball, “MLB to Produce and Distribute Games for Five Clubs in 2025,” March 27, 2025, &lt;https://www.mlb.com/press-release/press-release-mlb-to-produce-and-distribute-games-for-five-clubs-in-2025&gt;; Major League Baseball, “MLB Announces Broadcast Information for 14 Clubs It's Producing and Distributing Games Locally,” March 26, 2026, accessed August 15, 2026, &lt;https://www.mlb.com/press-release/press-release-mlb-announces-broadcast-information-for-14-clubs-it-s-producing-and-distributing-games-locally&gt;. In-market offerings remain subject to applicable national exclusivities.</a:t>
            </a:r>
          </a:p>
          <a:p xmlns:a="http://schemas.openxmlformats.org/drawingml/2006/main">
            <a:r>
              <a:t>- Mandy Bell, “MLB to Produce, Distribute Local Guardians Games in 2025,” MLB.com, October 8, 2024, &lt;https://www.mlb.com/guardians/news/guardians-games-to-be-produced-distributed-locally-by-mlb-in-2025&gt;. The household figures describe potential distribution reach stated by the club, not measured audiences or revenue.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National And Local Rights</a:t>
            </a:r>
          </a:p>
          <a:p xmlns:a="http://schemas.openxmlformats.org/drawingml/2006/main">
            <a:r>
              <a:t>Mode: Lesson</a:t>
            </a:r>
          </a:p>
          <a:p xmlns:a="http://schemas.openxmlformats.org/drawingml/2006/main">
            <a:r>
              <a:t/>
            </a:r>
          </a:p>
          <a:p xmlns:a="http://schemas.openxmlformats.org/drawingml/2006/main">
            <a:r>
              <a:t>Removing a local blackout for league-produced club telecasts does not remove every national exclusivity. Authentication and packages can also matter. Product definition avoids treating unlike restrictions as one policy.</a:t>
            </a:r>
          </a:p>
          <a:p xmlns:a="http://schemas.openxmlformats.org/drawingml/2006/main">
            <a:r>
              <a:t/>
            </a:r>
          </a:p>
          <a:p xmlns:a="http://schemas.openxmlformats.org/drawingml/2006/main">
            <a:r>
              <a:t>[Sources]</a:t>
            </a:r>
          </a:p>
          <a:p xmlns:a="http://schemas.openxmlformats.org/drawingml/2006/main">
            <a:r>
              <a:t>- draft-chapters/ch06-broadcasting-media-rights-and-attention.md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An International Comparison: The Premier League</a:t>
            </a:r>
          </a:p>
          <a:p xmlns:a="http://schemas.openxmlformats.org/drawingml/2006/main">
            <a:r>
              <a:t>Mode: Lesson</a:t>
            </a:r>
          </a:p>
          <a:p xmlns:a="http://schemas.openxmlformats.org/drawingml/2006/main">
            <a:r>
              <a:t/>
            </a:r>
          </a:p>
          <a:p xmlns:a="http://schemas.openxmlformats.org/drawingml/2006/main">
            <a:r>
              <a:t>UK term 2025–26 through 2028–29; U.S. agreement through 2028. Fans can substitute among attending, audio, highlights, and unauthorized streams. Institutions, territorial segmentation, enforcement, and scheduling shape access alongside technology.</a:t>
            </a:r>
          </a:p>
          <a:p xmlns:a="http://schemas.openxmlformats.org/drawingml/2006/main">
            <a:r>
              <a:t/>
            </a:r>
          </a:p>
          <a:p xmlns:a="http://schemas.openxmlformats.org/drawingml/2006/main">
            <a:r>
              <a:t>[Sources]</a:t>
            </a:r>
          </a:p>
          <a:p xmlns:a="http://schemas.openxmlformats.org/drawingml/2006/main">
            <a:r>
              <a:t>- draft-chapters/ch06-broadcasting-media-rights-and-attention.md</a:t>
            </a:r>
          </a:p>
          <a:p xmlns:a="http://schemas.openxmlformats.org/drawingml/2006/main">
            <a:r>
              <a:t>- Premier League, “Premier League Completes Sales Process for UK Live Rights &amp; Free-to-Air Highlights,” December 4, 2023, &lt;https://www.premierleague.com/en/news/3807882&gt;; Premier League, “Broadcasting,” accessed August 15, 2026, &lt;https://www.premierleague.com/en/about/faq/broadcast&gt;. The closed period applies to live UK video distribution of the Saturday 3 p.m. window; the chapter does not claim that its attendance effect has been causally established.</a:t>
            </a:r>
          </a:p>
          <a:p xmlns:a="http://schemas.openxmlformats.org/drawingml/2006/main">
            <a:r>
              <a:t>- Premier League, “NBC Sports Extends Broadcast Deal with Premier League,” November 18, 2021, &lt;https://www.premierleague.com/en/news/2356002&gt;. The six-year U.S. agreement runs through 2028 and covers all 380 matches each season across NBC platforms.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Rights Auctions And The Winner's Curse</a:t>
            </a:r>
          </a:p>
          <a:p xmlns:a="http://schemas.openxmlformats.org/drawingml/2006/main">
            <a:r>
              <a:t>Mode: Lesson</a:t>
            </a:r>
          </a:p>
          <a:p xmlns:a="http://schemas.openxmlformats.org/drawingml/2006/main">
            <a:r>
              <a:t/>
            </a:r>
          </a:p>
          <a:p xmlns:a="http://schemas.openxmlformats.org/drawingml/2006/main">
            <a:r>
              <a:t>The highest bid is not automatically a mistake, and not every winner loses money. Rational bidding accounts for the information in winning. Sports rights are not pure common-value assets.</a:t>
            </a:r>
          </a:p>
          <a:p xmlns:a="http://schemas.openxmlformats.org/drawingml/2006/main">
            <a:r>
              <a:t/>
            </a:r>
          </a:p>
          <a:p xmlns:a="http://schemas.openxmlformats.org/drawingml/2006/main">
            <a:r>
              <a:t>[Sources]</a:t>
            </a:r>
          </a:p>
          <a:p xmlns:a="http://schemas.openxmlformats.org/drawingml/2006/main">
            <a:r>
              <a:t>- draft-chapters/ch06-broadcasting-media-rights-and-attention.md</a:t>
            </a:r>
          </a:p>
          <a:p xmlns:a="http://schemas.openxmlformats.org/drawingml/2006/main">
            <a:r>
              <a:t>- John H. Kagel and Dan Levin, “The Winner's Curse and Public Information in Common Value Auctions,” *American Economic Review* 76, no. 5 (1986): 894–920, &lt;https://www.jstor.org/stable/1816459&gt;. The experiments show how failure to adjust for the information contained in winning can generate aggressive bids and negative profits in common-value settings.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Rights Auctions And The Winner's Curse</a:t>
            </a:r>
          </a:p>
          <a:p xmlns:a="http://schemas.openxmlformats.org/drawingml/2006/main">
            <a:r>
              <a:t>Mode: Lesson</a:t>
            </a:r>
          </a:p>
          <a:p xmlns:a="http://schemas.openxmlformats.org/drawingml/2006/main">
            <a:r>
              <a:t/>
            </a:r>
          </a:p>
          <a:p xmlns:a="http://schemas.openxmlformats.org/drawingml/2006/main">
            <a:r>
              <a:t>Strategic value must identify a mechanism and a way to assess it, not excuse any price. Reported contract totals may include options, equity, production, and multiple territories. Label official versus reported figures and avoid unjustified annualization.</a:t>
            </a:r>
          </a:p>
          <a:p xmlns:a="http://schemas.openxmlformats.org/drawingml/2006/main">
            <a:r>
              <a:t/>
            </a:r>
          </a:p>
          <a:p xmlns:a="http://schemas.openxmlformats.org/drawingml/2006/main">
            <a:r>
              <a:t>[Sources]</a:t>
            </a:r>
          </a:p>
          <a:p xmlns:a="http://schemas.openxmlformats.org/drawingml/2006/main">
            <a:r>
              <a:t>- draft-chapters/ch06-broadcasting-media-rights-and-attention.md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Who Should Bear The Audience Risk?</a:t>
            </a:r>
          </a:p>
          <a:p xmlns:a="http://schemas.openxmlformats.org/drawingml/2006/main">
            <a:r>
              <a:t>Mode: Lesson</a:t>
            </a:r>
          </a:p>
          <a:p xmlns:a="http://schemas.openxmlformats.org/drawingml/2006/main">
            <a:r>
              <a:t/>
            </a:r>
          </a:p>
          <a:p xmlns:a="http://schemas.openxmlformats.org/drawingml/2006/main">
            <a:r>
              <a:t>This is a decision comparison, not an unconditional recommendation. Ask students which facts, forecasts, and strategic judgments determine the choice. Hybrid contracts can share risk. Reach can affect sponsorship and long-run fandom.</a:t>
            </a:r>
          </a:p>
          <a:p xmlns:a="http://schemas.openxmlformats.org/drawingml/2006/main">
            <a:r>
              <a:t/>
            </a:r>
          </a:p>
          <a:p xmlns:a="http://schemas.openxmlformats.org/drawingml/2006/main">
            <a:r>
              <a:t>[Sources]</a:t>
            </a:r>
          </a:p>
          <a:p xmlns:a="http://schemas.openxmlformats.org/drawingml/2006/main">
            <a:r>
              <a:t>- draft-chapters/ch06-broadcasting-media-rights-and-attention.md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Shared National Revenue And Team Finances</a:t>
            </a:r>
          </a:p>
          <a:p xmlns:a="http://schemas.openxmlformats.org/drawingml/2006/main">
            <a:r>
              <a:t>Mode: Lesson</a:t>
            </a:r>
          </a:p>
          <a:p xmlns:a="http://schemas.openxmlformats.org/drawingml/2006/main">
            <a:r>
              <a:t/>
            </a:r>
          </a:p>
          <a:p xmlns:a="http://schemas.openxmlformats.org/drawingml/2006/main">
            <a:r>
              <a:t>Nominal accounting revenue, not profit. FY2021 covers the largely fanless 2020 season. National revenue includes media, sponsorship, licensing, and other shared sources, so do not label the column television revenue. Selected years highlight the local shock and later level; the book’s dataset preserves the full 2020–2026 series.</a:t>
            </a:r>
          </a:p>
          <a:p xmlns:a="http://schemas.openxmlformats.org/drawingml/2006/main">
            <a:r>
              <a:t/>
            </a:r>
          </a:p>
          <a:p xmlns:a="http://schemas.openxmlformats.org/drawingml/2006/main">
            <a:r>
              <a:t>[Sources]</a:t>
            </a:r>
          </a:p>
          <a:p xmlns:a="http://schemas.openxmlformats.org/drawingml/2006/main">
            <a:r>
              <a:t>- draft-chapters/ch06-broadcasting-media-rights-and-attention.md</a:t>
            </a:r>
          </a:p>
          <a:p xmlns:a="http://schemas.openxmlformats.org/drawingml/2006/main">
            <a:r>
              <a:t>- Green Bay Packers annual financial reports and official annual summaries for fiscal years 2020–2026. The extracted values, report links, definitions, and source hierarchy are documented in `data/ch06/packers-national-local-revenue-2020-2026.csv`. For the latest observation, see Green Bay Packers, “Packers Finances Remain Strong Amidst Changing NFL Landscape,” July 2026, &lt;https://www.packers.com/news/packers-finances-remain-strong-amidst-changing-nfl-landscape-2026&gt;. Shared national revenue includes more than media rights.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Media Rights And Franchise Value</a:t>
            </a:r>
          </a:p>
          <a:p xmlns:a="http://schemas.openxmlformats.org/drawingml/2006/main">
            <a:r>
              <a:t>Mode: Lesson</a:t>
            </a:r>
          </a:p>
          <a:p xmlns:a="http://schemas.openxmlformats.org/drawingml/2006/main">
            <a:r>
              <a:t/>
            </a:r>
          </a:p>
          <a:p xmlns:a="http://schemas.openxmlformats.org/drawingml/2006/main">
            <a:r>
              <a:t>The chapter’s discounted-cash-flow expression is a bridge, not required algebra here. Costs, sharing, tax, investment, timing, risk, control, and owner preferences matter. Avoid adding brand value separately when its cash flows have already been counted.</a:t>
            </a:r>
          </a:p>
          <a:p xmlns:a="http://schemas.openxmlformats.org/drawingml/2006/main">
            <a:r>
              <a:t/>
            </a:r>
          </a:p>
          <a:p xmlns:a="http://schemas.openxmlformats.org/drawingml/2006/main">
            <a:r>
              <a:t>[Sources]</a:t>
            </a:r>
          </a:p>
          <a:p xmlns:a="http://schemas.openxmlformats.org/drawingml/2006/main">
            <a:r>
              <a:t>- draft-chapters/ch06-broadcasting-media-rights-and-attention.md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The Connected Media Decision</a:t>
            </a:r>
          </a:p>
          <a:p xmlns:a="http://schemas.openxmlformats.org/drawingml/2006/main">
            <a:r>
              <a:t>Mode: Lesson</a:t>
            </a:r>
          </a:p>
          <a:p xmlns:a="http://schemas.openxmlformats.org/drawingml/2006/main">
            <a:r>
              <a:t/>
            </a:r>
          </a:p>
          <a:p xmlns:a="http://schemas.openxmlformats.org/drawingml/2006/main">
            <a:r>
              <a:t>The single integrated recap follows the chapter’s connected chain. Do not infer that every league should go direct or that one technology permanently wins.</a:t>
            </a:r>
          </a:p>
          <a:p xmlns:a="http://schemas.openxmlformats.org/drawingml/2006/main">
            <a:r>
              <a:t/>
            </a:r>
          </a:p>
          <a:p xmlns:a="http://schemas.openxmlformats.org/drawingml/2006/main">
            <a:r>
              <a:t>[Sources]</a:t>
            </a:r>
          </a:p>
          <a:p xmlns:a="http://schemas.openxmlformats.org/drawingml/2006/main">
            <a:r>
              <a:t>- draft-chapters/ch06-broadcasting-media-rights-and-attention.md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Big Picture</a:t>
            </a:r>
          </a:p>
          <a:p xmlns:a="http://schemas.openxmlformats.org/drawingml/2006/main">
            <a:r>
              <a:t>Mode: Lesson</a:t>
            </a:r>
          </a:p>
          <a:p xmlns:a="http://schemas.openxmlformats.org/drawingml/2006/main">
            <a:r>
              <a:t/>
            </a:r>
          </a:p>
          <a:p xmlns:a="http://schemas.openxmlformats.org/drawingml/2006/main">
            <a:r>
              <a:t>Use as the forward transition, not another recap of each media definition. Shared revenues link attention economics to league organization.</a:t>
            </a:r>
          </a:p>
          <a:p xmlns:a="http://schemas.openxmlformats.org/drawingml/2006/main">
            <a:r>
              <a:t/>
            </a:r>
          </a:p>
          <a:p xmlns:a="http://schemas.openxmlformats.org/drawingml/2006/main">
            <a:r>
              <a:t>[Sources]</a:t>
            </a:r>
          </a:p>
          <a:p xmlns:a="http://schemas.openxmlformats.org/drawingml/2006/main">
            <a:r>
              <a:t>- draft-chapters/ch06-broadcasting-media-rights-and-attention.md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Review Questions</a:t>
            </a:r>
          </a:p>
          <a:p xmlns:a="http://schemas.openxmlformats.org/drawingml/2006/main">
            <a:r>
              <a:t>Mode: Optional review</a:t>
            </a:r>
          </a:p>
          <a:p xmlns:a="http://schemas.openxmlformats.org/drawingml/2006/main">
            <a:r>
              <a:t/>
            </a:r>
          </a:p>
          <a:p xmlns:a="http://schemas.openxmlformats.org/drawingml/2006/main">
            <a:r>
              <a:t>Answers: broad simultaneous reach becomes scarcer; rates and subscriber composition can offset quantities; risk aversion, expertise, costs, and control influence expected-net-benefit comparisons. Selected questions follow the book’s review themes.</a:t>
            </a:r>
          </a:p>
          <a:p xmlns:a="http://schemas.openxmlformats.org/drawingml/2006/main">
            <a:r>
              <a:t/>
            </a:r>
          </a:p>
          <a:p xmlns:a="http://schemas.openxmlformats.org/drawingml/2006/main">
            <a:r>
              <a:t>[Sources]</a:t>
            </a:r>
          </a:p>
          <a:p xmlns:a="http://schemas.openxmlformats.org/drawingml/2006/main">
            <a:r>
              <a:t>- draft-chapters/ch06-broadcasting-media-rights-and-attention.md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Problems And Applications</a:t>
            </a:r>
          </a:p>
          <a:p xmlns:a="http://schemas.openxmlformats.org/drawingml/2006/main">
            <a:r>
              <a:t>Mode: Optional calculation practice</a:t>
            </a:r>
          </a:p>
          <a:p xmlns:a="http://schemas.openxmlformats.org/drawingml/2006/main">
            <a:r>
              <a:t/>
            </a:r>
          </a:p>
          <a:p xmlns:a="http://schemas.openxmlformats.org/drawingml/2006/main">
            <a:r>
              <a:t>Book Problem 1. $600m+$250m+$150m−$180m=$820m maximum under these assumptions, before any omitted costs or desired profit. Do not double-count costs already netted from contribution. Risks: uncertain demand, churn, unmeasured promotion, cost overruns, financing, and opportunity cost.</a:t>
            </a:r>
          </a:p>
          <a:p xmlns:a="http://schemas.openxmlformats.org/drawingml/2006/main">
            <a:r>
              <a:t/>
            </a:r>
          </a:p>
          <a:p xmlns:a="http://schemas.openxmlformats.org/drawingml/2006/main">
            <a:r>
              <a:t>[Sources]</a:t>
            </a:r>
          </a:p>
          <a:p xmlns:a="http://schemas.openxmlformats.org/drawingml/2006/main">
            <a:r>
              <a:t>- draft-chapters/ch06-broadcasting-media-rights-and-attention.md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Problems And Applications</a:t>
            </a:r>
          </a:p>
          <a:p xmlns:a="http://schemas.openxmlformats.org/drawingml/2006/main">
            <a:r>
              <a:t>Mode: Optional application</a:t>
            </a:r>
          </a:p>
          <a:p xmlns:a="http://schemas.openxmlformats.org/drawingml/2006/main">
            <a:r>
              <a:t/>
            </a:r>
          </a:p>
          <a:p xmlns:a="http://schemas.openxmlformats.org/drawingml/2006/main">
            <a:r>
              <a:t>Book Problem 3. Promotion is not the same as guaranteed cash. Need credible incremental reach, net direct receipts and sharing formula, costs, production responsibility, customer rights, risk, audience overlap, timing, and future-fan value. A payment gap alone cannot select the better proposal.</a:t>
            </a:r>
          </a:p>
          <a:p xmlns:a="http://schemas.openxmlformats.org/drawingml/2006/main">
            <a:r>
              <a:t/>
            </a:r>
          </a:p>
          <a:p xmlns:a="http://schemas.openxmlformats.org/drawingml/2006/main">
            <a:r>
              <a:t>[Sources]</a:t>
            </a:r>
          </a:p>
          <a:p xmlns:a="http://schemas.openxmlformats.org/drawingml/2006/main">
            <a:r>
              <a:t>- draft-chapters/ch06-broadcasting-media-rights-and-attention.md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Suggested Assignment</a:t>
            </a:r>
          </a:p>
          <a:p xmlns:a="http://schemas.openxmlformats.org/drawingml/2006/main">
            <a:r>
              <a:t>Mode: Optional assignment</a:t>
            </a:r>
          </a:p>
          <a:p xmlns:a="http://schemas.openxmlformats.org/drawingml/2006/main">
            <a:r>
              <a:t/>
            </a:r>
          </a:p>
          <a:p xmlns:a="http://schemas.openxmlformats.org/drawingml/2006/main">
            <a:r>
              <a:t>Include relevant parties, one bidder-specific complement, and one winner’s-curse danger. Distinguish forecasts from facts. The book’s claim-audit activity provides an alternative short exercise using a dated audience or rights headline.</a:t>
            </a:r>
          </a:p>
          <a:p xmlns:a="http://schemas.openxmlformats.org/drawingml/2006/main">
            <a:r>
              <a:t/>
            </a:r>
          </a:p>
          <a:p xmlns:a="http://schemas.openxmlformats.org/drawingml/2006/main">
            <a:r>
              <a:t>[Sources]</a:t>
            </a:r>
          </a:p>
          <a:p xmlns:a="http://schemas.openxmlformats.org/drawingml/2006/main">
            <a:r>
              <a:t>- draft-chapters/ch06-broadcasting-media-rights-and-attention.md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section: Source Notes</a:t>
            </a:r>
          </a:p>
          <a:p xmlns:a="http://schemas.openxmlformats.org/drawingml/2006/main">
            <a:r>
              <a:t>Mode: Reference</a:t>
            </a:r>
          </a:p>
          <a:p xmlns:a="http://schemas.openxmlformats.org/drawingml/2006/main">
            <a:r>
              <a:t/>
            </a:r>
          </a:p>
          <a:p xmlns:a="http://schemas.openxmlformats.org/drawingml/2006/main">
            <a:r>
              <a:t>Full references, source dates, scope, and caveats are in the chapter and individual slide notes. These slides preserve the chapter’s dated institutional snapshot, including August 2026 checks; they are not a continuously updated viewing guide.</a:t>
            </a:r>
          </a:p>
          <a:p xmlns:a="http://schemas.openxmlformats.org/drawingml/2006/main">
            <a:r>
              <a:t/>
            </a:r>
          </a:p>
          <a:p xmlns:a="http://schemas.openxmlformats.org/drawingml/2006/main">
            <a:r>
              <a:t>[Sources]</a:t>
            </a:r>
          </a:p>
          <a:p xmlns:a="http://schemas.openxmlformats.org/drawingml/2006/main">
            <a:r>
              <a:t>- draft-chapters/ch06-broadcasting-media-rights-and-attention.md</a:t>
            </a:r>
          </a:p>
          <a:p xmlns:a="http://schemas.openxmlformats.org/drawingml/2006/main">
            <a:r>
              <a:t>- Nielsen, “Need to Know: What Is Media Fragmentation and How to Reach Today's Audiences?”, 2025, accessed August 15, 2026, &lt;https://www.nielsen.com/insights/2025/what-is-media-fragmentation-reaching-audiences/&gt;; Nielsen, “Streaming Reaches Historic TV Milestone, Eclipses Combined Broadcast and Cable Viewing for First Time,” June 17, 2025, &lt;https://www.nielsen.com/news-center/2025/streaming-reaches-historic-tv-milestone-eclipses-combined-broadcast-and-cable-viewing-for-first-time/&gt;. The 44.8 and 44.2 percent figures describe shares of U.S. television-set use in May 2025, not all entertainment time.</a:t>
            </a:r>
          </a:p>
          <a:p xmlns:a="http://schemas.openxmlformats.org/drawingml/2006/main">
            <a:r>
              <a:t>- Nielsen, “Nielsen's The Gauge: NFL Viewership Underscores How Sports Are Redefining Audience Behavior,” November 18, 2025, accessed August 15, 2026, &lt;https://www.nielsen.com/news-center/2025/nielsens-the-gauge-nfl-viewership-underscores-how-sports-are-redefining-audience-behavior/&gt;. The Sunday comparison uses October 2025 television-use shares.</a:t>
            </a:r>
          </a:p>
          <a:p xmlns:a="http://schemas.openxmlformats.org/drawingml/2006/main">
            <a:r>
              <a:t>- National Football League, “NFL Sees Second-Highest Regular Season Average Viewership Since 1988 at 18.7M, Up 10% from 2024,” January 2026, accessed August 15, 2026, &lt;https://www.nfl.com/news/nfl-sees-second-highest-regular-season-average-viewership-since-1988&gt;. The release notes the adoption of Nielsen Big Data + Panel and expanded out-of-home measurement, which complicate comparisons with earlier seasons.</a:t>
            </a:r>
          </a:p>
          <a:p xmlns:a="http://schemas.openxmlformats.org/drawingml/2006/main">
            <a:r>
              <a:t>- National Football League, “2026 NFL Schedule Release: Packers–Rams, Chiefs–Bills, Broncos–Steelers Highlight Thanksgiving Week,” May 14, 2026, &lt;https://www.nfl.com/news/thanksgiving-2026-nfl-schedule-release&gt;; National Football League, “2026 NFL Schedule Release: Packers–Bears, Bills–Broncos, Rams–Seahawks in Christmas Tripleheader,” May 14, 2026, &lt;https://www.nfl.com/news/christmas-netflix-2026-nfl-schedule-release&gt;; Joe Reedy, “From Week 1 to Super Bowl Week, Netflix's New NFL Footprint Takes Shape Through 2029,” Associated Press, May 13, 2026, &lt;https://apnews.com/article/nfl-netflix-39b8708a8ca00c52eb4ce3cebb3795de&gt;. The listed outlets describe the national packages. Under NFL policy, games otherwise exclusive to cable or streaming remain available over the air in the participating teams' home markets.</a:t>
            </a:r>
          </a:p>
          <a:p xmlns:a="http://schemas.openxmlformats.org/drawingml/2006/main">
            <a:r>
              <a:t>- U.S. Senate Committee on Commerce, Science, and Transportation, “Field of Streams: The New Channel Guide for Sports Fans,” hearing, May 6, 2025, &lt;https://www.congress.gov/event/119th-congress/senate-event/336925/text&gt;; U.S. House Committee on the Judiciary, “Examining the Sports Broadcasting Act,” hearing, June 10, 2026, &lt;https://judiciary.house.gov/committee-activity/hearings/examining-sports-broadcasting-act&gt;; *For the Fans Act*, S. 4301, 119th Congress, introduced April 15, 2026, &lt;https://www.govinfo.gov/app/details/BILLS-119s4301is&gt;; Ben Nuckols, “Congress Asks NFL Commissioner to Testify on TV Deals,” Associated Press, June 1, 2026, &lt;https://apnews.com/article/nfl-congress-goodell-broadcast-streaming-13f518be470d8942a79bad00b77c94fb&gt;. The congressional hearings and proposed bill establish that scrutiny is real, not that Congress has enacted a new access mandate. The NFL told the Associated Press that 87 percent of its games were available on free television and that streaming-exclusive games remained available over the air in the participating teams' home markets.</a:t>
            </a:r>
          </a:p>
          <a:p xmlns:a="http://schemas.openxmlformats.org/drawingml/2006/main">
            <a:r>
              <a:t>- Jean-Charles Rochet and Jean Tirole, “Platform Competition in Two-Sided Markets,” *Journal of the European Economic Association* 1, no. 4 (2003): 990–1029, &lt;https://doi.org/10.1162/154247603322493212&gt;. The chapter uses the article for the cross-side-effects logic while separating the platform relationship from the upstream purchase of sports rights.</a:t>
            </a:r>
          </a:p>
          <a:p xmlns:a="http://schemas.openxmlformats.org/drawingml/2006/main">
            <a:r>
              <a:t>- Gregory S. Crawford, “The Discriminatory Incentives to Bundle in the Cable Television Industry,” *Quantitative Marketing and Economics* 6, no. 1 (2008): 41–78, &lt;https://doi.org/10.1007/s11129-007-9031-7&gt;. The study finds qualified rather than universal support for the discriminatory-bundling mechanism, which is why the chapter does not claim that every channel bundle works identically.</a:t>
            </a:r>
          </a:p>
          <a:p xmlns:a="http://schemas.openxmlformats.org/drawingml/2006/main">
            <a:r>
              <a:t>- The Walt Disney Company annual reports for fiscal years 2015–2025. The extracted observations, exact report links, page locators, and changing subscriber definitions are documented in the project dataset `data/ch06/espn-linear-subscribers-2015-2025.csv`. The 2025 report is available at &lt;https://investors.thewaltdisneycompany.com/files/doc_financials/2025/ar/2025-Annual-Report.pdf&gt;.</a:t>
            </a:r>
          </a:p>
          <a:p xmlns:a="http://schemas.openxmlformats.org/drawingml/2006/main">
            <a:r>
              <a:t>- The Walt Disney Company, *2025 Annual Report*, pp. 21, 74–76 and 91, &lt;https://investors.thewaltdisneycompany.com/files/doc_financials/2025/ar/2025-Annual-Report.pdf&gt;. The cited revenue is gross domestic ESPN affiliate and subscription revenue, not a per-channel carriage fee or standalone profit measure. The report also states that ESPN's direct service began in August 2025.</a:t>
            </a:r>
          </a:p>
          <a:p xmlns:a="http://schemas.openxmlformats.org/drawingml/2006/main">
            <a:r>
              <a:t>- National Football League, “NFL Partnerships,” accessed August 15, 2026, &lt;https://www.nfl.com/partners/nfln-partners-update&gt;, reports that the ESPN–NFL transactions closed January 31, 2026. For the assets, retained rights, and equity structure, see National Football League, “ESPN Acquiring NFL Network, Other NFL Media Assets in Exchange for 10 Percent Equity Stake in ESPN,” August 6, 2025, &lt;https://www.nfl.com/news/espn-acquiring-nfl-network-other-nfl-media-assets-in-exchange-for-10-percent-equity-stake-in-espn&gt;. For ESPN's MLB.TV sales rights and midweek package, see Major League Baseball, “MLB Announces New 3-Year Rights Deals with ESPN, NBC, Netflix,” November 19, 2025, &lt;https://www.mlb.com/news/mlb-announces-media-rights-deals-with-espn-nbc-netflix&gt;.</a:t>
            </a:r>
          </a:p>
          <a:p xmlns:a="http://schemas.openxmlformats.org/drawingml/2006/main">
            <a:r>
              <a:t>- National Football League, “NFL Completes Long-Term Media Distribution Agreements Through 2033 Season,” March 18, 2021, accessed August 15, 2026, &lt;https://www.nfl.com/news/nfl-completes-long-term-media-distribution-agreements-through-2033-season&gt;.</a:t>
            </a:r>
          </a:p>
          <a:p xmlns:a="http://schemas.openxmlformats.org/drawingml/2006/main">
            <a:r>
              <a:t>- National Basketball Association, “NBA Signs New 11-Year Media Agreements with The Walt Disney Company, NBCUniversal and Amazon Prime Video Through 2035–36 Season,” July 24, 2024, accessed August 15, 2026, &lt;https://www.nba.com/news/nba-media-agreements-2024&gt;.</a:t>
            </a:r>
          </a:p>
          <a:p xmlns:a="http://schemas.openxmlformats.org/drawingml/2006/main">
            <a:r>
              <a:t>- Major League Baseball, “MLB Announces New 3-Year Rights Deals with ESPN, NBC, Netflix,” November 19, 2025, accessed August 15, 2026, &lt;https://www.mlb.com/news/mlb-announces-media-rights-deals-with-espn-nbc-netflix&gt;. The agreements cover the 2026–2028 seasons; the table does not attempt to allocate undisclosed values among packages.</a:t>
            </a:r>
          </a:p>
          <a:p xmlns:a="http://schemas.openxmlformats.org/drawingml/2006/main">
            <a:r>
              <a:t>- National Hockey League, “NHL, ESPN, Disney Reach Groundbreaking Seven-Year Rights Deal,” March 10, 2021, &lt;https://www.nhl.com/news/nhl-espn-disney-reach-groundbreaking-seven-year-rights-deal-322346092&gt;; National Hockey League, “NHL, Turner Sports Announce Seven-Year Multimedia Rights Agreement,” April 27, 2021, &lt;https://www.nhl.com/news/nhl-turner-sports-announce-seven-year-multimedia-rights-agreement-324076858&gt;. Both agreements cover the 2021–22 through 2027–28 seasons; current term rechecked August 15, 2026.</a:t>
            </a:r>
          </a:p>
          <a:p xmlns:a="http://schemas.openxmlformats.org/drawingml/2006/main">
            <a:r>
              <a:t>- Major League Baseball, “MLB to Produce and Distribute Games for Five Clubs in 2025,” March 27, 2025, &lt;https://www.mlb.com/press-release/press-release-mlb-to-produce-and-distribute-games-for-five-clubs-in-2025&gt;; Major League Baseball, “MLB Announces Broadcast Information for 14 Clubs It's Producing and Distributing Games Locally,” March 26, 2026, accessed August 15, 2026, &lt;https://www.mlb.com/press-release/press-release-mlb-announces-broadcast-information-for-14-clubs-it-s-producing-and-distributing-games-locally&gt;. In-market offerings remain subject to applicable national exclusivities.</a:t>
            </a:r>
          </a:p>
          <a:p xmlns:a="http://schemas.openxmlformats.org/drawingml/2006/main">
            <a:r>
              <a:t>- Mandy Bell, “MLB to Produce, Distribute Local Guardians Games in 2025,” MLB.com, October 8, 2024, &lt;https://www.mlb.com/guardians/news/guardians-games-to-be-produced-distributed-locally-by-mlb-in-2025&gt;. The household figures describe potential distribution reach stated by the club, not measured audiences or revenue.</a:t>
            </a:r>
          </a:p>
          <a:p xmlns:a="http://schemas.openxmlformats.org/drawingml/2006/main">
            <a:r>
              <a:t>- YES Network, “About Us,” accessed August 16, 2026, &lt;https://yesnetwork.com/about-us/&gt;; New York Yankees, “Yankees, Partners Complete Deal for YES Network,” August 29, 2019, &lt;https://www.mlb.com/yankees/news/yankees-deal-for-yes-network&gt;. YES lists Yankee Global Enterprises among its current owners rather than describing the Yankees as the network's sole owner. The 2019 group acquired Disney's 80 percent interest; the stated $3.47 billion was the network valuation, not the purchase price for the entire network.</a:t>
            </a:r>
          </a:p>
          <a:p xmlns:a="http://schemas.openxmlformats.org/drawingml/2006/main">
            <a:r>
              <a:t>- Bill Shaikin, “The Dodgers Have a Massive TV Deal. Is MLB Giving Them a Break on Revenue Sharing?”, *Los Angeles Times*, January 26, 2026, &lt;https://www.latimes.com/sports/dodgers/story/2026-01-26/dodgers-tv-deal-sportsnet-la-mlb-giving-them-break&gt;; Major League Baseball, “Dodgers Venden Derechos de Televisión,” January 28, 2013, &lt;https://www.mlb.com/es/dodgers/news/dodgers-venden-derechos-de-television/c-41227060&gt;; *In re Los Angeles Dodgers LLC*, order approving settlement, U.S. Bankruptcy Court for the District of Delaware, January 11, 2012, &lt;https://law.justia.com/cases/federal/district-courts/delaware/dedce/1%3A2011cv01235/47674/35/&gt;. The public court order confirms the court-approved MLB settlement and sale process. The benchmark amounts and the reported total value of the later Time Warner Cable agreement come from contemporary and subsequent reporting because the full contractual accounting terms are not public.</a:t>
            </a:r>
          </a:p>
          <a:p xmlns:a="http://schemas.openxmlformats.org/drawingml/2006/main">
            <a:r>
              <a:t>- Premier League, “Premier League Completes Sales Process for UK Live Rights &amp; Free-to-Air Highlights,” December 4, 2023, &lt;https://www.premierleague.com/en/news/3807882&gt;; Premier League, “Broadcasting,” accessed August 15, 2026, &lt;https://www.premierleague.com/en/about/faq/broadcast&gt;. The closed period applies to live UK video distribution of the Saturday 3 p.m. window; the chapter does not claim that its attendance effect has been causally established.</a:t>
            </a:r>
          </a:p>
          <a:p xmlns:a="http://schemas.openxmlformats.org/drawingml/2006/main">
            <a:r>
              <a:t>- Premier League, “NBC Sports Extends Broadcast Deal with Premier League,” November 18, 2021, &lt;https://www.premierleague.com/en/news/2356002&gt;. The six-year U.S. agreement runs through 2028 and covers all 380 matches each season across NBC platforms.</a:t>
            </a:r>
          </a:p>
          <a:p xmlns:a="http://schemas.openxmlformats.org/drawingml/2006/main">
            <a:r>
              <a:t>- John H. Kagel and Dan Levin, “The Winner's Curse and Public Information in Common Value Auctions,” *American Economic Review* 76, no. 5 (1986): 894–920, &lt;https://www.jstor.org/stable/1816459&gt;. The experiments show how failure to adjust for the information contained in winning can generate aggressive bids and negative profits in common-value settings.</a:t>
            </a:r>
          </a:p>
          <a:p xmlns:a="http://schemas.openxmlformats.org/drawingml/2006/main">
            <a:r>
              <a:t>- Green Bay Packers annual financial reports and official annual summaries for fiscal years 2020–2026. The extracted values, report links, definitions, and source hierarchy are documented in `data/ch06/packers-national-local-revenue-2020-2026.csv`. For the latest observation, see Green Bay Packers, “Packers Finances Remain Strong Amidst Changing NFL Landscape,” July 2026, &lt;https://www.packers.com/news/packers-finances-remain-strong-amidst-changing-nfl-landscape-2026&gt;. Shared national revenue includes more than media rights.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fa44511f5344700"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f0b871714d54a19" /><Relationship Type="http://schemas.openxmlformats.org/officeDocument/2006/relationships/slideLayout" Target="/ppt/slideLayouts/slideLayout1.xml" Id="R1aa0d6a64d4b47e9"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aa0d6a64d4b47e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dec1a33c3e0a47b9" /><Relationship Type="http://schemas.openxmlformats.org/officeDocument/2006/relationships/notesSlide" Target="/ppt/notesSlides/notesSlide1.xml" Id="R6ef8bb69a67c42c6"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42e2aa877b0f44fa" /><Relationship Type="http://schemas.openxmlformats.org/officeDocument/2006/relationships/notesSlide" Target="/ppt/notesSlides/notesSlide2.xml" Id="R048c5088ac2d4257"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c5b62f05ad534a35" /><Relationship Type="http://schemas.openxmlformats.org/officeDocument/2006/relationships/notesSlide" Target="/ppt/notesSlides/notesSlide3.xml" Id="R90e01d7ee21e4038"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08e20985bf8b4622" /><Relationship Type="http://schemas.openxmlformats.org/officeDocument/2006/relationships/notesSlide" Target="/ppt/notesSlides/notesSlide4.xml" Id="R83af51da7580428f"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a96ed58a26a34668" /><Relationship Type="http://schemas.openxmlformats.org/officeDocument/2006/relationships/notesSlide" Target="/ppt/notesSlides/notesSlide5.xml" Id="R39d7eaee09ee4834"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14fe12bd6fe14890" /><Relationship Type="http://schemas.openxmlformats.org/officeDocument/2006/relationships/notesSlide" Target="/ppt/notesSlides/notesSlide6.xml" Id="Rc98334212b974117"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7cfbf88538d54c4d" /><Relationship Type="http://schemas.openxmlformats.org/officeDocument/2006/relationships/notesSlide" Target="/ppt/notesSlides/notesSlide7.xml" Id="R1c17a692503c4a39"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ca3738f17ade4440" /><Relationship Type="http://schemas.openxmlformats.org/officeDocument/2006/relationships/notesSlide" Target="/ppt/notesSlides/notesSlide8.xml" Id="Rdd624a406abc4759"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3559b3168fbb4529" /><Relationship Type="http://schemas.openxmlformats.org/officeDocument/2006/relationships/notesSlide" Target="/ppt/notesSlides/notesSlide9.xml" Id="R25cd392704eb469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2a2e12b9cb4e4c66" /><Relationship Type="http://schemas.openxmlformats.org/officeDocument/2006/relationships/notesSlide" Target="/ppt/notesSlides/notesSlide10.xml" Id="R6b1fff5cbdf742a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c6017400cf914db6" /><Relationship Type="http://schemas.openxmlformats.org/officeDocument/2006/relationships/notesSlide" Target="/ppt/notesSlides/notesSlide11.xml" Id="R7335eb11a7634eb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eb7d645faa9646bc" /><Relationship Type="http://schemas.openxmlformats.org/officeDocument/2006/relationships/notesSlide" Target="/ppt/notesSlides/notesSlide12.xml" Id="Re734e1f0192b400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1c91d0ac1be14837" /><Relationship Type="http://schemas.openxmlformats.org/officeDocument/2006/relationships/notesSlide" Target="/ppt/notesSlides/notesSlide13.xml" Id="R698b4b6f91284d60"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748f5ffff0a14ead" /><Relationship Type="http://schemas.openxmlformats.org/officeDocument/2006/relationships/notesSlide" Target="/ppt/notesSlides/notesSlide14.xml" Id="R16aa76e1f89b425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93e008c111da4c1a" /><Relationship Type="http://schemas.openxmlformats.org/officeDocument/2006/relationships/notesSlide" Target="/ppt/notesSlides/notesSlide15.xml" Id="Rb72a85fd488f4d9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b68814b80e934c9e" /><Relationship Type="http://schemas.openxmlformats.org/officeDocument/2006/relationships/notesSlide" Target="/ppt/notesSlides/notesSlide16.xml" Id="Rd7c309015550496a"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a3dc12f9fe5745a2" /><Relationship Type="http://schemas.openxmlformats.org/officeDocument/2006/relationships/notesSlide" Target="/ppt/notesSlides/notesSlide17.xml" Id="R351f5d78be024985"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9d06dd2e0f43492b" /><Relationship Type="http://schemas.openxmlformats.org/officeDocument/2006/relationships/notesSlide" Target="/ppt/notesSlides/notesSlide18.xml" Id="R3ee71de220dc4137"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6f9b5ee90c694d49" /><Relationship Type="http://schemas.openxmlformats.org/officeDocument/2006/relationships/notesSlide" Target="/ppt/notesSlides/notesSlide19.xml" Id="R3e8202000e434a0c"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b0372ccb37d04b41" /><Relationship Type="http://schemas.openxmlformats.org/officeDocument/2006/relationships/notesSlide" Target="/ppt/notesSlides/notesSlide20.xml" Id="Rcfebfa058101491b"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1820eea23f534152" /><Relationship Type="http://schemas.openxmlformats.org/officeDocument/2006/relationships/notesSlide" Target="/ppt/notesSlides/notesSlide21.xml" Id="Rae10be55cfae484d"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30e5fc52210e451a" /><Relationship Type="http://schemas.openxmlformats.org/officeDocument/2006/relationships/notesSlide" Target="/ppt/notesSlides/notesSlide22.xml" Id="R4dcffbc155c44ada"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01ebf14df437490b" /><Relationship Type="http://schemas.openxmlformats.org/officeDocument/2006/relationships/notesSlide" Target="/ppt/notesSlides/notesSlide23.xml" Id="Re77b6822b7ea4129"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ab64e0dbff9444e2" /><Relationship Type="http://schemas.openxmlformats.org/officeDocument/2006/relationships/notesSlide" Target="/ppt/notesSlides/notesSlide24.xml" Id="R07105799646d400d"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dfef15ef91744ee2" /><Relationship Type="http://schemas.openxmlformats.org/officeDocument/2006/relationships/notesSlide" Target="/ppt/notesSlides/notesSlide25.xml" Id="R37894b95c1e94110"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a63b4161178e4fd8" /><Relationship Type="http://schemas.openxmlformats.org/officeDocument/2006/relationships/notesSlide" Target="/ppt/notesSlides/notesSlide26.xml" Id="Rd9218e490a6a4de6"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a48f8e11346e47d9" /><Relationship Type="http://schemas.openxmlformats.org/officeDocument/2006/relationships/notesSlide" Target="/ppt/notesSlides/notesSlide27.xml" Id="R0d55d2ce2dda4e43"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2315aff8a0c94650" /><Relationship Type="http://schemas.openxmlformats.org/officeDocument/2006/relationships/notesSlide" Target="/ppt/notesSlides/notesSlide28.xml" Id="Ra50ad37fb3064350"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ae9b593e3615439e" /><Relationship Type="http://schemas.openxmlformats.org/officeDocument/2006/relationships/notesSlide" Target="/ppt/notesSlides/notesSlide29.xml" Id="R4a1c4b0a24454df4"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87641705e858465d" /><Relationship Type="http://schemas.openxmlformats.org/officeDocument/2006/relationships/notesSlide" Target="/ppt/notesSlides/notesSlide30.xml" Id="R012179e7c15d4799"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935b8344dd464211" /><Relationship Type="http://schemas.openxmlformats.org/officeDocument/2006/relationships/notesSlide" Target="/ppt/notesSlides/notesSlide31.xml" Id="Rc0d79000da0a405a"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bd1fafbd5a4941a8" /><Relationship Type="http://schemas.openxmlformats.org/officeDocument/2006/relationships/notesSlide" Target="/ppt/notesSlides/notesSlide32.xml" Id="R31baf62c4d324ad4"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2134405ba0054506" /><Relationship Type="http://schemas.openxmlformats.org/officeDocument/2006/relationships/notesSlide" Target="/ppt/notesSlides/notesSlide33.xml" Id="Rac1f6172cb4b4ea3"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748694b0f1c94437" /><Relationship Type="http://schemas.openxmlformats.org/officeDocument/2006/relationships/notesSlide" Target="/ppt/notesSlides/notesSlide34.xml" Id="R7cf7897470834e32" /></Relationships>
</file>

<file path=ppt/slides/_rels/slide35.xml.rels>&#65279;<?xml version="1.0" encoding="utf-8"?><Relationships xmlns="http://schemas.openxmlformats.org/package/2006/relationships"><Relationship Type="http://schemas.openxmlformats.org/officeDocument/2006/relationships/slideLayout" Target="/ppt/slideLayouts/slideLayout1.xml" Id="Rd9cc663a35b047cb" /><Relationship Type="http://schemas.openxmlformats.org/officeDocument/2006/relationships/notesSlide" Target="/ppt/notesSlides/notesSlide35.xml" Id="Rb91b21a99a584ae4" /></Relationships>
</file>

<file path=ppt/slides/_rels/slide36.xml.rels>&#65279;<?xml version="1.0" encoding="utf-8"?><Relationships xmlns="http://schemas.openxmlformats.org/package/2006/relationships"><Relationship Type="http://schemas.openxmlformats.org/officeDocument/2006/relationships/slideLayout" Target="/ppt/slideLayouts/slideLayout1.xml" Id="R146bfdc7d09046f9" /><Relationship Type="http://schemas.openxmlformats.org/officeDocument/2006/relationships/notesSlide" Target="/ppt/notesSlides/notesSlide36.xml" Id="R0dbbb709a6ce418c" /></Relationships>
</file>

<file path=ppt/slides/_rels/slide37.xml.rels>&#65279;<?xml version="1.0" encoding="utf-8"?><Relationships xmlns="http://schemas.openxmlformats.org/package/2006/relationships"><Relationship Type="http://schemas.openxmlformats.org/officeDocument/2006/relationships/slideLayout" Target="/ppt/slideLayouts/slideLayout1.xml" Id="R23038fc634824c77" /><Relationship Type="http://schemas.openxmlformats.org/officeDocument/2006/relationships/notesSlide" Target="/ppt/notesSlides/notesSlide37.xml" Id="Rd18c99f85cc840f4"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7D467C03-6025-423F-964F-CBCB6F8AA317}"/>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6  /  LESSON</a:t>
            </a:r>
          </a:p>
        </p:txBody>
      </p:sp>
      <p:sp>
        <p:nvSpPr>
          <p:cNvPr id="2" name="text-1">
            <a:extLst xmlns:a="http://schemas.openxmlformats.org/drawingml/2006/main">
              <a:ext uri="{FF2B5EF4-FFF2-40B4-BE49-F238E27FC236}">
                <a16:creationId xmlns:a16="http://schemas.microsoft.com/office/drawing/2014/main" id="{6F0A5391-B133-494C-AEDB-7C052A44D3DA}"/>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4050" b="1" i="0">
                <a:solidFill>
                  <a:srgbClr val="1D2A33"/>
                </a:solidFill>
                <a:latin typeface="Georgia"/>
                <a:ea typeface="Georgia"/>
                <a:cs typeface="Georgia"/>
              </a:defRPr>
            </a:pPr>
            <a:r>
              <a:rPr sz="4050" b="1" i="0">
                <a:solidFill>
                  <a:srgbClr val="1D2A33"/>
                </a:solidFill>
                <a:latin typeface="Georgia"/>
                <a:ea typeface="Georgia"/>
                <a:cs typeface="Georgia"/>
              </a:rPr>
              <a:t>Broadcasting and Media Rights</a:t>
            </a:r>
          </a:p>
        </p:txBody>
      </p:sp>
      <p:sp>
        <p:nvSpPr>
          <p:cNvPr id="3" name="text-2">
            <a:extLst xmlns:a="http://schemas.openxmlformats.org/drawingml/2006/main">
              <a:ext uri="{FF2B5EF4-FFF2-40B4-BE49-F238E27FC236}">
                <a16:creationId xmlns:a16="http://schemas.microsoft.com/office/drawing/2014/main" id="{4198D9F9-10A8-442E-8751-157E9168B6CB}"/>
              </a:ext>
            </a:extLst>
          </p:cNvPr>
          <p:cNvSpPr>
            <a:spLocks xmlns:a="http://schemas.openxmlformats.org/drawingml/2006/main" noGrp="1"/>
          </p:cNvSpPr>
          <p:nvPr/>
        </p:nvSpPr>
        <p:spPr>
          <a:xfrm xmlns:a="http://schemas.openxmlformats.org/drawingml/2006/main">
            <a:off x="685800" y="2190750"/>
            <a:ext cx="104775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150" b="0" i="0">
                <a:solidFill>
                  <a:srgbClr val="12455E"/>
                </a:solidFill>
                <a:latin typeface="Georgia"/>
                <a:ea typeface="Georgia"/>
                <a:cs typeface="Georgia"/>
              </a:defRPr>
            </a:pPr>
            <a:r>
              <a:rPr sz="3150" b="0" i="0">
                <a:solidFill>
                  <a:srgbClr val="12455E"/>
                </a:solidFill>
                <a:latin typeface="Georgia"/>
                <a:ea typeface="Georgia"/>
                <a:cs typeface="Georgia"/>
              </a:rPr>
              <a:t>Why can live sports become more valuable as entertainment audiences fragment?</a:t>
            </a:r>
          </a:p>
        </p:txBody>
      </p:sp>
      <p:sp>
        <p:nvSpPr>
          <p:cNvPr id="4" name="text-3">
            <a:extLst xmlns:a="http://schemas.openxmlformats.org/drawingml/2006/main">
              <a:ext uri="{FF2B5EF4-FFF2-40B4-BE49-F238E27FC236}">
                <a16:creationId xmlns:a16="http://schemas.microsoft.com/office/drawing/2014/main" id="{23B592C3-88B8-4886-B663-70B24DABBB22}"/>
              </a:ext>
            </a:extLst>
          </p:cNvPr>
          <p:cNvSpPr>
            <a:spLocks xmlns:a="http://schemas.openxmlformats.org/drawingml/2006/main" noGrp="1"/>
          </p:cNvSpPr>
          <p:nvPr/>
        </p:nvSpPr>
        <p:spPr>
          <a:xfrm xmlns:a="http://schemas.openxmlformats.org/drawingml/2006/main">
            <a:off x="723900" y="4171950"/>
            <a:ext cx="10382250" cy="1733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250" b="0" i="0">
                <a:solidFill>
                  <a:srgbClr val="1D2A33"/>
                </a:solidFill>
                <a:latin typeface="Aptos"/>
                <a:ea typeface="Aptos"/>
                <a:cs typeface="Aptos"/>
              </a:defRPr>
            </a:pPr>
            <a:r>
              <a:t>Chapter 6 · The battle for attention</a:t>
            </a:r>
          </a:p>
          <a:p xmlns:a="http://schemas.openxmlformats.org/drawingml/2006/main">
            <a:pPr marL="254000" indent="-152400" algn="l">
              <a:spcAft>
                <a:spcPts val="1600"/>
              </a:spcAft>
              <a:buChar char="•"/>
              <a:defRPr sz="2250" b="0" i="0">
                <a:solidFill>
                  <a:srgbClr val="1D2A33"/>
                </a:solidFill>
                <a:latin typeface="Aptos"/>
                <a:ea typeface="Aptos"/>
                <a:cs typeface="Aptos"/>
              </a:defRPr>
            </a:pPr>
            <a:r>
              <a:t>Sports Economics</a:t>
            </a:r>
          </a:p>
        </p:txBody>
      </p:sp>
      <p:sp>
        <p:nvSpPr>
          <p:cNvPr id="5" name="">
            <a:extLst xmlns:a="http://schemas.openxmlformats.org/drawingml/2006/main">
              <a:ext uri="{FF2B5EF4-FFF2-40B4-BE49-F238E27FC236}">
                <a16:creationId xmlns:a16="http://schemas.microsoft.com/office/drawing/2014/main" id="{B8D73795-42F3-4AB1-80E7-22BEE72A2C1A}"/>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5">
            <a:extLst xmlns:a="http://schemas.openxmlformats.org/drawingml/2006/main">
              <a:ext uri="{FF2B5EF4-FFF2-40B4-BE49-F238E27FC236}">
                <a16:creationId xmlns:a16="http://schemas.microsoft.com/office/drawing/2014/main" id="{ED9905E9-FDA2-4757-B457-70AD39811440}"/>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Broadcasting, Media Rights, and the Battle for Attention</a:t>
            </a:r>
          </a:p>
        </p:txBody>
      </p:sp>
      <p:sp>
        <p:nvSpPr>
          <p:cNvPr id="7" name="text-6">
            <a:extLst xmlns:a="http://schemas.openxmlformats.org/drawingml/2006/main">
              <a:ext uri="{FF2B5EF4-FFF2-40B4-BE49-F238E27FC236}">
                <a16:creationId xmlns:a16="http://schemas.microsoft.com/office/drawing/2014/main" id="{F05B5A0D-4AF1-49AB-8508-18ECCB431BA3}"/>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a:t>
            </a:r>
          </a:p>
        </p:txBody>
      </p:sp>
    </p:spTree>
    <p:extLst>
      <p:ext uri="{BB962C8B-B14F-4D97-AF65-F5344CB8AC3E}">
        <p14:creationId xmlns:p14="http://schemas.microsoft.com/office/powerpoint/2010/main" val="179394544"/>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DC2988AC-27D0-47F6-87E0-2F35086BD8F5}"/>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6  /  LESSON</a:t>
            </a:r>
          </a:p>
        </p:txBody>
      </p:sp>
      <p:sp>
        <p:nvSpPr>
          <p:cNvPr id="2" name="text-1">
            <a:extLst xmlns:a="http://schemas.openxmlformats.org/drawingml/2006/main">
              <a:ext uri="{FF2B5EF4-FFF2-40B4-BE49-F238E27FC236}">
                <a16:creationId xmlns:a16="http://schemas.microsoft.com/office/drawing/2014/main" id="{6391DC25-4A35-4E00-A0A9-4FBB5ECCAD54}"/>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Follow one connected media decision</a:t>
            </a:r>
          </a:p>
        </p:txBody>
      </p:sp>
      <p:sp>
        <p:nvSpPr>
          <p:cNvPr id="3" name="text-2">
            <a:extLst xmlns:a="http://schemas.openxmlformats.org/drawingml/2006/main">
              <a:ext uri="{FF2B5EF4-FFF2-40B4-BE49-F238E27FC236}">
                <a16:creationId xmlns:a16="http://schemas.microsoft.com/office/drawing/2014/main" id="{58EE7AC5-626B-46B4-8F37-DA3B4A286F0C}"/>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Explain how attention creates value for advertisers and platforms.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Compare bundles, direct access, and rights packages.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Trace who receives revenue, controls customers, and bears risk.</a:t>
            </a:r>
          </a:p>
        </p:txBody>
      </p:sp>
      <p:sp>
        <p:nvSpPr>
          <p:cNvPr id="4" name="">
            <a:extLst xmlns:a="http://schemas.openxmlformats.org/drawingml/2006/main">
              <a:ext uri="{FF2B5EF4-FFF2-40B4-BE49-F238E27FC236}">
                <a16:creationId xmlns:a16="http://schemas.microsoft.com/office/drawing/2014/main" id="{F313C85F-A36C-4AFE-82A0-FAC91B94335C}"/>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F7FC8F11-9BE9-47CD-9670-912CF3FC8FC6}"/>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Learning Goals</a:t>
            </a:r>
          </a:p>
        </p:txBody>
      </p:sp>
      <p:sp>
        <p:nvSpPr>
          <p:cNvPr id="6" name="text-5">
            <a:extLst xmlns:a="http://schemas.openxmlformats.org/drawingml/2006/main">
              <a:ext uri="{FF2B5EF4-FFF2-40B4-BE49-F238E27FC236}">
                <a16:creationId xmlns:a16="http://schemas.microsoft.com/office/drawing/2014/main" id="{F084E4B3-653E-46FB-AFC6-7BAB554D004A}"/>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a:t>
            </a:r>
          </a:p>
        </p:txBody>
      </p:sp>
    </p:spTree>
    <p:extLst>
      <p:ext uri="{BB962C8B-B14F-4D97-AF65-F5344CB8AC3E}">
        <p14:creationId xmlns:p14="http://schemas.microsoft.com/office/powerpoint/2010/main" val="1219390251"/>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7DD54DC9-D11F-4E41-8CE2-744D745D4E14}"/>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6  /  LESSON</a:t>
            </a:r>
          </a:p>
        </p:txBody>
      </p:sp>
      <p:sp>
        <p:nvSpPr>
          <p:cNvPr id="2" name="text-1">
            <a:extLst xmlns:a="http://schemas.openxmlformats.org/drawingml/2006/main">
              <a:ext uri="{FF2B5EF4-FFF2-40B4-BE49-F238E27FC236}">
                <a16:creationId xmlns:a16="http://schemas.microsoft.com/office/drawing/2014/main" id="{7DFF4941-D071-4029-9740-FB99F4111F1A}"/>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Three meanings of fragmentation</a:t>
            </a:r>
          </a:p>
        </p:txBody>
      </p:sp>
      <p:graphicFrame>
        <p:nvGraphicFramePr>
          <p:cNvPr id="10" name=""/>
          <p:cNvGraphicFramePr/>
          <p:nvPr/>
        </p:nvGraphicFramePr>
        <p:xfrm>
          <a:off xmlns:a="http://schemas.openxmlformats.org/drawingml/2006/main" x="685800" y="1809750"/>
          <a:ext xmlns:a="http://schemas.openxmlformats.org/drawingml/2006/main" cx="10820400" cy="2952750"/>
        </p:xfrm>
        <a:graphic xmlns:a="http://schemas.openxmlformats.org/drawingml/2006/main">
          <a:graphicData uri="http://schemas.openxmlformats.org/drawingml/2006/table">
            <a:tbl>
              <a:tblPr/>
              <a:tblGrid>
                <a:gridCol w="3238500"/>
                <a:gridCol w="7581900"/>
              </a:tblGrid>
              <a:tr h="738188">
                <a:tc>
                  <a:txBody>
                    <a:bodyPr lIns="142875" tIns="95250" rIns="142875" bIns="95250">
                      <a:noAutofit/>
                    </a:bodyPr>
                    <a:lstStyle/>
                    <a:p>
                      <a:r>
                        <a:rPr sz="2025" b="1">
                          <a:solidFill>
                            <a:srgbClr val="FFFFFF"/>
                          </a:solidFill>
                          <a:latin typeface="Aptos"/>
                          <a:ea typeface="Aptos"/>
                          <a:cs typeface="Aptos"/>
                        </a:rPr>
                        <a:t>What fragments?</a:t>
                      </a:r>
                    </a:p>
                  </a:txBody>
                  <a:tcPr marL="91440" marR="91440" marT="45720" marB="45720" anchor="ctr">
                    <a:solidFill>
                      <a:srgbClr val="12455E"/>
                    </a:solidFill>
                  </a:tcPr>
                </a:tc>
                <a:tc>
                  <a:txBody>
                    <a:bodyPr lIns="142875" tIns="95250" rIns="142875" bIns="95250">
                      <a:noAutofit/>
                    </a:bodyPr>
                    <a:lstStyle/>
                    <a:p>
                      <a:r>
                        <a:rPr sz="2025" b="1">
                          <a:solidFill>
                            <a:srgbClr val="FFFFFF"/>
                          </a:solidFill>
                          <a:latin typeface="Aptos"/>
                          <a:ea typeface="Aptos"/>
                          <a:cs typeface="Aptos"/>
                        </a:rPr>
                        <a:t>What changes?</a:t>
                      </a:r>
                    </a:p>
                  </a:txBody>
                  <a:tcPr marL="91440" marR="91440" marT="45720" marB="45720" anchor="ctr">
                    <a:solidFill>
                      <a:srgbClr val="12455E"/>
                    </a:solidFill>
                  </a:tcPr>
                </a:tc>
              </a:tr>
              <a:tr h="738188">
                <a:tc>
                  <a:txBody>
                    <a:bodyPr lIns="142875" tIns="95250" rIns="142875" bIns="95250">
                      <a:noAutofit/>
                    </a:bodyPr>
                    <a:lstStyle/>
                    <a:p>
                      <a:r>
                        <a:rPr sz="2025" b="0">
                          <a:solidFill>
                            <a:srgbClr val="1D2A33"/>
                          </a:solidFill>
                          <a:latin typeface="Aptos"/>
                          <a:ea typeface="Aptos"/>
                          <a:cs typeface="Aptos"/>
                        </a:rPr>
                        <a:t>Media outlets</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More places to find entertainment</a:t>
                      </a:r>
                    </a:p>
                  </a:txBody>
                  <a:tcPr marL="91440" marR="91440" marT="45720" marB="45720" anchor="ctr">
                    <a:solidFill>
                      <a:srgbClr val="F0F5F7"/>
                    </a:solidFill>
                  </a:tcPr>
                </a:tc>
              </a:tr>
              <a:tr h="738188">
                <a:tc>
                  <a:txBody>
                    <a:bodyPr lIns="142875" tIns="95250" rIns="142875" bIns="95250">
                      <a:noAutofit/>
                    </a:bodyPr>
                    <a:lstStyle/>
                    <a:p>
                      <a:r>
                        <a:rPr sz="2025" b="0">
                          <a:solidFill>
                            <a:srgbClr val="1D2A33"/>
                          </a:solidFill>
                          <a:latin typeface="Aptos"/>
                          <a:ea typeface="Aptos"/>
                          <a:cs typeface="Aptos"/>
                        </a:rPr>
                        <a:t>Audience attention</a:t>
                      </a:r>
                    </a:p>
                  </a:txBody>
                  <a:tcPr marL="91440" marR="91440" marT="45720" marB="45720" anchor="ctr">
                    <a:solidFill>
                      <a:srgbClr val="FFFFFF"/>
                    </a:solidFill>
                  </a:tcPr>
                </a:tc>
                <a:tc>
                  <a:txBody>
                    <a:bodyPr lIns="142875" tIns="95250" rIns="142875" bIns="95250">
                      <a:noAutofit/>
                    </a:bodyPr>
                    <a:lstStyle/>
                    <a:p>
                      <a:r>
                        <a:rPr sz="2025" b="0">
                          <a:solidFill>
                            <a:srgbClr val="1D2A33"/>
                          </a:solidFill>
                          <a:latin typeface="Aptos"/>
                          <a:ea typeface="Aptos"/>
                          <a:cs typeface="Aptos"/>
                        </a:rPr>
                        <a:t>Viewing spreads across competing choices</a:t>
                      </a:r>
                    </a:p>
                  </a:txBody>
                  <a:tcPr marL="91440" marR="91440" marT="45720" marB="45720" anchor="ctr">
                    <a:solidFill>
                      <a:srgbClr val="FFFFFF"/>
                    </a:solidFill>
                  </a:tcPr>
                </a:tc>
              </a:tr>
              <a:tr h="738188">
                <a:tc>
                  <a:txBody>
                    <a:bodyPr lIns="142875" tIns="95250" rIns="142875" bIns="95250">
                      <a:noAutofit/>
                    </a:bodyPr>
                    <a:lstStyle/>
                    <a:p>
                      <a:r>
                        <a:rPr sz="2025" b="0">
                          <a:solidFill>
                            <a:srgbClr val="1D2A33"/>
                          </a:solidFill>
                          <a:latin typeface="Aptos"/>
                          <a:ea typeface="Aptos"/>
                          <a:cs typeface="Aptos"/>
                        </a:rPr>
                        <a:t>Sports distribution</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A fan needs different services to follow games</a:t>
                      </a:r>
                    </a:p>
                  </a:txBody>
                  <a:tcPr marL="91440" marR="91440" marT="45720" marB="45720" anchor="ctr">
                    <a:solidFill>
                      <a:srgbClr val="F0F5F7"/>
                    </a:solidFill>
                  </a:tcPr>
                </a:tc>
              </a:tr>
            </a:tbl>
          </a:graphicData>
        </a:graphic>
      </p:graphicFrame>
      <p:sp>
        <p:nvSpPr>
          <p:cNvPr id="4" name="text-2">
            <a:extLst xmlns:a="http://schemas.openxmlformats.org/drawingml/2006/main">
              <a:ext uri="{FF2B5EF4-FFF2-40B4-BE49-F238E27FC236}">
                <a16:creationId xmlns:a16="http://schemas.microsoft.com/office/drawing/2014/main" id="{AA9806BE-7E7F-429D-8AEB-F175B1FFDE42}"/>
              </a:ext>
            </a:extLst>
          </p:cNvPr>
          <p:cNvSpPr>
            <a:spLocks xmlns:a="http://schemas.openxmlformats.org/drawingml/2006/main" noGrp="1"/>
          </p:cNvSpPr>
          <p:nvPr/>
        </p:nvSpPr>
        <p:spPr>
          <a:xfrm xmlns:a="http://schemas.openxmlformats.org/drawingml/2006/main">
            <a:off x="723900" y="5000625"/>
            <a:ext cx="10744200" cy="1085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r>
              <a:t/>
            </a:r>
          </a:p>
        </p:txBody>
      </p:sp>
      <p:sp>
        <p:nvSpPr>
          <p:cNvPr id="5" name="">
            <a:extLst xmlns:a="http://schemas.openxmlformats.org/drawingml/2006/main">
              <a:ext uri="{FF2B5EF4-FFF2-40B4-BE49-F238E27FC236}">
                <a16:creationId xmlns:a16="http://schemas.microsoft.com/office/drawing/2014/main" id="{E79AF117-A994-419A-A14E-D623C323FA99}"/>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181714DB-930D-4F7D-B7AB-A8BBB8A0D9E3}"/>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Attention Is Scarce</a:t>
            </a:r>
          </a:p>
        </p:txBody>
      </p:sp>
      <p:sp>
        <p:nvSpPr>
          <p:cNvPr id="7" name="text-5">
            <a:extLst xmlns:a="http://schemas.openxmlformats.org/drawingml/2006/main">
              <a:ext uri="{FF2B5EF4-FFF2-40B4-BE49-F238E27FC236}">
                <a16:creationId xmlns:a16="http://schemas.microsoft.com/office/drawing/2014/main" id="{A6223DB7-6648-4429-9E8C-022D9AD57384}"/>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a:t>
            </a:r>
          </a:p>
        </p:txBody>
      </p:sp>
    </p:spTree>
    <p:extLst>
      <p:ext uri="{BB962C8B-B14F-4D97-AF65-F5344CB8AC3E}">
        <p14:creationId xmlns:p14="http://schemas.microsoft.com/office/powerpoint/2010/main" val="942571763"/>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3759E660-3371-4C5A-B8A6-D80EC1C85584}"/>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6  /  LESSON</a:t>
            </a:r>
          </a:p>
        </p:txBody>
      </p:sp>
      <p:sp>
        <p:nvSpPr>
          <p:cNvPr id="2" name="text-1">
            <a:extLst xmlns:a="http://schemas.openxmlformats.org/drawingml/2006/main">
              <a:ext uri="{FF2B5EF4-FFF2-40B4-BE49-F238E27FC236}">
                <a16:creationId xmlns:a16="http://schemas.microsoft.com/office/drawing/2014/main" id="{7488F343-564D-4D1E-817B-DDD924EA918B}"/>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Fragmented viewing—and an unusually large audience</a:t>
            </a:r>
          </a:p>
        </p:txBody>
      </p:sp>
      <p:graphicFrame>
        <p:nvGraphicFramePr>
          <p:cNvPr id="10" name=""/>
          <p:cNvGraphicFramePr/>
          <p:nvPr/>
        </p:nvGraphicFramePr>
        <p:xfrm>
          <a:off xmlns:a="http://schemas.openxmlformats.org/drawingml/2006/main" x="685800" y="1809750"/>
          <a:ext xmlns:a="http://schemas.openxmlformats.org/drawingml/2006/main" cx="10820400" cy="2952750"/>
        </p:xfrm>
        <a:graphic xmlns:a="http://schemas.openxmlformats.org/drawingml/2006/main">
          <a:graphicData uri="http://schemas.openxmlformats.org/drawingml/2006/table">
            <a:tbl>
              <a:tblPr/>
              <a:tblGrid>
                <a:gridCol w="4191000"/>
                <a:gridCol w="6629400"/>
              </a:tblGrid>
              <a:tr h="738188">
                <a:tc>
                  <a:txBody>
                    <a:bodyPr lIns="142875" tIns="95250" rIns="142875" bIns="95250">
                      <a:noAutofit/>
                    </a:bodyPr>
                    <a:lstStyle/>
                    <a:p>
                      <a:r>
                        <a:rPr sz="1950" b="1">
                          <a:solidFill>
                            <a:srgbClr val="FFFFFF"/>
                          </a:solidFill>
                          <a:latin typeface="Aptos"/>
                          <a:ea typeface="Aptos"/>
                          <a:cs typeface="Aptos"/>
                        </a:rPr>
                        <a:t>Observation</a:t>
                      </a:r>
                    </a:p>
                  </a:txBody>
                  <a:tcPr marL="91440" marR="91440" marT="45720" marB="45720" anchor="ctr">
                    <a:solidFill>
                      <a:srgbClr val="12455E"/>
                    </a:solidFill>
                  </a:tcPr>
                </a:tc>
                <a:tc>
                  <a:txBody>
                    <a:bodyPr lIns="142875" tIns="95250" rIns="142875" bIns="95250">
                      <a:noAutofit/>
                    </a:bodyPr>
                    <a:lstStyle/>
                    <a:p>
                      <a:r>
                        <a:rPr sz="1950" b="1">
                          <a:solidFill>
                            <a:srgbClr val="FFFFFF"/>
                          </a:solidFill>
                          <a:latin typeface="Aptos"/>
                          <a:ea typeface="Aptos"/>
                          <a:cs typeface="Aptos"/>
                        </a:rPr>
                        <a:t>Measure and scope</a:t>
                      </a:r>
                    </a:p>
                  </a:txBody>
                  <a:tcPr marL="91440" marR="91440" marT="45720" marB="45720" anchor="ctr">
                    <a:solidFill>
                      <a:srgbClr val="12455E"/>
                    </a:solidFill>
                  </a:tcPr>
                </a:tc>
              </a:tr>
              <a:tr h="738188">
                <a:tc>
                  <a:txBody>
                    <a:bodyPr lIns="142875" tIns="95250" rIns="142875" bIns="95250">
                      <a:noAutofit/>
                    </a:bodyPr>
                    <a:lstStyle/>
                    <a:p>
                      <a:r>
                        <a:rPr sz="1950" b="0">
                          <a:solidFill>
                            <a:srgbClr val="1D2A33"/>
                          </a:solidFill>
                          <a:latin typeface="Aptos"/>
                          <a:ea typeface="Aptos"/>
                          <a:cs typeface="Aptos"/>
                        </a:rPr>
                        <a:t>U.S. TV-set use, May 2025</a:t>
                      </a:r>
                    </a:p>
                  </a:txBody>
                  <a:tcPr marL="91440" marR="91440" marT="45720" marB="45720" anchor="ctr">
                    <a:solidFill>
                      <a:srgbClr val="F0F5F7"/>
                    </a:solidFill>
                  </a:tcPr>
                </a:tc>
                <a:tc>
                  <a:txBody>
                    <a:bodyPr lIns="142875" tIns="95250" rIns="142875" bIns="95250">
                      <a:noAutofit/>
                    </a:bodyPr>
                    <a:lstStyle/>
                    <a:p>
                      <a:r>
                        <a:rPr sz="1950" b="0">
                          <a:solidFill>
                            <a:srgbClr val="1D2A33"/>
                          </a:solidFill>
                          <a:latin typeface="Aptos"/>
                          <a:ea typeface="Aptos"/>
                          <a:cs typeface="Aptos"/>
                        </a:rPr>
                        <a:t>Streaming 44.8%; broadcast + cable 44.2%</a:t>
                      </a:r>
                    </a:p>
                  </a:txBody>
                  <a:tcPr marL="91440" marR="91440" marT="45720" marB="45720" anchor="ctr">
                    <a:solidFill>
                      <a:srgbClr val="F0F5F7"/>
                    </a:solidFill>
                  </a:tcPr>
                </a:tc>
              </a:tr>
              <a:tr h="738188">
                <a:tc>
                  <a:txBody>
                    <a:bodyPr lIns="142875" tIns="95250" rIns="142875" bIns="95250">
                      <a:noAutofit/>
                    </a:bodyPr>
                    <a:lstStyle/>
                    <a:p>
                      <a:r>
                        <a:rPr sz="1950" b="0">
                          <a:solidFill>
                            <a:srgbClr val="1D2A33"/>
                          </a:solidFill>
                          <a:latin typeface="Aptos"/>
                          <a:ea typeface="Aptos"/>
                          <a:cs typeface="Aptos"/>
                        </a:rPr>
                        <a:t>Broadcast share, October 2025</a:t>
                      </a:r>
                    </a:p>
                  </a:txBody>
                  <a:tcPr marL="91440" marR="91440" marT="45720" marB="45720" anchor="ctr">
                    <a:solidFill>
                      <a:srgbClr val="FFFFFF"/>
                    </a:solidFill>
                  </a:tcPr>
                </a:tc>
                <a:tc>
                  <a:txBody>
                    <a:bodyPr lIns="142875" tIns="95250" rIns="142875" bIns="95250">
                      <a:noAutofit/>
                    </a:bodyPr>
                    <a:lstStyle/>
                    <a:p>
                      <a:r>
                        <a:rPr sz="1950" b="0">
                          <a:solidFill>
                            <a:srgbClr val="1D2A33"/>
                          </a:solidFill>
                          <a:latin typeface="Aptos"/>
                          <a:ea typeface="Aptos"/>
                          <a:cs typeface="Aptos"/>
                        </a:rPr>
                        <a:t>22.0% Mon–Sat; 27.3% Sunday</a:t>
                      </a:r>
                    </a:p>
                  </a:txBody>
                  <a:tcPr marL="91440" marR="91440" marT="45720" marB="45720" anchor="ctr">
                    <a:solidFill>
                      <a:srgbClr val="FFFFFF"/>
                    </a:solidFill>
                  </a:tcPr>
                </a:tc>
              </a:tr>
              <a:tr h="738188">
                <a:tc>
                  <a:txBody>
                    <a:bodyPr lIns="142875" tIns="95250" rIns="142875" bIns="95250">
                      <a:noAutofit/>
                    </a:bodyPr>
                    <a:lstStyle/>
                    <a:p>
                      <a:r>
                        <a:rPr sz="1950" b="0">
                          <a:solidFill>
                            <a:srgbClr val="1D2A33"/>
                          </a:solidFill>
                          <a:latin typeface="Aptos"/>
                          <a:ea typeface="Aptos"/>
                          <a:cs typeface="Aptos"/>
                        </a:rPr>
                        <a:t>NFL regular season, 2025</a:t>
                      </a:r>
                    </a:p>
                  </a:txBody>
                  <a:tcPr marL="91440" marR="91440" marT="45720" marB="45720" anchor="ctr">
                    <a:solidFill>
                      <a:srgbClr val="F0F5F7"/>
                    </a:solidFill>
                  </a:tcPr>
                </a:tc>
                <a:tc>
                  <a:txBody>
                    <a:bodyPr lIns="142875" tIns="95250" rIns="142875" bIns="95250">
                      <a:noAutofit/>
                    </a:bodyPr>
                    <a:lstStyle/>
                    <a:p>
                      <a:r>
                        <a:rPr sz="1950" b="0">
                          <a:solidFill>
                            <a:srgbClr val="1D2A33"/>
                          </a:solidFill>
                          <a:latin typeface="Aptos"/>
                          <a:ea typeface="Aptos"/>
                          <a:cs typeface="Aptos"/>
                        </a:rPr>
                        <a:t>18.7 million average viewers per game</a:t>
                      </a:r>
                    </a:p>
                  </a:txBody>
                  <a:tcPr marL="91440" marR="91440" marT="45720" marB="45720" anchor="ctr">
                    <a:solidFill>
                      <a:srgbClr val="F0F5F7"/>
                    </a:solidFill>
                  </a:tcPr>
                </a:tc>
              </a:tr>
            </a:tbl>
          </a:graphicData>
        </a:graphic>
      </p:graphicFrame>
      <p:sp>
        <p:nvSpPr>
          <p:cNvPr id="4" name="text-2">
            <a:extLst xmlns:a="http://schemas.openxmlformats.org/drawingml/2006/main">
              <a:ext uri="{FF2B5EF4-FFF2-40B4-BE49-F238E27FC236}">
                <a16:creationId xmlns:a16="http://schemas.microsoft.com/office/drawing/2014/main" id="{6F3612D3-A69D-4A2F-A97E-8A893E093227}"/>
              </a:ext>
            </a:extLst>
          </p:cNvPr>
          <p:cNvSpPr>
            <a:spLocks xmlns:a="http://schemas.openxmlformats.org/drawingml/2006/main" noGrp="1"/>
          </p:cNvSpPr>
          <p:nvPr/>
        </p:nvSpPr>
        <p:spPr>
          <a:xfrm xmlns:a="http://schemas.openxmlformats.org/drawingml/2006/main">
            <a:off x="723900" y="5000625"/>
            <a:ext cx="10744200" cy="1085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250" b="0" i="0">
                <a:solidFill>
                  <a:srgbClr val="12455E"/>
                </a:solidFill>
                <a:latin typeface="Aptos"/>
                <a:ea typeface="Aptos"/>
                <a:cs typeface="Aptos"/>
              </a:defRPr>
            </a:pPr>
            <a:r>
              <a:rPr sz="2250" b="0" i="0">
                <a:solidFill>
                  <a:srgbClr val="12455E"/>
                </a:solidFill>
                <a:latin typeface="Aptos"/>
                <a:ea typeface="Aptos"/>
                <a:cs typeface="Aptos"/>
              </a:rPr>
              <a:t>These numbers answer different questions; do not add or rank them as one metric.</a:t>
            </a:r>
          </a:p>
        </p:txBody>
      </p:sp>
      <p:sp>
        <p:nvSpPr>
          <p:cNvPr id="5" name="">
            <a:extLst xmlns:a="http://schemas.openxmlformats.org/drawingml/2006/main">
              <a:ext uri="{FF2B5EF4-FFF2-40B4-BE49-F238E27FC236}">
                <a16:creationId xmlns:a16="http://schemas.microsoft.com/office/drawing/2014/main" id="{FE44620E-3FB7-483A-8E8E-B0DEB5F8085E}"/>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2BD5DCFF-BE1D-4C57-958B-DD7F22D73C5B}"/>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Attention Is Scarce</a:t>
            </a:r>
          </a:p>
        </p:txBody>
      </p:sp>
      <p:sp>
        <p:nvSpPr>
          <p:cNvPr id="7" name="text-5">
            <a:extLst xmlns:a="http://schemas.openxmlformats.org/drawingml/2006/main">
              <a:ext uri="{FF2B5EF4-FFF2-40B4-BE49-F238E27FC236}">
                <a16:creationId xmlns:a16="http://schemas.microsoft.com/office/drawing/2014/main" id="{4ED34B33-2E39-48C7-97F4-F68FD4B6E743}"/>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4</a:t>
            </a:r>
          </a:p>
        </p:txBody>
      </p:sp>
    </p:spTree>
    <p:extLst>
      <p:ext uri="{BB962C8B-B14F-4D97-AF65-F5344CB8AC3E}">
        <p14:creationId xmlns:p14="http://schemas.microsoft.com/office/powerpoint/2010/main" val="911295885"/>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C1A8A91B-5059-442A-8210-EC04334B5650}"/>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6  /  CURRENT CASE</a:t>
            </a:r>
          </a:p>
        </p:txBody>
      </p:sp>
      <p:sp>
        <p:nvSpPr>
          <p:cNvPr id="2" name="text-1">
            <a:extLst xmlns:a="http://schemas.openxmlformats.org/drawingml/2006/main">
              <a:ext uri="{FF2B5EF4-FFF2-40B4-BE49-F238E27FC236}">
                <a16:creationId xmlns:a16="http://schemas.microsoft.com/office/drawing/2014/main" id="{767DC438-21BE-4577-8FEC-88D1273E6B14}"/>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Following a team can mean following several subscriptions</a:t>
            </a:r>
          </a:p>
        </p:txBody>
      </p:sp>
      <p:sp>
        <p:nvSpPr>
          <p:cNvPr id="3" name="text-2">
            <a:extLst xmlns:a="http://schemas.openxmlformats.org/drawingml/2006/main">
              <a:ext uri="{FF2B5EF4-FFF2-40B4-BE49-F238E27FC236}">
                <a16:creationId xmlns:a16="http://schemas.microsoft.com/office/drawing/2014/main" id="{0CF51FE2-6984-4FB9-8176-BBA42CFA0DCE}"/>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Exclusive holiday and playoff windows can require different national services.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For a fan, the cost includes searching, accounts, and broadband—not just subscription fees.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Home-market over-the-air access is different from nationwide free access.</a:t>
            </a:r>
          </a:p>
        </p:txBody>
      </p:sp>
      <p:sp>
        <p:nvSpPr>
          <p:cNvPr id="4" name="">
            <a:extLst xmlns:a="http://schemas.openxmlformats.org/drawingml/2006/main">
              <a:ext uri="{FF2B5EF4-FFF2-40B4-BE49-F238E27FC236}">
                <a16:creationId xmlns:a16="http://schemas.microsoft.com/office/drawing/2014/main" id="{18FBC1EA-82BF-4A2D-AF6B-2A31FB8D978F}"/>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CB8BF3A4-8716-4B43-B6A9-7DEB355BDD9C}"/>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Attention Is Scarce</a:t>
            </a:r>
          </a:p>
        </p:txBody>
      </p:sp>
      <p:sp>
        <p:nvSpPr>
          <p:cNvPr id="6" name="text-5">
            <a:extLst xmlns:a="http://schemas.openxmlformats.org/drawingml/2006/main">
              <a:ext uri="{FF2B5EF4-FFF2-40B4-BE49-F238E27FC236}">
                <a16:creationId xmlns:a16="http://schemas.microsoft.com/office/drawing/2014/main" id="{2892A9CC-26EF-4A86-952E-5D71B6E78402}"/>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5</a:t>
            </a:r>
          </a:p>
        </p:txBody>
      </p:sp>
    </p:spTree>
    <p:extLst>
      <p:ext uri="{BB962C8B-B14F-4D97-AF65-F5344CB8AC3E}">
        <p14:creationId xmlns:p14="http://schemas.microsoft.com/office/powerpoint/2010/main" val="313717561"/>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86D1C80C-9877-4FC0-80D2-1CC7AD30C079}"/>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6  /  LESSON</a:t>
            </a:r>
          </a:p>
        </p:txBody>
      </p:sp>
      <p:sp>
        <p:nvSpPr>
          <p:cNvPr id="2" name="text-1">
            <a:extLst xmlns:a="http://schemas.openxmlformats.org/drawingml/2006/main">
              <a:ext uri="{FF2B5EF4-FFF2-40B4-BE49-F238E27FC236}">
                <a16:creationId xmlns:a16="http://schemas.microsoft.com/office/drawing/2014/main" id="{AAFF01F2-1D3C-419B-8471-AE2C7A77A4E4}"/>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Live sports coordinate attention in time</a:t>
            </a:r>
          </a:p>
        </p:txBody>
      </p:sp>
      <p:sp>
        <p:nvSpPr>
          <p:cNvPr id="3" name="text-2">
            <a:extLst xmlns:a="http://schemas.openxmlformats.org/drawingml/2006/main">
              <a:ext uri="{FF2B5EF4-FFF2-40B4-BE49-F238E27FC236}">
                <a16:creationId xmlns:a16="http://schemas.microsoft.com/office/drawing/2014/main" id="{A918B8FD-D6DA-4342-8930-E5DA1F76539B}"/>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Before the result is known, watching now has value that a replay cannot fully preserve.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Schedules and repeat contests create a shared occasion.</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Suspense matters alongside quality, stars, and attachment to a team.</a:t>
            </a:r>
          </a:p>
        </p:txBody>
      </p:sp>
      <p:sp>
        <p:nvSpPr>
          <p:cNvPr id="4" name="">
            <a:extLst xmlns:a="http://schemas.openxmlformats.org/drawingml/2006/main">
              <a:ext uri="{FF2B5EF4-FFF2-40B4-BE49-F238E27FC236}">
                <a16:creationId xmlns:a16="http://schemas.microsoft.com/office/drawing/2014/main" id="{1A306880-6505-4467-B302-FC4DE24DF1A6}"/>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CAA187D6-EB67-4D62-8F56-37C90C67E06A}"/>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Why Live Sports Can Still Aggregate An Audience</a:t>
            </a:r>
          </a:p>
        </p:txBody>
      </p:sp>
      <p:sp>
        <p:nvSpPr>
          <p:cNvPr id="6" name="text-5">
            <a:extLst xmlns:a="http://schemas.openxmlformats.org/drawingml/2006/main">
              <a:ext uri="{FF2B5EF4-FFF2-40B4-BE49-F238E27FC236}">
                <a16:creationId xmlns:a16="http://schemas.microsoft.com/office/drawing/2014/main" id="{425AA68B-0689-4125-98E8-E73A640080E0}"/>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6</a:t>
            </a:r>
          </a:p>
        </p:txBody>
      </p:sp>
    </p:spTree>
    <p:extLst>
      <p:ext uri="{BB962C8B-B14F-4D97-AF65-F5344CB8AC3E}">
        <p14:creationId xmlns:p14="http://schemas.microsoft.com/office/powerpoint/2010/main" val="1809624477"/>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C037AA5C-30BA-4B28-BE57-D0417A3BB9E5}"/>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6  /  LESSON</a:t>
            </a:r>
          </a:p>
        </p:txBody>
      </p:sp>
      <p:sp>
        <p:nvSpPr>
          <p:cNvPr id="2" name="text-1">
            <a:extLst xmlns:a="http://schemas.openxmlformats.org/drawingml/2006/main">
              <a:ext uri="{FF2B5EF4-FFF2-40B4-BE49-F238E27FC236}">
                <a16:creationId xmlns:a16="http://schemas.microsoft.com/office/drawing/2014/main" id="{806E7FDD-FEC3-4C2D-B2E1-E05B17FB3F48}"/>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Why advertisers still value broad reach</a:t>
            </a:r>
          </a:p>
        </p:txBody>
      </p:sp>
      <p:sp>
        <p:nvSpPr>
          <p:cNvPr id="3" name="text-2">
            <a:extLst xmlns:a="http://schemas.openxmlformats.org/drawingml/2006/main">
              <a:ext uri="{FF2B5EF4-FFF2-40B4-BE49-F238E27FC236}">
                <a16:creationId xmlns:a16="http://schemas.microsoft.com/office/drawing/2014/main" id="{57AEBA5E-2A0E-4853-A8F6-B852F8D384DE}"/>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A large shared audience can reach many kinds of consumers at once.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One campaign can avoid assembling the same reach across many smaller outlets.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Targeting remains useful; impressions, unique reach, and attention are different outcomes.</a:t>
            </a:r>
          </a:p>
        </p:txBody>
      </p:sp>
      <p:sp>
        <p:nvSpPr>
          <p:cNvPr id="4" name="">
            <a:extLst xmlns:a="http://schemas.openxmlformats.org/drawingml/2006/main">
              <a:ext uri="{FF2B5EF4-FFF2-40B4-BE49-F238E27FC236}">
                <a16:creationId xmlns:a16="http://schemas.microsoft.com/office/drawing/2014/main" id="{A85D14A4-A58E-4DE2-BA21-C4674C54A361}"/>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1F3E4D3B-D41F-498D-B6BD-1FBDE95D239A}"/>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Why Live Sports Can Still Aggregate An Audience</a:t>
            </a:r>
          </a:p>
        </p:txBody>
      </p:sp>
      <p:sp>
        <p:nvSpPr>
          <p:cNvPr id="6" name="text-5">
            <a:extLst xmlns:a="http://schemas.openxmlformats.org/drawingml/2006/main">
              <a:ext uri="{FF2B5EF4-FFF2-40B4-BE49-F238E27FC236}">
                <a16:creationId xmlns:a16="http://schemas.microsoft.com/office/drawing/2014/main" id="{7318AB9E-CFF7-47D8-83E7-CC2444482E38}"/>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7</a:t>
            </a:r>
          </a:p>
        </p:txBody>
      </p:sp>
    </p:spTree>
    <p:extLst>
      <p:ext uri="{BB962C8B-B14F-4D97-AF65-F5344CB8AC3E}">
        <p14:creationId xmlns:p14="http://schemas.microsoft.com/office/powerpoint/2010/main" val="2002267419"/>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B89C60AD-329F-418A-8D92-651EB5015090}"/>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6  /  LESSON</a:t>
            </a:r>
          </a:p>
        </p:txBody>
      </p:sp>
      <p:sp>
        <p:nvSpPr>
          <p:cNvPr id="2" name="text-1">
            <a:extLst xmlns:a="http://schemas.openxmlformats.org/drawingml/2006/main">
              <a:ext uri="{FF2B5EF4-FFF2-40B4-BE49-F238E27FC236}">
                <a16:creationId xmlns:a16="http://schemas.microsoft.com/office/drawing/2014/main" id="{29F1537C-BFE2-4724-B227-E390DB05107C}"/>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Two connected markets—not one transaction</a:t>
            </a:r>
          </a:p>
        </p:txBody>
      </p:sp>
      <p:graphicFrame>
        <p:nvGraphicFramePr>
          <p:cNvPr id="10" name=""/>
          <p:cNvGraphicFramePr/>
          <p:nvPr/>
        </p:nvGraphicFramePr>
        <p:xfrm>
          <a:off xmlns:a="http://schemas.openxmlformats.org/drawingml/2006/main" x="685800" y="1809750"/>
          <a:ext xmlns:a="http://schemas.openxmlformats.org/drawingml/2006/main" cx="10820400" cy="2952750"/>
        </p:xfrm>
        <a:graphic xmlns:a="http://schemas.openxmlformats.org/drawingml/2006/main">
          <a:graphicData uri="http://schemas.openxmlformats.org/drawingml/2006/table">
            <a:tbl>
              <a:tblPr/>
              <a:tblGrid>
                <a:gridCol w="4572000"/>
                <a:gridCol w="6248400"/>
              </a:tblGrid>
              <a:tr h="738188">
                <a:tc>
                  <a:txBody>
                    <a:bodyPr lIns="142875" tIns="95250" rIns="142875" bIns="95250">
                      <a:noAutofit/>
                    </a:bodyPr>
                    <a:lstStyle/>
                    <a:p>
                      <a:r>
                        <a:rPr sz="2025" b="1">
                          <a:solidFill>
                            <a:srgbClr val="FFFFFF"/>
                          </a:solidFill>
                          <a:latin typeface="Aptos"/>
                          <a:ea typeface="Aptos"/>
                          <a:cs typeface="Aptos"/>
                        </a:rPr>
                        <a:t>Relationship</a:t>
                      </a:r>
                    </a:p>
                  </a:txBody>
                  <a:tcPr marL="91440" marR="91440" marT="45720" marB="45720" anchor="ctr">
                    <a:solidFill>
                      <a:srgbClr val="12455E"/>
                    </a:solidFill>
                  </a:tcPr>
                </a:tc>
                <a:tc>
                  <a:txBody>
                    <a:bodyPr lIns="142875" tIns="95250" rIns="142875" bIns="95250">
                      <a:noAutofit/>
                    </a:bodyPr>
                    <a:lstStyle/>
                    <a:p>
                      <a:r>
                        <a:rPr sz="2025" b="1">
                          <a:solidFill>
                            <a:srgbClr val="FFFFFF"/>
                          </a:solidFill>
                          <a:latin typeface="Aptos"/>
                          <a:ea typeface="Aptos"/>
                          <a:cs typeface="Aptos"/>
                        </a:rPr>
                        <a:t>What is exchanged?</a:t>
                      </a:r>
                    </a:p>
                  </a:txBody>
                  <a:tcPr marL="91440" marR="91440" marT="45720" marB="45720" anchor="ctr">
                    <a:solidFill>
                      <a:srgbClr val="12455E"/>
                    </a:solidFill>
                  </a:tcPr>
                </a:tc>
              </a:tr>
              <a:tr h="738188">
                <a:tc>
                  <a:txBody>
                    <a:bodyPr lIns="142875" tIns="95250" rIns="142875" bIns="95250">
                      <a:noAutofit/>
                    </a:bodyPr>
                    <a:lstStyle/>
                    <a:p>
                      <a:r>
                        <a:rPr sz="2025" b="0">
                          <a:solidFill>
                            <a:srgbClr val="1D2A33"/>
                          </a:solidFill>
                          <a:latin typeface="Aptos"/>
                          <a:ea typeface="Aptos"/>
                          <a:cs typeface="Aptos"/>
                        </a:rPr>
                        <a:t>League or team → media company</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Defined rights to distribute games</a:t>
                      </a:r>
                    </a:p>
                  </a:txBody>
                  <a:tcPr marL="91440" marR="91440" marT="45720" marB="45720" anchor="ctr">
                    <a:solidFill>
                      <a:srgbClr val="F0F5F7"/>
                    </a:solidFill>
                  </a:tcPr>
                </a:tc>
              </a:tr>
              <a:tr h="738188">
                <a:tc>
                  <a:txBody>
                    <a:bodyPr lIns="142875" tIns="95250" rIns="142875" bIns="95250">
                      <a:noAutofit/>
                    </a:bodyPr>
                    <a:lstStyle/>
                    <a:p>
                      <a:r>
                        <a:rPr sz="2025" b="0">
                          <a:solidFill>
                            <a:srgbClr val="1D2A33"/>
                          </a:solidFill>
                          <a:latin typeface="Aptos"/>
                          <a:ea typeface="Aptos"/>
                          <a:cs typeface="Aptos"/>
                        </a:rPr>
                        <a:t>Platform → viewers</a:t>
                      </a:r>
                    </a:p>
                  </a:txBody>
                  <a:tcPr marL="91440" marR="91440" marT="45720" marB="45720" anchor="ctr">
                    <a:solidFill>
                      <a:srgbClr val="FFFFFF"/>
                    </a:solidFill>
                  </a:tcPr>
                </a:tc>
                <a:tc>
                  <a:txBody>
                    <a:bodyPr lIns="142875" tIns="95250" rIns="142875" bIns="95250">
                      <a:noAutofit/>
                    </a:bodyPr>
                    <a:lstStyle/>
                    <a:p>
                      <a:r>
                        <a:rPr sz="2025" b="0">
                          <a:solidFill>
                            <a:srgbClr val="1D2A33"/>
                          </a:solidFill>
                          <a:latin typeface="Aptos"/>
                          <a:ea typeface="Aptos"/>
                          <a:cs typeface="Aptos"/>
                        </a:rPr>
                        <a:t>Access, financed by fees and/or advertising</a:t>
                      </a:r>
                    </a:p>
                  </a:txBody>
                  <a:tcPr marL="91440" marR="91440" marT="45720" marB="45720" anchor="ctr">
                    <a:solidFill>
                      <a:srgbClr val="FFFFFF"/>
                    </a:solidFill>
                  </a:tcPr>
                </a:tc>
              </a:tr>
              <a:tr h="738188">
                <a:tc>
                  <a:txBody>
                    <a:bodyPr lIns="142875" tIns="95250" rIns="142875" bIns="95250">
                      <a:noAutofit/>
                    </a:bodyPr>
                    <a:lstStyle/>
                    <a:p>
                      <a:r>
                        <a:rPr sz="2025" b="0">
                          <a:solidFill>
                            <a:srgbClr val="1D2A33"/>
                          </a:solidFill>
                          <a:latin typeface="Aptos"/>
                          <a:ea typeface="Aptos"/>
                          <a:cs typeface="Aptos"/>
                        </a:rPr>
                        <a:t>Platform → advertisers</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Access to an audience and ad inventory</a:t>
                      </a:r>
                    </a:p>
                  </a:txBody>
                  <a:tcPr marL="91440" marR="91440" marT="45720" marB="45720" anchor="ctr">
                    <a:solidFill>
                      <a:srgbClr val="F0F5F7"/>
                    </a:solidFill>
                  </a:tcPr>
                </a:tc>
              </a:tr>
            </a:tbl>
          </a:graphicData>
        </a:graphic>
      </p:graphicFrame>
      <p:sp>
        <p:nvSpPr>
          <p:cNvPr id="4" name="text-2">
            <a:extLst xmlns:a="http://schemas.openxmlformats.org/drawingml/2006/main">
              <a:ext uri="{FF2B5EF4-FFF2-40B4-BE49-F238E27FC236}">
                <a16:creationId xmlns:a16="http://schemas.microsoft.com/office/drawing/2014/main" id="{390696F9-28F9-49E9-B9C0-FFA5577BF26C}"/>
              </a:ext>
            </a:extLst>
          </p:cNvPr>
          <p:cNvSpPr>
            <a:spLocks xmlns:a="http://schemas.openxmlformats.org/drawingml/2006/main" noGrp="1"/>
          </p:cNvSpPr>
          <p:nvPr/>
        </p:nvSpPr>
        <p:spPr>
          <a:xfrm xmlns:a="http://schemas.openxmlformats.org/drawingml/2006/main">
            <a:off x="723900" y="5000625"/>
            <a:ext cx="10744200" cy="1085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r>
              <a:t/>
            </a:r>
          </a:p>
        </p:txBody>
      </p:sp>
      <p:sp>
        <p:nvSpPr>
          <p:cNvPr id="5" name="">
            <a:extLst xmlns:a="http://schemas.openxmlformats.org/drawingml/2006/main">
              <a:ext uri="{FF2B5EF4-FFF2-40B4-BE49-F238E27FC236}">
                <a16:creationId xmlns:a16="http://schemas.microsoft.com/office/drawing/2014/main" id="{5A7DD94C-A63E-405F-8CCB-E76D36C94ED4}"/>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D3067D29-D608-4FD7-9114-96583121E1B7}"/>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The Media-Rights Value Chain</a:t>
            </a:r>
          </a:p>
        </p:txBody>
      </p:sp>
      <p:sp>
        <p:nvSpPr>
          <p:cNvPr id="7" name="text-5">
            <a:extLst xmlns:a="http://schemas.openxmlformats.org/drawingml/2006/main">
              <a:ext uri="{FF2B5EF4-FFF2-40B4-BE49-F238E27FC236}">
                <a16:creationId xmlns:a16="http://schemas.microsoft.com/office/drawing/2014/main" id="{6D341C05-5F4D-4DFE-ACEB-C7CD012AC294}"/>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8</a:t>
            </a:r>
          </a:p>
        </p:txBody>
      </p:sp>
    </p:spTree>
    <p:extLst>
      <p:ext uri="{BB962C8B-B14F-4D97-AF65-F5344CB8AC3E}">
        <p14:creationId xmlns:p14="http://schemas.microsoft.com/office/powerpoint/2010/main" val="927283799"/>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642C78B4-7B8D-45A9-B03D-4D1756179357}"/>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6  /  LESSON</a:t>
            </a:r>
          </a:p>
        </p:txBody>
      </p:sp>
      <p:sp>
        <p:nvSpPr>
          <p:cNvPr id="2" name="text-1">
            <a:extLst xmlns:a="http://schemas.openxmlformats.org/drawingml/2006/main">
              <a:ext uri="{FF2B5EF4-FFF2-40B4-BE49-F238E27FC236}">
                <a16:creationId xmlns:a16="http://schemas.microsoft.com/office/drawing/2014/main" id="{4BE9BF66-8D8E-4AEB-B3B1-6846337399B3}"/>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The same game can create different platform value</a:t>
            </a:r>
          </a:p>
        </p:txBody>
      </p:sp>
      <p:sp>
        <p:nvSpPr>
          <p:cNvPr id="3" name="text-2">
            <a:extLst xmlns:a="http://schemas.openxmlformats.org/drawingml/2006/main">
              <a:ext uri="{FF2B5EF4-FFF2-40B4-BE49-F238E27FC236}">
                <a16:creationId xmlns:a16="http://schemas.microsoft.com/office/drawing/2014/main" id="{CBD0DE27-74D8-4BCA-B9C2-BFFAB57DBD5A}"/>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A larger audience can attract advertisers; advertising revenue can help finance access.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Sports may attract subscribers, reduce cancellations, or promote other products.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 platform’s wider business can make rights valuable beyond game-day advertising.</a:t>
            </a:r>
          </a:p>
        </p:txBody>
      </p:sp>
      <p:sp>
        <p:nvSpPr>
          <p:cNvPr id="4" name="">
            <a:extLst xmlns:a="http://schemas.openxmlformats.org/drawingml/2006/main">
              <a:ext uri="{FF2B5EF4-FFF2-40B4-BE49-F238E27FC236}">
                <a16:creationId xmlns:a16="http://schemas.microsoft.com/office/drawing/2014/main" id="{6075EFD4-5920-44DE-906B-74252F1543FF}"/>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3D85E8B0-7EA2-49B5-921D-3F40944898C7}"/>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The Media-Rights Value Chain</a:t>
            </a:r>
          </a:p>
        </p:txBody>
      </p:sp>
      <p:sp>
        <p:nvSpPr>
          <p:cNvPr id="6" name="text-5">
            <a:extLst xmlns:a="http://schemas.openxmlformats.org/drawingml/2006/main">
              <a:ext uri="{FF2B5EF4-FFF2-40B4-BE49-F238E27FC236}">
                <a16:creationId xmlns:a16="http://schemas.microsoft.com/office/drawing/2014/main" id="{BE78FFFD-20B1-4E30-9299-808FD8B45297}"/>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9</a:t>
            </a:r>
          </a:p>
        </p:txBody>
      </p:sp>
    </p:spTree>
    <p:extLst>
      <p:ext uri="{BB962C8B-B14F-4D97-AF65-F5344CB8AC3E}">
        <p14:creationId xmlns:p14="http://schemas.microsoft.com/office/powerpoint/2010/main" val="464722359"/>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9325E48C-1F15-48DB-9F99-9C95FCD54820}"/>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6  /  LESSON</a:t>
            </a:r>
          </a:p>
        </p:txBody>
      </p:sp>
      <p:sp>
        <p:nvSpPr>
          <p:cNvPr id="2" name="text-1">
            <a:extLst xmlns:a="http://schemas.openxmlformats.org/drawingml/2006/main">
              <a:ext uri="{FF2B5EF4-FFF2-40B4-BE49-F238E27FC236}">
                <a16:creationId xmlns:a16="http://schemas.microsoft.com/office/drawing/2014/main" id="{6C7C53FD-10D5-47DF-A682-FE20C09C548D}"/>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What the cable bundle accomplished</a:t>
            </a:r>
          </a:p>
        </p:txBody>
      </p:sp>
      <p:sp>
        <p:nvSpPr>
          <p:cNvPr id="3" name="text-2">
            <a:extLst xmlns:a="http://schemas.openxmlformats.org/drawingml/2006/main">
              <a:ext uri="{FF2B5EF4-FFF2-40B4-BE49-F238E27FC236}">
                <a16:creationId xmlns:a16="http://schemas.microsoft.com/office/drawing/2014/main" id="{A554BE89-F973-4D66-B52D-0C6F0B885198}"/>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Large fixed rights costs were spread across a broad subscription base.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Many households helped finance sports even when they rarely watched.</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Wholesale carriage fees paid to a channel are not the household’s retail bill.</a:t>
            </a:r>
          </a:p>
        </p:txBody>
      </p:sp>
      <p:sp>
        <p:nvSpPr>
          <p:cNvPr id="4" name="">
            <a:extLst xmlns:a="http://schemas.openxmlformats.org/drawingml/2006/main">
              <a:ext uri="{FF2B5EF4-FFF2-40B4-BE49-F238E27FC236}">
                <a16:creationId xmlns:a16="http://schemas.microsoft.com/office/drawing/2014/main" id="{F62489DC-3B21-47A9-9C8F-42F1DA0126B7}"/>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9E78D3C5-584C-4382-890E-4A67989D720D}"/>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The Cable Bundle</a:t>
            </a:r>
          </a:p>
        </p:txBody>
      </p:sp>
      <p:sp>
        <p:nvSpPr>
          <p:cNvPr id="6" name="text-5">
            <a:extLst xmlns:a="http://schemas.openxmlformats.org/drawingml/2006/main">
              <a:ext uri="{FF2B5EF4-FFF2-40B4-BE49-F238E27FC236}">
                <a16:creationId xmlns:a16="http://schemas.microsoft.com/office/drawing/2014/main" id="{8F33FA0D-6CD5-449A-8DBB-40C80D892512}"/>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10</a:t>
            </a:r>
          </a:p>
        </p:txBody>
      </p:sp>
    </p:spTree>
    <p:extLst>
      <p:ext uri="{BB962C8B-B14F-4D97-AF65-F5344CB8AC3E}">
        <p14:creationId xmlns:p14="http://schemas.microsoft.com/office/powerpoint/2010/main" val="1724648339"/>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C76DD2FB-AAA1-480E-8E6B-CCC55A5A1F3C}"/>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6  /  LESSON</a:t>
            </a:r>
          </a:p>
        </p:txBody>
      </p:sp>
      <p:sp>
        <p:nvSpPr>
          <p:cNvPr id="2" name="text-1">
            <a:extLst xmlns:a="http://schemas.openxmlformats.org/drawingml/2006/main">
              <a:ext uri="{FF2B5EF4-FFF2-40B4-BE49-F238E27FC236}">
                <a16:creationId xmlns:a16="http://schemas.microsoft.com/office/drawing/2014/main" id="{983A9773-3445-4113-90A3-12BABC6F0FEF}"/>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Cord-cutting changes the payment base</a:t>
            </a:r>
          </a:p>
        </p:txBody>
      </p:sp>
      <p:sp>
        <p:nvSpPr>
          <p:cNvPr id="3" name="text-2">
            <a:extLst xmlns:a="http://schemas.openxmlformats.org/drawingml/2006/main">
              <a:ext uri="{FF2B5EF4-FFF2-40B4-BE49-F238E27FC236}">
                <a16:creationId xmlns:a16="http://schemas.microsoft.com/office/drawing/2014/main" id="{F1CD18C6-8633-4DE4-A775-82DB63618F51}"/>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Households can leave or never enter the traditional bundle.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The remaining paying audience becomes smaller and potentially more selected.</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 la carte choice need not mean each sports service becomes cheap.</a:t>
            </a:r>
          </a:p>
        </p:txBody>
      </p:sp>
      <p:sp>
        <p:nvSpPr>
          <p:cNvPr id="4" name="">
            <a:extLst xmlns:a="http://schemas.openxmlformats.org/drawingml/2006/main">
              <a:ext uri="{FF2B5EF4-FFF2-40B4-BE49-F238E27FC236}">
                <a16:creationId xmlns:a16="http://schemas.microsoft.com/office/drawing/2014/main" id="{03086BB3-C044-49D2-9C41-13601C07A7F6}"/>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1B21C574-087D-475E-A90B-BFC867379962}"/>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The Cable Bundle</a:t>
            </a:r>
          </a:p>
        </p:txBody>
      </p:sp>
      <p:sp>
        <p:nvSpPr>
          <p:cNvPr id="6" name="text-5">
            <a:extLst xmlns:a="http://schemas.openxmlformats.org/drawingml/2006/main">
              <a:ext uri="{FF2B5EF4-FFF2-40B4-BE49-F238E27FC236}">
                <a16:creationId xmlns:a16="http://schemas.microsoft.com/office/drawing/2014/main" id="{C0931CDD-6664-4B51-8631-A19557A0B177}"/>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11</a:t>
            </a:r>
          </a:p>
        </p:txBody>
      </p:sp>
    </p:spTree>
    <p:extLst>
      <p:ext uri="{BB962C8B-B14F-4D97-AF65-F5344CB8AC3E}">
        <p14:creationId xmlns:p14="http://schemas.microsoft.com/office/powerpoint/2010/main" val="1547762753"/>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6531911A-F975-40C9-BBA1-976064B30612}"/>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6  /  LESSON</a:t>
            </a:r>
          </a:p>
        </p:txBody>
      </p:sp>
      <p:sp>
        <p:nvSpPr>
          <p:cNvPr id="2" name="text-1">
            <a:extLst xmlns:a="http://schemas.openxmlformats.org/drawingml/2006/main">
              <a:ext uri="{FF2B5EF4-FFF2-40B4-BE49-F238E27FC236}">
                <a16:creationId xmlns:a16="http://schemas.microsoft.com/office/drawing/2014/main" id="{B65EDF36-6E9B-42B7-AF26-AD7ECAE68E9B}"/>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ESPN’s linear reach shrank</a:t>
            </a:r>
          </a:p>
        </p:txBody>
      </p:sp>
      <p:graphicFrame>
        <p:nvGraphicFramePr>
          <p:cNvPr id="10" name=""/>
          <p:cNvGraphicFramePr/>
          <p:nvPr/>
        </p:nvGraphicFramePr>
        <p:xfrm>
          <a:off xmlns:a="http://schemas.openxmlformats.org/drawingml/2006/main" x="685800" y="1809750"/>
          <a:ext xmlns:a="http://schemas.openxmlformats.org/drawingml/2006/main" cx="10820400" cy="2952750"/>
        </p:xfrm>
        <a:graphic xmlns:a="http://schemas.openxmlformats.org/drawingml/2006/main">
          <a:graphicData uri="http://schemas.openxmlformats.org/drawingml/2006/table">
            <a:tbl>
              <a:tblPr/>
              <a:tblGrid>
                <a:gridCol w="3667125"/>
                <a:gridCol w="7153275"/>
              </a:tblGrid>
              <a:tr h="738188">
                <a:tc>
                  <a:txBody>
                    <a:bodyPr lIns="142875" tIns="95250" rIns="142875" bIns="95250">
                      <a:noAutofit/>
                    </a:bodyPr>
                    <a:lstStyle/>
                    <a:p>
                      <a:r>
                        <a:rPr sz="2025" b="1">
                          <a:solidFill>
                            <a:srgbClr val="FFFFFF"/>
                          </a:solidFill>
                          <a:latin typeface="Aptos"/>
                          <a:ea typeface="Aptos"/>
                          <a:cs typeface="Aptos"/>
                        </a:rPr>
                        <a:t>Disney fiscal year</a:t>
                      </a:r>
                    </a:p>
                  </a:txBody>
                  <a:tcPr marL="91440" marR="91440" marT="45720" marB="45720" anchor="ctr">
                    <a:solidFill>
                      <a:srgbClr val="12455E"/>
                    </a:solidFill>
                  </a:tcPr>
                </a:tc>
                <a:tc>
                  <a:txBody>
                    <a:bodyPr lIns="142875" tIns="95250" rIns="142875" bIns="95250">
                      <a:noAutofit/>
                    </a:bodyPr>
                    <a:lstStyle/>
                    <a:p>
                      <a:r>
                        <a:rPr sz="2025" b="1">
                          <a:solidFill>
                            <a:srgbClr val="FFFFFF"/>
                          </a:solidFill>
                          <a:latin typeface="Aptos"/>
                          <a:ea typeface="Aptos"/>
                          <a:cs typeface="Aptos"/>
                        </a:rPr>
                        <a:t>Reported domestic ESPN subscribers</a:t>
                      </a:r>
                    </a:p>
                  </a:txBody>
                  <a:tcPr marL="91440" marR="91440" marT="45720" marB="45720" anchor="ctr">
                    <a:solidFill>
                      <a:srgbClr val="12455E"/>
                    </a:solidFill>
                  </a:tcPr>
                </a:tc>
              </a:tr>
              <a:tr h="738188">
                <a:tc>
                  <a:txBody>
                    <a:bodyPr lIns="142875" tIns="95250" rIns="142875" bIns="95250">
                      <a:noAutofit/>
                    </a:bodyPr>
                    <a:lstStyle/>
                    <a:p>
                      <a:r>
                        <a:rPr sz="2025" b="0">
                          <a:solidFill>
                            <a:srgbClr val="1D2A33"/>
                          </a:solidFill>
                          <a:latin typeface="Aptos"/>
                          <a:ea typeface="Aptos"/>
                          <a:cs typeface="Aptos"/>
                        </a:rPr>
                        <a:t>2015</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92 million</a:t>
                      </a:r>
                    </a:p>
                  </a:txBody>
                  <a:tcPr marL="91440" marR="91440" marT="45720" marB="45720" anchor="ctr">
                    <a:solidFill>
                      <a:srgbClr val="F0F5F7"/>
                    </a:solidFill>
                  </a:tcPr>
                </a:tc>
              </a:tr>
              <a:tr h="738188">
                <a:tc>
                  <a:txBody>
                    <a:bodyPr lIns="142875" tIns="95250" rIns="142875" bIns="95250">
                      <a:noAutofit/>
                    </a:bodyPr>
                    <a:lstStyle/>
                    <a:p>
                      <a:r>
                        <a:rPr sz="2025" b="0">
                          <a:solidFill>
                            <a:srgbClr val="1D2A33"/>
                          </a:solidFill>
                          <a:latin typeface="Aptos"/>
                          <a:ea typeface="Aptos"/>
                          <a:cs typeface="Aptos"/>
                        </a:rPr>
                        <a:t>2020</a:t>
                      </a:r>
                    </a:p>
                  </a:txBody>
                  <a:tcPr marL="91440" marR="91440" marT="45720" marB="45720" anchor="ctr">
                    <a:solidFill>
                      <a:srgbClr val="FFFFFF"/>
                    </a:solidFill>
                  </a:tcPr>
                </a:tc>
                <a:tc>
                  <a:txBody>
                    <a:bodyPr lIns="142875" tIns="95250" rIns="142875" bIns="95250">
                      <a:noAutofit/>
                    </a:bodyPr>
                    <a:lstStyle/>
                    <a:p>
                      <a:r>
                        <a:rPr sz="2025" b="0">
                          <a:solidFill>
                            <a:srgbClr val="1D2A33"/>
                          </a:solidFill>
                          <a:latin typeface="Aptos"/>
                          <a:ea typeface="Aptos"/>
                          <a:cs typeface="Aptos"/>
                        </a:rPr>
                        <a:t>84 million</a:t>
                      </a:r>
                    </a:p>
                  </a:txBody>
                  <a:tcPr marL="91440" marR="91440" marT="45720" marB="45720" anchor="ctr">
                    <a:solidFill>
                      <a:srgbClr val="FFFFFF"/>
                    </a:solidFill>
                  </a:tcPr>
                </a:tc>
              </a:tr>
              <a:tr h="738188">
                <a:tc>
                  <a:txBody>
                    <a:bodyPr lIns="142875" tIns="95250" rIns="142875" bIns="95250">
                      <a:noAutofit/>
                    </a:bodyPr>
                    <a:lstStyle/>
                    <a:p>
                      <a:r>
                        <a:rPr sz="2025" b="0">
                          <a:solidFill>
                            <a:srgbClr val="1D2A33"/>
                          </a:solidFill>
                          <a:latin typeface="Aptos"/>
                          <a:ea typeface="Aptos"/>
                          <a:cs typeface="Aptos"/>
                        </a:rPr>
                        <a:t>2025</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61 million</a:t>
                      </a:r>
                    </a:p>
                  </a:txBody>
                  <a:tcPr marL="91440" marR="91440" marT="45720" marB="45720" anchor="ctr">
                    <a:solidFill>
                      <a:srgbClr val="F0F5F7"/>
                    </a:solidFill>
                  </a:tcPr>
                </a:tc>
              </a:tr>
            </a:tbl>
          </a:graphicData>
        </a:graphic>
      </p:graphicFrame>
      <p:sp>
        <p:nvSpPr>
          <p:cNvPr id="4" name="text-2">
            <a:extLst xmlns:a="http://schemas.openxmlformats.org/drawingml/2006/main">
              <a:ext uri="{FF2B5EF4-FFF2-40B4-BE49-F238E27FC236}">
                <a16:creationId xmlns:a16="http://schemas.microsoft.com/office/drawing/2014/main" id="{ABE407A9-1E24-46F1-9126-7D0DA89CF07A}"/>
              </a:ext>
            </a:extLst>
          </p:cNvPr>
          <p:cNvSpPr>
            <a:spLocks xmlns:a="http://schemas.openxmlformats.org/drawingml/2006/main" noGrp="1"/>
          </p:cNvSpPr>
          <p:nvPr/>
        </p:nvSpPr>
        <p:spPr>
          <a:xfrm xmlns:a="http://schemas.openxmlformats.org/drawingml/2006/main">
            <a:off x="723900" y="5000625"/>
            <a:ext cx="10744200" cy="1085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250" b="0" i="0">
                <a:solidFill>
                  <a:srgbClr val="12455E"/>
                </a:solidFill>
                <a:latin typeface="Aptos"/>
                <a:ea typeface="Aptos"/>
                <a:cs typeface="Aptos"/>
              </a:defRPr>
            </a:pPr>
            <a:r>
              <a:rPr sz="2250" b="0" i="0">
                <a:solidFill>
                  <a:srgbClr val="12455E"/>
                </a:solidFill>
                <a:latin typeface="Aptos"/>
                <a:ea typeface="Aptos"/>
                <a:cs typeface="Aptos"/>
              </a:rPr>
              <a:t>A smaller subscriber base does not imply an equal percentage decline in revenue.</a:t>
            </a:r>
          </a:p>
        </p:txBody>
      </p:sp>
      <p:sp>
        <p:nvSpPr>
          <p:cNvPr id="5" name="">
            <a:extLst xmlns:a="http://schemas.openxmlformats.org/drawingml/2006/main">
              <a:ext uri="{FF2B5EF4-FFF2-40B4-BE49-F238E27FC236}">
                <a16:creationId xmlns:a16="http://schemas.microsoft.com/office/drawing/2014/main" id="{014A11CA-516B-4451-84EE-5F9B21F403CA}"/>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7875F374-5467-4D3C-9668-69FE95791C0F}"/>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ESPN: From Bundle Anchor To Direct Distribution</a:t>
            </a:r>
          </a:p>
        </p:txBody>
      </p:sp>
      <p:sp>
        <p:nvSpPr>
          <p:cNvPr id="7" name="text-5">
            <a:extLst xmlns:a="http://schemas.openxmlformats.org/drawingml/2006/main">
              <a:ext uri="{FF2B5EF4-FFF2-40B4-BE49-F238E27FC236}">
                <a16:creationId xmlns:a16="http://schemas.microsoft.com/office/drawing/2014/main" id="{8131CF92-62DE-468D-BE52-ABD4FFB73862}"/>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12</a:t>
            </a:r>
          </a:p>
        </p:txBody>
      </p:sp>
    </p:spTree>
    <p:extLst>
      <p:ext uri="{BB962C8B-B14F-4D97-AF65-F5344CB8AC3E}">
        <p14:creationId xmlns:p14="http://schemas.microsoft.com/office/powerpoint/2010/main" val="937409050"/>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E8E9BA2B-99C9-43BE-B2EB-3965D4C64A58}"/>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6  /  LESSON</a:t>
            </a:r>
          </a:p>
        </p:txBody>
      </p:sp>
      <p:sp>
        <p:nvSpPr>
          <p:cNvPr id="2" name="text-1">
            <a:extLst xmlns:a="http://schemas.openxmlformats.org/drawingml/2006/main">
              <a:ext uri="{FF2B5EF4-FFF2-40B4-BE49-F238E27FC236}">
                <a16:creationId xmlns:a16="http://schemas.microsoft.com/office/drawing/2014/main" id="{8A489F34-B8D2-4B8C-A342-864CCB82EE18}"/>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Rates, subscribers, and revenue can move differently</a:t>
            </a:r>
          </a:p>
        </p:txBody>
      </p:sp>
      <p:sp>
        <p:nvSpPr>
          <p:cNvPr id="3" name="text-2">
            <a:extLst xmlns:a="http://schemas.openxmlformats.org/drawingml/2006/main">
              <a:ext uri="{FF2B5EF4-FFF2-40B4-BE49-F238E27FC236}">
                <a16:creationId xmlns:a16="http://schemas.microsoft.com/office/drawing/2014/main" id="{66979657-E302-4BDE-9F2A-30FF829F03B5}"/>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rPr sz="2400" b="1" i="0">
                <a:solidFill>
                  <a:srgbClr val="1D2A33"/>
                </a:solidFill>
                <a:latin typeface="Aptos"/>
                <a:ea typeface="Aptos"/>
                <a:cs typeface="Aptos"/>
              </a:rPr>
              <a:t>Fiscal 2025 domestic ESPN affiliate and subscription revenue:</a:t>
            </a:r>
            <a:r>
              <a:t> $10.837 billion.</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Disney reported rate effects of +7% alongside subscriber effects of −7%.</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Advertising and costs still matter; these receipts are not ESPN’s standalone profit.</a:t>
            </a:r>
          </a:p>
        </p:txBody>
      </p:sp>
      <p:sp>
        <p:nvSpPr>
          <p:cNvPr id="4" name="">
            <a:extLst xmlns:a="http://schemas.openxmlformats.org/drawingml/2006/main">
              <a:ext uri="{FF2B5EF4-FFF2-40B4-BE49-F238E27FC236}">
                <a16:creationId xmlns:a16="http://schemas.microsoft.com/office/drawing/2014/main" id="{DA178450-70A8-4A3D-8A79-BD983228F04D}"/>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249D48BB-39C6-475B-998D-892B21155080}"/>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ESPN: From Bundle Anchor To Direct Distribution</a:t>
            </a:r>
          </a:p>
        </p:txBody>
      </p:sp>
      <p:sp>
        <p:nvSpPr>
          <p:cNvPr id="6" name="text-5">
            <a:extLst xmlns:a="http://schemas.openxmlformats.org/drawingml/2006/main">
              <a:ext uri="{FF2B5EF4-FFF2-40B4-BE49-F238E27FC236}">
                <a16:creationId xmlns:a16="http://schemas.microsoft.com/office/drawing/2014/main" id="{021E532F-16B0-49CE-B98D-FA54F2E1B9BB}"/>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13</a:t>
            </a:r>
          </a:p>
        </p:txBody>
      </p:sp>
    </p:spTree>
    <p:extLst>
      <p:ext uri="{BB962C8B-B14F-4D97-AF65-F5344CB8AC3E}">
        <p14:creationId xmlns:p14="http://schemas.microsoft.com/office/powerpoint/2010/main" val="2026340901"/>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58A747D8-6076-4EFF-ADCA-025486E6CC37}"/>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6  /  LESSON</a:t>
            </a:r>
          </a:p>
        </p:txBody>
      </p:sp>
      <p:sp>
        <p:nvSpPr>
          <p:cNvPr id="2" name="text-1">
            <a:extLst xmlns:a="http://schemas.openxmlformats.org/drawingml/2006/main">
              <a:ext uri="{FF2B5EF4-FFF2-40B4-BE49-F238E27FC236}">
                <a16:creationId xmlns:a16="http://schemas.microsoft.com/office/drawing/2014/main" id="{8EFE86BD-17BE-4792-BF08-6BC6C109CD9C}"/>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ESPN becomes another kind of aggregator</a:t>
            </a:r>
          </a:p>
        </p:txBody>
      </p:sp>
      <p:sp>
        <p:nvSpPr>
          <p:cNvPr id="3" name="text-2">
            <a:extLst xmlns:a="http://schemas.openxmlformats.org/drawingml/2006/main">
              <a:ext uri="{FF2B5EF4-FFF2-40B4-BE49-F238E27FC236}">
                <a16:creationId xmlns:a16="http://schemas.microsoft.com/office/drawing/2014/main" id="{1A79BA50-CE98-4111-974B-AA9EBEDF19C8}"/>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ESPN’s direct service began in August 2025.</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The January 2026 NFL transaction exchanged specified media assets for a 10% ESPN equity stake.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Selling direct access can coexist with acquiring rights and packaging other services.</a:t>
            </a:r>
          </a:p>
        </p:txBody>
      </p:sp>
      <p:sp>
        <p:nvSpPr>
          <p:cNvPr id="4" name="">
            <a:extLst xmlns:a="http://schemas.openxmlformats.org/drawingml/2006/main">
              <a:ext uri="{FF2B5EF4-FFF2-40B4-BE49-F238E27FC236}">
                <a16:creationId xmlns:a16="http://schemas.microsoft.com/office/drawing/2014/main" id="{2EDB072B-1972-4526-ABBC-E30AE005DFB7}"/>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F0B43E9C-A536-4526-92CB-1D2F774E056F}"/>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ESPN: From Bundle Anchor To Direct Distribution</a:t>
            </a:r>
          </a:p>
        </p:txBody>
      </p:sp>
      <p:sp>
        <p:nvSpPr>
          <p:cNvPr id="6" name="text-5">
            <a:extLst xmlns:a="http://schemas.openxmlformats.org/drawingml/2006/main">
              <a:ext uri="{FF2B5EF4-FFF2-40B4-BE49-F238E27FC236}">
                <a16:creationId xmlns:a16="http://schemas.microsoft.com/office/drawing/2014/main" id="{93705042-4841-4C20-99FB-F7DFD6BE0AAD}"/>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14</a:t>
            </a:r>
          </a:p>
        </p:txBody>
      </p:sp>
    </p:spTree>
    <p:extLst>
      <p:ext uri="{BB962C8B-B14F-4D97-AF65-F5344CB8AC3E}">
        <p14:creationId xmlns:p14="http://schemas.microsoft.com/office/powerpoint/2010/main" val="1874748736"/>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07DB3E94-CA45-4BEB-917B-52050E69995F}"/>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6  /  LESSON</a:t>
            </a:r>
          </a:p>
        </p:txBody>
      </p:sp>
      <p:sp>
        <p:nvSpPr>
          <p:cNvPr id="2" name="text-1">
            <a:extLst xmlns:a="http://schemas.openxmlformats.org/drawingml/2006/main">
              <a:ext uri="{FF2B5EF4-FFF2-40B4-BE49-F238E27FC236}">
                <a16:creationId xmlns:a16="http://schemas.microsoft.com/office/drawing/2014/main" id="{A5059C43-EF11-40C6-8210-8DB76F9D07CC}"/>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Direct-to-consumer does not erase intermediaries</a:t>
            </a:r>
          </a:p>
        </p:txBody>
      </p:sp>
      <p:sp>
        <p:nvSpPr>
          <p:cNvPr id="3" name="text-2">
            <a:extLst xmlns:a="http://schemas.openxmlformats.org/drawingml/2006/main">
              <a:ext uri="{FF2B5EF4-FFF2-40B4-BE49-F238E27FC236}">
                <a16:creationId xmlns:a16="http://schemas.microsoft.com/office/drawing/2014/main" id="{2755EF5E-6BCA-4A7F-AEB5-B0117EBF177C}"/>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Someone still produces the telecast, distributes it, bills customers, and sells advertising.</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The rights holder may hire specialists rather than perform every task itself.</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Direct control can mean more customer information—and more responsibility for demand risk.</a:t>
            </a:r>
          </a:p>
        </p:txBody>
      </p:sp>
      <p:sp>
        <p:nvSpPr>
          <p:cNvPr id="4" name="">
            <a:extLst xmlns:a="http://schemas.openxmlformats.org/drawingml/2006/main">
              <a:ext uri="{FF2B5EF4-FFF2-40B4-BE49-F238E27FC236}">
                <a16:creationId xmlns:a16="http://schemas.microsoft.com/office/drawing/2014/main" id="{EBE61A83-116D-4C74-8D37-19CECF4F9C2A}"/>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6BE32389-5960-49E2-8EF3-04BFAB8F8CAF}"/>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Direct-To-Consumer Does Not Mean Doing Everything Yourself</a:t>
            </a:r>
          </a:p>
        </p:txBody>
      </p:sp>
      <p:sp>
        <p:nvSpPr>
          <p:cNvPr id="6" name="text-5">
            <a:extLst xmlns:a="http://schemas.openxmlformats.org/drawingml/2006/main">
              <a:ext uri="{FF2B5EF4-FFF2-40B4-BE49-F238E27FC236}">
                <a16:creationId xmlns:a16="http://schemas.microsoft.com/office/drawing/2014/main" id="{2848E233-CBC6-422E-9F84-55FD449B6401}"/>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15</a:t>
            </a:r>
          </a:p>
        </p:txBody>
      </p:sp>
    </p:spTree>
    <p:extLst>
      <p:ext uri="{BB962C8B-B14F-4D97-AF65-F5344CB8AC3E}">
        <p14:creationId xmlns:p14="http://schemas.microsoft.com/office/powerpoint/2010/main" val="371399426"/>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49B1A822-8540-44F2-883B-8E757D074609}"/>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6  /  LESSON</a:t>
            </a:r>
          </a:p>
        </p:txBody>
      </p:sp>
      <p:sp>
        <p:nvSpPr>
          <p:cNvPr id="2" name="text-1">
            <a:extLst xmlns:a="http://schemas.openxmlformats.org/drawingml/2006/main">
              <a:ext uri="{FF2B5EF4-FFF2-40B4-BE49-F238E27FC236}">
                <a16:creationId xmlns:a16="http://schemas.microsoft.com/office/drawing/2014/main" id="{4497938E-9B10-44D8-9B99-E2214D48C2C3}"/>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Why unbundling can lead back to bundles</a:t>
            </a:r>
          </a:p>
        </p:txBody>
      </p:sp>
      <p:sp>
        <p:nvSpPr>
          <p:cNvPr id="3" name="text-2">
            <a:extLst xmlns:a="http://schemas.openxmlformats.org/drawingml/2006/main">
              <a:ext uri="{FF2B5EF4-FFF2-40B4-BE49-F238E27FC236}">
                <a16:creationId xmlns:a16="http://schemas.microsoft.com/office/drawing/2014/main" id="{BBD03F4B-E4FF-4B88-82B5-2579C38F3FC6}"/>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Many separate services create search, billing, and cancellation costs.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Aggregators can lower those costs and spread customer acquisition across products.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 simpler interface does not guarantee lower prices or complete access.</a:t>
            </a:r>
          </a:p>
        </p:txBody>
      </p:sp>
      <p:sp>
        <p:nvSpPr>
          <p:cNvPr id="4" name="">
            <a:extLst xmlns:a="http://schemas.openxmlformats.org/drawingml/2006/main">
              <a:ext uri="{FF2B5EF4-FFF2-40B4-BE49-F238E27FC236}">
                <a16:creationId xmlns:a16="http://schemas.microsoft.com/office/drawing/2014/main" id="{7B7BCEAA-32D0-4D71-B0BD-281697CAB5AC}"/>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44A96251-3077-4132-A4BE-00E84B6CEFF8}"/>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From The Bundle To Fragmentation—And Back Toward Bundles</a:t>
            </a:r>
          </a:p>
        </p:txBody>
      </p:sp>
      <p:sp>
        <p:nvSpPr>
          <p:cNvPr id="6" name="text-5">
            <a:extLst xmlns:a="http://schemas.openxmlformats.org/drawingml/2006/main">
              <a:ext uri="{FF2B5EF4-FFF2-40B4-BE49-F238E27FC236}">
                <a16:creationId xmlns:a16="http://schemas.microsoft.com/office/drawing/2014/main" id="{E40F8F84-EA8D-4FD7-8FF7-0A1DACBA3116}"/>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16</a:t>
            </a:r>
          </a:p>
        </p:txBody>
      </p:sp>
    </p:spTree>
    <p:extLst>
      <p:ext uri="{BB962C8B-B14F-4D97-AF65-F5344CB8AC3E}">
        <p14:creationId xmlns:p14="http://schemas.microsoft.com/office/powerpoint/2010/main" val="136079596"/>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3E8D46A5-DB7F-48CF-9573-B509307703B2}"/>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6  /  LESSON</a:t>
            </a:r>
          </a:p>
        </p:txBody>
      </p:sp>
      <p:sp>
        <p:nvSpPr>
          <p:cNvPr id="2" name="text-1">
            <a:extLst xmlns:a="http://schemas.openxmlformats.org/drawingml/2006/main">
              <a:ext uri="{FF2B5EF4-FFF2-40B4-BE49-F238E27FC236}">
                <a16:creationId xmlns:a16="http://schemas.microsoft.com/office/drawing/2014/main" id="{5E8300B2-304B-423C-9C93-DBA108FCAF23}"/>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 rights package is a strategic design</a:t>
            </a:r>
          </a:p>
        </p:txBody>
      </p:sp>
      <p:sp>
        <p:nvSpPr>
          <p:cNvPr id="3" name="text-2">
            <a:extLst xmlns:a="http://schemas.openxmlformats.org/drawingml/2006/main">
              <a:ext uri="{FF2B5EF4-FFF2-40B4-BE49-F238E27FC236}">
                <a16:creationId xmlns:a16="http://schemas.microsoft.com/office/drawing/2014/main" id="{A57C8A4A-21EF-4B7A-8D8A-2B82AA5504F9}"/>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Divide inventory by time, territory, platform, event, or exclusivity.</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Distinct packages can attract different bidders and create competition.</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More exclusivity can raise a bid while increasing fan access costs.</a:t>
            </a:r>
          </a:p>
        </p:txBody>
      </p:sp>
      <p:sp>
        <p:nvSpPr>
          <p:cNvPr id="4" name="">
            <a:extLst xmlns:a="http://schemas.openxmlformats.org/drawingml/2006/main">
              <a:ext uri="{FF2B5EF4-FFF2-40B4-BE49-F238E27FC236}">
                <a16:creationId xmlns:a16="http://schemas.microsoft.com/office/drawing/2014/main" id="{D1C868CA-22C7-4827-9D49-8F1B12F79E72}"/>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D59AFBD6-9A58-432A-B62E-CFE4446DC379}"/>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Rights Packages Are Strategic Designs</a:t>
            </a:r>
          </a:p>
        </p:txBody>
      </p:sp>
      <p:sp>
        <p:nvSpPr>
          <p:cNvPr id="6" name="text-5">
            <a:extLst xmlns:a="http://schemas.openxmlformats.org/drawingml/2006/main">
              <a:ext uri="{FF2B5EF4-FFF2-40B4-BE49-F238E27FC236}">
                <a16:creationId xmlns:a16="http://schemas.microsoft.com/office/drawing/2014/main" id="{A6384DA9-8AE4-4B08-89D8-D7E1345FDF63}"/>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17</a:t>
            </a:r>
          </a:p>
        </p:txBody>
      </p:sp>
    </p:spTree>
    <p:extLst>
      <p:ext uri="{BB962C8B-B14F-4D97-AF65-F5344CB8AC3E}">
        <p14:creationId xmlns:p14="http://schemas.microsoft.com/office/powerpoint/2010/main" val="1946757741"/>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3AF732D2-EF44-4A4A-9126-FEA96D0DADB1}"/>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6  /  LESSON</a:t>
            </a:r>
          </a:p>
        </p:txBody>
      </p:sp>
      <p:sp>
        <p:nvSpPr>
          <p:cNvPr id="2" name="text-1">
            <a:extLst xmlns:a="http://schemas.openxmlformats.org/drawingml/2006/main">
              <a:ext uri="{FF2B5EF4-FFF2-40B4-BE49-F238E27FC236}">
                <a16:creationId xmlns:a16="http://schemas.microsoft.com/office/drawing/2014/main" id="{626E7E13-F780-44E7-8892-AC721BF4F971}"/>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Selected national packages: the chapter’s snapshot</a:t>
            </a:r>
          </a:p>
        </p:txBody>
      </p:sp>
      <p:graphicFrame>
        <p:nvGraphicFramePr>
          <p:cNvPr id="10" name=""/>
          <p:cNvGraphicFramePr/>
          <p:nvPr/>
        </p:nvGraphicFramePr>
        <p:xfrm>
          <a:off xmlns:a="http://schemas.openxmlformats.org/drawingml/2006/main" x="685800" y="1809750"/>
          <a:ext xmlns:a="http://schemas.openxmlformats.org/drawingml/2006/main" cx="10820400" cy="2952750"/>
        </p:xfrm>
        <a:graphic xmlns:a="http://schemas.openxmlformats.org/drawingml/2006/main">
          <a:graphicData uri="http://schemas.openxmlformats.org/drawingml/2006/table">
            <a:tbl>
              <a:tblPr/>
              <a:tblGrid>
                <a:gridCol w="1619250"/>
                <a:gridCol w="9201150"/>
              </a:tblGrid>
              <a:tr h="590550">
                <a:tc>
                  <a:txBody>
                    <a:bodyPr lIns="142875" tIns="95250" rIns="142875" bIns="95250">
                      <a:noAutofit/>
                    </a:bodyPr>
                    <a:lstStyle/>
                    <a:p>
                      <a:r>
                        <a:rPr sz="1950" b="1">
                          <a:solidFill>
                            <a:srgbClr val="FFFFFF"/>
                          </a:solidFill>
                          <a:latin typeface="Aptos"/>
                          <a:ea typeface="Aptos"/>
                          <a:cs typeface="Aptos"/>
                        </a:rPr>
                        <a:t>League</a:t>
                      </a:r>
                    </a:p>
                  </a:txBody>
                  <a:tcPr marL="91440" marR="91440" marT="45720" marB="45720" anchor="ctr">
                    <a:solidFill>
                      <a:srgbClr val="12455E"/>
                    </a:solidFill>
                  </a:tcPr>
                </a:tc>
                <a:tc>
                  <a:txBody>
                    <a:bodyPr lIns="142875" tIns="95250" rIns="142875" bIns="95250">
                      <a:noAutofit/>
                    </a:bodyPr>
                    <a:lstStyle/>
                    <a:p>
                      <a:r>
                        <a:rPr sz="1950" b="1">
                          <a:solidFill>
                            <a:srgbClr val="FFFFFF"/>
                          </a:solidFill>
                          <a:latin typeface="Aptos"/>
                          <a:ea typeface="Aptos"/>
                          <a:cs typeface="Aptos"/>
                        </a:rPr>
                        <a:t>Selected structure and term</a:t>
                      </a:r>
                    </a:p>
                  </a:txBody>
                  <a:tcPr marL="91440" marR="91440" marT="45720" marB="45720" anchor="ctr">
                    <a:solidFill>
                      <a:srgbClr val="12455E"/>
                    </a:solidFill>
                  </a:tcPr>
                </a:tc>
              </a:tr>
              <a:tr h="590550">
                <a:tc>
                  <a:txBody>
                    <a:bodyPr lIns="142875" tIns="95250" rIns="142875" bIns="95250">
                      <a:noAutofit/>
                    </a:bodyPr>
                    <a:lstStyle/>
                    <a:p>
                      <a:r>
                        <a:rPr sz="1950" b="0">
                          <a:solidFill>
                            <a:srgbClr val="1D2A33"/>
                          </a:solidFill>
                          <a:latin typeface="Aptos"/>
                          <a:ea typeface="Aptos"/>
                          <a:cs typeface="Aptos"/>
                        </a:rPr>
                        <a:t>NFL</a:t>
                      </a:r>
                    </a:p>
                  </a:txBody>
                  <a:tcPr marL="91440" marR="91440" marT="45720" marB="45720" anchor="ctr">
                    <a:solidFill>
                      <a:srgbClr val="F0F5F7"/>
                    </a:solidFill>
                  </a:tcPr>
                </a:tc>
                <a:tc>
                  <a:txBody>
                    <a:bodyPr lIns="142875" tIns="95250" rIns="142875" bIns="95250">
                      <a:noAutofit/>
                    </a:bodyPr>
                    <a:lstStyle/>
                    <a:p>
                      <a:r>
                        <a:rPr sz="1950" b="0">
                          <a:solidFill>
                            <a:srgbClr val="1D2A33"/>
                          </a:solidFill>
                          <a:latin typeface="Aptos"/>
                          <a:ea typeface="Aptos"/>
                          <a:cs typeface="Aptos"/>
                        </a:rPr>
                        <a:t>Amazon, CBS, ESPN/ABC, Fox, NBC · through 2033</a:t>
                      </a:r>
                    </a:p>
                  </a:txBody>
                  <a:tcPr marL="91440" marR="91440" marT="45720" marB="45720" anchor="ctr">
                    <a:solidFill>
                      <a:srgbClr val="F0F5F7"/>
                    </a:solidFill>
                  </a:tcPr>
                </a:tc>
              </a:tr>
              <a:tr h="590550">
                <a:tc>
                  <a:txBody>
                    <a:bodyPr lIns="142875" tIns="95250" rIns="142875" bIns="95250">
                      <a:noAutofit/>
                    </a:bodyPr>
                    <a:lstStyle/>
                    <a:p>
                      <a:r>
                        <a:rPr sz="1950" b="0">
                          <a:solidFill>
                            <a:srgbClr val="1D2A33"/>
                          </a:solidFill>
                          <a:latin typeface="Aptos"/>
                          <a:ea typeface="Aptos"/>
                          <a:cs typeface="Aptos"/>
                        </a:rPr>
                        <a:t>NBA</a:t>
                      </a:r>
                    </a:p>
                  </a:txBody>
                  <a:tcPr marL="91440" marR="91440" marT="45720" marB="45720" anchor="ctr">
                    <a:solidFill>
                      <a:srgbClr val="FFFFFF"/>
                    </a:solidFill>
                  </a:tcPr>
                </a:tc>
                <a:tc>
                  <a:txBody>
                    <a:bodyPr lIns="142875" tIns="95250" rIns="142875" bIns="95250">
                      <a:noAutofit/>
                    </a:bodyPr>
                    <a:lstStyle/>
                    <a:p>
                      <a:r>
                        <a:rPr sz="1950" b="0">
                          <a:solidFill>
                            <a:srgbClr val="1D2A33"/>
                          </a:solidFill>
                          <a:latin typeface="Aptos"/>
                          <a:ea typeface="Aptos"/>
                          <a:cs typeface="Aptos"/>
                        </a:rPr>
                        <a:t>Disney, NBCUniversal, Amazon · 2025–26 to 2035–36</a:t>
                      </a:r>
                    </a:p>
                  </a:txBody>
                  <a:tcPr marL="91440" marR="91440" marT="45720" marB="45720" anchor="ctr">
                    <a:solidFill>
                      <a:srgbClr val="FFFFFF"/>
                    </a:solidFill>
                  </a:tcPr>
                </a:tc>
              </a:tr>
              <a:tr h="590550">
                <a:tc>
                  <a:txBody>
                    <a:bodyPr lIns="142875" tIns="95250" rIns="142875" bIns="95250">
                      <a:noAutofit/>
                    </a:bodyPr>
                    <a:lstStyle/>
                    <a:p>
                      <a:r>
                        <a:rPr sz="1950" b="0">
                          <a:solidFill>
                            <a:srgbClr val="1D2A33"/>
                          </a:solidFill>
                          <a:latin typeface="Aptos"/>
                          <a:ea typeface="Aptos"/>
                          <a:cs typeface="Aptos"/>
                        </a:rPr>
                        <a:t>MLB</a:t>
                      </a:r>
                    </a:p>
                  </a:txBody>
                  <a:tcPr marL="91440" marR="91440" marT="45720" marB="45720" anchor="ctr">
                    <a:solidFill>
                      <a:srgbClr val="F0F5F7"/>
                    </a:solidFill>
                  </a:tcPr>
                </a:tc>
                <a:tc>
                  <a:txBody>
                    <a:bodyPr lIns="142875" tIns="95250" rIns="142875" bIns="95250">
                      <a:noAutofit/>
                    </a:bodyPr>
                    <a:lstStyle/>
                    <a:p>
                      <a:r>
                        <a:rPr sz="1950" b="0">
                          <a:solidFill>
                            <a:srgbClr val="1D2A33"/>
                          </a:solidFill>
                          <a:latin typeface="Aptos"/>
                          <a:ea typeface="Aptos"/>
                          <a:cs typeface="Aptos"/>
                        </a:rPr>
                        <a:t>Added ESPN, NBCUniversal, Netflix · 2026–28</a:t>
                      </a:r>
                    </a:p>
                  </a:txBody>
                  <a:tcPr marL="91440" marR="91440" marT="45720" marB="45720" anchor="ctr">
                    <a:solidFill>
                      <a:srgbClr val="F0F5F7"/>
                    </a:solidFill>
                  </a:tcPr>
                </a:tc>
              </a:tr>
              <a:tr h="590550">
                <a:tc>
                  <a:txBody>
                    <a:bodyPr lIns="142875" tIns="95250" rIns="142875" bIns="95250">
                      <a:noAutofit/>
                    </a:bodyPr>
                    <a:lstStyle/>
                    <a:p>
                      <a:r>
                        <a:rPr sz="1950" b="0">
                          <a:solidFill>
                            <a:srgbClr val="1D2A33"/>
                          </a:solidFill>
                          <a:latin typeface="Aptos"/>
                          <a:ea typeface="Aptos"/>
                          <a:cs typeface="Aptos"/>
                        </a:rPr>
                        <a:t>NHL</a:t>
                      </a:r>
                    </a:p>
                  </a:txBody>
                  <a:tcPr marL="91440" marR="91440" marT="45720" marB="45720" anchor="ctr">
                    <a:solidFill>
                      <a:srgbClr val="FFFFFF"/>
                    </a:solidFill>
                  </a:tcPr>
                </a:tc>
                <a:tc>
                  <a:txBody>
                    <a:bodyPr lIns="142875" tIns="95250" rIns="142875" bIns="95250">
                      <a:noAutofit/>
                    </a:bodyPr>
                    <a:lstStyle/>
                    <a:p>
                      <a:r>
                        <a:rPr sz="1950" b="0">
                          <a:solidFill>
                            <a:srgbClr val="1D2A33"/>
                          </a:solidFill>
                          <a:latin typeface="Aptos"/>
                          <a:ea typeface="Aptos"/>
                          <a:cs typeface="Aptos"/>
                        </a:rPr>
                        <a:t>Disney/ESPN and WBD platforms · through 2027–28</a:t>
                      </a:r>
                    </a:p>
                  </a:txBody>
                  <a:tcPr marL="91440" marR="91440" marT="45720" marB="45720" anchor="ctr">
                    <a:solidFill>
                      <a:srgbClr val="FFFFFF"/>
                    </a:solidFill>
                  </a:tcPr>
                </a:tc>
              </a:tr>
            </a:tbl>
          </a:graphicData>
        </a:graphic>
      </p:graphicFrame>
      <p:sp>
        <p:nvSpPr>
          <p:cNvPr id="4" name="text-2">
            <a:extLst xmlns:a="http://schemas.openxmlformats.org/drawingml/2006/main">
              <a:ext uri="{FF2B5EF4-FFF2-40B4-BE49-F238E27FC236}">
                <a16:creationId xmlns:a16="http://schemas.microsoft.com/office/drawing/2014/main" id="{67D2A555-CAB9-4AEA-BA7F-FE2A3CC83C34}"/>
              </a:ext>
            </a:extLst>
          </p:cNvPr>
          <p:cNvSpPr>
            <a:spLocks xmlns:a="http://schemas.openxmlformats.org/drawingml/2006/main" noGrp="1"/>
          </p:cNvSpPr>
          <p:nvPr/>
        </p:nvSpPr>
        <p:spPr>
          <a:xfrm xmlns:a="http://schemas.openxmlformats.org/drawingml/2006/main">
            <a:off x="723900" y="5000625"/>
            <a:ext cx="10744200" cy="1085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r>
              <a:t/>
            </a:r>
          </a:p>
        </p:txBody>
      </p:sp>
      <p:sp>
        <p:nvSpPr>
          <p:cNvPr id="5" name="">
            <a:extLst xmlns:a="http://schemas.openxmlformats.org/drawingml/2006/main">
              <a:ext uri="{FF2B5EF4-FFF2-40B4-BE49-F238E27FC236}">
                <a16:creationId xmlns:a16="http://schemas.microsoft.com/office/drawing/2014/main" id="{6AE71B87-1CA7-44EA-9170-338EC241071A}"/>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A92F118D-EBAA-4483-AC05-E9A6951A66E6}"/>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Rights Packages Are Strategic Designs</a:t>
            </a:r>
          </a:p>
        </p:txBody>
      </p:sp>
      <p:sp>
        <p:nvSpPr>
          <p:cNvPr id="7" name="text-5">
            <a:extLst xmlns:a="http://schemas.openxmlformats.org/drawingml/2006/main">
              <a:ext uri="{FF2B5EF4-FFF2-40B4-BE49-F238E27FC236}">
                <a16:creationId xmlns:a16="http://schemas.microsoft.com/office/drawing/2014/main" id="{C874EB09-723E-4AC8-ACA9-AF92EF08B108}"/>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18</a:t>
            </a:r>
          </a:p>
        </p:txBody>
      </p:sp>
    </p:spTree>
    <p:extLst>
      <p:ext uri="{BB962C8B-B14F-4D97-AF65-F5344CB8AC3E}">
        <p14:creationId xmlns:p14="http://schemas.microsoft.com/office/powerpoint/2010/main" val="1159908721"/>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A25A32AB-058E-4468-8E0D-1243D808288B}"/>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6  /  LESSON</a:t>
            </a:r>
          </a:p>
        </p:txBody>
      </p:sp>
      <p:sp>
        <p:nvSpPr>
          <p:cNvPr id="2" name="text-1">
            <a:extLst xmlns:a="http://schemas.openxmlformats.org/drawingml/2006/main">
              <a:ext uri="{FF2B5EF4-FFF2-40B4-BE49-F238E27FC236}">
                <a16:creationId xmlns:a16="http://schemas.microsoft.com/office/drawing/2014/main" id="{F1BCE5B4-39A5-49F9-80EC-AE65A159FA1E}"/>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Reach versus the highest immediate payment</a:t>
            </a:r>
          </a:p>
        </p:txBody>
      </p:sp>
      <p:sp>
        <p:nvSpPr>
          <p:cNvPr id="3" name="text-2">
            <a:extLst xmlns:a="http://schemas.openxmlformats.org/drawingml/2006/main">
              <a:ext uri="{FF2B5EF4-FFF2-40B4-BE49-F238E27FC236}">
                <a16:creationId xmlns:a16="http://schemas.microsoft.com/office/drawing/2014/main" id="{A0A02E14-2BA4-486B-BCAC-AB5016948737}"/>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An exclusive partner may offer more money for a scarcer product.</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Broader access can create advertising value, sponsor exposure, and future fans.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rPr sz="2400" b="1" i="0">
                <a:solidFill>
                  <a:srgbClr val="1D2A33"/>
                </a:solidFill>
                <a:latin typeface="Aptos"/>
                <a:ea typeface="Aptos"/>
                <a:cs typeface="Aptos"/>
              </a:rPr>
              <a:t>Evaluate the whole package:</a:t>
            </a:r>
            <a:r>
              <a:t> revenue, reach, promotion, control, and risk.</a:t>
            </a:r>
          </a:p>
        </p:txBody>
      </p:sp>
      <p:sp>
        <p:nvSpPr>
          <p:cNvPr id="4" name="">
            <a:extLst xmlns:a="http://schemas.openxmlformats.org/drawingml/2006/main">
              <a:ext uri="{FF2B5EF4-FFF2-40B4-BE49-F238E27FC236}">
                <a16:creationId xmlns:a16="http://schemas.microsoft.com/office/drawing/2014/main" id="{D7E3D5FA-4F2F-44E2-81AC-08888015A269}"/>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CAD29DDA-E125-4345-A826-2C6A33442DF5}"/>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Rights Packages Are Strategic Designs</a:t>
            </a:r>
          </a:p>
        </p:txBody>
      </p:sp>
      <p:sp>
        <p:nvSpPr>
          <p:cNvPr id="6" name="text-5">
            <a:extLst xmlns:a="http://schemas.openxmlformats.org/drawingml/2006/main">
              <a:ext uri="{FF2B5EF4-FFF2-40B4-BE49-F238E27FC236}">
                <a16:creationId xmlns:a16="http://schemas.microsoft.com/office/drawing/2014/main" id="{A7C5ECB1-2C31-46AC-B18E-EF29CD68B5F2}"/>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19</a:t>
            </a:r>
          </a:p>
        </p:txBody>
      </p:sp>
    </p:spTree>
    <p:extLst>
      <p:ext uri="{BB962C8B-B14F-4D97-AF65-F5344CB8AC3E}">
        <p14:creationId xmlns:p14="http://schemas.microsoft.com/office/powerpoint/2010/main" val="1392544451"/>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8293E9AD-3AFC-4488-BE77-BD0111E626E6}"/>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6  /  LESSON</a:t>
            </a:r>
          </a:p>
        </p:txBody>
      </p:sp>
      <p:sp>
        <p:nvSpPr>
          <p:cNvPr id="2" name="text-1">
            <a:extLst xmlns:a="http://schemas.openxmlformats.org/drawingml/2006/main">
              <a:ext uri="{FF2B5EF4-FFF2-40B4-BE49-F238E27FC236}">
                <a16:creationId xmlns:a16="http://schemas.microsoft.com/office/drawing/2014/main" id="{CFEB1297-4F9F-4C7A-A39E-8D1A7639BB79}"/>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National and local rights create different opportunities</a:t>
            </a:r>
          </a:p>
        </p:txBody>
      </p:sp>
      <p:sp>
        <p:nvSpPr>
          <p:cNvPr id="3" name="text-2">
            <a:extLst xmlns:a="http://schemas.openxmlformats.org/drawingml/2006/main">
              <a:ext uri="{FF2B5EF4-FFF2-40B4-BE49-F238E27FC236}">
                <a16:creationId xmlns:a16="http://schemas.microsoft.com/office/drawing/2014/main" id="{F0ACD7A8-FB39-4C6E-991B-58E41E48E745}"/>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Shared national rights connect the value of the whole league to team finances.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Local rights depend more on a team’s market and regional audience.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An RSN traditionally combined rights, carriage, advertising, and local distribution.</a:t>
            </a:r>
          </a:p>
        </p:txBody>
      </p:sp>
      <p:sp>
        <p:nvSpPr>
          <p:cNvPr id="4" name="">
            <a:extLst xmlns:a="http://schemas.openxmlformats.org/drawingml/2006/main">
              <a:ext uri="{FF2B5EF4-FFF2-40B4-BE49-F238E27FC236}">
                <a16:creationId xmlns:a16="http://schemas.microsoft.com/office/drawing/2014/main" id="{96C3FB1A-1413-47D9-80D6-E75D919A9CD0}"/>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B8A764D4-B106-4762-9382-AD6273D6C759}"/>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National And Local Rights</a:t>
            </a:r>
          </a:p>
        </p:txBody>
      </p:sp>
      <p:sp>
        <p:nvSpPr>
          <p:cNvPr id="6" name="text-5">
            <a:extLst xmlns:a="http://schemas.openxmlformats.org/drawingml/2006/main">
              <a:ext uri="{FF2B5EF4-FFF2-40B4-BE49-F238E27FC236}">
                <a16:creationId xmlns:a16="http://schemas.microsoft.com/office/drawing/2014/main" id="{3241002F-3E56-4677-97F5-40B7C730F331}"/>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20</a:t>
            </a:r>
          </a:p>
        </p:txBody>
      </p:sp>
    </p:spTree>
    <p:extLst>
      <p:ext uri="{BB962C8B-B14F-4D97-AF65-F5344CB8AC3E}">
        <p14:creationId xmlns:p14="http://schemas.microsoft.com/office/powerpoint/2010/main" val="1163859366"/>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FE7701AF-B03C-4F8C-9562-D59167AFDAFE}"/>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6  /  CASE STUDY</a:t>
            </a:r>
          </a:p>
        </p:txBody>
      </p:sp>
      <p:sp>
        <p:nvSpPr>
          <p:cNvPr id="2" name="text-1">
            <a:extLst xmlns:a="http://schemas.openxmlformats.org/drawingml/2006/main">
              <a:ext uri="{FF2B5EF4-FFF2-40B4-BE49-F238E27FC236}">
                <a16:creationId xmlns:a16="http://schemas.microsoft.com/office/drawing/2014/main" id="{2D0C5708-3011-43EC-ABB8-46F58C58C8B5}"/>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The Yankees and YES: selling rights and owning the buyer</a:t>
            </a:r>
          </a:p>
        </p:txBody>
      </p:sp>
      <p:sp>
        <p:nvSpPr>
          <p:cNvPr id="3" name="text-2">
            <a:extLst xmlns:a="http://schemas.openxmlformats.org/drawingml/2006/main">
              <a:ext uri="{FF2B5EF4-FFF2-40B4-BE49-F238E27FC236}">
                <a16:creationId xmlns:a16="http://schemas.microsoft.com/office/drawing/2014/main" id="{D7DE0396-3CF3-4E28-A169-DB91B60C8780}"/>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Yankee Global Enterprises is one of YES Network’s owners.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The 2019 investor group acquired Disney’s 80% interest; the network valuation was $3.47 billion.</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Vertical integration adds a claim on network returns and risks—not just a rights payment.</a:t>
            </a:r>
          </a:p>
        </p:txBody>
      </p:sp>
      <p:sp>
        <p:nvSpPr>
          <p:cNvPr id="4" name="">
            <a:extLst xmlns:a="http://schemas.openxmlformats.org/drawingml/2006/main">
              <a:ext uri="{FF2B5EF4-FFF2-40B4-BE49-F238E27FC236}">
                <a16:creationId xmlns:a16="http://schemas.microsoft.com/office/drawing/2014/main" id="{0F015A12-D25B-4E1A-8717-BC301B934F3B}"/>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2451CCE9-6381-47E8-9BB3-F28B3E93664A}"/>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National And Local Rights</a:t>
            </a:r>
          </a:p>
        </p:txBody>
      </p:sp>
      <p:sp>
        <p:nvSpPr>
          <p:cNvPr id="6" name="text-5">
            <a:extLst xmlns:a="http://schemas.openxmlformats.org/drawingml/2006/main">
              <a:ext uri="{FF2B5EF4-FFF2-40B4-BE49-F238E27FC236}">
                <a16:creationId xmlns:a16="http://schemas.microsoft.com/office/drawing/2014/main" id="{3F3932E4-8263-45F0-800D-55BD3A65D8B4}"/>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21</a:t>
            </a:r>
          </a:p>
        </p:txBody>
      </p:sp>
    </p:spTree>
    <p:extLst>
      <p:ext uri="{BB962C8B-B14F-4D97-AF65-F5344CB8AC3E}">
        <p14:creationId xmlns:p14="http://schemas.microsoft.com/office/powerpoint/2010/main" val="1087286700"/>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AB7A8715-E2E2-4D78-BD4D-2F75432F8E84}"/>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6  /  CASE STUDY</a:t>
            </a:r>
          </a:p>
        </p:txBody>
      </p:sp>
      <p:sp>
        <p:nvSpPr>
          <p:cNvPr id="2" name="text-1">
            <a:extLst xmlns:a="http://schemas.openxmlformats.org/drawingml/2006/main">
              <a:ext uri="{FF2B5EF4-FFF2-40B4-BE49-F238E27FC236}">
                <a16:creationId xmlns:a16="http://schemas.microsoft.com/office/drawing/2014/main" id="{4C091560-666D-4B37-81F6-6884335769FE}"/>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The Dodgers: a media advantage, not the whole payroll story</a:t>
            </a:r>
          </a:p>
        </p:txBody>
      </p:sp>
      <p:sp>
        <p:nvSpPr>
          <p:cNvPr id="3" name="text-2">
            <a:extLst xmlns:a="http://schemas.openxmlformats.org/drawingml/2006/main">
              <a:ext uri="{FF2B5EF4-FFF2-40B4-BE49-F238E27FC236}">
                <a16:creationId xmlns:a16="http://schemas.microsoft.com/office/drawing/2014/main" id="{35704EF8-F03B-4785-A082-5D1D9D50B3D0}"/>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A court-approved bankruptcy settlement helped define media rights in the sale process.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Later revenue-sharing terms used a benchmark rather than the entire headline contract value.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The arrangement supports financial capacity; it does not explain every win or roster choice.</a:t>
            </a:r>
          </a:p>
        </p:txBody>
      </p:sp>
      <p:sp>
        <p:nvSpPr>
          <p:cNvPr id="4" name="">
            <a:extLst xmlns:a="http://schemas.openxmlformats.org/drawingml/2006/main">
              <a:ext uri="{FF2B5EF4-FFF2-40B4-BE49-F238E27FC236}">
                <a16:creationId xmlns:a16="http://schemas.microsoft.com/office/drawing/2014/main" id="{B411E6FD-BD55-403F-9999-5F6D72E27F7A}"/>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83B15FE8-8A54-4B0E-B0E2-3CE69AFBFC87}"/>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National And Local Rights</a:t>
            </a:r>
          </a:p>
        </p:txBody>
      </p:sp>
      <p:sp>
        <p:nvSpPr>
          <p:cNvPr id="6" name="text-5">
            <a:extLst xmlns:a="http://schemas.openxmlformats.org/drawingml/2006/main">
              <a:ext uri="{FF2B5EF4-FFF2-40B4-BE49-F238E27FC236}">
                <a16:creationId xmlns:a16="http://schemas.microsoft.com/office/drawing/2014/main" id="{234C5D23-5A12-45CC-BE94-11F5CDC26BE6}"/>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22</a:t>
            </a:r>
          </a:p>
        </p:txBody>
      </p:sp>
    </p:spTree>
    <p:extLst>
      <p:ext uri="{BB962C8B-B14F-4D97-AF65-F5344CB8AC3E}">
        <p14:creationId xmlns:p14="http://schemas.microsoft.com/office/powerpoint/2010/main" val="570669902"/>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ED8F104A-6E5D-4765-BE61-6636BE538967}"/>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6  /  CASE STUDY</a:t>
            </a:r>
          </a:p>
        </p:txBody>
      </p:sp>
      <p:sp>
        <p:nvSpPr>
          <p:cNvPr id="2" name="text-1">
            <a:extLst xmlns:a="http://schemas.openxmlformats.org/drawingml/2006/main">
              <a:ext uri="{FF2B5EF4-FFF2-40B4-BE49-F238E27FC236}">
                <a16:creationId xmlns:a16="http://schemas.microsoft.com/office/drawing/2014/main" id="{F0780AB7-C65A-4FC6-B28A-E26C0951C8DA}"/>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When the old RSN guarantee is no longer realistic</a:t>
            </a:r>
          </a:p>
        </p:txBody>
      </p:sp>
      <p:sp>
        <p:nvSpPr>
          <p:cNvPr id="3" name="text-2">
            <a:extLst xmlns:a="http://schemas.openxmlformats.org/drawingml/2006/main">
              <a:ext uri="{FF2B5EF4-FFF2-40B4-BE49-F238E27FC236}">
                <a16:creationId xmlns:a16="http://schemas.microsoft.com/office/drawing/2014/main" id="{308FD626-BF1D-4E31-8EA8-49C5462C5385}"/>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MLB produced and distributed local games for five clubs in 2025 and fourteen in 2026.</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Cleveland’s stated potential footprint rose from about 1.45 million to 4.86 million households.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More potential access is not the same as more measured viewers—or more revenue.</a:t>
            </a:r>
          </a:p>
        </p:txBody>
      </p:sp>
      <p:sp>
        <p:nvSpPr>
          <p:cNvPr id="4" name="">
            <a:extLst xmlns:a="http://schemas.openxmlformats.org/drawingml/2006/main">
              <a:ext uri="{FF2B5EF4-FFF2-40B4-BE49-F238E27FC236}">
                <a16:creationId xmlns:a16="http://schemas.microsoft.com/office/drawing/2014/main" id="{9FAB525E-8345-49AE-BB37-C974E2B04A2B}"/>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F132B0A4-B744-4089-A220-617959290FBB}"/>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National And Local Rights</a:t>
            </a:r>
          </a:p>
        </p:txBody>
      </p:sp>
      <p:sp>
        <p:nvSpPr>
          <p:cNvPr id="6" name="text-5">
            <a:extLst xmlns:a="http://schemas.openxmlformats.org/drawingml/2006/main">
              <a:ext uri="{FF2B5EF4-FFF2-40B4-BE49-F238E27FC236}">
                <a16:creationId xmlns:a16="http://schemas.microsoft.com/office/drawing/2014/main" id="{96CC6352-D3E6-441B-8DDE-2F3696F08235}"/>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23</a:t>
            </a:r>
          </a:p>
        </p:txBody>
      </p:sp>
    </p:spTree>
    <p:extLst>
      <p:ext uri="{BB962C8B-B14F-4D97-AF65-F5344CB8AC3E}">
        <p14:creationId xmlns:p14="http://schemas.microsoft.com/office/powerpoint/2010/main" val="605957005"/>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DDE8BB02-CD3D-49C0-9357-8A88AC54EC5C}"/>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6  /  LESSON</a:t>
            </a:r>
          </a:p>
        </p:txBody>
      </p:sp>
      <p:sp>
        <p:nvSpPr>
          <p:cNvPr id="2" name="text-1">
            <a:extLst xmlns:a="http://schemas.openxmlformats.org/drawingml/2006/main">
              <a:ext uri="{FF2B5EF4-FFF2-40B4-BE49-F238E27FC236}">
                <a16:creationId xmlns:a16="http://schemas.microsoft.com/office/drawing/2014/main" id="{99F1CB4F-BFA1-4620-851C-4C4E2528EA47}"/>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“Blackout” can refer to different restrictions</a:t>
            </a:r>
          </a:p>
        </p:txBody>
      </p:sp>
      <p:sp>
        <p:nvSpPr>
          <p:cNvPr id="3" name="text-2">
            <a:extLst xmlns:a="http://schemas.openxmlformats.org/drawingml/2006/main">
              <a:ext uri="{FF2B5EF4-FFF2-40B4-BE49-F238E27FC236}">
                <a16:creationId xmlns:a16="http://schemas.microsoft.com/office/drawing/2014/main" id="{D888069C-B6D3-4C9B-BB23-5D40B2D12987}"/>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Local territorial rights can limit an out-of-market subscription.</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A national partner may hold exclusive rights to one game.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Identify the fan’s location, date, service, and relevant rights holder.</a:t>
            </a:r>
          </a:p>
        </p:txBody>
      </p:sp>
      <p:sp>
        <p:nvSpPr>
          <p:cNvPr id="4" name="">
            <a:extLst xmlns:a="http://schemas.openxmlformats.org/drawingml/2006/main">
              <a:ext uri="{FF2B5EF4-FFF2-40B4-BE49-F238E27FC236}">
                <a16:creationId xmlns:a16="http://schemas.microsoft.com/office/drawing/2014/main" id="{A6045FF8-91CA-4C17-BC7D-EB860B151935}"/>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93A1F663-6518-4435-875E-11DA5372D814}"/>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National And Local Rights</a:t>
            </a:r>
          </a:p>
        </p:txBody>
      </p:sp>
      <p:sp>
        <p:nvSpPr>
          <p:cNvPr id="6" name="text-5">
            <a:extLst xmlns:a="http://schemas.openxmlformats.org/drawingml/2006/main">
              <a:ext uri="{FF2B5EF4-FFF2-40B4-BE49-F238E27FC236}">
                <a16:creationId xmlns:a16="http://schemas.microsoft.com/office/drawing/2014/main" id="{4A60AEE4-6B85-4C01-84C1-C03C1EB24CE1}"/>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24</a:t>
            </a:r>
          </a:p>
        </p:txBody>
      </p:sp>
    </p:spTree>
    <p:extLst>
      <p:ext uri="{BB962C8B-B14F-4D97-AF65-F5344CB8AC3E}">
        <p14:creationId xmlns:p14="http://schemas.microsoft.com/office/powerpoint/2010/main" val="993987193"/>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7DBDA318-53E9-4FE1-A0D5-5D95393FB205}"/>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6  /  LESSON</a:t>
            </a:r>
          </a:p>
        </p:txBody>
      </p:sp>
      <p:sp>
        <p:nvSpPr>
          <p:cNvPr id="2" name="text-1">
            <a:extLst xmlns:a="http://schemas.openxmlformats.org/drawingml/2006/main">
              <a:ext uri="{FF2B5EF4-FFF2-40B4-BE49-F238E27FC236}">
                <a16:creationId xmlns:a16="http://schemas.microsoft.com/office/drawing/2014/main" id="{3F3A5619-4609-46EA-AE09-6441EC217F87}"/>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The same Premier League, different viewing products</a:t>
            </a:r>
          </a:p>
        </p:txBody>
      </p:sp>
      <p:sp>
        <p:nvSpPr>
          <p:cNvPr id="3" name="text-2">
            <a:extLst xmlns:a="http://schemas.openxmlformats.org/drawingml/2006/main">
              <a:ext uri="{FF2B5EF4-FFF2-40B4-BE49-F238E27FC236}">
                <a16:creationId xmlns:a16="http://schemas.microsoft.com/office/drawing/2014/main" id="{992125BD-3F7E-4833-8D85-ED7FE106F91C}"/>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UK packages preserve the Saturday 3 p.m. closed period for live domestic video.</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The U.S. NBC agreement covers all 380 matches across its platforms.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Protecting attendance is an economic hypothesis about substitution—not a self-proving result.</a:t>
            </a:r>
          </a:p>
        </p:txBody>
      </p:sp>
      <p:sp>
        <p:nvSpPr>
          <p:cNvPr id="4" name="">
            <a:extLst xmlns:a="http://schemas.openxmlformats.org/drawingml/2006/main">
              <a:ext uri="{FF2B5EF4-FFF2-40B4-BE49-F238E27FC236}">
                <a16:creationId xmlns:a16="http://schemas.microsoft.com/office/drawing/2014/main" id="{BDB05CCA-34B5-4988-9EA8-5DA91D29C803}"/>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167D777A-12DD-43BB-B26E-B12FFC22805C}"/>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An International Comparison: The Premier League</a:t>
            </a:r>
          </a:p>
        </p:txBody>
      </p:sp>
      <p:sp>
        <p:nvSpPr>
          <p:cNvPr id="6" name="text-5">
            <a:extLst xmlns:a="http://schemas.openxmlformats.org/drawingml/2006/main">
              <a:ext uri="{FF2B5EF4-FFF2-40B4-BE49-F238E27FC236}">
                <a16:creationId xmlns:a16="http://schemas.microsoft.com/office/drawing/2014/main" id="{0B373E87-DF1C-46F0-965F-CFAE96296E19}"/>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25</a:t>
            </a:r>
          </a:p>
        </p:txBody>
      </p:sp>
    </p:spTree>
    <p:extLst>
      <p:ext uri="{BB962C8B-B14F-4D97-AF65-F5344CB8AC3E}">
        <p14:creationId xmlns:p14="http://schemas.microsoft.com/office/powerpoint/2010/main" val="1685987573"/>
      </p:ext>
    </p:extLst>
  </p:cSld>
</p:sld>
</file>

<file path=ppt/slides/slide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357D37F9-10BC-4A1A-9E0B-45DD68F6601A}"/>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6  /  LESSON</a:t>
            </a:r>
          </a:p>
        </p:txBody>
      </p:sp>
      <p:sp>
        <p:nvSpPr>
          <p:cNvPr id="2" name="text-1">
            <a:extLst xmlns:a="http://schemas.openxmlformats.org/drawingml/2006/main">
              <a:ext uri="{FF2B5EF4-FFF2-40B4-BE49-F238E27FC236}">
                <a16:creationId xmlns:a16="http://schemas.microsoft.com/office/drawing/2014/main" id="{A73B155D-58D2-4D3F-ABFA-7DD1F3A519B9}"/>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The winner’s curse is about selection</a:t>
            </a:r>
          </a:p>
        </p:txBody>
      </p:sp>
      <p:sp>
        <p:nvSpPr>
          <p:cNvPr id="3" name="text-2">
            <a:extLst xmlns:a="http://schemas.openxmlformats.org/drawingml/2006/main">
              <a:ext uri="{FF2B5EF4-FFF2-40B4-BE49-F238E27FC236}">
                <a16:creationId xmlns:a16="http://schemas.microsoft.com/office/drawing/2014/main" id="{A309E7D4-5DEA-4297-903B-3FC11B26ACCA}"/>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For uncertain common value, bidders receive imperfect estimates of the same underlying opportunity.</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The most optimistic estimate is more likely to win.</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rPr sz="2400" b="1" i="0">
                <a:solidFill>
                  <a:srgbClr val="1D2A33"/>
                </a:solidFill>
                <a:latin typeface="Aptos"/>
                <a:ea typeface="Aptos"/>
                <a:cs typeface="Aptos"/>
              </a:rPr>
              <a:t>Ask:</a:t>
            </a:r>
            <a:r>
              <a:t> what does winning reveal about how optimistic my estimate was?</a:t>
            </a:r>
          </a:p>
        </p:txBody>
      </p:sp>
      <p:sp>
        <p:nvSpPr>
          <p:cNvPr id="4" name="">
            <a:extLst xmlns:a="http://schemas.openxmlformats.org/drawingml/2006/main">
              <a:ext uri="{FF2B5EF4-FFF2-40B4-BE49-F238E27FC236}">
                <a16:creationId xmlns:a16="http://schemas.microsoft.com/office/drawing/2014/main" id="{96729305-2039-4B36-9B49-E5EF84F2FB97}"/>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89005675-FD98-457D-8AAD-5DFA8BBE128B}"/>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Rights Auctions And The Winner's Curse</a:t>
            </a:r>
          </a:p>
        </p:txBody>
      </p:sp>
      <p:sp>
        <p:nvSpPr>
          <p:cNvPr id="6" name="text-5">
            <a:extLst xmlns:a="http://schemas.openxmlformats.org/drawingml/2006/main">
              <a:ext uri="{FF2B5EF4-FFF2-40B4-BE49-F238E27FC236}">
                <a16:creationId xmlns:a16="http://schemas.microsoft.com/office/drawing/2014/main" id="{451196E4-502C-49DA-87A0-BEACDD30EFAC}"/>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26</a:t>
            </a:r>
          </a:p>
        </p:txBody>
      </p:sp>
    </p:spTree>
    <p:extLst>
      <p:ext uri="{BB962C8B-B14F-4D97-AF65-F5344CB8AC3E}">
        <p14:creationId xmlns:p14="http://schemas.microsoft.com/office/powerpoint/2010/main" val="1985493841"/>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1099B485-016B-41C8-B040-09D9AFC13673}"/>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6  /  LESSON</a:t>
            </a:r>
          </a:p>
        </p:txBody>
      </p:sp>
      <p:sp>
        <p:nvSpPr>
          <p:cNvPr id="2" name="text-1">
            <a:extLst xmlns:a="http://schemas.openxmlformats.org/drawingml/2006/main">
              <a:ext uri="{FF2B5EF4-FFF2-40B4-BE49-F238E27FC236}">
                <a16:creationId xmlns:a16="http://schemas.microsoft.com/office/drawing/2014/main" id="{DF3FFB4F-5335-4D1C-86E9-FEE444D829A0}"/>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 higher bid can also reflect a real complement</a:t>
            </a:r>
          </a:p>
        </p:txBody>
      </p:sp>
      <p:sp>
        <p:nvSpPr>
          <p:cNvPr id="3" name="text-2">
            <a:extLst xmlns:a="http://schemas.openxmlformats.org/drawingml/2006/main">
              <a:ext uri="{FF2B5EF4-FFF2-40B4-BE49-F238E27FC236}">
                <a16:creationId xmlns:a16="http://schemas.microsoft.com/office/drawing/2014/main" id="{8A57F069-1FC7-4ABC-A311-1A9292B44E49}"/>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One bidder may gain more from subscriptions, retention, promotion, or other business lines.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Separate these bidder-specific benefits from optimism about common audience value.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Use independent forecasts, conservative scenarios, and risk-sharing terms.</a:t>
            </a:r>
          </a:p>
        </p:txBody>
      </p:sp>
      <p:sp>
        <p:nvSpPr>
          <p:cNvPr id="4" name="">
            <a:extLst xmlns:a="http://schemas.openxmlformats.org/drawingml/2006/main">
              <a:ext uri="{FF2B5EF4-FFF2-40B4-BE49-F238E27FC236}">
                <a16:creationId xmlns:a16="http://schemas.microsoft.com/office/drawing/2014/main" id="{F11709A6-B608-4721-B3B2-B84A20D0AAB8}"/>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9F473086-CBE1-47D2-8BDD-13BD6631168C}"/>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Rights Auctions And The Winner's Curse</a:t>
            </a:r>
          </a:p>
        </p:txBody>
      </p:sp>
      <p:sp>
        <p:nvSpPr>
          <p:cNvPr id="6" name="text-5">
            <a:extLst xmlns:a="http://schemas.openxmlformats.org/drawingml/2006/main">
              <a:ext uri="{FF2B5EF4-FFF2-40B4-BE49-F238E27FC236}">
                <a16:creationId xmlns:a16="http://schemas.microsoft.com/office/drawing/2014/main" id="{E63E8EBE-32AF-4DBF-B7D9-407D0BEF40E6}"/>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27</a:t>
            </a:r>
          </a:p>
        </p:txBody>
      </p:sp>
    </p:spTree>
    <p:extLst>
      <p:ext uri="{BB962C8B-B14F-4D97-AF65-F5344CB8AC3E}">
        <p14:creationId xmlns:p14="http://schemas.microsoft.com/office/powerpoint/2010/main" val="1279471548"/>
      </p:ext>
    </p:extLst>
  </p:cSld>
</p:sld>
</file>

<file path=ppt/slides/slide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0E5AB1E2-596F-4020-9861-AC49E6BA38B5}"/>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6  /  LESSON</a:t>
            </a:r>
          </a:p>
        </p:txBody>
      </p:sp>
      <p:sp>
        <p:nvSpPr>
          <p:cNvPr id="2" name="text-1">
            <a:extLst xmlns:a="http://schemas.openxmlformats.org/drawingml/2006/main">
              <a:ext uri="{FF2B5EF4-FFF2-40B4-BE49-F238E27FC236}">
                <a16:creationId xmlns:a16="http://schemas.microsoft.com/office/drawing/2014/main" id="{E12DB569-E6AD-4292-827F-C8411A1F4377}"/>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Who should bear the audience risk?</a:t>
            </a:r>
          </a:p>
        </p:txBody>
      </p:sp>
      <p:graphicFrame>
        <p:nvGraphicFramePr>
          <p:cNvPr id="10" name=""/>
          <p:cNvGraphicFramePr/>
          <p:nvPr/>
        </p:nvGraphicFramePr>
        <p:xfrm>
          <a:off xmlns:a="http://schemas.openxmlformats.org/drawingml/2006/main" x="685800" y="1809750"/>
          <a:ext xmlns:a="http://schemas.openxmlformats.org/drawingml/2006/main" cx="10820400" cy="2667000"/>
        </p:xfrm>
        <a:graphic xmlns:a="http://schemas.openxmlformats.org/drawingml/2006/main">
          <a:graphicData uri="http://schemas.openxmlformats.org/drawingml/2006/table">
            <a:tbl>
              <a:tblPr/>
              <a:tblGrid>
                <a:gridCol w="3000375"/>
                <a:gridCol w="3905250"/>
                <a:gridCol w="3914775"/>
              </a:tblGrid>
              <a:tr h="889000">
                <a:tc>
                  <a:txBody>
                    <a:bodyPr lIns="142875" tIns="95250" rIns="142875" bIns="95250">
                      <a:noAutofit/>
                    </a:bodyPr>
                    <a:lstStyle/>
                    <a:p>
                      <a:r>
                        <a:rPr sz="1950" b="1">
                          <a:solidFill>
                            <a:srgbClr val="FFFFFF"/>
                          </a:solidFill>
                          <a:latin typeface="Aptos"/>
                          <a:ea typeface="Aptos"/>
                          <a:cs typeface="Aptos"/>
                        </a:rPr>
                        <a:t>Choice</a:t>
                      </a:r>
                    </a:p>
                  </a:txBody>
                  <a:tcPr marL="91440" marR="91440" marT="45720" marB="45720" anchor="ctr">
                    <a:solidFill>
                      <a:srgbClr val="12455E"/>
                    </a:solidFill>
                  </a:tcPr>
                </a:tc>
                <a:tc>
                  <a:txBody>
                    <a:bodyPr lIns="142875" tIns="95250" rIns="142875" bIns="95250">
                      <a:noAutofit/>
                    </a:bodyPr>
                    <a:lstStyle/>
                    <a:p>
                      <a:r>
                        <a:rPr sz="1950" b="1">
                          <a:solidFill>
                            <a:srgbClr val="FFFFFF"/>
                          </a:solidFill>
                          <a:latin typeface="Aptos"/>
                          <a:ea typeface="Aptos"/>
                          <a:cs typeface="Aptos"/>
                        </a:rPr>
                        <a:t>Main attraction</a:t>
                      </a:r>
                    </a:p>
                  </a:txBody>
                  <a:tcPr marL="91440" marR="91440" marT="45720" marB="45720" anchor="ctr">
                    <a:solidFill>
                      <a:srgbClr val="12455E"/>
                    </a:solidFill>
                  </a:tcPr>
                </a:tc>
                <a:tc>
                  <a:txBody>
                    <a:bodyPr lIns="142875" tIns="95250" rIns="142875" bIns="95250">
                      <a:noAutofit/>
                    </a:bodyPr>
                    <a:lstStyle/>
                    <a:p>
                      <a:r>
                        <a:rPr sz="1950" b="1">
                          <a:solidFill>
                            <a:srgbClr val="FFFFFF"/>
                          </a:solidFill>
                          <a:latin typeface="Aptos"/>
                          <a:ea typeface="Aptos"/>
                          <a:cs typeface="Aptos"/>
                        </a:rPr>
                        <a:t>Main exposure</a:t>
                      </a:r>
                    </a:p>
                  </a:txBody>
                  <a:tcPr marL="91440" marR="91440" marT="45720" marB="45720" anchor="ctr">
                    <a:solidFill>
                      <a:srgbClr val="12455E"/>
                    </a:solidFill>
                  </a:tcPr>
                </a:tc>
              </a:tr>
              <a:tr h="889000">
                <a:tc>
                  <a:txBody>
                    <a:bodyPr lIns="142875" tIns="95250" rIns="142875" bIns="95250">
                      <a:noAutofit/>
                    </a:bodyPr>
                    <a:lstStyle/>
                    <a:p>
                      <a:r>
                        <a:rPr sz="1950" b="0">
                          <a:solidFill>
                            <a:srgbClr val="1D2A33"/>
                          </a:solidFill>
                          <a:latin typeface="Aptos"/>
                          <a:ea typeface="Aptos"/>
                          <a:cs typeface="Aptos"/>
                        </a:rPr>
                        <a:t>Guaranteed exclusive sale</a:t>
                      </a:r>
                    </a:p>
                  </a:txBody>
                  <a:tcPr marL="91440" marR="91440" marT="45720" marB="45720" anchor="ctr">
                    <a:solidFill>
                      <a:srgbClr val="F0F5F7"/>
                    </a:solidFill>
                  </a:tcPr>
                </a:tc>
                <a:tc>
                  <a:txBody>
                    <a:bodyPr lIns="142875" tIns="95250" rIns="142875" bIns="95250">
                      <a:noAutofit/>
                    </a:bodyPr>
                    <a:lstStyle/>
                    <a:p>
                      <a:r>
                        <a:rPr sz="1950" b="0">
                          <a:solidFill>
                            <a:srgbClr val="1D2A33"/>
                          </a:solidFill>
                          <a:latin typeface="Aptos"/>
                          <a:ea typeface="Aptos"/>
                          <a:cs typeface="Aptos"/>
                        </a:rPr>
                        <a:t>Predictable payment; partner expertise</a:t>
                      </a:r>
                    </a:p>
                  </a:txBody>
                  <a:tcPr marL="91440" marR="91440" marT="45720" marB="45720" anchor="ctr">
                    <a:solidFill>
                      <a:srgbClr val="F0F5F7"/>
                    </a:solidFill>
                  </a:tcPr>
                </a:tc>
                <a:tc>
                  <a:txBody>
                    <a:bodyPr lIns="142875" tIns="95250" rIns="142875" bIns="95250">
                      <a:noAutofit/>
                    </a:bodyPr>
                    <a:lstStyle/>
                    <a:p>
                      <a:r>
                        <a:rPr sz="1950" b="0">
                          <a:solidFill>
                            <a:srgbClr val="1D2A33"/>
                          </a:solidFill>
                          <a:latin typeface="Aptos"/>
                          <a:ea typeface="Aptos"/>
                          <a:cs typeface="Aptos"/>
                        </a:rPr>
                        <a:t>Less direct control; possible reach loss</a:t>
                      </a:r>
                    </a:p>
                  </a:txBody>
                  <a:tcPr marL="91440" marR="91440" marT="45720" marB="45720" anchor="ctr">
                    <a:solidFill>
                      <a:srgbClr val="F0F5F7"/>
                    </a:solidFill>
                  </a:tcPr>
                </a:tc>
              </a:tr>
              <a:tr h="889000">
                <a:tc>
                  <a:txBody>
                    <a:bodyPr lIns="142875" tIns="95250" rIns="142875" bIns="95250">
                      <a:noAutofit/>
                    </a:bodyPr>
                    <a:lstStyle/>
                    <a:p>
                      <a:r>
                        <a:rPr sz="1950" b="0">
                          <a:solidFill>
                            <a:srgbClr val="1D2A33"/>
                          </a:solidFill>
                          <a:latin typeface="Aptos"/>
                          <a:ea typeface="Aptos"/>
                          <a:cs typeface="Aptos"/>
                        </a:rPr>
                        <a:t>League-run or mixed distribution</a:t>
                      </a:r>
                    </a:p>
                  </a:txBody>
                  <a:tcPr marL="91440" marR="91440" marT="45720" marB="45720" anchor="ctr">
                    <a:solidFill>
                      <a:srgbClr val="FFFFFF"/>
                    </a:solidFill>
                  </a:tcPr>
                </a:tc>
                <a:tc>
                  <a:txBody>
                    <a:bodyPr lIns="142875" tIns="95250" rIns="142875" bIns="95250">
                      <a:noAutofit/>
                    </a:bodyPr>
                    <a:lstStyle/>
                    <a:p>
                      <a:r>
                        <a:rPr sz="1950" b="0">
                          <a:solidFill>
                            <a:srgbClr val="1D2A33"/>
                          </a:solidFill>
                          <a:latin typeface="Aptos"/>
                          <a:ea typeface="Aptos"/>
                          <a:cs typeface="Aptos"/>
                        </a:rPr>
                        <a:t>Customer access and residual upside</a:t>
                      </a:r>
                    </a:p>
                  </a:txBody>
                  <a:tcPr marL="91440" marR="91440" marT="45720" marB="45720" anchor="ctr">
                    <a:solidFill>
                      <a:srgbClr val="FFFFFF"/>
                    </a:solidFill>
                  </a:tcPr>
                </a:tc>
                <a:tc>
                  <a:txBody>
                    <a:bodyPr lIns="142875" tIns="95250" rIns="142875" bIns="95250">
                      <a:noAutofit/>
                    </a:bodyPr>
                    <a:lstStyle/>
                    <a:p>
                      <a:r>
                        <a:rPr sz="1950" b="0">
                          <a:solidFill>
                            <a:srgbClr val="1D2A33"/>
                          </a:solidFill>
                          <a:latin typeface="Aptos"/>
                          <a:ea typeface="Aptos"/>
                          <a:cs typeface="Aptos"/>
                        </a:rPr>
                        <a:t>Production, acquisition, churn, demand risk</a:t>
                      </a:r>
                    </a:p>
                  </a:txBody>
                  <a:tcPr marL="91440" marR="91440" marT="45720" marB="45720" anchor="ctr">
                    <a:solidFill>
                      <a:srgbClr val="FFFFFF"/>
                    </a:solidFill>
                  </a:tcPr>
                </a:tc>
              </a:tr>
            </a:tbl>
          </a:graphicData>
        </a:graphic>
      </p:graphicFrame>
      <p:sp>
        <p:nvSpPr>
          <p:cNvPr id="4" name="text-2">
            <a:extLst xmlns:a="http://schemas.openxmlformats.org/drawingml/2006/main">
              <a:ext uri="{FF2B5EF4-FFF2-40B4-BE49-F238E27FC236}">
                <a16:creationId xmlns:a16="http://schemas.microsoft.com/office/drawing/2014/main" id="{BF8F8722-B54C-4C8B-BB9E-DC30727ED34F}"/>
              </a:ext>
            </a:extLst>
          </p:cNvPr>
          <p:cNvSpPr>
            <a:spLocks xmlns:a="http://schemas.openxmlformats.org/drawingml/2006/main" noGrp="1"/>
          </p:cNvSpPr>
          <p:nvPr/>
        </p:nvSpPr>
        <p:spPr>
          <a:xfrm xmlns:a="http://schemas.openxmlformats.org/drawingml/2006/main">
            <a:off x="723900" y="5000625"/>
            <a:ext cx="10744200" cy="1085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250" b="0" i="0">
                <a:solidFill>
                  <a:srgbClr val="12455E"/>
                </a:solidFill>
                <a:latin typeface="Aptos"/>
                <a:ea typeface="Aptos"/>
                <a:cs typeface="Aptos"/>
              </a:defRPr>
            </a:pPr>
            <a:r>
              <a:rPr sz="2250" b="0" i="0">
                <a:solidFill>
                  <a:srgbClr val="12455E"/>
                </a:solidFill>
                <a:latin typeface="Aptos"/>
                <a:ea typeface="Aptos"/>
                <a:cs typeface="Aptos"/>
              </a:rPr>
              <a:t>A higher expected return is not the same as a safer return.</a:t>
            </a:r>
          </a:p>
        </p:txBody>
      </p:sp>
      <p:sp>
        <p:nvSpPr>
          <p:cNvPr id="5" name="">
            <a:extLst xmlns:a="http://schemas.openxmlformats.org/drawingml/2006/main">
              <a:ext uri="{FF2B5EF4-FFF2-40B4-BE49-F238E27FC236}">
                <a16:creationId xmlns:a16="http://schemas.microsoft.com/office/drawing/2014/main" id="{C9D62270-419A-40E7-A3B7-C5C31545E439}"/>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6E620AA5-B285-4BC7-BFDC-8DCF862402FE}"/>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Who Should Bear The Audience Risk?</a:t>
            </a:r>
          </a:p>
        </p:txBody>
      </p:sp>
      <p:sp>
        <p:nvSpPr>
          <p:cNvPr id="7" name="text-5">
            <a:extLst xmlns:a="http://schemas.openxmlformats.org/drawingml/2006/main">
              <a:ext uri="{FF2B5EF4-FFF2-40B4-BE49-F238E27FC236}">
                <a16:creationId xmlns:a16="http://schemas.microsoft.com/office/drawing/2014/main" id="{75829C04-1081-4F5B-AD83-E75B84927707}"/>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28</a:t>
            </a:r>
          </a:p>
        </p:txBody>
      </p:sp>
    </p:spTree>
    <p:extLst>
      <p:ext uri="{BB962C8B-B14F-4D97-AF65-F5344CB8AC3E}">
        <p14:creationId xmlns:p14="http://schemas.microsoft.com/office/powerpoint/2010/main" val="211915629"/>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7251C3F8-F042-49CB-9800-5F7A802055EE}"/>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6  /  LESSON</a:t>
            </a:r>
          </a:p>
        </p:txBody>
      </p:sp>
      <p:sp>
        <p:nvSpPr>
          <p:cNvPr id="2" name="text-1">
            <a:extLst xmlns:a="http://schemas.openxmlformats.org/drawingml/2006/main">
              <a:ext uri="{FF2B5EF4-FFF2-40B4-BE49-F238E27FC236}">
                <a16:creationId xmlns:a16="http://schemas.microsoft.com/office/drawing/2014/main" id="{87D30072-341D-4C22-9F73-BA2B3B2FDD72}"/>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Packers revenue: selected fiscal years</a:t>
            </a:r>
          </a:p>
        </p:txBody>
      </p:sp>
      <p:graphicFrame>
        <p:nvGraphicFramePr>
          <p:cNvPr id="10" name=""/>
          <p:cNvGraphicFramePr/>
          <p:nvPr/>
        </p:nvGraphicFramePr>
        <p:xfrm>
          <a:off xmlns:a="http://schemas.openxmlformats.org/drawingml/2006/main" x="685800" y="1809750"/>
          <a:ext xmlns:a="http://schemas.openxmlformats.org/drawingml/2006/main" cx="10820400" cy="2952750"/>
        </p:xfrm>
        <a:graphic xmlns:a="http://schemas.openxmlformats.org/drawingml/2006/main">
          <a:graphicData uri="http://schemas.openxmlformats.org/drawingml/2006/table">
            <a:tbl>
              <a:tblPr/>
              <a:tblGrid>
                <a:gridCol w="2857500"/>
                <a:gridCol w="4343400"/>
                <a:gridCol w="3619500"/>
              </a:tblGrid>
              <a:tr h="738188">
                <a:tc>
                  <a:txBody>
                    <a:bodyPr lIns="142875" tIns="95250" rIns="142875" bIns="95250">
                      <a:noAutofit/>
                    </a:bodyPr>
                    <a:lstStyle/>
                    <a:p>
                      <a:r>
                        <a:rPr sz="2025" b="1">
                          <a:solidFill>
                            <a:srgbClr val="FFFFFF"/>
                          </a:solidFill>
                          <a:latin typeface="Aptos"/>
                          <a:ea typeface="Aptos"/>
                          <a:cs typeface="Aptos"/>
                        </a:rPr>
                        <a:t>Fiscal year</a:t>
                      </a:r>
                    </a:p>
                  </a:txBody>
                  <a:tcPr marL="91440" marR="91440" marT="45720" marB="45720" anchor="ctr">
                    <a:solidFill>
                      <a:srgbClr val="12455E"/>
                    </a:solidFill>
                  </a:tcPr>
                </a:tc>
                <a:tc>
                  <a:txBody>
                    <a:bodyPr lIns="142875" tIns="95250" rIns="142875" bIns="95250">
                      <a:noAutofit/>
                    </a:bodyPr>
                    <a:lstStyle/>
                    <a:p>
                      <a:r>
                        <a:rPr sz="2025" b="1">
                          <a:solidFill>
                            <a:srgbClr val="FFFFFF"/>
                          </a:solidFill>
                          <a:latin typeface="Aptos"/>
                          <a:ea typeface="Aptos"/>
                          <a:cs typeface="Aptos"/>
                        </a:rPr>
                        <a:t>Shared national ($m)</a:t>
                      </a:r>
                    </a:p>
                  </a:txBody>
                  <a:tcPr marL="91440" marR="91440" marT="45720" marB="45720" anchor="ctr">
                    <a:solidFill>
                      <a:srgbClr val="12455E"/>
                    </a:solidFill>
                  </a:tcPr>
                </a:tc>
                <a:tc>
                  <a:txBody>
                    <a:bodyPr lIns="142875" tIns="95250" rIns="142875" bIns="95250">
                      <a:noAutofit/>
                    </a:bodyPr>
                    <a:lstStyle/>
                    <a:p>
                      <a:r>
                        <a:rPr sz="2025" b="1">
                          <a:solidFill>
                            <a:srgbClr val="FFFFFF"/>
                          </a:solidFill>
                          <a:latin typeface="Aptos"/>
                          <a:ea typeface="Aptos"/>
                          <a:cs typeface="Aptos"/>
                        </a:rPr>
                        <a:t>Local ($m)</a:t>
                      </a:r>
                    </a:p>
                  </a:txBody>
                  <a:tcPr marL="91440" marR="91440" marT="45720" marB="45720" anchor="ctr">
                    <a:solidFill>
                      <a:srgbClr val="12455E"/>
                    </a:solidFill>
                  </a:tcPr>
                </a:tc>
              </a:tr>
              <a:tr h="738188">
                <a:tc>
                  <a:txBody>
                    <a:bodyPr lIns="142875" tIns="95250" rIns="142875" bIns="95250">
                      <a:noAutofit/>
                    </a:bodyPr>
                    <a:lstStyle/>
                    <a:p>
                      <a:r>
                        <a:rPr sz="2025" b="0">
                          <a:solidFill>
                            <a:srgbClr val="1D2A33"/>
                          </a:solidFill>
                          <a:latin typeface="Aptos"/>
                          <a:ea typeface="Aptos"/>
                          <a:cs typeface="Aptos"/>
                        </a:rPr>
                        <a:t>2020</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296.0</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210.9</a:t>
                      </a:r>
                    </a:p>
                  </a:txBody>
                  <a:tcPr marL="91440" marR="91440" marT="45720" marB="45720" anchor="ctr">
                    <a:solidFill>
                      <a:srgbClr val="F0F5F7"/>
                    </a:solidFill>
                  </a:tcPr>
                </a:tc>
              </a:tr>
              <a:tr h="738188">
                <a:tc>
                  <a:txBody>
                    <a:bodyPr lIns="142875" tIns="95250" rIns="142875" bIns="95250">
                      <a:noAutofit/>
                    </a:bodyPr>
                    <a:lstStyle/>
                    <a:p>
                      <a:r>
                        <a:rPr sz="2025" b="0">
                          <a:solidFill>
                            <a:srgbClr val="1D2A33"/>
                          </a:solidFill>
                          <a:latin typeface="Aptos"/>
                          <a:ea typeface="Aptos"/>
                          <a:cs typeface="Aptos"/>
                        </a:rPr>
                        <a:t>2021</a:t>
                      </a:r>
                    </a:p>
                  </a:txBody>
                  <a:tcPr marL="91440" marR="91440" marT="45720" marB="45720" anchor="ctr">
                    <a:solidFill>
                      <a:srgbClr val="FFFFFF"/>
                    </a:solidFill>
                  </a:tcPr>
                </a:tc>
                <a:tc>
                  <a:txBody>
                    <a:bodyPr lIns="142875" tIns="95250" rIns="142875" bIns="95250">
                      <a:noAutofit/>
                    </a:bodyPr>
                    <a:lstStyle/>
                    <a:p>
                      <a:r>
                        <a:rPr sz="2025" b="0">
                          <a:solidFill>
                            <a:srgbClr val="1D2A33"/>
                          </a:solidFill>
                          <a:latin typeface="Aptos"/>
                          <a:ea typeface="Aptos"/>
                          <a:cs typeface="Aptos"/>
                        </a:rPr>
                        <a:t>309.2</a:t>
                      </a:r>
                    </a:p>
                  </a:txBody>
                  <a:tcPr marL="91440" marR="91440" marT="45720" marB="45720" anchor="ctr">
                    <a:solidFill>
                      <a:srgbClr val="FFFFFF"/>
                    </a:solidFill>
                  </a:tcPr>
                </a:tc>
                <a:tc>
                  <a:txBody>
                    <a:bodyPr lIns="142875" tIns="95250" rIns="142875" bIns="95250">
                      <a:noAutofit/>
                    </a:bodyPr>
                    <a:lstStyle/>
                    <a:p>
                      <a:r>
                        <a:rPr sz="2025" b="0">
                          <a:solidFill>
                            <a:srgbClr val="1D2A33"/>
                          </a:solidFill>
                          <a:latin typeface="Aptos"/>
                          <a:ea typeface="Aptos"/>
                          <a:cs typeface="Aptos"/>
                        </a:rPr>
                        <a:t>61.8</a:t>
                      </a:r>
                    </a:p>
                  </a:txBody>
                  <a:tcPr marL="91440" marR="91440" marT="45720" marB="45720" anchor="ctr">
                    <a:solidFill>
                      <a:srgbClr val="FFFFFF"/>
                    </a:solidFill>
                  </a:tcPr>
                </a:tc>
              </a:tr>
              <a:tr h="738188">
                <a:tc>
                  <a:txBody>
                    <a:bodyPr lIns="142875" tIns="95250" rIns="142875" bIns="95250">
                      <a:noAutofit/>
                    </a:bodyPr>
                    <a:lstStyle/>
                    <a:p>
                      <a:r>
                        <a:rPr sz="2025" b="0">
                          <a:solidFill>
                            <a:srgbClr val="1D2A33"/>
                          </a:solidFill>
                          <a:latin typeface="Aptos"/>
                          <a:ea typeface="Aptos"/>
                          <a:cs typeface="Aptos"/>
                        </a:rPr>
                        <a:t>2026</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453.2</a:t>
                      </a:r>
                    </a:p>
                  </a:txBody>
                  <a:tcPr marL="91440" marR="91440" marT="45720" marB="45720" anchor="ctr">
                    <a:solidFill>
                      <a:srgbClr val="F0F5F7"/>
                    </a:solidFill>
                  </a:tcPr>
                </a:tc>
                <a:tc>
                  <a:txBody>
                    <a:bodyPr lIns="142875" tIns="95250" rIns="142875" bIns="95250">
                      <a:noAutofit/>
                    </a:bodyPr>
                    <a:lstStyle/>
                    <a:p>
                      <a:r>
                        <a:rPr sz="2025" b="0">
                          <a:solidFill>
                            <a:srgbClr val="1D2A33"/>
                          </a:solidFill>
                          <a:latin typeface="Aptos"/>
                          <a:ea typeface="Aptos"/>
                          <a:cs typeface="Aptos"/>
                        </a:rPr>
                        <a:t>299.8</a:t>
                      </a:r>
                    </a:p>
                  </a:txBody>
                  <a:tcPr marL="91440" marR="91440" marT="45720" marB="45720" anchor="ctr">
                    <a:solidFill>
                      <a:srgbClr val="F0F5F7"/>
                    </a:solidFill>
                  </a:tcPr>
                </a:tc>
              </a:tr>
            </a:tbl>
          </a:graphicData>
        </a:graphic>
      </p:graphicFrame>
      <p:sp>
        <p:nvSpPr>
          <p:cNvPr id="4" name="text-2">
            <a:extLst xmlns:a="http://schemas.openxmlformats.org/drawingml/2006/main">
              <a:ext uri="{FF2B5EF4-FFF2-40B4-BE49-F238E27FC236}">
                <a16:creationId xmlns:a16="http://schemas.microsoft.com/office/drawing/2014/main" id="{F842E4EC-F36C-40F0-B675-FAD0A6532507}"/>
              </a:ext>
            </a:extLst>
          </p:cNvPr>
          <p:cNvSpPr>
            <a:spLocks xmlns:a="http://schemas.openxmlformats.org/drawingml/2006/main" noGrp="1"/>
          </p:cNvSpPr>
          <p:nvPr/>
        </p:nvSpPr>
        <p:spPr>
          <a:xfrm xmlns:a="http://schemas.openxmlformats.org/drawingml/2006/main">
            <a:off x="723900" y="5000625"/>
            <a:ext cx="10744200" cy="1085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2250" b="0" i="0">
                <a:solidFill>
                  <a:srgbClr val="12455E"/>
                </a:solidFill>
                <a:latin typeface="Aptos"/>
                <a:ea typeface="Aptos"/>
                <a:cs typeface="Aptos"/>
              </a:defRPr>
            </a:pPr>
            <a:r>
              <a:rPr sz="2250" b="0" i="0">
                <a:solidFill>
                  <a:srgbClr val="12455E"/>
                </a:solidFill>
                <a:latin typeface="Aptos"/>
                <a:ea typeface="Aptos"/>
                <a:cs typeface="Aptos"/>
              </a:rPr>
              <a:t>The shared stream did not collapse with local game-day activity.</a:t>
            </a:r>
          </a:p>
        </p:txBody>
      </p:sp>
      <p:sp>
        <p:nvSpPr>
          <p:cNvPr id="5" name="">
            <a:extLst xmlns:a="http://schemas.openxmlformats.org/drawingml/2006/main">
              <a:ext uri="{FF2B5EF4-FFF2-40B4-BE49-F238E27FC236}">
                <a16:creationId xmlns:a16="http://schemas.microsoft.com/office/drawing/2014/main" id="{CF5AB285-88D7-4CD6-AF86-161BBCB2E3D9}"/>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6" name="text-4">
            <a:extLst xmlns:a="http://schemas.openxmlformats.org/drawingml/2006/main">
              <a:ext uri="{FF2B5EF4-FFF2-40B4-BE49-F238E27FC236}">
                <a16:creationId xmlns:a16="http://schemas.microsoft.com/office/drawing/2014/main" id="{106E6AF6-1BCA-4A62-8301-1A6E9DCA49AC}"/>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Shared National Revenue And Team Finances</a:t>
            </a:r>
          </a:p>
        </p:txBody>
      </p:sp>
      <p:sp>
        <p:nvSpPr>
          <p:cNvPr id="7" name="text-5">
            <a:extLst xmlns:a="http://schemas.openxmlformats.org/drawingml/2006/main">
              <a:ext uri="{FF2B5EF4-FFF2-40B4-BE49-F238E27FC236}">
                <a16:creationId xmlns:a16="http://schemas.microsoft.com/office/drawing/2014/main" id="{01CAD5AC-2535-4F6B-8C56-37BA5A4E98B1}"/>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29</a:t>
            </a:r>
          </a:p>
        </p:txBody>
      </p:sp>
    </p:spTree>
    <p:extLst>
      <p:ext uri="{BB962C8B-B14F-4D97-AF65-F5344CB8AC3E}">
        <p14:creationId xmlns:p14="http://schemas.microsoft.com/office/powerpoint/2010/main" val="420872627"/>
      </p:ext>
    </p:extLst>
  </p:cSld>
</p:sld>
</file>

<file path=ppt/slides/slide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A74FB4C4-E772-486F-8A4F-BFC5F09A98B9}"/>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6  /  LESSON</a:t>
            </a:r>
          </a:p>
        </p:txBody>
      </p:sp>
      <p:sp>
        <p:nvSpPr>
          <p:cNvPr id="2" name="text-1">
            <a:extLst xmlns:a="http://schemas.openxmlformats.org/drawingml/2006/main">
              <a:ext uri="{FF2B5EF4-FFF2-40B4-BE49-F238E27FC236}">
                <a16:creationId xmlns:a16="http://schemas.microsoft.com/office/drawing/2014/main" id="{21276008-9B67-41D3-B149-F910E3B3DD90}"/>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Durable media cash flows can affect franchise value</a:t>
            </a:r>
          </a:p>
        </p:txBody>
      </p:sp>
      <p:sp>
        <p:nvSpPr>
          <p:cNvPr id="3" name="text-2">
            <a:extLst xmlns:a="http://schemas.openxmlformats.org/drawingml/2006/main">
              <a:ext uri="{FF2B5EF4-FFF2-40B4-BE49-F238E27FC236}">
                <a16:creationId xmlns:a16="http://schemas.microsoft.com/office/drawing/2014/main" id="{4A97F59E-9E7D-462F-BE75-E9053597761F}"/>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A buyer values expected future benefits, not only this season’s receipts.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More persistent, less risky net cash flows can raise willingness to pay.</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Revenue does not translate into franchise value dollar for dollar.</a:t>
            </a:r>
          </a:p>
        </p:txBody>
      </p:sp>
      <p:sp>
        <p:nvSpPr>
          <p:cNvPr id="4" name="">
            <a:extLst xmlns:a="http://schemas.openxmlformats.org/drawingml/2006/main">
              <a:ext uri="{FF2B5EF4-FFF2-40B4-BE49-F238E27FC236}">
                <a16:creationId xmlns:a16="http://schemas.microsoft.com/office/drawing/2014/main" id="{74361464-3851-4628-9008-F2758B6CF9DC}"/>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7E987B31-925B-42D6-AB73-9ADB60CE33A9}"/>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Media Rights And Franchise Value</a:t>
            </a:r>
          </a:p>
        </p:txBody>
      </p:sp>
      <p:sp>
        <p:nvSpPr>
          <p:cNvPr id="6" name="text-5">
            <a:extLst xmlns:a="http://schemas.openxmlformats.org/drawingml/2006/main">
              <a:ext uri="{FF2B5EF4-FFF2-40B4-BE49-F238E27FC236}">
                <a16:creationId xmlns:a16="http://schemas.microsoft.com/office/drawing/2014/main" id="{BCE1665A-D1A6-4D1B-A941-8DA3E5D2335A}"/>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30</a:t>
            </a:r>
          </a:p>
        </p:txBody>
      </p:sp>
    </p:spTree>
    <p:extLst>
      <p:ext uri="{BB962C8B-B14F-4D97-AF65-F5344CB8AC3E}">
        <p14:creationId xmlns:p14="http://schemas.microsoft.com/office/powerpoint/2010/main" val="723959676"/>
      </p:ext>
    </p:extLst>
  </p:cSld>
</p:sld>
</file>

<file path=ppt/slides/slide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AE00047D-E093-4F27-9238-0DBF4A6BDACF}"/>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6  /  LESSON</a:t>
            </a:r>
          </a:p>
        </p:txBody>
      </p:sp>
      <p:sp>
        <p:nvSpPr>
          <p:cNvPr id="2" name="text-1">
            <a:extLst xmlns:a="http://schemas.openxmlformats.org/drawingml/2006/main">
              <a:ext uri="{FF2B5EF4-FFF2-40B4-BE49-F238E27FC236}">
                <a16:creationId xmlns:a16="http://schemas.microsoft.com/office/drawing/2014/main" id="{B83CBBAF-3C8C-4749-A527-FCA39825A168}"/>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Put the distribution decision together</a:t>
            </a:r>
          </a:p>
        </p:txBody>
      </p:sp>
      <p:sp>
        <p:nvSpPr>
          <p:cNvPr id="3" name="text-2">
            <a:extLst xmlns:a="http://schemas.openxmlformats.org/drawingml/2006/main">
              <a:ext uri="{FF2B5EF4-FFF2-40B4-BE49-F238E27FC236}">
                <a16:creationId xmlns:a16="http://schemas.microsoft.com/office/drawing/2014/main" id="{28723745-45EE-48F4-ABAA-BA91831A60E8}"/>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Scarce live attention creates value for advertisers and platforms.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Packaging chooses how to monetize that value and how fans gain access.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Contracts allocate functions, control, revenue, and risk.</a:t>
            </a:r>
          </a:p>
        </p:txBody>
      </p:sp>
      <p:sp>
        <p:nvSpPr>
          <p:cNvPr id="4" name="">
            <a:extLst xmlns:a="http://schemas.openxmlformats.org/drawingml/2006/main">
              <a:ext uri="{FF2B5EF4-FFF2-40B4-BE49-F238E27FC236}">
                <a16:creationId xmlns:a16="http://schemas.microsoft.com/office/drawing/2014/main" id="{046A656B-DD43-4C49-B211-5E2FF7599004}"/>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B1420F6E-AB4F-49CC-B928-CEB3E9AB8F1D}"/>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The Connected Media Decision</a:t>
            </a:r>
          </a:p>
        </p:txBody>
      </p:sp>
      <p:sp>
        <p:nvSpPr>
          <p:cNvPr id="6" name="text-5">
            <a:extLst xmlns:a="http://schemas.openxmlformats.org/drawingml/2006/main">
              <a:ext uri="{FF2B5EF4-FFF2-40B4-BE49-F238E27FC236}">
                <a16:creationId xmlns:a16="http://schemas.microsoft.com/office/drawing/2014/main" id="{1B2C483F-ECE6-41F4-AE92-6C1BF56BC37E}"/>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31</a:t>
            </a:r>
          </a:p>
        </p:txBody>
      </p:sp>
    </p:spTree>
    <p:extLst>
      <p:ext uri="{BB962C8B-B14F-4D97-AF65-F5344CB8AC3E}">
        <p14:creationId xmlns:p14="http://schemas.microsoft.com/office/powerpoint/2010/main" val="384793929"/>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3B7E9447-B777-4EE2-980A-A8A455827163}"/>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6  /  LESSON</a:t>
            </a:r>
          </a:p>
        </p:txBody>
      </p:sp>
      <p:sp>
        <p:nvSpPr>
          <p:cNvPr id="2" name="text-1">
            <a:extLst xmlns:a="http://schemas.openxmlformats.org/drawingml/2006/main">
              <a:ext uri="{FF2B5EF4-FFF2-40B4-BE49-F238E27FC236}">
                <a16:creationId xmlns:a16="http://schemas.microsoft.com/office/drawing/2014/main" id="{011703B1-21B4-404D-800C-D98DB7A5ED0D}"/>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The durable lesson beyond today’s services</a:t>
            </a:r>
          </a:p>
        </p:txBody>
      </p:sp>
      <p:sp>
        <p:nvSpPr>
          <p:cNvPr id="3" name="text-2">
            <a:extLst xmlns:a="http://schemas.openxmlformats.org/drawingml/2006/main">
              <a:ext uri="{FF2B5EF4-FFF2-40B4-BE49-F238E27FC236}">
                <a16:creationId xmlns:a16="http://schemas.microsoft.com/office/drawing/2014/main" id="{55E54927-69FF-45A0-BF35-7D486CB78EFF}"/>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Platforms and company names change; economic functions remain.</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Judge an arrangement against a realistic alternative.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Chapter 7 asks how teams share revenue and cooperate to produce the league.</a:t>
            </a:r>
          </a:p>
        </p:txBody>
      </p:sp>
      <p:sp>
        <p:nvSpPr>
          <p:cNvPr id="4" name="">
            <a:extLst xmlns:a="http://schemas.openxmlformats.org/drawingml/2006/main">
              <a:ext uri="{FF2B5EF4-FFF2-40B4-BE49-F238E27FC236}">
                <a16:creationId xmlns:a16="http://schemas.microsoft.com/office/drawing/2014/main" id="{B1A74D55-8BFF-49F9-9889-A44ADC89E2DD}"/>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460F104B-35C2-49BE-A078-792D6F2EFFAA}"/>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Big Picture</a:t>
            </a:r>
          </a:p>
        </p:txBody>
      </p:sp>
      <p:sp>
        <p:nvSpPr>
          <p:cNvPr id="6" name="text-5">
            <a:extLst xmlns:a="http://schemas.openxmlformats.org/drawingml/2006/main">
              <a:ext uri="{FF2B5EF4-FFF2-40B4-BE49-F238E27FC236}">
                <a16:creationId xmlns:a16="http://schemas.microsoft.com/office/drawing/2014/main" id="{0EC3A7CE-CC35-4074-ABD5-8B8B669C4F5A}"/>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32</a:t>
            </a:r>
          </a:p>
        </p:txBody>
      </p:sp>
    </p:spTree>
    <p:extLst>
      <p:ext uri="{BB962C8B-B14F-4D97-AF65-F5344CB8AC3E}">
        <p14:creationId xmlns:p14="http://schemas.microsoft.com/office/powerpoint/2010/main" val="1330871268"/>
      </p:ext>
    </p:extLst>
  </p:cSld>
</p:sld>
</file>

<file path=ppt/slides/slide3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CE7E5E8D-1411-44C8-9510-5AF36D378F03}"/>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6  /  OPTIONAL REVIEW</a:t>
            </a:r>
          </a:p>
        </p:txBody>
      </p:sp>
      <p:sp>
        <p:nvSpPr>
          <p:cNvPr id="2" name="text-1">
            <a:extLst xmlns:a="http://schemas.openxmlformats.org/drawingml/2006/main">
              <a:ext uri="{FF2B5EF4-FFF2-40B4-BE49-F238E27FC236}">
                <a16:creationId xmlns:a16="http://schemas.microsoft.com/office/drawing/2014/main" id="{B1BFBC06-DCFF-4E1E-B86C-107E387AF6BB}"/>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Review: explain the trade-off</a:t>
            </a:r>
          </a:p>
        </p:txBody>
      </p:sp>
      <p:sp>
        <p:nvSpPr>
          <p:cNvPr id="3" name="text-2">
            <a:extLst xmlns:a="http://schemas.openxmlformats.org/drawingml/2006/main">
              <a:ext uri="{FF2B5EF4-FFF2-40B4-BE49-F238E27FC236}">
                <a16:creationId xmlns:a16="http://schemas.microsoft.com/office/drawing/2014/main" id="{F470A782-49A5-4B42-B43F-64A3F65F0A38}"/>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Why can fragmenting entertainment make a large NFL audience more valuable?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Why might fewer ESPN subscribers coexist with resilient subscription revenue?</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Why can a team prefer a guarantee to higher but uncertain direct revenue?</a:t>
            </a:r>
          </a:p>
        </p:txBody>
      </p:sp>
      <p:sp>
        <p:nvSpPr>
          <p:cNvPr id="4" name="">
            <a:extLst xmlns:a="http://schemas.openxmlformats.org/drawingml/2006/main">
              <a:ext uri="{FF2B5EF4-FFF2-40B4-BE49-F238E27FC236}">
                <a16:creationId xmlns:a16="http://schemas.microsoft.com/office/drawing/2014/main" id="{1B70EC9C-A3A0-46CE-BD26-8BE05055B8FF}"/>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875D59EF-4ABE-466E-8B33-AD01C8ADE2ED}"/>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Review Questions</a:t>
            </a:r>
          </a:p>
        </p:txBody>
      </p:sp>
      <p:sp>
        <p:nvSpPr>
          <p:cNvPr id="6" name="text-5">
            <a:extLst xmlns:a="http://schemas.openxmlformats.org/drawingml/2006/main">
              <a:ext uri="{FF2B5EF4-FFF2-40B4-BE49-F238E27FC236}">
                <a16:creationId xmlns:a16="http://schemas.microsoft.com/office/drawing/2014/main" id="{3906431B-C035-446D-9F1F-E33AF5B8E4D7}"/>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33</a:t>
            </a:r>
          </a:p>
        </p:txBody>
      </p:sp>
    </p:spTree>
    <p:extLst>
      <p:ext uri="{BB962C8B-B14F-4D97-AF65-F5344CB8AC3E}">
        <p14:creationId xmlns:p14="http://schemas.microsoft.com/office/powerpoint/2010/main" val="748781801"/>
      </p:ext>
    </p:extLst>
  </p:cSld>
</p:sld>
</file>

<file path=ppt/slides/slide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FAFFBBC1-E407-4918-BD22-84E056F0F7A5}"/>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6  /  OPTIONAL CALCULATION PRACTICE</a:t>
            </a:r>
          </a:p>
        </p:txBody>
      </p:sp>
      <p:sp>
        <p:nvSpPr>
          <p:cNvPr id="2" name="text-1">
            <a:extLst xmlns:a="http://schemas.openxmlformats.org/drawingml/2006/main">
              <a:ext uri="{FF2B5EF4-FFF2-40B4-BE49-F238E27FC236}">
                <a16:creationId xmlns:a16="http://schemas.microsoft.com/office/drawing/2014/main" id="{8C7894AB-0CB2-421F-8275-DC22BB615ABE}"/>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Optional practice: the rights budget</a:t>
            </a:r>
          </a:p>
        </p:txBody>
      </p:sp>
      <p:sp>
        <p:nvSpPr>
          <p:cNvPr id="3" name="text-2">
            <a:extLst xmlns:a="http://schemas.openxmlformats.org/drawingml/2006/main">
              <a:ext uri="{FF2B5EF4-FFF2-40B4-BE49-F238E27FC236}">
                <a16:creationId xmlns:a16="http://schemas.microsoft.com/office/drawing/2014/main" id="{0941062B-71DA-474A-BF0B-9F97711AB4BC}"/>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rPr sz="2400" b="1" i="0">
                <a:solidFill>
                  <a:srgbClr val="1D2A33"/>
                </a:solidFill>
                <a:latin typeface="Aptos"/>
                <a:ea typeface="Aptos"/>
                <a:cs typeface="Aptos"/>
              </a:rPr>
              <a:t>Subscription contribution:</a:t>
            </a:r>
            <a:r>
              <a:t> $600m; advertising: $250m; retention and promotion: $150m.</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Production and marketing cost $180m. What rights payment would break even?</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Identify two risks the arithmetic omits.</a:t>
            </a:r>
          </a:p>
        </p:txBody>
      </p:sp>
      <p:sp>
        <p:nvSpPr>
          <p:cNvPr id="4" name="">
            <a:extLst xmlns:a="http://schemas.openxmlformats.org/drawingml/2006/main">
              <a:ext uri="{FF2B5EF4-FFF2-40B4-BE49-F238E27FC236}">
                <a16:creationId xmlns:a16="http://schemas.microsoft.com/office/drawing/2014/main" id="{0EFA9DB8-8379-48A3-B556-50F33DC82267}"/>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3E915BE2-0C18-4432-9C4B-DA3DB97AB912}"/>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Problems And Applications</a:t>
            </a:r>
          </a:p>
        </p:txBody>
      </p:sp>
      <p:sp>
        <p:nvSpPr>
          <p:cNvPr id="6" name="text-5">
            <a:extLst xmlns:a="http://schemas.openxmlformats.org/drawingml/2006/main">
              <a:ext uri="{FF2B5EF4-FFF2-40B4-BE49-F238E27FC236}">
                <a16:creationId xmlns:a16="http://schemas.microsoft.com/office/drawing/2014/main" id="{30614F0E-65D6-4344-8933-1653697D2706}"/>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34</a:t>
            </a:r>
          </a:p>
        </p:txBody>
      </p:sp>
    </p:spTree>
    <p:extLst>
      <p:ext uri="{BB962C8B-B14F-4D97-AF65-F5344CB8AC3E}">
        <p14:creationId xmlns:p14="http://schemas.microsoft.com/office/powerpoint/2010/main" val="1716971530"/>
      </p:ext>
    </p:extLst>
  </p:cSld>
</p:sld>
</file>

<file path=ppt/slides/slide3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B095A14C-01EE-4EE7-8892-504C0487AC8D}"/>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6  /  OPTIONAL APPLICATION</a:t>
            </a:r>
          </a:p>
        </p:txBody>
      </p:sp>
      <p:sp>
        <p:nvSpPr>
          <p:cNvPr id="2" name="text-1">
            <a:extLst xmlns:a="http://schemas.openxmlformats.org/drawingml/2006/main">
              <a:ext uri="{FF2B5EF4-FFF2-40B4-BE49-F238E27FC236}">
                <a16:creationId xmlns:a16="http://schemas.microsoft.com/office/drawing/2014/main" id="{3680E836-43B6-4769-AB84-FA1A32FCF4B4}"/>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Application: guarantee or broader access?</a:t>
            </a:r>
          </a:p>
        </p:txBody>
      </p:sp>
      <p:sp>
        <p:nvSpPr>
          <p:cNvPr id="3" name="text-2">
            <a:extLst xmlns:a="http://schemas.openxmlformats.org/drawingml/2006/main">
              <a:ext uri="{FF2B5EF4-FFF2-40B4-BE49-F238E27FC236}">
                <a16:creationId xmlns:a16="http://schemas.microsoft.com/office/drawing/2014/main" id="{66E0721A-B3D4-491B-AADB-338439D8B37A}"/>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Partner A guarantees $1.2b with every game behind one subscription.</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Partner B guarantees $900m, broadcasts half the games, and shares direct revenue on the rest.</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B also promises $100m in promotion. What else must you know?</a:t>
            </a:r>
          </a:p>
        </p:txBody>
      </p:sp>
      <p:sp>
        <p:nvSpPr>
          <p:cNvPr id="4" name="">
            <a:extLst xmlns:a="http://schemas.openxmlformats.org/drawingml/2006/main">
              <a:ext uri="{FF2B5EF4-FFF2-40B4-BE49-F238E27FC236}">
                <a16:creationId xmlns:a16="http://schemas.microsoft.com/office/drawing/2014/main" id="{F330318F-78CA-44EA-A51A-90C909768C94}"/>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FD18144E-5387-44E2-A56E-B230E75AC844}"/>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Problems And Applications</a:t>
            </a:r>
          </a:p>
        </p:txBody>
      </p:sp>
      <p:sp>
        <p:nvSpPr>
          <p:cNvPr id="6" name="text-5">
            <a:extLst xmlns:a="http://schemas.openxmlformats.org/drawingml/2006/main">
              <a:ext uri="{FF2B5EF4-FFF2-40B4-BE49-F238E27FC236}">
                <a16:creationId xmlns:a16="http://schemas.microsoft.com/office/drawing/2014/main" id="{FFE3D381-0502-4A0A-9803-3656616C726E}"/>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35</a:t>
            </a:r>
          </a:p>
        </p:txBody>
      </p:sp>
    </p:spTree>
    <p:extLst>
      <p:ext uri="{BB962C8B-B14F-4D97-AF65-F5344CB8AC3E}">
        <p14:creationId xmlns:p14="http://schemas.microsoft.com/office/powerpoint/2010/main" val="1565726766"/>
      </p:ext>
    </p:extLst>
  </p:cSld>
</p:sld>
</file>

<file path=ppt/slides/slide3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47727304-4214-4C28-9FA4-7E113537542B}"/>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6  /  OPTIONAL ASSIGNMENT</a:t>
            </a:r>
          </a:p>
        </p:txBody>
      </p:sp>
      <p:sp>
        <p:nvSpPr>
          <p:cNvPr id="2" name="text-1">
            <a:extLst xmlns:a="http://schemas.openxmlformats.org/drawingml/2006/main">
              <a:ext uri="{FF2B5EF4-FFF2-40B4-BE49-F238E27FC236}">
                <a16:creationId xmlns:a16="http://schemas.microsoft.com/office/drawing/2014/main" id="{7761DE7B-464C-41AE-9787-E92E155DCEF5}"/>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Assignment: recommend a distribution strategy</a:t>
            </a:r>
          </a:p>
        </p:txBody>
      </p:sp>
      <p:sp>
        <p:nvSpPr>
          <p:cNvPr id="3" name="text-2">
            <a:extLst xmlns:a="http://schemas.openxmlformats.org/drawingml/2006/main">
              <a:ext uri="{FF2B5EF4-FFF2-40B4-BE49-F238E27FC236}">
                <a16:creationId xmlns:a16="http://schemas.microsoft.com/office/drawing/2014/main" id="{B61EB92E-A0F0-4E8E-97F2-339873410FA9}"/>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t>Write the book’s 750–1,000 word memo comparing a guaranteed exclusive deal with a mixed strategy.</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Define the objective and compare reach, revenue, access, control, and risk.</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t>Name the three missing facts that could reverse your recommendation.</a:t>
            </a:r>
          </a:p>
        </p:txBody>
      </p:sp>
      <p:sp>
        <p:nvSpPr>
          <p:cNvPr id="4" name="">
            <a:extLst xmlns:a="http://schemas.openxmlformats.org/drawingml/2006/main">
              <a:ext uri="{FF2B5EF4-FFF2-40B4-BE49-F238E27FC236}">
                <a16:creationId xmlns:a16="http://schemas.microsoft.com/office/drawing/2014/main" id="{47806D20-560F-4DCC-8C5F-9920226D4DC1}"/>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640366CC-3BC6-4D04-BF73-F515D67C46E9}"/>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Suggested Assignment</a:t>
            </a:r>
          </a:p>
        </p:txBody>
      </p:sp>
      <p:sp>
        <p:nvSpPr>
          <p:cNvPr id="6" name="text-5">
            <a:extLst xmlns:a="http://schemas.openxmlformats.org/drawingml/2006/main">
              <a:ext uri="{FF2B5EF4-FFF2-40B4-BE49-F238E27FC236}">
                <a16:creationId xmlns:a16="http://schemas.microsoft.com/office/drawing/2014/main" id="{BA72285F-CD86-47A7-A274-88CE74D4EA83}"/>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36</a:t>
            </a:r>
          </a:p>
        </p:txBody>
      </p:sp>
    </p:spTree>
    <p:extLst>
      <p:ext uri="{BB962C8B-B14F-4D97-AF65-F5344CB8AC3E}">
        <p14:creationId xmlns:p14="http://schemas.microsoft.com/office/powerpoint/2010/main" val="2021643654"/>
      </p:ext>
    </p:extLst>
  </p:cSld>
</p:sld>
</file>

<file path=ppt/slides/slide3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79DB3449-37B0-4976-8029-CA44BA730294}"/>
              </a:ext>
            </a:extLst>
          </p:cNvPr>
          <p:cNvSpPr>
            <a:spLocks xmlns:a="http://schemas.openxmlformats.org/drawingml/2006/main" noGrp="1"/>
          </p:cNvSpPr>
          <p:nvPr/>
        </p:nvSpPr>
        <p:spPr>
          <a:xfrm xmlns:a="http://schemas.openxmlformats.org/drawingml/2006/main">
            <a:off x="457200" y="285750"/>
            <a:ext cx="11220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1125" b="1" i="0">
                <a:solidFill>
                  <a:srgbClr val="C6532D"/>
                </a:solidFill>
                <a:latin typeface="Aptos"/>
                <a:ea typeface="Aptos"/>
                <a:cs typeface="Aptos"/>
              </a:defRPr>
            </a:pPr>
            <a:r>
              <a:rPr sz="1125" b="1" i="0">
                <a:solidFill>
                  <a:srgbClr val="C6532D"/>
                </a:solidFill>
                <a:latin typeface="Aptos"/>
                <a:ea typeface="Aptos"/>
                <a:cs typeface="Aptos"/>
              </a:rPr>
              <a:t>CHAPTER 6  /  REFERENCE</a:t>
            </a:r>
          </a:p>
        </p:txBody>
      </p:sp>
      <p:sp>
        <p:nvSpPr>
          <p:cNvPr id="2" name="text-1">
            <a:extLst xmlns:a="http://schemas.openxmlformats.org/drawingml/2006/main">
              <a:ext uri="{FF2B5EF4-FFF2-40B4-BE49-F238E27FC236}">
                <a16:creationId xmlns:a16="http://schemas.microsoft.com/office/drawing/2014/main" id="{BA23906B-2BA3-46C9-BF7D-68EF06B30478}"/>
              </a:ext>
            </a:extLst>
          </p:cNvPr>
          <p:cNvSpPr>
            <a:spLocks xmlns:a="http://schemas.openxmlformats.org/drawingml/2006/main" noGrp="1"/>
          </p:cNvSpPr>
          <p:nvPr/>
        </p:nvSpPr>
        <p:spPr>
          <a:xfrm xmlns:a="http://schemas.openxmlformats.org/drawingml/2006/main">
            <a:off x="457200" y="742950"/>
            <a:ext cx="112776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3000" b="1" i="0">
                <a:solidFill>
                  <a:srgbClr val="1D2A33"/>
                </a:solidFill>
                <a:latin typeface="Aptos"/>
                <a:ea typeface="Aptos"/>
                <a:cs typeface="Aptos"/>
              </a:defRPr>
            </a:pPr>
            <a:r>
              <a:rPr sz="3000" b="1" i="0">
                <a:solidFill>
                  <a:srgbClr val="1D2A33"/>
                </a:solidFill>
                <a:latin typeface="Aptos"/>
                <a:ea typeface="Aptos"/>
                <a:cs typeface="Aptos"/>
              </a:rPr>
              <a:t>Sources and further reading</a:t>
            </a:r>
          </a:p>
        </p:txBody>
      </p:sp>
      <p:sp>
        <p:nvSpPr>
          <p:cNvPr id="3" name="text-2">
            <a:extLst xmlns:a="http://schemas.openxmlformats.org/drawingml/2006/main">
              <a:ext uri="{FF2B5EF4-FFF2-40B4-BE49-F238E27FC236}">
                <a16:creationId xmlns:a16="http://schemas.microsoft.com/office/drawing/2014/main" id="{34B9D595-7920-46C1-9C24-77232BCE8310}"/>
              </a:ext>
            </a:extLst>
          </p:cNvPr>
          <p:cNvSpPr>
            <a:spLocks xmlns:a="http://schemas.openxmlformats.org/drawingml/2006/main" noGrp="1"/>
          </p:cNvSpPr>
          <p:nvPr/>
        </p:nvSpPr>
        <p:spPr>
          <a:xfrm xmlns:a="http://schemas.openxmlformats.org/drawingml/2006/main">
            <a:off x="723900" y="1819275"/>
            <a:ext cx="10744200" cy="3524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marL="254000" indent="-152400" algn="l">
              <a:spcAft>
                <a:spcPts val="1600"/>
              </a:spcAft>
              <a:buChar char="•"/>
              <a:defRPr sz="2400" b="0" i="0">
                <a:solidFill>
                  <a:srgbClr val="1D2A33"/>
                </a:solidFill>
                <a:latin typeface="Aptos"/>
                <a:ea typeface="Aptos"/>
                <a:cs typeface="Aptos"/>
              </a:defRPr>
            </a:pPr>
            <a:r>
              <a:rPr sz="2400" b="1" i="0">
                <a:solidFill>
                  <a:srgbClr val="1D2A33"/>
                </a:solidFill>
                <a:latin typeface="Aptos"/>
                <a:ea typeface="Aptos"/>
                <a:cs typeface="Aptos"/>
              </a:rPr>
              <a:t>Nielsen and league releases:</a:t>
            </a:r>
            <a:r>
              <a:t> audience definitions and rights packages.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rPr sz="2400" b="1" i="0">
                <a:solidFill>
                  <a:srgbClr val="1D2A33"/>
                </a:solidFill>
                <a:latin typeface="Aptos"/>
                <a:ea typeface="Aptos"/>
                <a:cs typeface="Aptos"/>
              </a:rPr>
              <a:t>Disney annual reports and Packers accounts:</a:t>
            </a:r>
            <a:r>
              <a:t> reproducible financial series.</a:t>
            </a:r>
          </a:p>
          <a:p xmlns:a="http://schemas.openxmlformats.org/drawingml/2006/main">
            <a:pPr marL="254000" indent="-152400" algn="l">
              <a:spcAft>
                <a:spcPts val="1600"/>
              </a:spcAft>
              <a:buChar char="•"/>
              <a:defRPr sz="2400" b="0" i="0">
                <a:solidFill>
                  <a:srgbClr val="1D2A33"/>
                </a:solidFill>
                <a:latin typeface="Aptos"/>
                <a:ea typeface="Aptos"/>
                <a:cs typeface="Aptos"/>
              </a:defRPr>
            </a:pPr>
            <a:r>
              <a:rPr sz="2400" b="1" i="0">
                <a:solidFill>
                  <a:srgbClr val="1D2A33"/>
                </a:solidFill>
                <a:latin typeface="Aptos"/>
                <a:ea typeface="Aptos"/>
                <a:cs typeface="Aptos"/>
              </a:rPr>
              <a:t>Platform, bundling, and auction research:</a:t>
            </a:r>
            <a:r>
              <a:t> the economic mechanisms.</a:t>
            </a:r>
          </a:p>
        </p:txBody>
      </p:sp>
      <p:sp>
        <p:nvSpPr>
          <p:cNvPr id="4" name="">
            <a:extLst xmlns:a="http://schemas.openxmlformats.org/drawingml/2006/main">
              <a:ext uri="{FF2B5EF4-FFF2-40B4-BE49-F238E27FC236}">
                <a16:creationId xmlns:a16="http://schemas.microsoft.com/office/drawing/2014/main" id="{EEFD3354-27FF-4E3F-9C4C-ABAB116DF115}"/>
              </a:ext>
            </a:extLst>
          </p:cNvPr>
          <p:cNvSpPr>
            <a:spLocks xmlns:a="http://schemas.openxmlformats.org/drawingml/2006/main" noGrp="1"/>
          </p:cNvSpPr>
          <p:nvPr/>
        </p:nvSpPr>
        <p:spPr>
          <a:xfrm xmlns:a="http://schemas.openxmlformats.org/drawingml/2006/main">
            <a:off x="457200" y="6296025"/>
            <a:ext cx="11277600" cy="9525"/>
          </a:xfrm>
          <a:prstGeom xmlns:a="http://schemas.openxmlformats.org/drawingml/2006/main" prst="rect">
            <a:avLst/>
          </a:prstGeom>
          <a:solidFill xmlns:a="http://schemas.openxmlformats.org/drawingml/2006/main">
            <a:srgbClr val="CBD4DA"/>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A2B05EA2-DEE1-464D-93D8-EAD04462C81A}"/>
              </a:ext>
            </a:extLst>
          </p:cNvPr>
          <p:cNvSpPr>
            <a:spLocks xmlns:a="http://schemas.openxmlformats.org/drawingml/2006/main" noGrp="1"/>
          </p:cNvSpPr>
          <p:nvPr/>
        </p:nvSpPr>
        <p:spPr>
          <a:xfrm xmlns:a="http://schemas.openxmlformats.org/drawingml/2006/main">
            <a:off x="457200" y="6419850"/>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l">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Source Notes</a:t>
            </a:r>
          </a:p>
        </p:txBody>
      </p:sp>
      <p:sp>
        <p:nvSpPr>
          <p:cNvPr id="6" name="text-5">
            <a:extLst xmlns:a="http://schemas.openxmlformats.org/drawingml/2006/main">
              <a:ext uri="{FF2B5EF4-FFF2-40B4-BE49-F238E27FC236}">
                <a16:creationId xmlns:a16="http://schemas.microsoft.com/office/drawing/2014/main" id="{FF1B758E-2090-4C96-941C-60313E73F3C4}"/>
              </a:ext>
            </a:extLst>
          </p:cNvPr>
          <p:cNvSpPr>
            <a:spLocks xmlns:a="http://schemas.openxmlformats.org/drawingml/2006/main" noGrp="1"/>
          </p:cNvSpPr>
          <p:nvPr/>
        </p:nvSpPr>
        <p:spPr>
          <a:xfrm xmlns:a="http://schemas.openxmlformats.org/drawingml/2006/main">
            <a:off x="10953750" y="6419850"/>
            <a:ext cx="762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p xmlns:a="http://schemas.openxmlformats.org/drawingml/2006/main">
            <a:pPr algn="r">
              <a:lnSpc>
                <a:spcPct val="105000"/>
              </a:lnSpc>
              <a:buNone/>
              <a:defRPr sz="975" b="0" i="0">
                <a:solidFill>
                  <a:srgbClr val="5F6F79"/>
                </a:solidFill>
                <a:latin typeface="Aptos"/>
                <a:ea typeface="Aptos"/>
                <a:cs typeface="Aptos"/>
              </a:defRPr>
            </a:pPr>
            <a:r>
              <a:rPr sz="975" b="0" i="0">
                <a:solidFill>
                  <a:srgbClr val="5F6F79"/>
                </a:solidFill>
                <a:latin typeface="Aptos"/>
                <a:ea typeface="Aptos"/>
                <a:cs typeface="Aptos"/>
              </a:rPr>
              <a:t>37</a:t>
            </a:r>
          </a:p>
        </p:txBody>
      </p:sp>
    </p:spTree>
    <p:extLst>
      <p:ext uri="{BB962C8B-B14F-4D97-AF65-F5344CB8AC3E}">
        <p14:creationId xmlns:p14="http://schemas.microsoft.com/office/powerpoint/2010/main" val="42972786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2026-09-29T14:39:44.4300000Z</dcterms:created>
  <dcterms:modified xsi:type="dcterms:W3CDTF">2026-09-29T14:39:44.4300000Z</dcterms:modified>
</coreProperties>
</file>