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b356b5b47da4274" /><Relationship Type="http://schemas.openxmlformats.org/officeDocument/2006/relationships/extended-properties" Target="/docProps/app.xml" Id="Rf5641e6d08c24290" /><Relationship Type="http://schemas.openxmlformats.org/officeDocument/2006/relationships/officeDocument" Target="/ppt/presentation.xml" Id="Rac61bb62e7e74b8a" /></Relationships>
</file>

<file path=ppt/presentation.xml><?xml version="1.0" encoding="utf-8"?>
<p:presentation xmlns:p="http://schemas.openxmlformats.org/presentationml/2006/main">
  <p:sldMasterIdLst>
    <p:sldMasterId xmlns:r="http://schemas.openxmlformats.org/officeDocument/2006/relationships" id="2147483648" r:id="R81f4f4afdf6a4aa3"/>
  </p:sldMasterIdLst>
  <p:notesMasterIdLst>
    <p:notesMasterId xmlns:r="http://schemas.openxmlformats.org/officeDocument/2006/relationships" r:id="R1e15f82c2c19453d"/>
  </p:notesMasterIdLst>
  <p:sldIdLst>
    <p:sldId xmlns:r="http://schemas.openxmlformats.org/officeDocument/2006/relationships" id="256" r:id="Racc3efef41ba4d94"/>
    <p:sldId xmlns:r="http://schemas.openxmlformats.org/officeDocument/2006/relationships" id="257" r:id="R059c355a928e4ffa"/>
    <p:sldId xmlns:r="http://schemas.openxmlformats.org/officeDocument/2006/relationships" id="258" r:id="Rbfce0797fc5444c9"/>
    <p:sldId xmlns:r="http://schemas.openxmlformats.org/officeDocument/2006/relationships" id="259" r:id="R8a3edca3e4c24f2e"/>
    <p:sldId xmlns:r="http://schemas.openxmlformats.org/officeDocument/2006/relationships" id="260" r:id="Rb95d9f91d67d4703"/>
    <p:sldId xmlns:r="http://schemas.openxmlformats.org/officeDocument/2006/relationships" id="261" r:id="R4d38821eac274b73"/>
    <p:sldId xmlns:r="http://schemas.openxmlformats.org/officeDocument/2006/relationships" id="262" r:id="Rd2b3542fed904464"/>
    <p:sldId xmlns:r="http://schemas.openxmlformats.org/officeDocument/2006/relationships" id="263" r:id="R9d340e311211479d"/>
    <p:sldId xmlns:r="http://schemas.openxmlformats.org/officeDocument/2006/relationships" id="264" r:id="R4f878b5c8a0c49e2"/>
    <p:sldId xmlns:r="http://schemas.openxmlformats.org/officeDocument/2006/relationships" id="265" r:id="R19026ec9c2524772"/>
    <p:sldId xmlns:r="http://schemas.openxmlformats.org/officeDocument/2006/relationships" id="266" r:id="R66c7612e02b546f3"/>
    <p:sldId xmlns:r="http://schemas.openxmlformats.org/officeDocument/2006/relationships" id="267" r:id="R8e63156af3c649ef"/>
    <p:sldId xmlns:r="http://schemas.openxmlformats.org/officeDocument/2006/relationships" id="268" r:id="R763bea13551e4753"/>
    <p:sldId xmlns:r="http://schemas.openxmlformats.org/officeDocument/2006/relationships" id="269" r:id="R2125969e5ac44951"/>
    <p:sldId xmlns:r="http://schemas.openxmlformats.org/officeDocument/2006/relationships" id="270" r:id="Rfbdb2bef69ca43be"/>
    <p:sldId xmlns:r="http://schemas.openxmlformats.org/officeDocument/2006/relationships" id="271" r:id="R29367efa82cd4d82"/>
    <p:sldId xmlns:r="http://schemas.openxmlformats.org/officeDocument/2006/relationships" id="272" r:id="Rb26430a6f15d4ecc"/>
    <p:sldId xmlns:r="http://schemas.openxmlformats.org/officeDocument/2006/relationships" id="273" r:id="Rf5ecea2bbcb547a9"/>
    <p:sldId xmlns:r="http://schemas.openxmlformats.org/officeDocument/2006/relationships" id="274" r:id="Rfa17fe729397431e"/>
    <p:sldId xmlns:r="http://schemas.openxmlformats.org/officeDocument/2006/relationships" id="275" r:id="Ra984928d89724017"/>
    <p:sldId xmlns:r="http://schemas.openxmlformats.org/officeDocument/2006/relationships" id="276" r:id="Rf00ec322446049f2"/>
    <p:sldId xmlns:r="http://schemas.openxmlformats.org/officeDocument/2006/relationships" id="277" r:id="R67ca2df7505f494c"/>
    <p:sldId xmlns:r="http://schemas.openxmlformats.org/officeDocument/2006/relationships" id="278" r:id="Rd5f4e1787bcf4c7e"/>
    <p:sldId xmlns:r="http://schemas.openxmlformats.org/officeDocument/2006/relationships" id="279" r:id="R41799412a8c94368"/>
    <p:sldId xmlns:r="http://schemas.openxmlformats.org/officeDocument/2006/relationships" id="280" r:id="R9339bdc8cb794f24"/>
    <p:sldId xmlns:r="http://schemas.openxmlformats.org/officeDocument/2006/relationships" id="281" r:id="Rfed30399b6fb425e"/>
    <p:sldId xmlns:r="http://schemas.openxmlformats.org/officeDocument/2006/relationships" id="282" r:id="R4bbf5af256944212"/>
    <p:sldId xmlns:r="http://schemas.openxmlformats.org/officeDocument/2006/relationships" id="283" r:id="R3be710c33e084655"/>
    <p:sldId xmlns:r="http://schemas.openxmlformats.org/officeDocument/2006/relationships" id="284" r:id="Rdeb79579a5884514"/>
    <p:sldId xmlns:r="http://schemas.openxmlformats.org/officeDocument/2006/relationships" id="285" r:id="Rf00c434912744b89"/>
    <p:sldId xmlns:r="http://schemas.openxmlformats.org/officeDocument/2006/relationships" id="286" r:id="Rcf4c17ff93654cdc"/>
    <p:sldId xmlns:r="http://schemas.openxmlformats.org/officeDocument/2006/relationships" id="287" r:id="R1f13d9eea5d74545"/>
    <p:sldId xmlns:r="http://schemas.openxmlformats.org/officeDocument/2006/relationships" id="288" r:id="R0df0c88f91d24ac8"/>
    <p:sldId xmlns:r="http://schemas.openxmlformats.org/officeDocument/2006/relationships" id="289" r:id="R0c1c3d84c5c4416d"/>
    <p:sldId xmlns:r="http://schemas.openxmlformats.org/officeDocument/2006/relationships" id="290" r:id="Reb7bfc74505c4bf2"/>
    <p:sldId xmlns:r="http://schemas.openxmlformats.org/officeDocument/2006/relationships" id="291" r:id="Rd9f903f03d4f47df"/>
    <p:sldId xmlns:r="http://schemas.openxmlformats.org/officeDocument/2006/relationships" id="292" r:id="R671dea36a18f438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02f9d6ba8c84192" /><Relationship Type="http://schemas.openxmlformats.org/officeDocument/2006/relationships/slideMaster" Target="/ppt/slideMasters/slideMaster1.xml" Id="R81f4f4afdf6a4aa3" /><Relationship Type="http://schemas.openxmlformats.org/officeDocument/2006/relationships/notesMaster" Target="/ppt/notesMasters/notesMaster1.xml" Id="R1e15f82c2c19453d" /><Relationship Type="http://schemas.openxmlformats.org/officeDocument/2006/relationships/presProps" Target="/ppt/presProps.xml" Id="R61b5fb7a5ce04bfc" /><Relationship Type="http://schemas.openxmlformats.org/officeDocument/2006/relationships/tableStyles" Target="/ppt/tableStyles.xml" Id="Rb0213eadd0024af3" /><Relationship Type="http://schemas.openxmlformats.org/officeDocument/2006/relationships/slide" Target="/ppt/slides/slide1.xml" Id="Racc3efef41ba4d94" /><Relationship Type="http://schemas.openxmlformats.org/officeDocument/2006/relationships/slide" Target="/ppt/slides/slide2.xml" Id="R059c355a928e4ffa" /><Relationship Type="http://schemas.openxmlformats.org/officeDocument/2006/relationships/slide" Target="/ppt/slides/slide3.xml" Id="Rbfce0797fc5444c9" /><Relationship Type="http://schemas.openxmlformats.org/officeDocument/2006/relationships/slide" Target="/ppt/slides/slide4.xml" Id="R8a3edca3e4c24f2e" /><Relationship Type="http://schemas.openxmlformats.org/officeDocument/2006/relationships/slide" Target="/ppt/slides/slide5.xml" Id="Rb95d9f91d67d4703" /><Relationship Type="http://schemas.openxmlformats.org/officeDocument/2006/relationships/slide" Target="/ppt/slides/slide6.xml" Id="R4d38821eac274b73" /><Relationship Type="http://schemas.openxmlformats.org/officeDocument/2006/relationships/slide" Target="/ppt/slides/slide7.xml" Id="Rd2b3542fed904464" /><Relationship Type="http://schemas.openxmlformats.org/officeDocument/2006/relationships/slide" Target="/ppt/slides/slide8.xml" Id="R9d340e311211479d" /><Relationship Type="http://schemas.openxmlformats.org/officeDocument/2006/relationships/slide" Target="/ppt/slides/slide9.xml" Id="R4f878b5c8a0c49e2" /><Relationship Type="http://schemas.openxmlformats.org/officeDocument/2006/relationships/slide" Target="/ppt/slides/slide10.xml" Id="R19026ec9c2524772" /><Relationship Type="http://schemas.openxmlformats.org/officeDocument/2006/relationships/slide" Target="/ppt/slides/slide11.xml" Id="R66c7612e02b546f3" /><Relationship Type="http://schemas.openxmlformats.org/officeDocument/2006/relationships/slide" Target="/ppt/slides/slide12.xml" Id="R8e63156af3c649ef" /><Relationship Type="http://schemas.openxmlformats.org/officeDocument/2006/relationships/slide" Target="/ppt/slides/slide13.xml" Id="R763bea13551e4753" /><Relationship Type="http://schemas.openxmlformats.org/officeDocument/2006/relationships/slide" Target="/ppt/slides/slide14.xml" Id="R2125969e5ac44951" /><Relationship Type="http://schemas.openxmlformats.org/officeDocument/2006/relationships/slide" Target="/ppt/slides/slide15.xml" Id="Rfbdb2bef69ca43be" /><Relationship Type="http://schemas.openxmlformats.org/officeDocument/2006/relationships/slide" Target="/ppt/slides/slide16.xml" Id="R29367efa82cd4d82" /><Relationship Type="http://schemas.openxmlformats.org/officeDocument/2006/relationships/slide" Target="/ppt/slides/slide17.xml" Id="Rb26430a6f15d4ecc" /><Relationship Type="http://schemas.openxmlformats.org/officeDocument/2006/relationships/slide" Target="/ppt/slides/slide18.xml" Id="Rf5ecea2bbcb547a9" /><Relationship Type="http://schemas.openxmlformats.org/officeDocument/2006/relationships/slide" Target="/ppt/slides/slide19.xml" Id="Rfa17fe729397431e" /><Relationship Type="http://schemas.openxmlformats.org/officeDocument/2006/relationships/slide" Target="/ppt/slides/slide20.xml" Id="Ra984928d89724017" /><Relationship Type="http://schemas.openxmlformats.org/officeDocument/2006/relationships/slide" Target="/ppt/slides/slide21.xml" Id="Rf00ec322446049f2" /><Relationship Type="http://schemas.openxmlformats.org/officeDocument/2006/relationships/slide" Target="/ppt/slides/slide22.xml" Id="R67ca2df7505f494c" /><Relationship Type="http://schemas.openxmlformats.org/officeDocument/2006/relationships/slide" Target="/ppt/slides/slide23.xml" Id="Rd5f4e1787bcf4c7e" /><Relationship Type="http://schemas.openxmlformats.org/officeDocument/2006/relationships/slide" Target="/ppt/slides/slide24.xml" Id="R41799412a8c94368" /><Relationship Type="http://schemas.openxmlformats.org/officeDocument/2006/relationships/slide" Target="/ppt/slides/slide25.xml" Id="R9339bdc8cb794f24" /><Relationship Type="http://schemas.openxmlformats.org/officeDocument/2006/relationships/slide" Target="/ppt/slides/slide26.xml" Id="Rfed30399b6fb425e" /><Relationship Type="http://schemas.openxmlformats.org/officeDocument/2006/relationships/slide" Target="/ppt/slides/slide27.xml" Id="R4bbf5af256944212" /><Relationship Type="http://schemas.openxmlformats.org/officeDocument/2006/relationships/slide" Target="/ppt/slides/slide28.xml" Id="R3be710c33e084655" /><Relationship Type="http://schemas.openxmlformats.org/officeDocument/2006/relationships/slide" Target="/ppt/slides/slide29.xml" Id="Rdeb79579a5884514" /><Relationship Type="http://schemas.openxmlformats.org/officeDocument/2006/relationships/slide" Target="/ppt/slides/slide30.xml" Id="Rf00c434912744b89" /><Relationship Type="http://schemas.openxmlformats.org/officeDocument/2006/relationships/slide" Target="/ppt/slides/slide31.xml" Id="Rcf4c17ff93654cdc" /><Relationship Type="http://schemas.openxmlformats.org/officeDocument/2006/relationships/slide" Target="/ppt/slides/slide32.xml" Id="R1f13d9eea5d74545" /><Relationship Type="http://schemas.openxmlformats.org/officeDocument/2006/relationships/slide" Target="/ppt/slides/slide33.xml" Id="R0df0c88f91d24ac8" /><Relationship Type="http://schemas.openxmlformats.org/officeDocument/2006/relationships/slide" Target="/ppt/slides/slide34.xml" Id="R0c1c3d84c5c4416d" /><Relationship Type="http://schemas.openxmlformats.org/officeDocument/2006/relationships/slide" Target="/ppt/slides/slide35.xml" Id="Reb7bfc74505c4bf2" /><Relationship Type="http://schemas.openxmlformats.org/officeDocument/2006/relationships/slide" Target="/ppt/slides/slide36.xml" Id="Rd9f903f03d4f47df" /><Relationship Type="http://schemas.openxmlformats.org/officeDocument/2006/relationships/slide" Target="/ppt/slides/slide37.xml" Id="R671dea36a18f438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d12b3860b1f401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c9daf6caf76436c" /><Relationship Type="http://schemas.openxmlformats.org/officeDocument/2006/relationships/notesMaster" Target="/ppt/notesMasters/notesMaster1.xml" Id="R05cb31c5caec42a2" /></Relationships>
</file>

<file path=ppt/notesSlides/_rels/notesSlide2.xml.rels>&#65279;<?xml version="1.0" encoding="utf-8"?><Relationships xmlns="http://schemas.openxmlformats.org/package/2006/relationships"><Relationship Type="http://schemas.openxmlformats.org/officeDocument/2006/relationships/slide" Target="/ppt/slides/slide2.xml" Id="R79e11247a4d34dac" /><Relationship Type="http://schemas.openxmlformats.org/officeDocument/2006/relationships/notesMaster" Target="/ppt/notesMasters/notesMaster1.xml" Id="Rc4c62c5fbda04b4c" /></Relationships>
</file>

<file path=ppt/notesSlides/_rels/notesSlide3.xml.rels>&#65279;<?xml version="1.0" encoding="utf-8"?><Relationships xmlns="http://schemas.openxmlformats.org/package/2006/relationships"><Relationship Type="http://schemas.openxmlformats.org/officeDocument/2006/relationships/slide" Target="/ppt/slides/slide3.xml" Id="Rc1fd86070b454928" /><Relationship Type="http://schemas.openxmlformats.org/officeDocument/2006/relationships/notesMaster" Target="/ppt/notesMasters/notesMaster1.xml" Id="Raae013961a84410a" /></Relationships>
</file>

<file path=ppt/notesSlides/_rels/notesSlide4.xml.rels>&#65279;<?xml version="1.0" encoding="utf-8"?><Relationships xmlns="http://schemas.openxmlformats.org/package/2006/relationships"><Relationship Type="http://schemas.openxmlformats.org/officeDocument/2006/relationships/slide" Target="/ppt/slides/slide4.xml" Id="R4e9ea36248004f67" /><Relationship Type="http://schemas.openxmlformats.org/officeDocument/2006/relationships/notesMaster" Target="/ppt/notesMasters/notesMaster1.xml" Id="Raf6da82178f14e35" /></Relationships>
</file>

<file path=ppt/notesSlides/_rels/notesSlide5.xml.rels>&#65279;<?xml version="1.0" encoding="utf-8"?><Relationships xmlns="http://schemas.openxmlformats.org/package/2006/relationships"><Relationship Type="http://schemas.openxmlformats.org/officeDocument/2006/relationships/slide" Target="/ppt/slides/slide5.xml" Id="Re48273b1eee044d7" /><Relationship Type="http://schemas.openxmlformats.org/officeDocument/2006/relationships/notesMaster" Target="/ppt/notesMasters/notesMaster1.xml" Id="Rab7e7cd2aaaf4dcd" /></Relationships>
</file>

<file path=ppt/notesSlides/_rels/notesSlide6.xml.rels>&#65279;<?xml version="1.0" encoding="utf-8"?><Relationships xmlns="http://schemas.openxmlformats.org/package/2006/relationships"><Relationship Type="http://schemas.openxmlformats.org/officeDocument/2006/relationships/slide" Target="/ppt/slides/slide6.xml" Id="R408f6faabd134454" /><Relationship Type="http://schemas.openxmlformats.org/officeDocument/2006/relationships/notesMaster" Target="/ppt/notesMasters/notesMaster1.xml" Id="R45d1f8ecb1864918" /></Relationships>
</file>

<file path=ppt/notesSlides/_rels/notesSlide7.xml.rels>&#65279;<?xml version="1.0" encoding="utf-8"?><Relationships xmlns="http://schemas.openxmlformats.org/package/2006/relationships"><Relationship Type="http://schemas.openxmlformats.org/officeDocument/2006/relationships/slide" Target="/ppt/slides/slide7.xml" Id="R872cb4c527424fcb" /><Relationship Type="http://schemas.openxmlformats.org/officeDocument/2006/relationships/notesMaster" Target="/ppt/notesMasters/notesMaster1.xml" Id="Ra5c58abeba444c36" /></Relationships>
</file>

<file path=ppt/notesSlides/_rels/notesSlide8.xml.rels>&#65279;<?xml version="1.0" encoding="utf-8"?><Relationships xmlns="http://schemas.openxmlformats.org/package/2006/relationships"><Relationship Type="http://schemas.openxmlformats.org/officeDocument/2006/relationships/slide" Target="/ppt/slides/slide8.xml" Id="R71a85c0f16414916" /><Relationship Type="http://schemas.openxmlformats.org/officeDocument/2006/relationships/notesMaster" Target="/ppt/notesMasters/notesMaster1.xml" Id="Rbc84013944e5488f" /></Relationships>
</file>

<file path=ppt/notesSlides/_rels/notesSlide9.xml.rels>&#65279;<?xml version="1.0" encoding="utf-8"?><Relationships xmlns="http://schemas.openxmlformats.org/package/2006/relationships"><Relationship Type="http://schemas.openxmlformats.org/officeDocument/2006/relationships/slide" Target="/ppt/slides/slide9.xml" Id="R1f8de7373b5549e7" /><Relationship Type="http://schemas.openxmlformats.org/officeDocument/2006/relationships/notesMaster" Target="/ppt/notesMasters/notesMaster1.xml" Id="Refdfde3388024a2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afbb8b6b6fe415b" /><Relationship Type="http://schemas.openxmlformats.org/officeDocument/2006/relationships/notesMaster" Target="/ppt/notesMasters/notesMaster1.xml" Id="Rc7618854322541f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177e715cea24024" /><Relationship Type="http://schemas.openxmlformats.org/officeDocument/2006/relationships/notesMaster" Target="/ppt/notesMasters/notesMaster1.xml" Id="Rc7282d741e43462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a0b117420ba4704" /><Relationship Type="http://schemas.openxmlformats.org/officeDocument/2006/relationships/notesMaster" Target="/ppt/notesMasters/notesMaster1.xml" Id="Rabfd262c5f2f452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3f7394f88784714" /><Relationship Type="http://schemas.openxmlformats.org/officeDocument/2006/relationships/notesMaster" Target="/ppt/notesMasters/notesMaster1.xml" Id="Ra645559a599d405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589cd8f86684d9c" /><Relationship Type="http://schemas.openxmlformats.org/officeDocument/2006/relationships/notesMaster" Target="/ppt/notesMasters/notesMaster1.xml" Id="Rc5a2126823cd44b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5d1e70ae1df4844" /><Relationship Type="http://schemas.openxmlformats.org/officeDocument/2006/relationships/notesMaster" Target="/ppt/notesMasters/notesMaster1.xml" Id="Rae256caa442941b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8dac470ec574e3a" /><Relationship Type="http://schemas.openxmlformats.org/officeDocument/2006/relationships/notesMaster" Target="/ppt/notesMasters/notesMaster1.xml" Id="Rc63464817cb544e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ee8f018bb754ca7" /><Relationship Type="http://schemas.openxmlformats.org/officeDocument/2006/relationships/notesMaster" Target="/ppt/notesMasters/notesMaster1.xml" Id="R473fd8547e07411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a2888a61e374469" /><Relationship Type="http://schemas.openxmlformats.org/officeDocument/2006/relationships/notesMaster" Target="/ppt/notesMasters/notesMaster1.xml" Id="R3e065b3c850e495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53b09da2d324513" /><Relationship Type="http://schemas.openxmlformats.org/officeDocument/2006/relationships/notesMaster" Target="/ppt/notesMasters/notesMaster1.xml" Id="Rf742cab0b4fd4b1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6dc9900041c481e" /><Relationship Type="http://schemas.openxmlformats.org/officeDocument/2006/relationships/notesMaster" Target="/ppt/notesMasters/notesMaster1.xml" Id="R5b11540a63034f8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8e094e32958429d" /><Relationship Type="http://schemas.openxmlformats.org/officeDocument/2006/relationships/notesMaster" Target="/ppt/notesMasters/notesMaster1.xml" Id="Reb7408365a7d4dd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0c032989aa2443a" /><Relationship Type="http://schemas.openxmlformats.org/officeDocument/2006/relationships/notesMaster" Target="/ppt/notesMasters/notesMaster1.xml" Id="R8b72d520b9ec4d0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5c6a01f42d842f0" /><Relationship Type="http://schemas.openxmlformats.org/officeDocument/2006/relationships/notesMaster" Target="/ppt/notesMasters/notesMaster1.xml" Id="R43e70d8e78dc446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738490346b946fb" /><Relationship Type="http://schemas.openxmlformats.org/officeDocument/2006/relationships/notesMaster" Target="/ppt/notesMasters/notesMaster1.xml" Id="Rbc0ce78183e64e5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a1ca51fd9cd42c8" /><Relationship Type="http://schemas.openxmlformats.org/officeDocument/2006/relationships/notesMaster" Target="/ppt/notesMasters/notesMaster1.xml" Id="Rc9b88840df8d4c8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91bab17d29d4e2f" /><Relationship Type="http://schemas.openxmlformats.org/officeDocument/2006/relationships/notesMaster" Target="/ppt/notesMasters/notesMaster1.xml" Id="Re8dea7e871ae49a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bf8d6d5203840f1" /><Relationship Type="http://schemas.openxmlformats.org/officeDocument/2006/relationships/notesMaster" Target="/ppt/notesMasters/notesMaster1.xml" Id="R180c4fb3ee7a4e1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7c0ace816354c38" /><Relationship Type="http://schemas.openxmlformats.org/officeDocument/2006/relationships/notesMaster" Target="/ppt/notesMasters/notesMaster1.xml" Id="Rd4228e6269134f2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c2ce269fc24442e" /><Relationship Type="http://schemas.openxmlformats.org/officeDocument/2006/relationships/notesMaster" Target="/ppt/notesMasters/notesMaster1.xml" Id="R7c1f62a83fbb461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227ce48ab67348ca" /><Relationship Type="http://schemas.openxmlformats.org/officeDocument/2006/relationships/notesMaster" Target="/ppt/notesMasters/notesMaster1.xml" Id="R23a5cbf929794e3a"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171c8a6784f844e3" /><Relationship Type="http://schemas.openxmlformats.org/officeDocument/2006/relationships/notesMaster" Target="/ppt/notesMasters/notesMaster1.xml" Id="R19e484bfdb8e4776"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af3a58270b114ddb" /><Relationship Type="http://schemas.openxmlformats.org/officeDocument/2006/relationships/notesMaster" Target="/ppt/notesMasters/notesMaster1.xml" Id="R500ad8d72f284d6c"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89ad58c523244bd" /><Relationship Type="http://schemas.openxmlformats.org/officeDocument/2006/relationships/notesMaster" Target="/ppt/notesMasters/notesMaster1.xml" Id="R50b5c554bfdb48a1"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7cc6ec7b22864bbb" /><Relationship Type="http://schemas.openxmlformats.org/officeDocument/2006/relationships/notesMaster" Target="/ppt/notesMasters/notesMaster1.xml" Id="Rb53e5cc00adb4d30"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2e5a3b56db4746e1" /><Relationship Type="http://schemas.openxmlformats.org/officeDocument/2006/relationships/notesMaster" Target="/ppt/notesMasters/notesMaster1.xml" Id="R0f5cf010d7234ca7"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261e8579bb8348e2" /><Relationship Type="http://schemas.openxmlformats.org/officeDocument/2006/relationships/notesMaster" Target="/ppt/notesMasters/notesMaster1.xml" Id="R54e887573f954577"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700f34861b8d4300" /><Relationship Type="http://schemas.openxmlformats.org/officeDocument/2006/relationships/notesMaster" Target="/ppt/notesMasters/notesMaster1.xml" Id="Rb984e94adec647b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Team and League Behavior</a:t>
            </a:r>
          </a:p>
          <a:p xmlns:a="http://schemas.openxmlformats.org/drawingml/2006/main">
            <a:r>
              <a:t>Mode: Lesson</a:t>
            </a:r>
          </a:p>
          <a:p xmlns:a="http://schemas.openxmlformats.org/drawingml/2006/main">
            <a:r>
              <a:t/>
            </a:r>
          </a:p>
          <a:p xmlns:a="http://schemas.openxmlformats.org/drawingml/2006/main">
            <a:r>
              <a:t>Open with Buffalo and Kansas City. A team can sell merchandise alone, but a recognizable contest requires an opponent, shared rules, and credible competition. The chapter moves from owner choices to the institutions surrounding them.</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Learning Goals</a:t>
            </a:r>
          </a:p>
          <a:p xmlns:a="http://schemas.openxmlformats.org/drawingml/2006/main">
            <a:r>
              <a:t>Mode: Lesson</a:t>
            </a:r>
          </a:p>
          <a:p xmlns:a="http://schemas.openxmlformats.org/drawingml/2006/main">
            <a:r>
              <a:t/>
            </a:r>
          </a:p>
          <a:p xmlns:a="http://schemas.openxmlformats.org/drawingml/2006/main">
            <a:r>
              <a:t>The organizing question is how institutions change incentives. Monetary revenue and an owner’s private satisfaction from winning remain distinct. Calculations are explicitly optional; conceptual interpretations belong in the main lecture.</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Your Rival Is Also An Input</a:t>
            </a:r>
          </a:p>
          <a:p xmlns:a="http://schemas.openxmlformats.org/drawingml/2006/main">
            <a:r>
              <a:t>Mode: Lesson</a:t>
            </a:r>
          </a:p>
          <a:p xmlns:a="http://schemas.openxmlformats.org/drawingml/2006/main">
            <a:r>
              <a:t/>
            </a:r>
          </a:p>
          <a:p xmlns:a="http://schemas.openxmlformats.org/drawingml/2006/main">
            <a:r>
              <a:t>Start with the two rival teams. Each contributes to the contest and the league product, which serves fans, broadcasters, and sponsors. The league coordinates playing rules, schedules, and common arrangements while clubs retain important choices. Neale’s joint-production insight explains why some cooperation is valuable; it does not establish that every restriction is needed.</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 Walter C. Neale, “The Peculiar Economics of Professional Sports,” *Quarterly Journal of Economics* 78, no. 1 (1964): 1–14, &lt;https://doi.org/10.2307/1880543&gt;. The chapter uses Neale for the joint-production insight, translated into modern league functions; it does not treat every collective league restraint as necessary.</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Is A Team Trying To Maximize?</a:t>
            </a:r>
          </a:p>
          <a:p xmlns:a="http://schemas.openxmlformats.org/drawingml/2006/main">
            <a:r>
              <a:t>Mode: Lesson</a:t>
            </a:r>
          </a:p>
          <a:p xmlns:a="http://schemas.openxmlformats.org/drawingml/2006/main">
            <a:r>
              <a:t/>
            </a:r>
          </a:p>
          <a:p xmlns:a="http://schemas.openxmlformats.org/drawingml/2006/main">
            <a:r>
              <a:t>Profit means revenue minus cost over a consistent period and scope. The constrained win maximizer may accept lower profit while respecting a financial floor. In a hybrid model, prestige and enjoyment can justify spending beyond the monetary profit optimum, but that utility is not team revenue. These are models, not permanent labels for individual owners.</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 Peter J. Sloane, “The Economics of Professional Football: The Football Club as a Utility Maximiser,” *Scottish Journal of Political Economy* 18, no. 2 (1971): 121–146, &lt;https://doi.org/10.1111/j.1467-9485.1971.tb00979.x&gt;; Pedro Garcia-del-Barrio and Stefan Szymanski, “Goal! Profit Maximization Versus Win Maximization in Soccer,” *Review of Industrial Organization* 34 (2009): 45–68, &lt;https://doi.org/10.1007/s11151-009-9203-6&gt;. The empirical result applies to the authors' model and English and Spanish clubs from 1994 through 2004; it is not a universal classification of sports owners.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Is A Team Trying To Maximize?</a:t>
            </a:r>
          </a:p>
          <a:p xmlns:a="http://schemas.openxmlformats.org/drawingml/2006/main">
            <a:r>
              <a:t>Mode: Lesson</a:t>
            </a:r>
          </a:p>
          <a:p xmlns:a="http://schemas.openxmlformats.org/drawingml/2006/main">
            <a:r>
              <a:t/>
            </a:r>
          </a:p>
          <a:p xmlns:a="http://schemas.openxmlformats.org/drawingml/2006/main">
            <a:r>
              <a:t>Ask students for two explanations of the same low-payroll season. Salary timing, player development, and contractual control also make payroll an imperfect measure of roster quality. Do not infer private utility from one quotation or one year of spending.</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The Marginal Value And Cost Of Expected Wins</a:t>
            </a:r>
          </a:p>
          <a:p xmlns:a="http://schemas.openxmlformats.org/drawingml/2006/main">
            <a:r>
              <a:t>Mode: Lesson</a:t>
            </a:r>
          </a:p>
          <a:p xmlns:a="http://schemas.openxmlformats.org/drawingml/2006/main">
            <a:r>
              <a:t/>
            </a:r>
          </a:p>
          <a:p xmlns:a="http://schemas.openxmlformats.org/drawingml/2006/main">
            <a:r>
              <a:t>A front office cannot buy a guaranteed literal win. Injuries, opponents, and chance intervene. The model uses expected team quality, indexed by expected wins, as a convenient decision variable. Compare an additional benefit and additional cost, rather than total revenue and total payroll.</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The Marginal Value And Cost Of Expected Wins</a:t>
            </a:r>
          </a:p>
          <a:p xmlns:a="http://schemas.openxmlformats.org/drawingml/2006/main">
            <a:r>
              <a:t>Mode: Lesson</a:t>
            </a:r>
          </a:p>
          <a:p xmlns:a="http://schemas.openxmlformats.org/drawingml/2006/main">
            <a:r>
              <a:t/>
            </a:r>
          </a:p>
          <a:p xmlns:a="http://schemas.openxmlformats.org/drawingml/2006/main">
            <a:r>
              <a:t>Panel A holds monetary MR and MC fixed. The profit-oriented choice equates monetary MR and MC. Adding the owner’s private marginal value of winning raises total marginal benefit and the quality choice, without increasing monetary MR. Panel B holds the objective and MC fixed while monetary MR differs. The higher-opportunity club chooses more quality. The curves are hypothetical illustrations, not estimated league revenue functions. The optional end-of-chapter algebra uses exactly these functions and choices.</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Market Size Matters—But Not By Itself</a:t>
            </a:r>
          </a:p>
          <a:p xmlns:a="http://schemas.openxmlformats.org/drawingml/2006/main">
            <a:r>
              <a:t>Mode: Lesson</a:t>
            </a:r>
          </a:p>
          <a:p xmlns:a="http://schemas.openxmlformats.org/drawingml/2006/main">
            <a:r>
              <a:t/>
            </a:r>
          </a:p>
          <a:p xmlns:a="http://schemas.openxmlformats.org/drawingml/2006/main">
            <a:r>
              <a:t>Keep this slide tied to the monetary MR curve in Figure 7.2B. Population is only one determinant. A large fixed national payment supports finances but need not increase with this club’s next win. A sold-out venue also limits immediate ticket quantity, though prices and other revenues can respond.</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Market Size Matters—But Not By Itself</a:t>
            </a:r>
          </a:p>
          <a:p xmlns:a="http://schemas.openxmlformats.org/drawingml/2006/main">
            <a:r>
              <a:t>Mode: Case discussion</a:t>
            </a:r>
          </a:p>
          <a:p xmlns:a="http://schemas.openxmlformats.org/drawingml/2006/main">
            <a:r>
              <a:t/>
            </a:r>
          </a:p>
          <a:p xmlns:a="http://schemas.openxmlformats.org/drawingml/2006/main">
            <a:r>
              <a:t>Burger and Walters connect market size and expected contention using historical MLB evidence. Do not carry their 1995–1999 numerical estimates forward as current magnitudes. The point is that the marginal return depends jointly on market opportunity and competitive position.</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 John D. Burger and Stephen J. K. Walters, “Market Size, Pay, and Performance: A General Model and Application to Major League Baseball,” *Journal of Sports Economics* 4, no. 2 (2003): 108–125, &lt;https://doi.org/10.1177/1527002503004002002&gt;. The study uses MLB data from 1995 through 1999 and supports interaction between market size and expected contention; the chapter does not carry its historical numerical magnitudes forward as current estimates.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When Is A Win Worth The Most?</a:t>
            </a:r>
          </a:p>
          <a:p xmlns:a="http://schemas.openxmlformats.org/drawingml/2006/main">
            <a:r>
              <a:t>Mode: Lesson</a:t>
            </a:r>
          </a:p>
          <a:p xmlns:a="http://schemas.openxmlformats.org/drawingml/2006/main">
            <a:r>
              <a:t/>
            </a:r>
          </a:p>
          <a:p xmlns:a="http://schemas.openxmlformats.org/drawingml/2006/main">
            <a:r>
              <a:t>Postseason option value is the expected value of opportunities opened by qualifying or advancing. Future benefits are discounted for time and risk. For a club far from contention, the rental’s immediate payoff may be small; this can create gains from a trade with a contender. MLB makes prospect capital especially visible through farm systems and long control periods, but the mechanism exists in other sports and is not an automatic small-market advantage.</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 Anthony C. Krautmann and James Ciecka, “The Postseason Value of an Elite Player to a Contending Team,” *Journal of Sports Economics* 10, no. 2 (2009): 168–179, &lt;https://doi.org/10.1177/1527002508321457&gt;; Mark Wilson and Rodney J. Paul, “Why Doesn’t Money Buy More Wins? Analytics, Payroll, and Prospect Capital in Major League Baseball,” working paper, August 4, 2026. The chapter uses these sources for postseason value and the current-versus-future mechanism. The working paper's descriptive deadline evidence, small ranked-prospect sample, omitted postseason option value, and noncausal interpretation are reserved for Chapter 17.</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A Flow Is Not A Stock</a:t>
            </a:r>
          </a:p>
          <a:p xmlns:a="http://schemas.openxmlformats.org/drawingml/2006/main">
            <a:r>
              <a:t>Mode: Lesson</a:t>
            </a:r>
          </a:p>
          <a:p xmlns:a="http://schemas.openxmlformats.org/drawingml/2006/main">
            <a:r>
              <a:t/>
            </a:r>
          </a:p>
          <a:p xmlns:a="http://schemas.openxmlformats.org/drawingml/2006/main">
            <a:r>
              <a:t>Table 7.1, first four rows. Accounting definitions and scope matter. Revenue does not subtract expenses. Operating income excludes non-operating results. Net income and cash flow can differ because recognition and cash payment occur at different times. Do not treat any one of these as franchise value.</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A Flow Is Not A Stock</a:t>
            </a:r>
          </a:p>
          <a:p xmlns:a="http://schemas.openxmlformats.org/drawingml/2006/main">
            <a:r>
              <a:t>Mode: Lesson</a:t>
            </a:r>
          </a:p>
          <a:p xmlns:a="http://schemas.openxmlformats.org/drawingml/2006/main">
            <a:r>
              <a:t/>
            </a:r>
          </a:p>
          <a:p xmlns:a="http://schemas.openxmlformats.org/drawingml/2006/main">
            <a:r>
              <a:t>Table 7.1, last two rows. A transaction is observed evidence, but the stake, assets, debt, and timing must be identified. A headline may describe an implied whole-franchise value rather than cash paid for every share on one date. An analyst’s estimate is neither an audited balance-sheet number nor a completed sale.</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A Flow Is Not A Stock</a:t>
            </a:r>
          </a:p>
          <a:p xmlns:a="http://schemas.openxmlformats.org/drawingml/2006/main">
            <a:r>
              <a:t>Mode: Lesson</a:t>
            </a:r>
          </a:p>
          <a:p xmlns:a="http://schemas.openxmlformats.org/drawingml/2006/main">
            <a:r>
              <a:t/>
            </a:r>
          </a:p>
          <a:p xmlns:a="http://schemas.openxmlformats.org/drawingml/2006/main">
            <a:r>
              <a:t>Use discounted expected future benefits as an organizing idea, not a required valuation formula. Nonmonetary ownership benefits can also matter. High revenue, high asset value, and a low or negative operating result are not inherently inconsistent. Appreciation is uncertain, not free money or proof that operating losses never matter.</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Two Current Financial Observations</a:t>
            </a:r>
          </a:p>
          <a:p xmlns:a="http://schemas.openxmlformats.org/drawingml/2006/main">
            <a:r>
              <a:t>Mode: Lesson</a:t>
            </a:r>
          </a:p>
          <a:p xmlns:a="http://schemas.openxmlformats.org/drawingml/2006/main">
            <a:r>
              <a:t/>
            </a:r>
          </a:p>
          <a:p xmlns:a="http://schemas.openxmlformats.org/drawingml/2006/main">
            <a:r>
              <a:t>Packers fiscal 2026 results reported July 24, 2026. Total is the sum of the reported national and local amounts. National revenue includes more than media income. These are annual flows, not an estimate of team value. This and the next slide unpack the Packers row of Table 7.2.</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 Green Bay Packers, “Packers' Finances Remain Strong Amidst Changing NFL Landscape,” July 24, 2026, accessed August 16, 2026, &lt;https://www.packers.com/news/packers-finances-remain-strong-amidst-changing-nfl-landscape-2026&gt;. The reported fiscal year includes \$453.2 million in shared national revenue, \$299.8 million in local revenue, a \$1.1 million operating loss, \$133.6 million in non-operating income, and \$132.5 million in net income. The national category includes more than media revenue, and the unusual non-operating result should not be treated as recurring operating profit.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Two Current Financial Observations</a:t>
            </a:r>
          </a:p>
          <a:p xmlns:a="http://schemas.openxmlformats.org/drawingml/2006/main">
            <a:r>
              <a:t>Mode: Lesson</a:t>
            </a:r>
          </a:p>
          <a:p xmlns:a="http://schemas.openxmlformats.org/drawingml/2006/main">
            <a:r>
              <a:t/>
            </a:r>
          </a:p>
          <a:p xmlns:a="http://schemas.openxmlformats.org/drawingml/2006/main">
            <a:r>
              <a:t>The reported operating loss and net income refer to the same fiscal year, not contradictory reports. The unusually large non-operating result included investment gains and the NFL–ESPN transaction. Do not treat it as recurring team operating profit or cash flow. Ask students which number best describes the operating result before revealing the explanation.</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 Green Bay Packers, “Packers' Finances Remain Strong Amidst Changing NFL Landscape,” July 24, 2026, accessed August 16, 2026, &lt;https://www.packers.com/news/packers-finances-remain-strong-amidst-changing-nfl-landscape-2026&gt;. The reported fiscal year includes \$453.2 million in shared national revenue, \$299.8 million in local revenue, a \$1.1 million operating loss, \$133.6 million in non-operating income, and \$132.5 million in net income. The national category includes more than media revenue, and the unusual non-operating result should not be treated as recurring operating profit.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Two Current Financial Observations</a:t>
            </a:r>
          </a:p>
          <a:p xmlns:a="http://schemas.openxmlformats.org/drawingml/2006/main">
            <a:r>
              <a:t>Mode: Case discussion</a:t>
            </a:r>
          </a:p>
          <a:p xmlns:a="http://schemas.openxmlformats.org/drawingml/2006/main">
            <a:r>
              <a:t/>
            </a:r>
          </a:p>
          <a:p xmlns:a="http://schemas.openxmlformats.org/drawingml/2006/main">
            <a:r>
              <a:t>Table 7.2’s second case. The transaction provides stronger evidence of what a buyer would pay than an analyst’s ranking, but it does not disclose every term or mean all cash for 100% of every related asset changed hands on one date. Compare this ownership transaction with the Packers’ annual operating results.</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 Boston Celtics, “Chisholm Group Takes Control of the Boston Celtics,” August 19, 2025, &lt;https://www.nba.com/celtics/news/081925-chisholm-group-takes-control-of-the-boston-celtics&gt;; NBA.com, “NBA Approves Sale of Boston Celtics at Record Valuation,” August 13, 2025, &lt;https://www.nba.com/news/nba-approves-sale-of-boston-celtics&gt;. The team source confirms completed majority control; the NBA-hosted Associated Press report supplies the value exceeding \$6.1 billion and describes staged broader control. The chapter does not infer undisclosed transaction terms.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Shared Revenue And Local Incentives</a:t>
            </a:r>
          </a:p>
          <a:p xmlns:a="http://schemas.openxmlformats.org/drawingml/2006/main">
            <a:r>
              <a:t>Mode: Lesson</a:t>
            </a:r>
          </a:p>
          <a:p xmlns:a="http://schemas.openxmlformats.org/drawingml/2006/main">
            <a:r>
              <a:t/>
            </a:r>
          </a:p>
          <a:p xmlns:a="http://schemas.openxmlformats.org/drawingml/2006/main">
            <a:r>
              <a:t>These effects are distinct. For an unconstrained profit maximizer, a fixed transfer may leave the optimum unchanged; for a constrained club, it can enable investment. Marginal incentives require tracing the club’s contribution and any distribution back to it.</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 Rodney Fort and James Quirk, “Cross-Subsidization, Incentives, and Outcomes in Professional Team Sports Leagues,” *Journal of Economic Literature* 33, no. 3 (1995): 1265–1299, &lt;https://ideas.repec.org/a/aea/jeclit/v33y1995i3p1265-1299.html&gt;. The chapter uses the article to establish that sharing, owner objectives, salary rules, and talent-market conditions interact; it does not treat a theoretical possibility as a measured effect of a current league rule.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Shared Revenue And Local Incentives</a:t>
            </a:r>
          </a:p>
          <a:p xmlns:a="http://schemas.openxmlformats.org/drawingml/2006/main">
            <a:r>
              <a:t>Mode: Historical example</a:t>
            </a:r>
          </a:p>
          <a:p xmlns:a="http://schemas.openxmlformats.org/drawingml/2006/main">
            <a:r>
              <a:t/>
            </a:r>
          </a:p>
          <a:p xmlns:a="http://schemas.openxmlformats.org/drawingml/2006/main">
            <a:r>
              <a:t>The option was available to teams generally and Dallas took it. This is distinct from the 1996 stadium-sponsorship settlement in Chapter 5. Do not call it a blanket Cowboys exemption, infer current NFL sharing terms, or assign a numerical franchise-value effect. Its teaching role is to distinguish a guaranteed contribution from sharing every extra dollar.</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 *Sports Business Daily*, “Cowboys' Effort Highlights Details of Clause in License Deal,” May 24, 2001 issue, reporting Rick Gosselin's *Dallas Morning News* account, &lt;https://www.sportsbusinessjournal.com/Daily/Issues/2001/05/24/Sponsorships-Advertising-Marketing/Cowboys-Effort-Highlights-Details-Of-Clause-In-License-Deal/&gt;, accessed September 12, 2026. Historical evidence for the 2002 option, available to teams generally but taken by Dallas, and its guaranteed contribution with additional retained revenue. The chapter does not infer current sharing terms, player-compensation accounting, or a measured valuation effect. Chapter 5 distinguishes this option from the earlier stadium-sponsorship settlement.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Shared Revenue And Local Incentives</a:t>
            </a:r>
          </a:p>
          <a:p xmlns:a="http://schemas.openxmlformats.org/drawingml/2006/main">
            <a:r>
              <a:t>Mode: Optional calculation</a:t>
            </a:r>
          </a:p>
          <a:p xmlns:a="http://schemas.openxmlformats.org/drawingml/2006/main">
            <a:r>
              <a:t/>
            </a:r>
          </a:p>
          <a:p xmlns:a="http://schemas.openxmlformats.org/drawingml/2006/main">
            <a:r>
              <a:t>This is the chapter’s transparent hypothetical, not any current league’s formula. Exact retained amount is 100 − 40 + 40/30. All club receipts sum to the additional $100. A higher pooling share reduces the originating team’s marginal retention when the pool is divided equally among more than one team.</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Shared Revenue And Local Incentives</a:t>
            </a:r>
          </a:p>
          <a:p xmlns:a="http://schemas.openxmlformats.org/drawingml/2006/main">
            <a:r>
              <a:t>Mode: Lesson</a:t>
            </a:r>
          </a:p>
          <a:p xmlns:a="http://schemas.openxmlformats.org/drawingml/2006/main">
            <a:r>
              <a:t/>
            </a:r>
          </a:p>
          <a:p xmlns:a="http://schemas.openxmlformats.org/drawingml/2006/main">
            <a:r>
              <a:t>A transfer can support financial stability without changing playing strength. The response depends on owner objectives, constraints, talent supply, salary rules, and other policies. Do not announce better balance until a behavioral mechanism is specified.</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 Rodney Fort and James Quirk, “Cross-Subsidization, Incentives, and Outcomes in Professional Team Sports Leagues,” *Journal of Economic Literature* 33, no. 3 (1995): 1265–1299, &lt;https://ideas.repec.org/a/aea/jeclit/v33y1995i3p1265-1299.html&gt;. The chapter uses the article to establish that sharing, owner objectives, salary rules, and talent-market conditions interact; it does not treat a theoretical possibility as a measured effect of a current league rule.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Same Diagnosis, Different Remedies: MLB's 2026 CBA Negotiations</a:t>
            </a:r>
          </a:p>
          <a:p xmlns:a="http://schemas.openxmlformats.org/drawingml/2006/main">
            <a:r>
              <a:t>Mode: Dated bargaining case</a:t>
            </a:r>
          </a:p>
          <a:p xmlns:a="http://schemas.openxmlformats.org/drawingml/2006/main">
            <a:r>
              <a:t/>
            </a:r>
          </a:p>
          <a:p xmlns:a="http://schemas.openxmlformats.org/drawingml/2006/main">
            <a:r>
              <a:t>The chapter’s August 2026 snapshot reports the parties’ descriptions of contested opening proposals. These are proposals, not adopted rules or neutral estimates of effects. A club-to-club transfer changes distribution among teams; a defined owner-player split concerns the division with labor. A cap, floor, and centralized rights address still other decisions. Recheck later bargaining status before presenting this as current news.</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 Major League Baseball, “MLB Makes Initial CBA Proposal to Address Competitive Balance,” May 28, 2026, accessed August 16, 2026, &lt;https://www.mlb.com/news/mlb-makes-initial-economic-proposal-for-new-cba&gt;; Major League Baseball Players Association, “MLBPA Makes Opening Proposals to Benefit All Players and Build Upon Industry Momentum,” May 27, 2026, &lt;https://www.mlbplayers.com/press-releases/mlbpa-makes-opening-proposals-to-benefit-all-players-and-build-upon-industry-momentum&gt;; Major League Baseball Players Association, “Statement from Interim Executive Director Bruce Meyer,” May 28, 2026, &lt;https://www.mlbplayers.com/press-releases/statement-from-interim-executive-director-bruce-meyer&gt;. These are the parties' descriptions of contested bargaining proposals, not enacted rules or neutral estimates of policy effects. Status must be rechecked before publication.</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League Governance Manages Cooperative Competition</a:t>
            </a:r>
          </a:p>
          <a:p xmlns:a="http://schemas.openxmlformats.org/drawingml/2006/main">
            <a:r>
              <a:t>Mode: Lesson</a:t>
            </a:r>
          </a:p>
          <a:p xmlns:a="http://schemas.openxmlformats.org/drawingml/2006/main">
            <a:r>
              <a:t/>
            </a:r>
          </a:p>
          <a:p xmlns:a="http://schemas.openxmlformats.org/drawingml/2006/main">
            <a:r>
              <a:t>Cooperative competition means that teams compete within a jointly organized product. Centralization can solve coordination problems while creating conflicts over control and returns. Table 7.3 compares closed membership, promotion and relegation, and single-entity features; the next three sections apply these distinctions without repeating the full table.</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Closed Leagues And Controlled Expansion</a:t>
            </a:r>
          </a:p>
          <a:p xmlns:a="http://schemas.openxmlformats.org/drawingml/2006/main">
            <a:r>
              <a:t>Mode: Lesson</a:t>
            </a:r>
          </a:p>
          <a:p xmlns:a="http://schemas.openxmlformats.org/drawingml/2006/main">
            <a:r>
              <a:t/>
            </a:r>
          </a:p>
          <a:p xmlns:a="http://schemas.openxmlformats.org/drawingml/2006/main">
            <a:r>
              <a:t>Closed membership does not mean no entry ever occurs. Incumbents compare expansion fees and future benefits with dilution and other costs. Expansion also affects player demand and schedules. The dated NBA announcement illustrates the decision process, not the subsequent outcome of exploration.</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 NBA Communications, “NBA Board of Governors Approves Exploration of Expansion to Las Vegas and Seattle,” March 25, 2026, accessed August 16, 2026, &lt;https://pr.nba.com/nba-board-of-governors-potential-expansion-las-vegas-seattle/&gt;. The Board authorized formal exploration and retained an adviser; it did not award a franchise to either city.</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Promotion And Relegation</a:t>
            </a:r>
          </a:p>
          <a:p xmlns:a="http://schemas.openxmlformats.org/drawingml/2006/main">
            <a:r>
              <a:t>Mode: Lesson</a:t>
            </a:r>
          </a:p>
          <a:p xmlns:a="http://schemas.openxmlformats.org/drawingml/2006/main">
            <a:r>
              <a:t/>
            </a:r>
          </a:p>
          <a:p xmlns:a="http://schemas.openxmlformats.org/drawingml/2006/main">
            <a:r>
              <a:t>This provides a performance-based path upward within an organized system, not unrestricted entry. Compare the value of improvement for a safe mid-table club with a club just above relegation. Championship concentration can remain high even with movement between divisions.</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 Premier League, “Premier League Relegation: Your Questions Answered,” accessed August 16, 2026, &lt;https://www.premierleague.com/en/news/4657245/202526-premier-league-relegation-faq&gt;; Premier League, “The 2026/27 Premier League Season Officially Starts,” accessed August 16, 2026, &lt;https://www.premierleague.com/en/news/4673099/the-202627-premier-league-season-officially-starts&gt;. The sources establish three promotions and relegations and the governed exchange of league share certificates. They do not imply unrestricted entry.</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Promotion And Relegation</a:t>
            </a:r>
          </a:p>
          <a:p xmlns:a="http://schemas.openxmlformats.org/drawingml/2006/main">
            <a:r>
              <a:t>Mode: Lesson</a:t>
            </a:r>
          </a:p>
          <a:p xmlns:a="http://schemas.openxmlformats.org/drawingml/2006/main">
            <a:r>
              <a:t/>
            </a:r>
          </a:p>
          <a:p xmlns:a="http://schemas.openxmlformats.org/drawingml/2006/main">
            <a:r>
              <a:t>Insurance can cushion a revenue shock and reduce distress. It may also advantage recipients over other lower-division clubs or influence risk taking before relegation. These are mechanisms to examine, not universal measured effects. The institutional comparison includes risk allocation, not simply whether movement is possible.</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MLS And The Limits Of Simple Labels</a:t>
            </a:r>
          </a:p>
          <a:p xmlns:a="http://schemas.openxmlformats.org/drawingml/2006/main">
            <a:r>
              <a:t>Mode: Lesson</a:t>
            </a:r>
          </a:p>
          <a:p xmlns:a="http://schemas.openxmlformats.org/drawingml/2006/main">
            <a:r>
              <a:t/>
            </a:r>
          </a:p>
          <a:p xmlns:a="http://schemas.openxmlformats.org/drawingml/2006/main">
            <a:r>
              <a:t>MLS’s single-entity features differ from both fully independent clubs and a centrally run operation with no local discretion. The organizational label alone does not establish legal immunity. Chapter 8 returns to this through Fraser.</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 Major League Soccer, “About Major League Soccer,” accessed August 16, 2026, &lt;https://www.mlssoccer.com/news/about-major-league-soccer-x8297&gt;; Major League Soccer, “J. Todd Durbin,” accessed August 16, 2026, &lt;https://www.mlssoccer.com/news/j-todd-durbin&gt;; Major League Soccer, “2026 MLS Roster Rules and Regulations,” accessed August 16, 2026, &lt;https://www.mlssoccer.com/news/2026-mls-roster-rules-and-regulations&gt;. The sources establish central league organization and player-contract control alongside meaningful club-operator decisions; legal implications are reserved for Chapter 8.</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Strategic Rebuilding And Tanking</a:t>
            </a:r>
          </a:p>
          <a:p xmlns:a="http://schemas.openxmlformats.org/drawingml/2006/main">
            <a:r>
              <a:t>Mode: Lesson</a:t>
            </a:r>
          </a:p>
          <a:p xmlns:a="http://schemas.openxmlformats.org/drawingml/2006/main">
            <a:r>
              <a:t/>
            </a:r>
          </a:p>
          <a:p xmlns:a="http://schemas.openxmlformats.org/drawingml/2006/main">
            <a:r>
              <a:t>Distinguish intertemporal rebuilding from deliberate reduction of current competitiveness to improve draft opportunities. Neither roster strategy proves individual game fixing. Look for decision evidence and incentives rather than using every losing season as proof of tanking.</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Strategic Rebuilding And Tanking</a:t>
            </a:r>
          </a:p>
          <a:p xmlns:a="http://schemas.openxmlformats.org/drawingml/2006/main">
            <a:r>
              <a:t>Mode: Dated rule example</a:t>
            </a:r>
          </a:p>
          <a:p xmlns:a="http://schemas.openxmlformats.org/drawingml/2006/main">
            <a:r>
              <a:t/>
            </a:r>
          </a:p>
          <a:p xmlns:a="http://schemas.openxmlformats.org/drawingml/2006/main">
            <a:r>
              <a:t>This is the dated 2026 system in the chapter, not a claim about all future lotteries. The chapter notes a redesign announced for 2027; Chapter 9 treats that policy separately. Probabilities, pick value, and boundaries determine incentives. Do not claim the redesign has already produced observed balance effects.</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 NBA, “NBA Draft Lottery: Odds, History and How It Works,” accessed August 16, 2026, &lt;https://www.nba.com/news/nba-draft-lottery-explainer&gt;; NBA, “NBA Draft Lottery Changes Over the Years,” accessed August 16, 2026, &lt;https://www.nba.com/news/nba-draft-lottery-changes-over-the-years&gt;. The first source documents the 14 percent odds used for the three worst records in the 2026 lottery. The second describes an announced redesign beginning in 2027; implementation must be rechecked before publication.</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Relocation As An Outside Option</a:t>
            </a:r>
          </a:p>
          <a:p xmlns:a="http://schemas.openxmlformats.org/drawingml/2006/main">
            <a:r>
              <a:t>Mode: Lesson</a:t>
            </a:r>
          </a:p>
          <a:p xmlns:a="http://schemas.openxmlformats.org/drawingml/2006/main">
            <a:r>
              <a:t/>
            </a:r>
          </a:p>
          <a:p xmlns:a="http://schemas.openxmlformats.org/drawingml/2006/main">
            <a:r>
              <a:t>The current city also has an outside option: refuse the proposed deal and use resources elsewhere. Relocation shifts bargaining power only insofar as the alternative is feasible. Chapter 10 compares public resource costs with local benefits, including civic attachment.</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The Connected Team And League Decision</a:t>
            </a:r>
          </a:p>
          <a:p xmlns:a="http://schemas.openxmlformats.org/drawingml/2006/main">
            <a:r>
              <a:t>Mode: Integrated application</a:t>
            </a:r>
          </a:p>
          <a:p xmlns:a="http://schemas.openxmlformats.org/drawingml/2006/main">
            <a:r>
              <a:t/>
            </a:r>
          </a:p>
          <a:p xmlns:a="http://schemas.openxmlformats.org/drawingml/2006/main">
            <a:r>
              <a:t>This applies the chapter’s connected system rather than repeating every definition. Financial constraints, sharing, talent supply, and owner objectives affect the response. No numerical or causal claim about an actual floor is implied.</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Big Picture</a:t>
            </a:r>
          </a:p>
          <a:p xmlns:a="http://schemas.openxmlformats.org/drawingml/2006/main">
            <a:r>
              <a:t>Mode: Lesson</a:t>
            </a:r>
          </a:p>
          <a:p xmlns:a="http://schemas.openxmlformats.org/drawingml/2006/main">
            <a:r>
              <a:t/>
            </a:r>
          </a:p>
          <a:p xmlns:a="http://schemas.openxmlformats.org/drawingml/2006/main">
            <a:r>
              <a:t>This is the deck’s one general recap. Prompt students to connect the idea to one earlier example: the deadline trade, Cowboys retained revenue, promotion and relegation, or an expansion decision.</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Review Questions</a:t>
            </a:r>
          </a:p>
          <a:p xmlns:a="http://schemas.openxmlformats.org/drawingml/2006/main">
            <a:r>
              <a:t>Mode: Optional review</a:t>
            </a:r>
          </a:p>
          <a:p xmlns:a="http://schemas.openxmlformats.org/drawingml/2006/main">
            <a:r>
              <a:t/>
            </a:r>
          </a:p>
          <a:p xmlns:a="http://schemas.openxmlformats.org/drawingml/2006/main">
            <a:r>
              <a:t>Selected book Review Questions 7, 11, and 14. Answers: contention and postseason thresholds can outweigh population at the margin; non-operating income can offset an operating loss; a fixed transfer may not change an unconstrained profit optimum, although it can relax a financing constraint. Require the mechanism, not a slogan.</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Problems And Applications</a:t>
            </a:r>
          </a:p>
          <a:p xmlns:a="http://schemas.openxmlformats.org/drawingml/2006/main">
            <a:r>
              <a:t>Mode: Optional algebra</a:t>
            </a:r>
          </a:p>
          <a:p xmlns:a="http://schemas.openxmlformats.org/drawingml/2006/main">
            <a:r>
              <a:t/>
            </a:r>
          </a:p>
          <a:p xmlns:a="http://schemas.openxmlformats.org/drawingml/2006/main">
            <a:r>
              <a:t>These are the functions underlying Figure 7.2A. The indexed quality variable is an expected-performance illustration, not a forecast that a club wins exactly four or five games. Rearrangement yields 8 = 2w and 10 = 2w. The monetary profit choice and hybrid choice differ because the objective differs, not because revenue changed.</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Problems And Applications</a:t>
            </a:r>
          </a:p>
          <a:p xmlns:a="http://schemas.openxmlformats.org/drawingml/2006/main">
            <a:r>
              <a:t>Mode: Optional algebra</a:t>
            </a:r>
          </a:p>
          <a:p xmlns:a="http://schemas.openxmlformats.org/drawingml/2006/main">
            <a:r>
              <a:t/>
            </a:r>
          </a:p>
          <a:p xmlns:a="http://schemas.openxmlformats.org/drawingml/2006/main">
            <a:r>
              <a:t>Figure 7.2B holds owner objective and cost fixed. Possible answers: brand reach, contention position, available capacity, local media contracts, and retained-revenue rules. This illustrates monetary opportunity, unlike the private owner benefit in Panel A.</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Problems And Applications</a:t>
            </a:r>
          </a:p>
          <a:p xmlns:a="http://schemas.openxmlformats.org/drawingml/2006/main">
            <a:r>
              <a:t>Mode: Optional application</a:t>
            </a:r>
          </a:p>
          <a:p xmlns:a="http://schemas.openxmlformats.org/drawingml/2006/main">
            <a:r>
              <a:t/>
            </a:r>
          </a:p>
          <a:p xmlns:a="http://schemas.openxmlformats.org/drawingml/2006/main">
            <a:r>
              <a:t>Book Problem 5. Current benefits include extra expected regular-season and postseason performance, revenue, and owner enjoyment. Costs include salary, acquisition cost, lost future low-salary performance, and the prospect’s development risk. Falling out of contention reduces postseason option value. Future value is uncertain in either direction. For optional Problem 3, scaling the $100 sharing example to $300 gives contribution $120, own pool return $4, retention $184, and $116 to other teams.</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Suggested Assignment</a:t>
            </a:r>
          </a:p>
          <a:p xmlns:a="http://schemas.openxmlformats.org/drawingml/2006/main">
            <a:r>
              <a:t>Mode: Optional assignment</a:t>
            </a:r>
          </a:p>
          <a:p xmlns:a="http://schemas.openxmlformats.org/drawingml/2006/main">
            <a:r>
              <a:t/>
            </a:r>
          </a:p>
          <a:p xmlns:a="http://schemas.openxmlformats.org/drawingml/2006/main">
            <a:r>
              <a:t>The book calls for a 750–1,000 word memo. Separate transfers among teams from the owner-player revenue split. Include a local-investment incentive and a competitive incentive, and distinguish a predicted response from an established empirical effect. If using MLB’s bargaining proposals, record the date and verify their later status.</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Source Notes</a:t>
            </a:r>
          </a:p>
          <a:p xmlns:a="http://schemas.openxmlformats.org/drawingml/2006/main">
            <a:r>
              <a:t>Mode: Reference</a:t>
            </a:r>
          </a:p>
          <a:p xmlns:a="http://schemas.openxmlformats.org/drawingml/2006/main">
            <a:r>
              <a:t/>
            </a:r>
          </a:p>
          <a:p xmlns:a="http://schemas.openxmlformats.org/drawingml/2006/main">
            <a:r>
              <a:t>Each case slide carries its chapter source notes. Financial figures and historical transactions retain their reporting period. The MLB bargaining case uses a dated proposal snapshot, not a claim about the latest agreement. Teaching does not require memorizing article titles or case dates.</a:t>
            </a:r>
          </a:p>
          <a:p xmlns:a="http://schemas.openxmlformats.org/drawingml/2006/main">
            <a:r>
              <a:t/>
            </a:r>
          </a:p>
          <a:p xmlns:a="http://schemas.openxmlformats.org/drawingml/2006/main">
            <a:r>
              <a:t>[Sources]</a:t>
            </a:r>
          </a:p>
          <a:p xmlns:a="http://schemas.openxmlformats.org/drawingml/2006/main">
            <a:r>
              <a:t>- draft-chapters/ch07-team-and-league-behavior.md</a:t>
            </a:r>
          </a:p>
          <a:p xmlns:a="http://schemas.openxmlformats.org/drawingml/2006/main">
            <a:r>
              <a:t>- Walter C. Neale, “The Peculiar Economics of Professional Sports,” *Quarterly Journal of Economics* 78, no. 1 (1964): 1–14, &lt;https://doi.org/10.2307/1880543&gt;. The chapter uses Neale for the joint-production insight, translated into modern league functions; it does not treat every collective league restraint as necessary.</a:t>
            </a:r>
          </a:p>
          <a:p xmlns:a="http://schemas.openxmlformats.org/drawingml/2006/main">
            <a:r>
              <a:t>- Peter J. Sloane, “The Economics of Professional Football: The Football Club as a Utility Maximiser,” *Scottish Journal of Political Economy* 18, no. 2 (1971): 121–146, &lt;https://doi.org/10.1111/j.1467-9485.1971.tb00979.x&gt;; Pedro Garcia-del-Barrio and Stefan Szymanski, “Goal! Profit Maximization Versus Win Maximization in Soccer,” *Review of Industrial Organization* 34 (2009): 45–68, &lt;https://doi.org/10.1007/s11151-009-9203-6&gt;. The empirical result applies to the authors' model and English and Spanish clubs from 1994 through 2004; it is not a universal classification of sports owners.</a:t>
            </a:r>
          </a:p>
          <a:p xmlns:a="http://schemas.openxmlformats.org/drawingml/2006/main">
            <a:r>
              <a:t>- John D. Burger and Stephen J. K. Walters, “Market Size, Pay, and Performance: A General Model and Application to Major League Baseball,” *Journal of Sports Economics* 4, no. 2 (2003): 108–125, &lt;https://doi.org/10.1177/1527002503004002002&gt;. The study uses MLB data from 1995 through 1999 and supports interaction between market size and expected contention; the chapter does not carry its historical numerical magnitudes forward as current estimates.</a:t>
            </a:r>
          </a:p>
          <a:p xmlns:a="http://schemas.openxmlformats.org/drawingml/2006/main">
            <a:r>
              <a:t>- Anthony C. Krautmann and James Ciecka, “The Postseason Value of an Elite Player to a Contending Team,” *Journal of Sports Economics* 10, no. 2 (2009): 168–179, &lt;https://doi.org/10.1177/1527002508321457&gt;; Mark Wilson and Rodney J. Paul, “Why Doesn’t Money Buy More Wins? Analytics, Payroll, and Prospect Capital in Major League Baseball,” working paper, August 4, 2026. The chapter uses these sources for postseason value and the current-versus-future mechanism. The working paper's descriptive deadline evidence, small ranked-prospect sample, omitted postseason option value, and noncausal interpretation are reserved for Chapter 17.</a:t>
            </a:r>
          </a:p>
          <a:p xmlns:a="http://schemas.openxmlformats.org/drawingml/2006/main">
            <a:r>
              <a:t>- Green Bay Packers, “Packers' Finances Remain Strong Amidst Changing NFL Landscape,” July 24, 2026, accessed August 16, 2026, &lt;https://www.packers.com/news/packers-finances-remain-strong-amidst-changing-nfl-landscape-2026&gt;. The reported fiscal year includes \$453.2 million in shared national revenue, \$299.8 million in local revenue, a \$1.1 million operating loss, \$133.6 million in non-operating income, and \$132.5 million in net income. The national category includes more than media revenue, and the unusual non-operating result should not be treated as recurring operating profit.</a:t>
            </a:r>
          </a:p>
          <a:p xmlns:a="http://schemas.openxmlformats.org/drawingml/2006/main">
            <a:r>
              <a:t>- Boston Celtics, “Chisholm Group Takes Control of the Boston Celtics,” August 19, 2025, &lt;https://www.nba.com/celtics/news/081925-chisholm-group-takes-control-of-the-boston-celtics&gt;; NBA.com, “NBA Approves Sale of Boston Celtics at Record Valuation,” August 13, 2025, &lt;https://www.nba.com/news/nba-approves-sale-of-boston-celtics&gt;. The team source confirms completed majority control; the NBA-hosted Associated Press report supplies the value exceeding \$6.1 billion and describes staged broader control. The chapter does not infer undisclosed transaction terms.</a:t>
            </a:r>
          </a:p>
          <a:p xmlns:a="http://schemas.openxmlformats.org/drawingml/2006/main">
            <a:r>
              <a:t>- Rodney Fort and James Quirk, “Cross-Subsidization, Incentives, and Outcomes in Professional Team Sports Leagues,” *Journal of Economic Literature* 33, no. 3 (1995): 1265–1299, &lt;https://ideas.repec.org/a/aea/jeclit/v33y1995i3p1265-1299.html&gt;. The chapter uses the article to establish that sharing, owner objectives, salary rules, and talent-market conditions interact; it does not treat a theoretical possibility as a measured effect of a current league rule.</a:t>
            </a:r>
          </a:p>
          <a:p xmlns:a="http://schemas.openxmlformats.org/drawingml/2006/main">
            <a:r>
              <a:t>- *Sports Business Daily*, “Cowboys' Effort Highlights Details of Clause in License Deal,” May 24, 2001 issue, reporting Rick Gosselin's *Dallas Morning News* account, &lt;https://www.sportsbusinessjournal.com/Daily/Issues/2001/05/24/Sponsorships-Advertising-Marketing/Cowboys-Effort-Highlights-Details-Of-Clause-In-License-Deal/&gt;, accessed September 12, 2026. Historical evidence for the 2002 option, available to teams generally but taken by Dallas, and its guaranteed contribution with additional retained revenue. The chapter does not infer current sharing terms, player-compensation accounting, or a measured valuation effect. Chapter 5 distinguishes this option from the earlier stadium-sponsorship settlement.</a:t>
            </a:r>
          </a:p>
          <a:p xmlns:a="http://schemas.openxmlformats.org/drawingml/2006/main">
            <a:r>
              <a:t>- Major League Baseball, “MLB Makes Initial CBA Proposal to Address Competitive Balance,” May 28, 2026, accessed August 16, 2026, &lt;https://www.mlb.com/news/mlb-makes-initial-economic-proposal-for-new-cba&gt;; Major League Baseball Players Association, “MLBPA Makes Opening Proposals to Benefit All Players and Build Upon Industry Momentum,” May 27, 2026, &lt;https://www.mlbplayers.com/press-releases/mlbpa-makes-opening-proposals-to-benefit-all-players-and-build-upon-industry-momentum&gt;; Major League Baseball Players Association, “Statement from Interim Executive Director Bruce Meyer,” May 28, 2026, &lt;https://www.mlbplayers.com/press-releases/statement-from-interim-executive-director-bruce-meyer&gt;. These are the parties' descriptions of contested bargaining proposals, not enacted rules or neutral estimates of policy effects. Status must be rechecked before publication.</a:t>
            </a:r>
          </a:p>
          <a:p xmlns:a="http://schemas.openxmlformats.org/drawingml/2006/main">
            <a:r>
              <a:t>- NBA Communications, “NBA Board of Governors Approves Exploration of Expansion to Las Vegas and Seattle,” March 25, 2026, accessed August 16, 2026, &lt;https://pr.nba.com/nba-board-of-governors-potential-expansion-las-vegas-seattle/&gt;. The Board authorized formal exploration and retained an adviser; it did not award a franchise to either city.</a:t>
            </a:r>
          </a:p>
          <a:p xmlns:a="http://schemas.openxmlformats.org/drawingml/2006/main">
            <a:r>
              <a:t>- Premier League, “Premier League Relegation: Your Questions Answered,” accessed August 16, 2026, &lt;https://www.premierleague.com/en/news/4657245/202526-premier-league-relegation-faq&gt;; Premier League, “The 2026/27 Premier League Season Officially Starts,” accessed August 16, 2026, &lt;https://www.premierleague.com/en/news/4673099/the-202627-premier-league-season-officially-starts&gt;. The sources establish three promotions and relegations and the governed exchange of league share certificates. They do not imply unrestricted entry.</a:t>
            </a:r>
          </a:p>
          <a:p xmlns:a="http://schemas.openxmlformats.org/drawingml/2006/main">
            <a:r>
              <a:t>- Major League Soccer, “About Major League Soccer,” accessed August 16, 2026, &lt;https://www.mlssoccer.com/news/about-major-league-soccer-x8297&gt;; Major League Soccer, “J. Todd Durbin,” accessed August 16, 2026, &lt;https://www.mlssoccer.com/news/j-todd-durbin&gt;; Major League Soccer, “2026 MLS Roster Rules and Regulations,” accessed August 16, 2026, &lt;https://www.mlssoccer.com/news/2026-mls-roster-rules-and-regulations&gt;. The sources establish central league organization and player-contract control alongside meaningful club-operator decisions; legal implications are reserved for Chapter 8.</a:t>
            </a:r>
          </a:p>
          <a:p xmlns:a="http://schemas.openxmlformats.org/drawingml/2006/main">
            <a:r>
              <a:t>- NBA, “NBA Draft Lottery: Odds, History and How It Works,” accessed August 16, 2026, &lt;https://www.nba.com/news/nba-draft-lottery-explainer&gt;; NBA, “NBA Draft Lottery Changes Over the Years,” accessed August 16, 2026, &lt;https://www.nba.com/news/nba-draft-lottery-changes-over-the-years&gt;. The first source documents the 14 percent odds used for the three worst records in the 2026 lottery. The second describes an announced redesign beginning in 2027; implementation must be rechecked before publication.</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71c51ae41554a3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4608e955f9040c3" /><Relationship Type="http://schemas.openxmlformats.org/officeDocument/2006/relationships/slideLayout" Target="/ppt/slideLayouts/slideLayout1.xml" Id="Rf86ec3467cf8422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86ec3467cf8422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fa47729a415149d5" /><Relationship Type="http://schemas.openxmlformats.org/officeDocument/2006/relationships/notesSlide" Target="/ppt/notesSlides/notesSlide1.xml" Id="Rd008c256f63c47c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b89a252459ad4cce" /><Relationship Type="http://schemas.openxmlformats.org/officeDocument/2006/relationships/notesSlide" Target="/ppt/notesSlides/notesSlide2.xml" Id="R827e7a9ca0164200"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33b75cdaeb0a4f9a" /><Relationship Type="http://schemas.openxmlformats.org/officeDocument/2006/relationships/image" Target="/ppt/media/image.png" Id="Rc0cee013540a483b" /><Relationship Type="http://schemas.openxmlformats.org/officeDocument/2006/relationships/notesSlide" Target="/ppt/notesSlides/notesSlide3.xml" Id="R5b67d46c532e4990"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f5e3a7ce84594dcc" /><Relationship Type="http://schemas.openxmlformats.org/officeDocument/2006/relationships/notesSlide" Target="/ppt/notesSlides/notesSlide4.xml" Id="R37a2922b3d9b4720"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c09f0d64f93440dd" /><Relationship Type="http://schemas.openxmlformats.org/officeDocument/2006/relationships/notesSlide" Target="/ppt/notesSlides/notesSlide5.xml" Id="R752fd056b52d4c1c"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52e4ed2aae904bd6" /><Relationship Type="http://schemas.openxmlformats.org/officeDocument/2006/relationships/notesSlide" Target="/ppt/notesSlides/notesSlide6.xml" Id="Raf19088f95fc4e0b"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510ecea24ffe4613" /><Relationship Type="http://schemas.openxmlformats.org/officeDocument/2006/relationships/image" Target="/ppt/media/image2.png" Id="R6621463f89c84a6e" /><Relationship Type="http://schemas.openxmlformats.org/officeDocument/2006/relationships/notesSlide" Target="/ppt/notesSlides/notesSlide7.xml" Id="R6fd16e555529410d"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0ecef6806d6945a2" /><Relationship Type="http://schemas.openxmlformats.org/officeDocument/2006/relationships/notesSlide" Target="/ppt/notesSlides/notesSlide8.xml" Id="Rfe657b9ad6ef4e87"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2163dfb168704f93" /><Relationship Type="http://schemas.openxmlformats.org/officeDocument/2006/relationships/notesSlide" Target="/ppt/notesSlides/notesSlide9.xml" Id="Rdbff74aa057740d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0c00f363a010408a" /><Relationship Type="http://schemas.openxmlformats.org/officeDocument/2006/relationships/notesSlide" Target="/ppt/notesSlides/notesSlide10.xml" Id="Rba4b80f9f858462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22353aab372a49e6" /><Relationship Type="http://schemas.openxmlformats.org/officeDocument/2006/relationships/notesSlide" Target="/ppt/notesSlides/notesSlide11.xml" Id="Rae29945f29d64a4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a7d1a09d88a2455b" /><Relationship Type="http://schemas.openxmlformats.org/officeDocument/2006/relationships/notesSlide" Target="/ppt/notesSlides/notesSlide12.xml" Id="R87bb1f924f60487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7d9e1e7bcb134c8d" /><Relationship Type="http://schemas.openxmlformats.org/officeDocument/2006/relationships/notesSlide" Target="/ppt/notesSlides/notesSlide13.xml" Id="Re2f054069dea437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1ae43f9eda0347de" /><Relationship Type="http://schemas.openxmlformats.org/officeDocument/2006/relationships/notesSlide" Target="/ppt/notesSlides/notesSlide14.xml" Id="R8e8526c857e2466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365c2aab25114de3" /><Relationship Type="http://schemas.openxmlformats.org/officeDocument/2006/relationships/notesSlide" Target="/ppt/notesSlides/notesSlide15.xml" Id="Rb243bd299487459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50747709c6204423" /><Relationship Type="http://schemas.openxmlformats.org/officeDocument/2006/relationships/notesSlide" Target="/ppt/notesSlides/notesSlide16.xml" Id="R3cf9335f47564c6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21e3d4539bc24988" /><Relationship Type="http://schemas.openxmlformats.org/officeDocument/2006/relationships/notesSlide" Target="/ppt/notesSlides/notesSlide17.xml" Id="R672a0bf7f6594d8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ea994de55a264b96" /><Relationship Type="http://schemas.openxmlformats.org/officeDocument/2006/relationships/notesSlide" Target="/ppt/notesSlides/notesSlide18.xml" Id="R503a1e3a0fd4403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e713650fcefd4eff" /><Relationship Type="http://schemas.openxmlformats.org/officeDocument/2006/relationships/notesSlide" Target="/ppt/notesSlides/notesSlide19.xml" Id="Rade1cf1c029241a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aeac2319018e4251" /><Relationship Type="http://schemas.openxmlformats.org/officeDocument/2006/relationships/notesSlide" Target="/ppt/notesSlides/notesSlide20.xml" Id="R7c51be45055349e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48037c4ae9664be4" /><Relationship Type="http://schemas.openxmlformats.org/officeDocument/2006/relationships/notesSlide" Target="/ppt/notesSlides/notesSlide21.xml" Id="Rec3c177748fc43e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a3ecfd6b2e314f42" /><Relationship Type="http://schemas.openxmlformats.org/officeDocument/2006/relationships/notesSlide" Target="/ppt/notesSlides/notesSlide22.xml" Id="R1f0881593f8a4db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2f48d5340668471a" /><Relationship Type="http://schemas.openxmlformats.org/officeDocument/2006/relationships/notesSlide" Target="/ppt/notesSlides/notesSlide23.xml" Id="R0d7bd222c91d4b1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66e6bdf6a0d7435e" /><Relationship Type="http://schemas.openxmlformats.org/officeDocument/2006/relationships/notesSlide" Target="/ppt/notesSlides/notesSlide24.xml" Id="R9583f348f7fc41c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c6ab041783d04738" /><Relationship Type="http://schemas.openxmlformats.org/officeDocument/2006/relationships/notesSlide" Target="/ppt/notesSlides/notesSlide25.xml" Id="R09ce659fb7194d4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5ab32161ab8a4cc6" /><Relationship Type="http://schemas.openxmlformats.org/officeDocument/2006/relationships/notesSlide" Target="/ppt/notesSlides/notesSlide26.xml" Id="Rbba87ea285ff432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2e67fa68a97042a4" /><Relationship Type="http://schemas.openxmlformats.org/officeDocument/2006/relationships/notesSlide" Target="/ppt/notesSlides/notesSlide27.xml" Id="R602a49fec55b471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536e3fd00e1b499b" /><Relationship Type="http://schemas.openxmlformats.org/officeDocument/2006/relationships/notesSlide" Target="/ppt/notesSlides/notesSlide28.xml" Id="R1f4a07bb80e94786"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43f2eee4a6bd4fc2" /><Relationship Type="http://schemas.openxmlformats.org/officeDocument/2006/relationships/notesSlide" Target="/ppt/notesSlides/notesSlide29.xml" Id="Rdc55ea41bbcf4a9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7985951a83df46ec" /><Relationship Type="http://schemas.openxmlformats.org/officeDocument/2006/relationships/notesSlide" Target="/ppt/notesSlides/notesSlide30.xml" Id="Rc46e26b67865478f"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85bf9a1d8fbe4d3b" /><Relationship Type="http://schemas.openxmlformats.org/officeDocument/2006/relationships/notesSlide" Target="/ppt/notesSlides/notesSlide31.xml" Id="R480493cc2ccd4b6f"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80620dc19db243d4" /><Relationship Type="http://schemas.openxmlformats.org/officeDocument/2006/relationships/notesSlide" Target="/ppt/notesSlides/notesSlide32.xml" Id="R3a82a75b5d8a4847"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ec98d18d23654530" /><Relationship Type="http://schemas.openxmlformats.org/officeDocument/2006/relationships/notesSlide" Target="/ppt/notesSlides/notesSlide33.xml" Id="Re5fa2371136449fe"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98034d28ba064615" /><Relationship Type="http://schemas.openxmlformats.org/officeDocument/2006/relationships/notesSlide" Target="/ppt/notesSlides/notesSlide34.xml" Id="R4d19442087844ac8"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9b2a40447a274aa7" /><Relationship Type="http://schemas.openxmlformats.org/officeDocument/2006/relationships/notesSlide" Target="/ppt/notesSlides/notesSlide35.xml" Id="R69b940b1fea34684"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cc142216cb7f4eaa" /><Relationship Type="http://schemas.openxmlformats.org/officeDocument/2006/relationships/notesSlide" Target="/ppt/notesSlides/notesSlide36.xml" Id="R7006ccf3bc5e489a"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302c4cd316ce4b2c" /><Relationship Type="http://schemas.openxmlformats.org/officeDocument/2006/relationships/notesSlide" Target="/ppt/notesSlides/notesSlide37.xml" Id="R57c90c5e27ea4386"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E3F337C3-8DF6-4FB5-A8A6-0A2CD6BC3C15}"/>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LESSON</a:t>
            </a:r>
          </a:p>
        </p:txBody>
      </p:sp>
      <p:sp>
        <p:nvSpPr>
          <p:cNvPr id="2" name="text-1">
            <a:extLst xmlns:a="http://schemas.openxmlformats.org/drawingml/2006/main">
              <a:ext uri="{FF2B5EF4-FFF2-40B4-BE49-F238E27FC236}">
                <a16:creationId xmlns:a16="http://schemas.microsoft.com/office/drawing/2014/main" id="{CD491CED-0CA7-4903-822D-1BFE7FCA6973}"/>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4050" b="1" i="0">
                <a:solidFill>
                  <a:srgbClr val="1D2A33"/>
                </a:solidFill>
                <a:latin typeface="Georgia"/>
                <a:ea typeface="Georgia"/>
                <a:cs typeface="Georgia"/>
              </a:defRPr>
            </a:pPr>
            <a:r>
              <a:rPr sz="4050" b="1" i="0">
                <a:solidFill>
                  <a:srgbClr val="1D2A33"/>
                </a:solidFill>
                <a:latin typeface="Georgia"/>
                <a:ea typeface="Georgia"/>
                <a:cs typeface="Georgia"/>
              </a:rPr>
              <a:t>Team and League Behavior</a:t>
            </a:r>
          </a:p>
        </p:txBody>
      </p:sp>
      <p:sp>
        <p:nvSpPr>
          <p:cNvPr id="3" name="text-2">
            <a:extLst xmlns:a="http://schemas.openxmlformats.org/drawingml/2006/main">
              <a:ext uri="{FF2B5EF4-FFF2-40B4-BE49-F238E27FC236}">
                <a16:creationId xmlns:a16="http://schemas.microsoft.com/office/drawing/2014/main" id="{3CA446C5-9DAE-496B-A4D0-A7CBF0FDCB8B}"/>
              </a:ext>
            </a:extLst>
          </p:cNvPr>
          <p:cNvSpPr>
            <a:spLocks xmlns:a="http://schemas.openxmlformats.org/drawingml/2006/main" noGrp="1"/>
          </p:cNvSpPr>
          <p:nvPr/>
        </p:nvSpPr>
        <p:spPr>
          <a:xfrm xmlns:a="http://schemas.openxmlformats.org/drawingml/2006/main">
            <a:off x="685800" y="2190750"/>
            <a:ext cx="104775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150" b="0" i="0">
                <a:solidFill>
                  <a:srgbClr val="12455E"/>
                </a:solidFill>
                <a:latin typeface="Georgia"/>
                <a:ea typeface="Georgia"/>
                <a:cs typeface="Georgia"/>
              </a:defRPr>
            </a:pPr>
            <a:r>
              <a:rPr sz="3150" b="0" i="0">
                <a:solidFill>
                  <a:srgbClr val="12455E"/>
                </a:solidFill>
                <a:latin typeface="Georgia"/>
                <a:ea typeface="Georgia"/>
                <a:cs typeface="Georgia"/>
              </a:rPr>
              <a:t>Why does a team need the rivals it is trying to beat?</a:t>
            </a:r>
          </a:p>
        </p:txBody>
      </p:sp>
      <p:sp>
        <p:nvSpPr>
          <p:cNvPr id="4" name="text-3">
            <a:extLst xmlns:a="http://schemas.openxmlformats.org/drawingml/2006/main">
              <a:ext uri="{FF2B5EF4-FFF2-40B4-BE49-F238E27FC236}">
                <a16:creationId xmlns:a16="http://schemas.microsoft.com/office/drawing/2014/main" id="{2774D1BC-9E35-4AC7-8E86-1AE498C5F607}"/>
              </a:ext>
            </a:extLst>
          </p:cNvPr>
          <p:cNvSpPr>
            <a:spLocks xmlns:a="http://schemas.openxmlformats.org/drawingml/2006/main" noGrp="1"/>
          </p:cNvSpPr>
          <p:nvPr/>
        </p:nvSpPr>
        <p:spPr>
          <a:xfrm xmlns:a="http://schemas.openxmlformats.org/drawingml/2006/main">
            <a:off x="723900" y="4171950"/>
            <a:ext cx="10382250" cy="1733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250" b="0" i="0">
                <a:solidFill>
                  <a:srgbClr val="1D2A33"/>
                </a:solidFill>
                <a:latin typeface="Aptos"/>
                <a:ea typeface="Aptos"/>
                <a:cs typeface="Aptos"/>
              </a:defRPr>
            </a:pPr>
            <a:r>
              <a:t>Chapter 7</a:t>
            </a:r>
          </a:p>
          <a:p xmlns:a="http://schemas.openxmlformats.org/drawingml/2006/main">
            <a:pPr marL="254000" indent="-152400" algn="l">
              <a:spcAft>
                <a:spcPts val="1600"/>
              </a:spcAft>
              <a:buChar char="•"/>
              <a:defRPr sz="2250" b="0" i="0">
                <a:solidFill>
                  <a:srgbClr val="1D2A33"/>
                </a:solidFill>
                <a:latin typeface="Aptos"/>
                <a:ea typeface="Aptos"/>
                <a:cs typeface="Aptos"/>
              </a:defRPr>
            </a:pPr>
            <a:r>
              <a:t>Sports Economics</a:t>
            </a:r>
          </a:p>
        </p:txBody>
      </p:sp>
      <p:sp>
        <p:nvSpPr>
          <p:cNvPr id="5" name="">
            <a:extLst xmlns:a="http://schemas.openxmlformats.org/drawingml/2006/main">
              <a:ext uri="{FF2B5EF4-FFF2-40B4-BE49-F238E27FC236}">
                <a16:creationId xmlns:a16="http://schemas.microsoft.com/office/drawing/2014/main" id="{21E8F794-DDD5-4D94-B5BE-BE5F4EA67A5D}"/>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B76387DE-CE35-4B39-8F64-FBF4F5670637}"/>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Team and League Behavior</a:t>
            </a:r>
          </a:p>
        </p:txBody>
      </p:sp>
      <p:sp>
        <p:nvSpPr>
          <p:cNvPr id="7" name="text-6">
            <a:extLst xmlns:a="http://schemas.openxmlformats.org/drawingml/2006/main">
              <a:ext uri="{FF2B5EF4-FFF2-40B4-BE49-F238E27FC236}">
                <a16:creationId xmlns:a16="http://schemas.microsoft.com/office/drawing/2014/main" id="{A5620484-BCAA-4D8F-B321-BCBDFA0A4FF0}"/>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a:t>
            </a:r>
          </a:p>
        </p:txBody>
      </p:sp>
    </p:spTree>
    <p:extLst>
      <p:ext uri="{BB962C8B-B14F-4D97-AF65-F5344CB8AC3E}">
        <p14:creationId xmlns:p14="http://schemas.microsoft.com/office/powerpoint/2010/main" val="526065041"/>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AC9F2AB1-F1C5-4E5F-8E59-A71C6AB9D493}"/>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LESSON</a:t>
            </a:r>
          </a:p>
        </p:txBody>
      </p:sp>
      <p:sp>
        <p:nvSpPr>
          <p:cNvPr id="2" name="text-1">
            <a:extLst xmlns:a="http://schemas.openxmlformats.org/drawingml/2006/main">
              <a:ext uri="{FF2B5EF4-FFF2-40B4-BE49-F238E27FC236}">
                <a16:creationId xmlns:a16="http://schemas.microsoft.com/office/drawing/2014/main" id="{1B3A86F7-1577-480B-A8A3-E0C5EB5464B4}"/>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From an owner’s objective to a league’s rules</a:t>
            </a:r>
          </a:p>
        </p:txBody>
      </p:sp>
      <p:sp>
        <p:nvSpPr>
          <p:cNvPr id="3" name="text-2">
            <a:extLst xmlns:a="http://schemas.openxmlformats.org/drawingml/2006/main">
              <a:ext uri="{FF2B5EF4-FFF2-40B4-BE49-F238E27FC236}">
                <a16:creationId xmlns:a16="http://schemas.microsoft.com/office/drawing/2014/main" id="{BE1D4210-51A7-4BCD-B098-E84A3A6CA2DD}"/>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Explain how teams choose expected quality and value current versus future wins.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Separate annual financial results from franchise value.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Trace how sharing, entry rules, and governance change team decisions.</a:t>
            </a:r>
          </a:p>
        </p:txBody>
      </p:sp>
      <p:sp>
        <p:nvSpPr>
          <p:cNvPr id="4" name="">
            <a:extLst xmlns:a="http://schemas.openxmlformats.org/drawingml/2006/main">
              <a:ext uri="{FF2B5EF4-FFF2-40B4-BE49-F238E27FC236}">
                <a16:creationId xmlns:a16="http://schemas.microsoft.com/office/drawing/2014/main" id="{944C541D-4487-46AC-BF51-BBB67CECF788}"/>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4786A22B-A916-464F-8B0E-3233AEC9924B}"/>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Learning Goals</a:t>
            </a:r>
          </a:p>
        </p:txBody>
      </p:sp>
      <p:sp>
        <p:nvSpPr>
          <p:cNvPr id="6" name="text-5">
            <a:extLst xmlns:a="http://schemas.openxmlformats.org/drawingml/2006/main">
              <a:ext uri="{FF2B5EF4-FFF2-40B4-BE49-F238E27FC236}">
                <a16:creationId xmlns:a16="http://schemas.microsoft.com/office/drawing/2014/main" id="{A6C009A0-24AE-4E72-8B0C-7A2FC589221B}"/>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a:t>
            </a:r>
          </a:p>
        </p:txBody>
      </p:sp>
    </p:spTree>
    <p:extLst>
      <p:ext uri="{BB962C8B-B14F-4D97-AF65-F5344CB8AC3E}">
        <p14:creationId xmlns:p14="http://schemas.microsoft.com/office/powerpoint/2010/main" val="161608541"/>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032C7092-29BE-44EE-86AF-7D7629446738}"/>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LESSON</a:t>
            </a:r>
          </a:p>
        </p:txBody>
      </p:sp>
      <p:sp>
        <p:nvSpPr>
          <p:cNvPr id="2" name="text-1">
            <a:extLst xmlns:a="http://schemas.openxmlformats.org/drawingml/2006/main">
              <a:ext uri="{FF2B5EF4-FFF2-40B4-BE49-F238E27FC236}">
                <a16:creationId xmlns:a16="http://schemas.microsoft.com/office/drawing/2014/main" id="{19D716EF-853B-4D26-8F0E-5B4E6A2305C7}"/>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Figure 7.1: Rivals produce a common product</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c0cee013540a483b"/>
          <a:stretch xmlns:a="http://schemas.openxmlformats.org/drawingml/2006/main"/>
        </p:blipFill>
        <p:spPr>
          <a:xfrm xmlns:a="http://schemas.openxmlformats.org/drawingml/2006/main">
            <a:off x="1132047" y="1657350"/>
            <a:ext cx="9927905" cy="3943350"/>
          </a:xfrm>
          <a:prstGeom xmlns:a="http://schemas.openxmlformats.org/drawingml/2006/main" prst="rect">
            <a:avLst/>
          </a:prstGeom>
        </p:spPr>
      </p:pic>
      <p:sp>
        <p:nvSpPr>
          <p:cNvPr id="4" name="text-2">
            <a:extLst xmlns:a="http://schemas.openxmlformats.org/drawingml/2006/main">
              <a:ext uri="{FF2B5EF4-FFF2-40B4-BE49-F238E27FC236}">
                <a16:creationId xmlns:a16="http://schemas.microsoft.com/office/drawing/2014/main" id="{FFE096EC-88A7-4AE5-8BC9-708C4F4649D8}"/>
              </a:ext>
            </a:extLst>
          </p:cNvPr>
          <p:cNvSpPr>
            <a:spLocks xmlns:a="http://schemas.openxmlformats.org/drawingml/2006/main" noGrp="1"/>
          </p:cNvSpPr>
          <p:nvPr/>
        </p:nvSpPr>
        <p:spPr>
          <a:xfrm xmlns:a="http://schemas.openxmlformats.org/drawingml/2006/main">
            <a:off x="685800" y="5676900"/>
            <a:ext cx="108204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875" b="1" i="0">
                <a:solidFill>
                  <a:srgbClr val="12455E"/>
                </a:solidFill>
                <a:latin typeface="Aptos"/>
                <a:ea typeface="Aptos"/>
                <a:cs typeface="Aptos"/>
              </a:defRPr>
            </a:pPr>
            <a:r>
              <a:rPr sz="1875" b="1" i="0">
                <a:solidFill>
                  <a:srgbClr val="12455E"/>
                </a:solidFill>
                <a:latin typeface="Aptos"/>
                <a:ea typeface="Aptos"/>
                <a:cs typeface="Aptos"/>
              </a:rPr>
              <a:t>Which decisions require league coordination, and which can remain local?</a:t>
            </a:r>
          </a:p>
        </p:txBody>
      </p:sp>
      <p:sp>
        <p:nvSpPr>
          <p:cNvPr id="5" name="">
            <a:extLst xmlns:a="http://schemas.openxmlformats.org/drawingml/2006/main">
              <a:ext uri="{FF2B5EF4-FFF2-40B4-BE49-F238E27FC236}">
                <a16:creationId xmlns:a16="http://schemas.microsoft.com/office/drawing/2014/main" id="{0E2674F4-C906-47AE-B445-262231848B1A}"/>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861D1E61-B3D6-41D4-9527-6087A2D4C68A}"/>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Your Rival Is Also An Input</a:t>
            </a:r>
          </a:p>
        </p:txBody>
      </p:sp>
      <p:sp>
        <p:nvSpPr>
          <p:cNvPr id="7" name="text-5">
            <a:extLst xmlns:a="http://schemas.openxmlformats.org/drawingml/2006/main">
              <a:ext uri="{FF2B5EF4-FFF2-40B4-BE49-F238E27FC236}">
                <a16:creationId xmlns:a16="http://schemas.microsoft.com/office/drawing/2014/main" id="{39E9FABA-2BAA-4740-9860-663999904D96}"/>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a:t>
            </a:r>
          </a:p>
        </p:txBody>
      </p:sp>
    </p:spTree>
    <p:extLst>
      <p:ext uri="{BB962C8B-B14F-4D97-AF65-F5344CB8AC3E}">
        <p14:creationId xmlns:p14="http://schemas.microsoft.com/office/powerpoint/2010/main" val="563707246"/>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2CB82C1F-1A57-4495-98F8-DC4B476EA74B}"/>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LESSON</a:t>
            </a:r>
          </a:p>
        </p:txBody>
      </p:sp>
      <p:sp>
        <p:nvSpPr>
          <p:cNvPr id="2" name="text-1">
            <a:extLst xmlns:a="http://schemas.openxmlformats.org/drawingml/2006/main">
              <a:ext uri="{FF2B5EF4-FFF2-40B4-BE49-F238E27FC236}">
                <a16:creationId xmlns:a16="http://schemas.microsoft.com/office/drawing/2014/main" id="{257D99D3-CEBD-486D-A178-F54C1BFCF57F}"/>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Three models of an owner’s objective</a:t>
            </a:r>
          </a:p>
        </p:txBody>
      </p:sp>
      <p:graphicFrame>
        <p:nvGraphicFramePr>
          <p:cNvPr id="10" name=""/>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3810000"/>
                <a:gridCol w="7010400"/>
              </a:tblGrid>
              <a:tr h="738188">
                <a:tc>
                  <a:txBody>
                    <a:bodyPr lIns="142875" tIns="95250" rIns="142875" bIns="95250">
                      <a:noAutofit/>
                    </a:bodyPr>
                    <a:lstStyle/>
                    <a:p>
                      <a:r>
                        <a:rPr sz="2025" b="1">
                          <a:solidFill>
                            <a:srgbClr val="FFFFFF"/>
                          </a:solidFill>
                          <a:latin typeface="Aptos"/>
                          <a:ea typeface="Aptos"/>
                          <a:cs typeface="Aptos"/>
                        </a:rPr>
                        <a:t>Model</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What guides the choice?</a:t>
                      </a:r>
                    </a:p>
                  </a:txBody>
                  <a:tcPr marL="91440" marR="91440" marT="45720" marB="45720" anchor="ctr">
                    <a:solidFill>
                      <a:srgbClr val="12455E"/>
                    </a:solidFill>
                  </a:tcPr>
                </a:tc>
              </a:tr>
              <a:tr h="738188">
                <a:tc>
                  <a:txBody>
                    <a:bodyPr lIns="142875" tIns="95250" rIns="142875" bIns="95250">
                      <a:noAutofit/>
                    </a:bodyPr>
                    <a:lstStyle/>
                    <a:p>
                      <a:r>
                        <a:rPr sz="2025" b="0">
                          <a:solidFill>
                            <a:srgbClr val="1D2A33"/>
                          </a:solidFill>
                          <a:latin typeface="Aptos"/>
                          <a:ea typeface="Aptos"/>
                          <a:cs typeface="Aptos"/>
                        </a:rPr>
                        <a:t>Profit maximization</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Choose the largest difference between revenue and cost.</a:t>
                      </a:r>
                    </a:p>
                  </a:txBody>
                  <a:tcPr marL="91440" marR="91440" marT="45720" marB="45720" anchor="ctr">
                    <a:solidFill>
                      <a:srgbClr val="F0F5F7"/>
                    </a:solidFill>
                  </a:tcPr>
                </a:tc>
              </a:tr>
              <a:tr h="738188">
                <a:tc>
                  <a:txBody>
                    <a:bodyPr lIns="142875" tIns="95250" rIns="142875" bIns="95250">
                      <a:noAutofit/>
                    </a:bodyPr>
                    <a:lstStyle/>
                    <a:p>
                      <a:r>
                        <a:rPr sz="2025" b="0">
                          <a:solidFill>
                            <a:srgbClr val="1D2A33"/>
                          </a:solidFill>
                          <a:latin typeface="Aptos"/>
                          <a:ea typeface="Aptos"/>
                          <a:cs typeface="Aptos"/>
                        </a:rPr>
                        <a:t>Constrained win maximization</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Seek the most wins consistent with a financial limit.</a:t>
                      </a:r>
                    </a:p>
                  </a:txBody>
                  <a:tcPr marL="91440" marR="91440" marT="45720" marB="45720" anchor="ctr">
                    <a:solidFill>
                      <a:srgbClr val="FFFFFF"/>
                    </a:solidFill>
                  </a:tcPr>
                </a:tc>
              </a:tr>
              <a:tr h="738188">
                <a:tc>
                  <a:txBody>
                    <a:bodyPr lIns="142875" tIns="95250" rIns="142875" bIns="95250">
                      <a:noAutofit/>
                    </a:bodyPr>
                    <a:lstStyle/>
                    <a:p>
                      <a:r>
                        <a:rPr sz="2025" b="0">
                          <a:solidFill>
                            <a:srgbClr val="1D2A33"/>
                          </a:solidFill>
                          <a:latin typeface="Aptos"/>
                          <a:ea typeface="Aptos"/>
                          <a:cs typeface="Aptos"/>
                        </a:rPr>
                        <a:t>Hybrid objective</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Weigh financial returns and the owner’s private value of winning.</a:t>
                      </a:r>
                    </a:p>
                  </a:txBody>
                  <a:tcPr marL="91440" marR="91440" marT="45720" marB="45720" anchor="ctr">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7F0E29F5-1B2B-4839-A245-C006CB74FC71}"/>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r>
              <a:t/>
            </a:r>
          </a:p>
        </p:txBody>
      </p:sp>
      <p:sp>
        <p:nvSpPr>
          <p:cNvPr id="5" name="">
            <a:extLst xmlns:a="http://schemas.openxmlformats.org/drawingml/2006/main">
              <a:ext uri="{FF2B5EF4-FFF2-40B4-BE49-F238E27FC236}">
                <a16:creationId xmlns:a16="http://schemas.microsoft.com/office/drawing/2014/main" id="{15FB6FF7-3C50-45FE-AF08-8928FCA74CF1}"/>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E9834D1E-0D41-4660-8D9C-1AE6B143F550}"/>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Is A Team Trying To Maximize?</a:t>
            </a:r>
          </a:p>
        </p:txBody>
      </p:sp>
      <p:sp>
        <p:nvSpPr>
          <p:cNvPr id="7" name="text-5">
            <a:extLst xmlns:a="http://schemas.openxmlformats.org/drawingml/2006/main">
              <a:ext uri="{FF2B5EF4-FFF2-40B4-BE49-F238E27FC236}">
                <a16:creationId xmlns:a16="http://schemas.microsoft.com/office/drawing/2014/main" id="{E4671476-2046-448E-98A3-8D7A3B0F26F7}"/>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4</a:t>
            </a:r>
          </a:p>
        </p:txBody>
      </p:sp>
    </p:spTree>
    <p:extLst>
      <p:ext uri="{BB962C8B-B14F-4D97-AF65-F5344CB8AC3E}">
        <p14:creationId xmlns:p14="http://schemas.microsoft.com/office/powerpoint/2010/main" val="240332108"/>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981DE74C-2DC3-460D-9EA6-34B19836873C}"/>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LESSON</a:t>
            </a:r>
          </a:p>
        </p:txBody>
      </p:sp>
      <p:sp>
        <p:nvSpPr>
          <p:cNvPr id="2" name="text-1">
            <a:extLst xmlns:a="http://schemas.openxmlformats.org/drawingml/2006/main">
              <a:ext uri="{FF2B5EF4-FFF2-40B4-BE49-F238E27FC236}">
                <a16:creationId xmlns:a16="http://schemas.microsoft.com/office/drawing/2014/main" id="{F0D6C384-6682-429A-AF6F-A350312FFABB}"/>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Can payroll tell us what the owner wants?</a:t>
            </a:r>
          </a:p>
        </p:txBody>
      </p:sp>
      <p:sp>
        <p:nvSpPr>
          <p:cNvPr id="3" name="text-2">
            <a:extLst xmlns:a="http://schemas.openxmlformats.org/drawingml/2006/main">
              <a:ext uri="{FF2B5EF4-FFF2-40B4-BE49-F238E27FC236}">
                <a16:creationId xmlns:a16="http://schemas.microsoft.com/office/drawing/2014/main" id="{69722793-E3A9-4DF7-BC32-562C3E03FBE8}"/>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High spending can reflect a strong financial return to improvement.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Low spending can reflect a constraint, a weak current opportunity, or investment in future seasons.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To distinguish owner objectives, compare choices under similar opportunities and constraints.</a:t>
            </a:r>
          </a:p>
        </p:txBody>
      </p:sp>
      <p:sp>
        <p:nvSpPr>
          <p:cNvPr id="4" name="">
            <a:extLst xmlns:a="http://schemas.openxmlformats.org/drawingml/2006/main">
              <a:ext uri="{FF2B5EF4-FFF2-40B4-BE49-F238E27FC236}">
                <a16:creationId xmlns:a16="http://schemas.microsoft.com/office/drawing/2014/main" id="{EE342003-CF88-44A3-89B7-A0FAE84F9005}"/>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5A54D49F-1ADF-411D-8982-70C58E181572}"/>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Is A Team Trying To Maximize?</a:t>
            </a:r>
          </a:p>
        </p:txBody>
      </p:sp>
      <p:sp>
        <p:nvSpPr>
          <p:cNvPr id="6" name="text-5">
            <a:extLst xmlns:a="http://schemas.openxmlformats.org/drawingml/2006/main">
              <a:ext uri="{FF2B5EF4-FFF2-40B4-BE49-F238E27FC236}">
                <a16:creationId xmlns:a16="http://schemas.microsoft.com/office/drawing/2014/main" id="{FDDD2936-1B4E-4AC3-B257-CB58C5B33922}"/>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5</a:t>
            </a:r>
          </a:p>
        </p:txBody>
      </p:sp>
    </p:spTree>
    <p:extLst>
      <p:ext uri="{BB962C8B-B14F-4D97-AF65-F5344CB8AC3E}">
        <p14:creationId xmlns:p14="http://schemas.microsoft.com/office/powerpoint/2010/main" val="1455332594"/>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B3C7FC96-9287-4B22-9429-3172727D6F6A}"/>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LESSON</a:t>
            </a:r>
          </a:p>
        </p:txBody>
      </p:sp>
      <p:sp>
        <p:nvSpPr>
          <p:cNvPr id="2" name="text-1">
            <a:extLst xmlns:a="http://schemas.openxmlformats.org/drawingml/2006/main">
              <a:ext uri="{FF2B5EF4-FFF2-40B4-BE49-F238E27FC236}">
                <a16:creationId xmlns:a16="http://schemas.microsoft.com/office/drawing/2014/main" id="{23AA7278-443E-4619-85C1-F44B4453596F}"/>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Teams buy inputs and choose expected quality</a:t>
            </a:r>
          </a:p>
        </p:txBody>
      </p:sp>
      <p:sp>
        <p:nvSpPr>
          <p:cNvPr id="3" name="text-2">
            <a:extLst xmlns:a="http://schemas.openxmlformats.org/drawingml/2006/main">
              <a:ext uri="{FF2B5EF4-FFF2-40B4-BE49-F238E27FC236}">
                <a16:creationId xmlns:a16="http://schemas.microsoft.com/office/drawing/2014/main" id="{2C7B42C7-B40E-439D-B8D3-BC9513AB87CE}"/>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Talent, coaching, scouting, and development raise the chance of winning.</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Monetary marginal revenue is the extra revenue expected from an improvement.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Marginal cost is the extra cost of obtaining that improvement.</a:t>
            </a:r>
          </a:p>
        </p:txBody>
      </p:sp>
      <p:sp>
        <p:nvSpPr>
          <p:cNvPr id="4" name="text-3">
            <a:extLst xmlns:a="http://schemas.openxmlformats.org/drawingml/2006/main">
              <a:ext uri="{FF2B5EF4-FFF2-40B4-BE49-F238E27FC236}">
                <a16:creationId xmlns:a16="http://schemas.microsoft.com/office/drawing/2014/main" id="{548ADBCB-52DC-4AE0-BD93-AB63ADF703E6}"/>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Profit-oriented choice: monetary MR = MC.</a:t>
            </a:r>
          </a:p>
        </p:txBody>
      </p:sp>
      <p:sp>
        <p:nvSpPr>
          <p:cNvPr id="5" name="">
            <a:extLst xmlns:a="http://schemas.openxmlformats.org/drawingml/2006/main">
              <a:ext uri="{FF2B5EF4-FFF2-40B4-BE49-F238E27FC236}">
                <a16:creationId xmlns:a16="http://schemas.microsoft.com/office/drawing/2014/main" id="{07DF8D36-3897-456E-9314-2BE17FF66B54}"/>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6CC3B102-7BAC-43A4-95D9-815BC506077E}"/>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The Marginal Value And Cost Of Expected Wins</a:t>
            </a:r>
          </a:p>
        </p:txBody>
      </p:sp>
      <p:sp>
        <p:nvSpPr>
          <p:cNvPr id="7" name="text-6">
            <a:extLst xmlns:a="http://schemas.openxmlformats.org/drawingml/2006/main">
              <a:ext uri="{FF2B5EF4-FFF2-40B4-BE49-F238E27FC236}">
                <a16:creationId xmlns:a16="http://schemas.microsoft.com/office/drawing/2014/main" id="{2DFCBA36-E1DD-484F-B782-FF17D33C0968}"/>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6</a:t>
            </a:r>
          </a:p>
        </p:txBody>
      </p:sp>
    </p:spTree>
    <p:extLst>
      <p:ext uri="{BB962C8B-B14F-4D97-AF65-F5344CB8AC3E}">
        <p14:creationId xmlns:p14="http://schemas.microsoft.com/office/powerpoint/2010/main" val="2086827336"/>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69785AFB-828F-4533-AD79-AE22CAD5266B}"/>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LESSON</a:t>
            </a:r>
          </a:p>
        </p:txBody>
      </p:sp>
      <p:sp>
        <p:nvSpPr>
          <p:cNvPr id="2" name="text-1">
            <a:extLst xmlns:a="http://schemas.openxmlformats.org/drawingml/2006/main">
              <a:ext uri="{FF2B5EF4-FFF2-40B4-BE49-F238E27FC236}">
                <a16:creationId xmlns:a16="http://schemas.microsoft.com/office/drawing/2014/main" id="{A79CAEF7-5BC1-4A39-8958-FAB21F1388FA}"/>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Figure 7.2: Two reasons to choose more quality</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6621463f89c84a6e"/>
          <a:stretch xmlns:a="http://schemas.openxmlformats.org/drawingml/2006/main"/>
        </p:blipFill>
        <p:spPr>
          <a:xfrm xmlns:a="http://schemas.openxmlformats.org/drawingml/2006/main">
            <a:off x="1904686" y="1657350"/>
            <a:ext cx="8382628" cy="3943350"/>
          </a:xfrm>
          <a:prstGeom xmlns:a="http://schemas.openxmlformats.org/drawingml/2006/main" prst="rect">
            <a:avLst/>
          </a:prstGeom>
        </p:spPr>
      </p:pic>
      <p:sp>
        <p:nvSpPr>
          <p:cNvPr id="4" name="text-2">
            <a:extLst xmlns:a="http://schemas.openxmlformats.org/drawingml/2006/main">
              <a:ext uri="{FF2B5EF4-FFF2-40B4-BE49-F238E27FC236}">
                <a16:creationId xmlns:a16="http://schemas.microsoft.com/office/drawing/2014/main" id="{1255B8DC-5358-4B85-97FD-29AEB20336C7}"/>
              </a:ext>
            </a:extLst>
          </p:cNvPr>
          <p:cNvSpPr>
            <a:spLocks xmlns:a="http://schemas.openxmlformats.org/drawingml/2006/main" noGrp="1"/>
          </p:cNvSpPr>
          <p:nvPr/>
        </p:nvSpPr>
        <p:spPr>
          <a:xfrm xmlns:a="http://schemas.openxmlformats.org/drawingml/2006/main">
            <a:off x="685800" y="5676900"/>
            <a:ext cx="108204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875" b="1" i="0">
                <a:solidFill>
                  <a:srgbClr val="12455E"/>
                </a:solidFill>
                <a:latin typeface="Aptos"/>
                <a:ea typeface="Aptos"/>
                <a:cs typeface="Aptos"/>
              </a:defRPr>
            </a:pPr>
            <a:r>
              <a:rPr sz="1875" b="1" i="0">
                <a:solidFill>
                  <a:srgbClr val="12455E"/>
                </a:solidFill>
                <a:latin typeface="Aptos"/>
                <a:ea typeface="Aptos"/>
                <a:cs typeface="Aptos"/>
              </a:rPr>
              <a:t>Left: private owner benefits. Right: different monetary revenue opportunities.</a:t>
            </a:r>
          </a:p>
        </p:txBody>
      </p:sp>
      <p:sp>
        <p:nvSpPr>
          <p:cNvPr id="5" name="">
            <a:extLst xmlns:a="http://schemas.openxmlformats.org/drawingml/2006/main">
              <a:ext uri="{FF2B5EF4-FFF2-40B4-BE49-F238E27FC236}">
                <a16:creationId xmlns:a16="http://schemas.microsoft.com/office/drawing/2014/main" id="{C7B4A9E5-ADF5-4C93-867C-45BE6801CAF3}"/>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F32EFD25-A76C-476B-9982-CEA949FF04E1}"/>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The Marginal Value And Cost Of Expected Wins</a:t>
            </a:r>
          </a:p>
        </p:txBody>
      </p:sp>
      <p:sp>
        <p:nvSpPr>
          <p:cNvPr id="7" name="text-5">
            <a:extLst xmlns:a="http://schemas.openxmlformats.org/drawingml/2006/main">
              <a:ext uri="{FF2B5EF4-FFF2-40B4-BE49-F238E27FC236}">
                <a16:creationId xmlns:a16="http://schemas.microsoft.com/office/drawing/2014/main" id="{A58BCF1A-28A0-41D1-B8B0-8DAB732D0AB6}"/>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7</a:t>
            </a:r>
          </a:p>
        </p:txBody>
      </p:sp>
    </p:spTree>
    <p:extLst>
      <p:ext uri="{BB962C8B-B14F-4D97-AF65-F5344CB8AC3E}">
        <p14:creationId xmlns:p14="http://schemas.microsoft.com/office/powerpoint/2010/main" val="403829605"/>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24696FDF-8249-4AED-BF99-6E9B7859C842}"/>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LESSON</a:t>
            </a:r>
          </a:p>
        </p:txBody>
      </p:sp>
      <p:sp>
        <p:nvSpPr>
          <p:cNvPr id="2" name="text-1">
            <a:extLst xmlns:a="http://schemas.openxmlformats.org/drawingml/2006/main">
              <a:ext uri="{FF2B5EF4-FFF2-40B4-BE49-F238E27FC236}">
                <a16:creationId xmlns:a16="http://schemas.microsoft.com/office/drawing/2014/main" id="{9CFE31F4-9C6C-404A-BFBF-AE13FAD5EF04}"/>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What changes the monetary return to a win?</a:t>
            </a:r>
          </a:p>
        </p:txBody>
      </p:sp>
      <p:sp>
        <p:nvSpPr>
          <p:cNvPr id="3" name="text-2">
            <a:extLst xmlns:a="http://schemas.openxmlformats.org/drawingml/2006/main">
              <a:ext uri="{FF2B5EF4-FFF2-40B4-BE49-F238E27FC236}">
                <a16:creationId xmlns:a16="http://schemas.microsoft.com/office/drawing/2014/main" id="{C6347107-009A-4F02-80F7-EA211DFF97DA}"/>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Market reach and brand affect the number of potential customers.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Capacity, contracts, and revenue rules affect how much additional demand the team can earn and keep.</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Standings position affects whether improvement opens a valuable postseason opportunity.</a:t>
            </a:r>
          </a:p>
        </p:txBody>
      </p:sp>
      <p:sp>
        <p:nvSpPr>
          <p:cNvPr id="4" name="">
            <a:extLst xmlns:a="http://schemas.openxmlformats.org/drawingml/2006/main">
              <a:ext uri="{FF2B5EF4-FFF2-40B4-BE49-F238E27FC236}">
                <a16:creationId xmlns:a16="http://schemas.microsoft.com/office/drawing/2014/main" id="{62C2D11C-AC07-4B11-8406-DEEB77023CF3}"/>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86AFB747-63AC-4EA0-8249-5C0F11141290}"/>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Market Size Matters—But Not By Itself</a:t>
            </a:r>
          </a:p>
        </p:txBody>
      </p:sp>
      <p:sp>
        <p:nvSpPr>
          <p:cNvPr id="6" name="text-5">
            <a:extLst xmlns:a="http://schemas.openxmlformats.org/drawingml/2006/main">
              <a:ext uri="{FF2B5EF4-FFF2-40B4-BE49-F238E27FC236}">
                <a16:creationId xmlns:a16="http://schemas.microsoft.com/office/drawing/2014/main" id="{4A4EF6E2-54F7-42CD-AD13-E5CBECDFC59E}"/>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8</a:t>
            </a:r>
          </a:p>
        </p:txBody>
      </p:sp>
    </p:spTree>
    <p:extLst>
      <p:ext uri="{BB962C8B-B14F-4D97-AF65-F5344CB8AC3E}">
        <p14:creationId xmlns:p14="http://schemas.microsoft.com/office/powerpoint/2010/main" val="760596881"/>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A44822A4-27C5-4373-A490-EE0DC12C241A}"/>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CASE DISCUSSION</a:t>
            </a:r>
          </a:p>
        </p:txBody>
      </p:sp>
      <p:sp>
        <p:nvSpPr>
          <p:cNvPr id="2" name="text-1">
            <a:extLst xmlns:a="http://schemas.openxmlformats.org/drawingml/2006/main">
              <a:ext uri="{FF2B5EF4-FFF2-40B4-BE49-F238E27FC236}">
                <a16:creationId xmlns:a16="http://schemas.microsoft.com/office/drawing/2014/main" id="{7EDE1C98-543D-4BD4-91DD-88B480F1BCBE}"/>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Yankees versus Royals: the situation matters</a:t>
            </a:r>
          </a:p>
        </p:txBody>
      </p:sp>
      <p:sp>
        <p:nvSpPr>
          <p:cNvPr id="3" name="text-2">
            <a:extLst xmlns:a="http://schemas.openxmlformats.org/drawingml/2006/main">
              <a:ext uri="{FF2B5EF4-FFF2-40B4-BE49-F238E27FC236}">
                <a16:creationId xmlns:a16="http://schemas.microsoft.com/office/drawing/2014/main" id="{3ED90192-8A4A-431C-A59B-7DFAEABAD5CA}"/>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large market can support greater revenue from sustained success.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smaller-market club near a postseason threshold may have a particularly valuable opportunity.</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Compare the next improvement in each situation, rather than claiming every Yankees win is worth more.</a:t>
            </a:r>
          </a:p>
        </p:txBody>
      </p:sp>
      <p:sp>
        <p:nvSpPr>
          <p:cNvPr id="4" name="">
            <a:extLst xmlns:a="http://schemas.openxmlformats.org/drawingml/2006/main">
              <a:ext uri="{FF2B5EF4-FFF2-40B4-BE49-F238E27FC236}">
                <a16:creationId xmlns:a16="http://schemas.microsoft.com/office/drawing/2014/main" id="{E1BF6C24-92D1-4522-B8B0-FBF1795B5C90}"/>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E0A15851-E2AC-47E0-A94D-3D76F2851584}"/>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Market Size Matters—But Not By Itself</a:t>
            </a:r>
          </a:p>
        </p:txBody>
      </p:sp>
      <p:sp>
        <p:nvSpPr>
          <p:cNvPr id="6" name="text-5">
            <a:extLst xmlns:a="http://schemas.openxmlformats.org/drawingml/2006/main">
              <a:ext uri="{FF2B5EF4-FFF2-40B4-BE49-F238E27FC236}">
                <a16:creationId xmlns:a16="http://schemas.microsoft.com/office/drawing/2014/main" id="{F88B7F22-059C-4B7A-BAE8-610ECB934F9C}"/>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9</a:t>
            </a:r>
          </a:p>
        </p:txBody>
      </p:sp>
    </p:spTree>
    <p:extLst>
      <p:ext uri="{BB962C8B-B14F-4D97-AF65-F5344CB8AC3E}">
        <p14:creationId xmlns:p14="http://schemas.microsoft.com/office/powerpoint/2010/main" val="1179712741"/>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5B138EB0-F91F-48E7-A0F4-A2C90202B066}"/>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LESSON</a:t>
            </a:r>
          </a:p>
        </p:txBody>
      </p:sp>
      <p:sp>
        <p:nvSpPr>
          <p:cNvPr id="2" name="text-1">
            <a:extLst xmlns:a="http://schemas.openxmlformats.org/drawingml/2006/main">
              <a:ext uri="{FF2B5EF4-FFF2-40B4-BE49-F238E27FC236}">
                <a16:creationId xmlns:a16="http://schemas.microsoft.com/office/drawing/2014/main" id="{CD2376AC-0BD5-4EA9-8B0B-E7671BE77833}"/>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 deadline trade exchanges benefits across time</a:t>
            </a:r>
          </a:p>
        </p:txBody>
      </p:sp>
      <p:sp>
        <p:nvSpPr>
          <p:cNvPr id="3" name="text-2">
            <a:extLst xmlns:a="http://schemas.openxmlformats.org/drawingml/2006/main">
              <a:ext uri="{FF2B5EF4-FFF2-40B4-BE49-F238E27FC236}">
                <a16:creationId xmlns:a16="http://schemas.microsoft.com/office/drawing/2014/main" id="{6934496E-70B9-442C-B773-21555CB36AFA}"/>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Postseason option value is the expected benefit from reaching or advancing in the playoffs.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rental player can help now, while a prospect may supply several lower-salary future seasons.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comparison depends on timing, contract control, development risk, and the value of future wins.</a:t>
            </a:r>
          </a:p>
        </p:txBody>
      </p:sp>
      <p:sp>
        <p:nvSpPr>
          <p:cNvPr id="4" name="">
            <a:extLst xmlns:a="http://schemas.openxmlformats.org/drawingml/2006/main">
              <a:ext uri="{FF2B5EF4-FFF2-40B4-BE49-F238E27FC236}">
                <a16:creationId xmlns:a16="http://schemas.microsoft.com/office/drawing/2014/main" id="{7A2D8867-8930-4E91-AF68-978EB1116CE1}"/>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1D8DB7E4-F4B9-4765-A98C-1960B4E2B244}"/>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When Is A Win Worth The Most?</a:t>
            </a:r>
          </a:p>
        </p:txBody>
      </p:sp>
      <p:sp>
        <p:nvSpPr>
          <p:cNvPr id="6" name="text-5">
            <a:extLst xmlns:a="http://schemas.openxmlformats.org/drawingml/2006/main">
              <a:ext uri="{FF2B5EF4-FFF2-40B4-BE49-F238E27FC236}">
                <a16:creationId xmlns:a16="http://schemas.microsoft.com/office/drawing/2014/main" id="{A5772C89-406E-4ED6-B5A4-E4A4310730D1}"/>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10</a:t>
            </a:r>
          </a:p>
        </p:txBody>
      </p:sp>
    </p:spTree>
    <p:extLst>
      <p:ext uri="{BB962C8B-B14F-4D97-AF65-F5344CB8AC3E}">
        <p14:creationId xmlns:p14="http://schemas.microsoft.com/office/powerpoint/2010/main" val="606627742"/>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F17CE8AB-DFFC-404D-A6A2-8793FDFF2AB7}"/>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LESSON</a:t>
            </a:r>
          </a:p>
        </p:txBody>
      </p:sp>
      <p:sp>
        <p:nvSpPr>
          <p:cNvPr id="2" name="text-1">
            <a:extLst xmlns:a="http://schemas.openxmlformats.org/drawingml/2006/main">
              <a:ext uri="{FF2B5EF4-FFF2-40B4-BE49-F238E27FC236}">
                <a16:creationId xmlns:a16="http://schemas.microsoft.com/office/drawing/2014/main" id="{4ADE9C83-77D5-4703-8945-802B902FE7D3}"/>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Four financial flows during a period</a:t>
            </a:r>
          </a:p>
        </p:txBody>
      </p:sp>
      <p:graphicFrame>
        <p:nvGraphicFramePr>
          <p:cNvPr id="10" name=""/>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3286125"/>
                <a:gridCol w="7534275"/>
              </a:tblGrid>
              <a:tr h="590550">
                <a:tc>
                  <a:txBody>
                    <a:bodyPr lIns="142875" tIns="95250" rIns="142875" bIns="95250">
                      <a:noAutofit/>
                    </a:bodyPr>
                    <a:lstStyle/>
                    <a:p>
                      <a:r>
                        <a:rPr sz="2025" b="1">
                          <a:solidFill>
                            <a:srgbClr val="FFFFFF"/>
                          </a:solidFill>
                          <a:latin typeface="Aptos"/>
                          <a:ea typeface="Aptos"/>
                          <a:cs typeface="Aptos"/>
                        </a:rPr>
                        <a:t>Measure</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Meaning</a:t>
                      </a:r>
                    </a:p>
                  </a:txBody>
                  <a:tcPr marL="91440" marR="91440" marT="45720" marB="45720" anchor="ctr">
                    <a:solidFill>
                      <a:srgbClr val="12455E"/>
                    </a:solidFill>
                  </a:tcPr>
                </a:tc>
              </a:tr>
              <a:tr h="590550">
                <a:tc>
                  <a:txBody>
                    <a:bodyPr lIns="142875" tIns="95250" rIns="142875" bIns="95250">
                      <a:noAutofit/>
                    </a:bodyPr>
                    <a:lstStyle/>
                    <a:p>
                      <a:r>
                        <a:rPr sz="2025" b="0">
                          <a:solidFill>
                            <a:srgbClr val="1D2A33"/>
                          </a:solidFill>
                          <a:latin typeface="Aptos"/>
                          <a:ea typeface="Aptos"/>
                          <a:cs typeface="Aptos"/>
                        </a:rPr>
                        <a:t>Revenue</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Money recognized from team operations.</a:t>
                      </a:r>
                    </a:p>
                  </a:txBody>
                  <a:tcPr marL="91440" marR="91440" marT="45720" marB="45720" anchor="ctr">
                    <a:solidFill>
                      <a:srgbClr val="F0F5F7"/>
                    </a:solidFill>
                  </a:tcPr>
                </a:tc>
              </a:tr>
              <a:tr h="590550">
                <a:tc>
                  <a:txBody>
                    <a:bodyPr lIns="142875" tIns="95250" rIns="142875" bIns="95250">
                      <a:noAutofit/>
                    </a:bodyPr>
                    <a:lstStyle/>
                    <a:p>
                      <a:r>
                        <a:rPr sz="2025" b="0">
                          <a:solidFill>
                            <a:srgbClr val="1D2A33"/>
                          </a:solidFill>
                          <a:latin typeface="Aptos"/>
                          <a:ea typeface="Aptos"/>
                          <a:cs typeface="Aptos"/>
                        </a:rPr>
                        <a:t>Operating income</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Operating revenue minus operating expenses.</a:t>
                      </a:r>
                    </a:p>
                  </a:txBody>
                  <a:tcPr marL="91440" marR="91440" marT="45720" marB="45720" anchor="ctr">
                    <a:solidFill>
                      <a:srgbClr val="FFFFFF"/>
                    </a:solidFill>
                  </a:tcPr>
                </a:tc>
              </a:tr>
              <a:tr h="590550">
                <a:tc>
                  <a:txBody>
                    <a:bodyPr lIns="142875" tIns="95250" rIns="142875" bIns="95250">
                      <a:noAutofit/>
                    </a:bodyPr>
                    <a:lstStyle/>
                    <a:p>
                      <a:r>
                        <a:rPr sz="2025" b="0">
                          <a:solidFill>
                            <a:srgbClr val="1D2A33"/>
                          </a:solidFill>
                          <a:latin typeface="Aptos"/>
                          <a:ea typeface="Aptos"/>
                          <a:cs typeface="Aptos"/>
                        </a:rPr>
                        <a:t>Net income</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Income including non-operating items.</a:t>
                      </a:r>
                    </a:p>
                  </a:txBody>
                  <a:tcPr marL="91440" marR="91440" marT="45720" marB="45720" anchor="ctr">
                    <a:solidFill>
                      <a:srgbClr val="F0F5F7"/>
                    </a:solidFill>
                  </a:tcPr>
                </a:tc>
              </a:tr>
              <a:tr h="590550">
                <a:tc>
                  <a:txBody>
                    <a:bodyPr lIns="142875" tIns="95250" rIns="142875" bIns="95250">
                      <a:noAutofit/>
                    </a:bodyPr>
                    <a:lstStyle/>
                    <a:p>
                      <a:r>
                        <a:rPr sz="2025" b="0">
                          <a:solidFill>
                            <a:srgbClr val="1D2A33"/>
                          </a:solidFill>
                          <a:latin typeface="Aptos"/>
                          <a:ea typeface="Aptos"/>
                          <a:cs typeface="Aptos"/>
                        </a:rPr>
                        <a:t>Cash flow</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Actual cash received and paid, classified by activity.</a:t>
                      </a:r>
                    </a:p>
                  </a:txBody>
                  <a:tcPr marL="91440" marR="91440" marT="45720" marB="45720" anchor="ctr">
                    <a:solidFill>
                      <a:srgbClr val="FFFFFF"/>
                    </a:solidFill>
                  </a:tcPr>
                </a:tc>
              </a:tr>
            </a:tbl>
          </a:graphicData>
        </a:graphic>
      </p:graphicFrame>
      <p:sp>
        <p:nvSpPr>
          <p:cNvPr id="4" name="text-2">
            <a:extLst xmlns:a="http://schemas.openxmlformats.org/drawingml/2006/main">
              <a:ext uri="{FF2B5EF4-FFF2-40B4-BE49-F238E27FC236}">
                <a16:creationId xmlns:a16="http://schemas.microsoft.com/office/drawing/2014/main" id="{9B17515B-2DD7-4A07-98EA-62246AB31288}"/>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r>
              <a:t/>
            </a:r>
          </a:p>
        </p:txBody>
      </p:sp>
      <p:sp>
        <p:nvSpPr>
          <p:cNvPr id="5" name="">
            <a:extLst xmlns:a="http://schemas.openxmlformats.org/drawingml/2006/main">
              <a:ext uri="{FF2B5EF4-FFF2-40B4-BE49-F238E27FC236}">
                <a16:creationId xmlns:a16="http://schemas.microsoft.com/office/drawing/2014/main" id="{FD52D732-7AFF-4CA9-BD45-124B36F87861}"/>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DDF0942F-9F58-4307-9D00-756324AB456C}"/>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A Flow Is Not A Stock</a:t>
            </a:r>
          </a:p>
        </p:txBody>
      </p:sp>
      <p:sp>
        <p:nvSpPr>
          <p:cNvPr id="7" name="text-5">
            <a:extLst xmlns:a="http://schemas.openxmlformats.org/drawingml/2006/main">
              <a:ext uri="{FF2B5EF4-FFF2-40B4-BE49-F238E27FC236}">
                <a16:creationId xmlns:a16="http://schemas.microsoft.com/office/drawing/2014/main" id="{1E686EC7-17DF-4B8B-966C-A37FD85841DE}"/>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11</a:t>
            </a:r>
          </a:p>
        </p:txBody>
      </p:sp>
    </p:spTree>
    <p:extLst>
      <p:ext uri="{BB962C8B-B14F-4D97-AF65-F5344CB8AC3E}">
        <p14:creationId xmlns:p14="http://schemas.microsoft.com/office/powerpoint/2010/main" val="2018168371"/>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4FB0D71A-8F29-4F7F-A53A-E1AA7FE89433}"/>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LESSON</a:t>
            </a:r>
          </a:p>
        </p:txBody>
      </p:sp>
      <p:sp>
        <p:nvSpPr>
          <p:cNvPr id="2" name="text-1">
            <a:extLst xmlns:a="http://schemas.openxmlformats.org/drawingml/2006/main">
              <a:ext uri="{FF2B5EF4-FFF2-40B4-BE49-F238E27FC236}">
                <a16:creationId xmlns:a16="http://schemas.microsoft.com/office/drawing/2014/main" id="{CDFD9F2F-C265-4D30-BFCB-AFFFFAE07170}"/>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An asset estimate and an observed sale</a:t>
            </a:r>
          </a:p>
        </p:txBody>
      </p:sp>
      <p:graphicFrame>
        <p:nvGraphicFramePr>
          <p:cNvPr id="10" name=""/>
          <p:cNvGraphicFramePr/>
          <p:nvPr/>
        </p:nvGraphicFramePr>
        <p:xfrm>
          <a:off xmlns:a="http://schemas.openxmlformats.org/drawingml/2006/main" x="685800" y="1809750"/>
          <a:ext xmlns:a="http://schemas.openxmlformats.org/drawingml/2006/main" cx="10820400" cy="2571750"/>
        </p:xfrm>
        <a:graphic xmlns:a="http://schemas.openxmlformats.org/drawingml/2006/main">
          <a:graphicData uri="http://schemas.openxmlformats.org/drawingml/2006/table">
            <a:tbl>
              <a:tblPr/>
              <a:tblGrid>
                <a:gridCol w="3524250"/>
                <a:gridCol w="7296150"/>
              </a:tblGrid>
              <a:tr h="857250">
                <a:tc>
                  <a:txBody>
                    <a:bodyPr lIns="142875" tIns="95250" rIns="142875" bIns="95250">
                      <a:noAutofit/>
                    </a:bodyPr>
                    <a:lstStyle/>
                    <a:p>
                      <a:r>
                        <a:rPr sz="2025" b="1">
                          <a:solidFill>
                            <a:srgbClr val="FFFFFF"/>
                          </a:solidFill>
                          <a:latin typeface="Aptos"/>
                          <a:ea typeface="Aptos"/>
                          <a:cs typeface="Aptos"/>
                        </a:rPr>
                        <a:t>Measure</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What it tells us</a:t>
                      </a:r>
                    </a:p>
                  </a:txBody>
                  <a:tcPr marL="91440" marR="91440" marT="45720" marB="45720" anchor="ctr">
                    <a:solidFill>
                      <a:srgbClr val="12455E"/>
                    </a:solidFill>
                  </a:tcPr>
                </a:tc>
              </a:tr>
              <a:tr h="857250">
                <a:tc>
                  <a:txBody>
                    <a:bodyPr lIns="142875" tIns="95250" rIns="142875" bIns="95250">
                      <a:noAutofit/>
                    </a:bodyPr>
                    <a:lstStyle/>
                    <a:p>
                      <a:r>
                        <a:rPr sz="2025" b="0">
                          <a:solidFill>
                            <a:srgbClr val="1D2A33"/>
                          </a:solidFill>
                          <a:latin typeface="Aptos"/>
                          <a:ea typeface="Aptos"/>
                          <a:cs typeface="Aptos"/>
                        </a:rPr>
                        <a:t>Franchise-value estimate</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An estimate of specified ownership assets at a date.</a:t>
                      </a:r>
                    </a:p>
                  </a:txBody>
                  <a:tcPr marL="91440" marR="91440" marT="45720" marB="45720" anchor="ctr">
                    <a:solidFill>
                      <a:srgbClr val="F0F5F7"/>
                    </a:solidFill>
                  </a:tcPr>
                </a:tc>
              </a:tr>
              <a:tr h="857250">
                <a:tc>
                  <a:txBody>
                    <a:bodyPr lIns="142875" tIns="95250" rIns="142875" bIns="95250">
                      <a:noAutofit/>
                    </a:bodyPr>
                    <a:lstStyle/>
                    <a:p>
                      <a:r>
                        <a:rPr sz="2025" b="0">
                          <a:solidFill>
                            <a:srgbClr val="1D2A33"/>
                          </a:solidFill>
                          <a:latin typeface="Aptos"/>
                          <a:ea typeface="Aptos"/>
                          <a:cs typeface="Aptos"/>
                        </a:rPr>
                        <a:t>Transaction price</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The price of an actual transfer of specified ownership rights.</a:t>
                      </a:r>
                    </a:p>
                  </a:txBody>
                  <a:tcPr marL="91440" marR="91440" marT="45720" marB="45720" anchor="ctr">
                    <a:solidFill>
                      <a:srgbClr val="FFFFFF"/>
                    </a:solidFill>
                  </a:tcPr>
                </a:tc>
              </a:tr>
            </a:tbl>
          </a:graphicData>
        </a:graphic>
      </p:graphicFrame>
      <p:sp>
        <p:nvSpPr>
          <p:cNvPr id="4" name="text-2">
            <a:extLst xmlns:a="http://schemas.openxmlformats.org/drawingml/2006/main">
              <a:ext uri="{FF2B5EF4-FFF2-40B4-BE49-F238E27FC236}">
                <a16:creationId xmlns:a16="http://schemas.microsoft.com/office/drawing/2014/main" id="{A345DAC8-726C-4504-B77F-9859C6BA1563}"/>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2455E"/>
                </a:solidFill>
                <a:latin typeface="Aptos"/>
                <a:ea typeface="Aptos"/>
                <a:cs typeface="Aptos"/>
              </a:defRPr>
            </a:pPr>
            <a:r>
              <a:rPr sz="2250" b="0" i="0">
                <a:solidFill>
                  <a:srgbClr val="12455E"/>
                </a:solidFill>
                <a:latin typeface="Aptos"/>
                <a:ea typeface="Aptos"/>
                <a:cs typeface="Aptos"/>
              </a:rPr>
              <a:t>Asset value reflects expected future benefits of ownership.</a:t>
            </a:r>
          </a:p>
        </p:txBody>
      </p:sp>
      <p:sp>
        <p:nvSpPr>
          <p:cNvPr id="5" name="">
            <a:extLst xmlns:a="http://schemas.openxmlformats.org/drawingml/2006/main">
              <a:ext uri="{FF2B5EF4-FFF2-40B4-BE49-F238E27FC236}">
                <a16:creationId xmlns:a16="http://schemas.microsoft.com/office/drawing/2014/main" id="{AC97F204-2227-4ECA-B3DF-6D08FD35BA02}"/>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D7B0A40E-4E93-48BA-949B-E5D4EB5B7508}"/>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A Flow Is Not A Stock</a:t>
            </a:r>
          </a:p>
        </p:txBody>
      </p:sp>
      <p:sp>
        <p:nvSpPr>
          <p:cNvPr id="7" name="text-5">
            <a:extLst xmlns:a="http://schemas.openxmlformats.org/drawingml/2006/main">
              <a:ext uri="{FF2B5EF4-FFF2-40B4-BE49-F238E27FC236}">
                <a16:creationId xmlns:a16="http://schemas.microsoft.com/office/drawing/2014/main" id="{E378A2F6-5CAF-4360-B301-1B1CCA713C5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12</a:t>
            </a:r>
          </a:p>
        </p:txBody>
      </p:sp>
    </p:spTree>
    <p:extLst>
      <p:ext uri="{BB962C8B-B14F-4D97-AF65-F5344CB8AC3E}">
        <p14:creationId xmlns:p14="http://schemas.microsoft.com/office/powerpoint/2010/main" val="1347173399"/>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D2F751DA-C67D-4709-BDA9-1411A1BF6280}"/>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LESSON</a:t>
            </a:r>
          </a:p>
        </p:txBody>
      </p:sp>
      <p:sp>
        <p:nvSpPr>
          <p:cNvPr id="2" name="text-1">
            <a:extLst xmlns:a="http://schemas.openxmlformats.org/drawingml/2006/main">
              <a:ext uri="{FF2B5EF4-FFF2-40B4-BE49-F238E27FC236}">
                <a16:creationId xmlns:a16="http://schemas.microsoft.com/office/drawing/2014/main" id="{1194E2DB-4479-4CC8-B240-A18D9A210E62}"/>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How can a costly season coexist with a valuable team?</a:t>
            </a:r>
          </a:p>
        </p:txBody>
      </p:sp>
      <p:sp>
        <p:nvSpPr>
          <p:cNvPr id="3" name="text-2">
            <a:extLst xmlns:a="http://schemas.openxmlformats.org/drawingml/2006/main">
              <a:ext uri="{FF2B5EF4-FFF2-40B4-BE49-F238E27FC236}">
                <a16:creationId xmlns:a16="http://schemas.microsoft.com/office/drawing/2014/main" id="{53ADAA30-D9B1-405B-AE5E-6E8A909F1741}"/>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An owner buys claims on future benefits, not just this year’s operating result.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Durable media rights, brand loyalty, and scarce league membership can support those benefits.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Risk, future costs, and the timing of returns also affect value.</a:t>
            </a:r>
          </a:p>
        </p:txBody>
      </p:sp>
      <p:sp>
        <p:nvSpPr>
          <p:cNvPr id="4" name="">
            <a:extLst xmlns:a="http://schemas.openxmlformats.org/drawingml/2006/main">
              <a:ext uri="{FF2B5EF4-FFF2-40B4-BE49-F238E27FC236}">
                <a16:creationId xmlns:a16="http://schemas.microsoft.com/office/drawing/2014/main" id="{B22DCC6D-6A76-40FF-BD1A-9709043E09E7}"/>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8D693986-18AD-437A-8852-07EA7E6D0475}"/>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A Flow Is Not A Stock</a:t>
            </a:r>
          </a:p>
        </p:txBody>
      </p:sp>
      <p:sp>
        <p:nvSpPr>
          <p:cNvPr id="6" name="text-5">
            <a:extLst xmlns:a="http://schemas.openxmlformats.org/drawingml/2006/main">
              <a:ext uri="{FF2B5EF4-FFF2-40B4-BE49-F238E27FC236}">
                <a16:creationId xmlns:a16="http://schemas.microsoft.com/office/drawing/2014/main" id="{DA9A6592-09ED-48B4-8A7E-AE827C55EF91}"/>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13</a:t>
            </a:r>
          </a:p>
        </p:txBody>
      </p:sp>
    </p:spTree>
    <p:extLst>
      <p:ext uri="{BB962C8B-B14F-4D97-AF65-F5344CB8AC3E}">
        <p14:creationId xmlns:p14="http://schemas.microsoft.com/office/powerpoint/2010/main" val="1831276681"/>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754F2F48-717A-4915-B785-D06CE03EBCC9}"/>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LESSON</a:t>
            </a:r>
          </a:p>
        </p:txBody>
      </p:sp>
      <p:sp>
        <p:nvSpPr>
          <p:cNvPr id="2" name="text-1">
            <a:extLst xmlns:a="http://schemas.openxmlformats.org/drawingml/2006/main">
              <a:ext uri="{FF2B5EF4-FFF2-40B4-BE49-F238E27FC236}">
                <a16:creationId xmlns:a16="http://schemas.microsoft.com/office/drawing/2014/main" id="{879838E0-24BF-4E1A-BF6C-D519D491F284}"/>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Packers: revenue has more than one source</a:t>
            </a:r>
          </a:p>
        </p:txBody>
      </p:sp>
      <p:graphicFrame>
        <p:nvGraphicFramePr>
          <p:cNvPr id="10" name=""/>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7677150"/>
                <a:gridCol w="3143250"/>
              </a:tblGrid>
              <a:tr h="738188">
                <a:tc>
                  <a:txBody>
                    <a:bodyPr lIns="142875" tIns="95250" rIns="142875" bIns="95250">
                      <a:noAutofit/>
                    </a:bodyPr>
                    <a:lstStyle/>
                    <a:p>
                      <a:r>
                        <a:rPr sz="2025" b="1">
                          <a:solidFill>
                            <a:srgbClr val="FFFFFF"/>
                          </a:solidFill>
                          <a:latin typeface="Aptos"/>
                          <a:ea typeface="Aptos"/>
                          <a:cs typeface="Aptos"/>
                        </a:rPr>
                        <a:t>Fiscal year covering the 2025 season</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Millions of dollars</a:t>
                      </a:r>
                    </a:p>
                  </a:txBody>
                  <a:tcPr marL="91440" marR="91440" marT="45720" marB="45720" anchor="ctr">
                    <a:solidFill>
                      <a:srgbClr val="12455E"/>
                    </a:solidFill>
                  </a:tcPr>
                </a:tc>
              </a:tr>
              <a:tr h="738188">
                <a:tc>
                  <a:txBody>
                    <a:bodyPr lIns="142875" tIns="95250" rIns="142875" bIns="95250">
                      <a:noAutofit/>
                    </a:bodyPr>
                    <a:lstStyle/>
                    <a:p>
                      <a:r>
                        <a:rPr sz="2025" b="0">
                          <a:solidFill>
                            <a:srgbClr val="1D2A33"/>
                          </a:solidFill>
                          <a:latin typeface="Aptos"/>
                          <a:ea typeface="Aptos"/>
                          <a:cs typeface="Aptos"/>
                        </a:rPr>
                        <a:t>Shared national revenue</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453.2</a:t>
                      </a:r>
                    </a:p>
                  </a:txBody>
                  <a:tcPr marL="91440" marR="91440" marT="45720" marB="45720" anchor="ctr">
                    <a:solidFill>
                      <a:srgbClr val="F0F5F7"/>
                    </a:solidFill>
                  </a:tcPr>
                </a:tc>
              </a:tr>
              <a:tr h="738188">
                <a:tc>
                  <a:txBody>
                    <a:bodyPr lIns="142875" tIns="95250" rIns="142875" bIns="95250">
                      <a:noAutofit/>
                    </a:bodyPr>
                    <a:lstStyle/>
                    <a:p>
                      <a:r>
                        <a:rPr sz="2025" b="0">
                          <a:solidFill>
                            <a:srgbClr val="1D2A33"/>
                          </a:solidFill>
                          <a:latin typeface="Aptos"/>
                          <a:ea typeface="Aptos"/>
                          <a:cs typeface="Aptos"/>
                        </a:rPr>
                        <a:t>Local revenue</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299.8</a:t>
                      </a:r>
                    </a:p>
                  </a:txBody>
                  <a:tcPr marL="91440" marR="91440" marT="45720" marB="45720" anchor="ctr">
                    <a:solidFill>
                      <a:srgbClr val="FFFFFF"/>
                    </a:solidFill>
                  </a:tcPr>
                </a:tc>
              </a:tr>
              <a:tr h="738188">
                <a:tc>
                  <a:txBody>
                    <a:bodyPr lIns="142875" tIns="95250" rIns="142875" bIns="95250">
                      <a:noAutofit/>
                    </a:bodyPr>
                    <a:lstStyle/>
                    <a:p>
                      <a:r>
                        <a:rPr sz="2025" b="0">
                          <a:solidFill>
                            <a:srgbClr val="1D2A33"/>
                          </a:solidFill>
                          <a:latin typeface="Aptos"/>
                          <a:ea typeface="Aptos"/>
                          <a:cs typeface="Aptos"/>
                        </a:rPr>
                        <a:t>Total revenue</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753.0</a:t>
                      </a:r>
                    </a:p>
                  </a:txBody>
                  <a:tcPr marL="91440" marR="91440" marT="45720" marB="45720" anchor="ctr">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A25639FB-2BBB-42AB-987C-E5E9A378ED09}"/>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r>
              <a:t/>
            </a:r>
          </a:p>
        </p:txBody>
      </p:sp>
      <p:sp>
        <p:nvSpPr>
          <p:cNvPr id="5" name="">
            <a:extLst xmlns:a="http://schemas.openxmlformats.org/drawingml/2006/main">
              <a:ext uri="{FF2B5EF4-FFF2-40B4-BE49-F238E27FC236}">
                <a16:creationId xmlns:a16="http://schemas.microsoft.com/office/drawing/2014/main" id="{69ED2A58-6008-488D-8A91-6ADA308B2E65}"/>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D05B750B-BDED-4849-BFC7-B2F3B80DF894}"/>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Two Current Financial Observations</a:t>
            </a:r>
          </a:p>
        </p:txBody>
      </p:sp>
      <p:sp>
        <p:nvSpPr>
          <p:cNvPr id="7" name="text-5">
            <a:extLst xmlns:a="http://schemas.openxmlformats.org/drawingml/2006/main">
              <a:ext uri="{FF2B5EF4-FFF2-40B4-BE49-F238E27FC236}">
                <a16:creationId xmlns:a16="http://schemas.microsoft.com/office/drawing/2014/main" id="{39133D1C-CA1B-4FC6-9060-B92C2DF69E7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14</a:t>
            </a:r>
          </a:p>
        </p:txBody>
      </p:sp>
    </p:spTree>
    <p:extLst>
      <p:ext uri="{BB962C8B-B14F-4D97-AF65-F5344CB8AC3E}">
        <p14:creationId xmlns:p14="http://schemas.microsoft.com/office/powerpoint/2010/main" val="611586609"/>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B05D38B1-996A-4C9B-8B37-FAEA1F549433}"/>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LESSON</a:t>
            </a:r>
          </a:p>
        </p:txBody>
      </p:sp>
      <p:sp>
        <p:nvSpPr>
          <p:cNvPr id="2" name="text-1">
            <a:extLst xmlns:a="http://schemas.openxmlformats.org/drawingml/2006/main">
              <a:ext uri="{FF2B5EF4-FFF2-40B4-BE49-F238E27FC236}">
                <a16:creationId xmlns:a16="http://schemas.microsoft.com/office/drawing/2014/main" id="{401D82F4-52BD-4934-8C85-92D3A2E8049E}"/>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Packers: profitable by which measure?</a:t>
            </a:r>
          </a:p>
        </p:txBody>
      </p:sp>
      <p:graphicFrame>
        <p:nvGraphicFramePr>
          <p:cNvPr id="10" name=""/>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7677150"/>
                <a:gridCol w="3143250"/>
              </a:tblGrid>
              <a:tr h="738188">
                <a:tc>
                  <a:txBody>
                    <a:bodyPr lIns="142875" tIns="95250" rIns="142875" bIns="95250">
                      <a:noAutofit/>
                    </a:bodyPr>
                    <a:lstStyle/>
                    <a:p>
                      <a:r>
                        <a:rPr sz="2025" b="1">
                          <a:solidFill>
                            <a:srgbClr val="FFFFFF"/>
                          </a:solidFill>
                          <a:latin typeface="Aptos"/>
                          <a:ea typeface="Aptos"/>
                          <a:cs typeface="Aptos"/>
                        </a:rPr>
                        <a:t>Same fiscal year</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Millions of dollars</a:t>
                      </a:r>
                    </a:p>
                  </a:txBody>
                  <a:tcPr marL="91440" marR="91440" marT="45720" marB="45720" anchor="ctr">
                    <a:solidFill>
                      <a:srgbClr val="12455E"/>
                    </a:solidFill>
                  </a:tcPr>
                </a:tc>
              </a:tr>
              <a:tr h="738188">
                <a:tc>
                  <a:txBody>
                    <a:bodyPr lIns="142875" tIns="95250" rIns="142875" bIns="95250">
                      <a:noAutofit/>
                    </a:bodyPr>
                    <a:lstStyle/>
                    <a:p>
                      <a:r>
                        <a:rPr sz="2025" b="0">
                          <a:solidFill>
                            <a:srgbClr val="1D2A33"/>
                          </a:solidFill>
                          <a:latin typeface="Aptos"/>
                          <a:ea typeface="Aptos"/>
                          <a:cs typeface="Aptos"/>
                        </a:rPr>
                        <a:t>Operating income</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−1.1</a:t>
                      </a:r>
                    </a:p>
                  </a:txBody>
                  <a:tcPr marL="91440" marR="91440" marT="45720" marB="45720" anchor="ctr">
                    <a:solidFill>
                      <a:srgbClr val="F0F5F7"/>
                    </a:solidFill>
                  </a:tcPr>
                </a:tc>
              </a:tr>
              <a:tr h="738188">
                <a:tc>
                  <a:txBody>
                    <a:bodyPr lIns="142875" tIns="95250" rIns="142875" bIns="95250">
                      <a:noAutofit/>
                    </a:bodyPr>
                    <a:lstStyle/>
                    <a:p>
                      <a:r>
                        <a:rPr sz="2025" b="0">
                          <a:solidFill>
                            <a:srgbClr val="1D2A33"/>
                          </a:solidFill>
                          <a:latin typeface="Aptos"/>
                          <a:ea typeface="Aptos"/>
                          <a:cs typeface="Aptos"/>
                        </a:rPr>
                        <a:t>Non-operating income</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133.6</a:t>
                      </a:r>
                    </a:p>
                  </a:txBody>
                  <a:tcPr marL="91440" marR="91440" marT="45720" marB="45720" anchor="ctr">
                    <a:solidFill>
                      <a:srgbClr val="FFFFFF"/>
                    </a:solidFill>
                  </a:tcPr>
                </a:tc>
              </a:tr>
              <a:tr h="738188">
                <a:tc>
                  <a:txBody>
                    <a:bodyPr lIns="142875" tIns="95250" rIns="142875" bIns="95250">
                      <a:noAutofit/>
                    </a:bodyPr>
                    <a:lstStyle/>
                    <a:p>
                      <a:r>
                        <a:rPr sz="2025" b="0">
                          <a:solidFill>
                            <a:srgbClr val="1D2A33"/>
                          </a:solidFill>
                          <a:latin typeface="Aptos"/>
                          <a:ea typeface="Aptos"/>
                          <a:cs typeface="Aptos"/>
                        </a:rPr>
                        <a:t>Net income</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132.5</a:t>
                      </a:r>
                    </a:p>
                  </a:txBody>
                  <a:tcPr marL="91440" marR="91440" marT="45720" marB="45720" anchor="ctr">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BD4A6116-6104-40AE-9085-450F7AF0F30D}"/>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2455E"/>
                </a:solidFill>
                <a:latin typeface="Aptos"/>
                <a:ea typeface="Aptos"/>
                <a:cs typeface="Aptos"/>
              </a:defRPr>
            </a:pPr>
            <a:r>
              <a:rPr sz="2250" b="0" i="0">
                <a:solidFill>
                  <a:srgbClr val="12455E"/>
                </a:solidFill>
                <a:latin typeface="Aptos"/>
                <a:ea typeface="Aptos"/>
                <a:cs typeface="Aptos"/>
              </a:rPr>
              <a:t>−1.1 + 133.6 = 132.5 million dollars</a:t>
            </a:r>
          </a:p>
        </p:txBody>
      </p:sp>
      <p:sp>
        <p:nvSpPr>
          <p:cNvPr id="5" name="">
            <a:extLst xmlns:a="http://schemas.openxmlformats.org/drawingml/2006/main">
              <a:ext uri="{FF2B5EF4-FFF2-40B4-BE49-F238E27FC236}">
                <a16:creationId xmlns:a16="http://schemas.microsoft.com/office/drawing/2014/main" id="{BF7AF388-EA43-486E-9619-440EB43632B8}"/>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EC0E224B-0EE1-4CAE-952A-CAFE7DC6574F}"/>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Two Current Financial Observations</a:t>
            </a:r>
          </a:p>
        </p:txBody>
      </p:sp>
      <p:sp>
        <p:nvSpPr>
          <p:cNvPr id="7" name="text-5">
            <a:extLst xmlns:a="http://schemas.openxmlformats.org/drawingml/2006/main">
              <a:ext uri="{FF2B5EF4-FFF2-40B4-BE49-F238E27FC236}">
                <a16:creationId xmlns:a16="http://schemas.microsoft.com/office/drawing/2014/main" id="{FE257FE0-23C9-4B2E-A971-DB9960E83C80}"/>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15</a:t>
            </a:r>
          </a:p>
        </p:txBody>
      </p:sp>
    </p:spTree>
    <p:extLst>
      <p:ext uri="{BB962C8B-B14F-4D97-AF65-F5344CB8AC3E}">
        <p14:creationId xmlns:p14="http://schemas.microsoft.com/office/powerpoint/2010/main" val="663262429"/>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686BEE56-7547-4024-8C8A-33C645F532BB}"/>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CASE DISCUSSION</a:t>
            </a:r>
          </a:p>
        </p:txBody>
      </p:sp>
      <p:sp>
        <p:nvSpPr>
          <p:cNvPr id="2" name="text-1">
            <a:extLst xmlns:a="http://schemas.openxmlformats.org/drawingml/2006/main">
              <a:ext uri="{FF2B5EF4-FFF2-40B4-BE49-F238E27FC236}">
                <a16:creationId xmlns:a16="http://schemas.microsoft.com/office/drawing/2014/main" id="{04692640-F37F-4C67-827C-777172F10341}"/>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Celtics: what changed hands in August 2025?</a:t>
            </a:r>
          </a:p>
        </p:txBody>
      </p:sp>
      <p:sp>
        <p:nvSpPr>
          <p:cNvPr id="3" name="text-2">
            <a:extLst xmlns:a="http://schemas.openxmlformats.org/drawingml/2006/main">
              <a:ext uri="{FF2B5EF4-FFF2-40B4-BE49-F238E27FC236}">
                <a16:creationId xmlns:a16="http://schemas.microsoft.com/office/drawing/2014/main" id="{8A518E33-D66E-4652-A584-BA965ADF4FA7}"/>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The Chisholm group completed an acquisition of majority control.</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Reports valued the transaction at more than $6.1 billion.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Staged control and the rights included matter when interpreting that headline.</a:t>
            </a:r>
          </a:p>
        </p:txBody>
      </p:sp>
      <p:sp>
        <p:nvSpPr>
          <p:cNvPr id="4" name="">
            <a:extLst xmlns:a="http://schemas.openxmlformats.org/drawingml/2006/main">
              <a:ext uri="{FF2B5EF4-FFF2-40B4-BE49-F238E27FC236}">
                <a16:creationId xmlns:a16="http://schemas.microsoft.com/office/drawing/2014/main" id="{C7675085-8A3E-4858-BBCA-E47BC58DEFFC}"/>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23B8C54C-BACF-43A5-9ED2-CFE90C4C0261}"/>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Two Current Financial Observations</a:t>
            </a:r>
          </a:p>
        </p:txBody>
      </p:sp>
      <p:sp>
        <p:nvSpPr>
          <p:cNvPr id="6" name="text-5">
            <a:extLst xmlns:a="http://schemas.openxmlformats.org/drawingml/2006/main">
              <a:ext uri="{FF2B5EF4-FFF2-40B4-BE49-F238E27FC236}">
                <a16:creationId xmlns:a16="http://schemas.microsoft.com/office/drawing/2014/main" id="{2D0522B0-92F4-4E7A-8C77-BAADF11976AB}"/>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16</a:t>
            </a:r>
          </a:p>
        </p:txBody>
      </p:sp>
    </p:spTree>
    <p:extLst>
      <p:ext uri="{BB962C8B-B14F-4D97-AF65-F5344CB8AC3E}">
        <p14:creationId xmlns:p14="http://schemas.microsoft.com/office/powerpoint/2010/main" val="1435596224"/>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F390C5A6-F25D-4C38-8B9F-B7D0E29F8119}"/>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LESSON</a:t>
            </a:r>
          </a:p>
        </p:txBody>
      </p:sp>
      <p:sp>
        <p:nvSpPr>
          <p:cNvPr id="2" name="text-1">
            <a:extLst xmlns:a="http://schemas.openxmlformats.org/drawingml/2006/main">
              <a:ext uri="{FF2B5EF4-FFF2-40B4-BE49-F238E27FC236}">
                <a16:creationId xmlns:a16="http://schemas.microsoft.com/office/drawing/2014/main" id="{B9E3CC07-3D20-4C74-9484-59A6B736ACF8}"/>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Sharing affects resources and retained returns</a:t>
            </a:r>
          </a:p>
        </p:txBody>
      </p:sp>
      <p:sp>
        <p:nvSpPr>
          <p:cNvPr id="3" name="text-2">
            <a:extLst xmlns:a="http://schemas.openxmlformats.org/drawingml/2006/main">
              <a:ext uri="{FF2B5EF4-FFF2-40B4-BE49-F238E27FC236}">
                <a16:creationId xmlns:a16="http://schemas.microsoft.com/office/drawing/2014/main" id="{DA978C56-C12A-4D82-930B-8CDCA22E0996}"/>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common distribution can provide financial stability and relax a club’s constraint.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fixed transfer need not change the return to one more local dollar.</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Pooling a fraction of local revenue changes how much of that next dollar the club retains.</a:t>
            </a:r>
          </a:p>
        </p:txBody>
      </p:sp>
      <p:sp>
        <p:nvSpPr>
          <p:cNvPr id="4" name="">
            <a:extLst xmlns:a="http://schemas.openxmlformats.org/drawingml/2006/main">
              <a:ext uri="{FF2B5EF4-FFF2-40B4-BE49-F238E27FC236}">
                <a16:creationId xmlns:a16="http://schemas.microsoft.com/office/drawing/2014/main" id="{A21C565A-CC80-4C25-82BD-3762574F4DEA}"/>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3EF480D8-E9D5-48C8-A8BB-3D4AD8C91856}"/>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Shared Revenue And Local Incentives</a:t>
            </a:r>
          </a:p>
        </p:txBody>
      </p:sp>
      <p:sp>
        <p:nvSpPr>
          <p:cNvPr id="6" name="text-5">
            <a:extLst xmlns:a="http://schemas.openxmlformats.org/drawingml/2006/main">
              <a:ext uri="{FF2B5EF4-FFF2-40B4-BE49-F238E27FC236}">
                <a16:creationId xmlns:a16="http://schemas.microsoft.com/office/drawing/2014/main" id="{FCFCE4D1-8D2E-4D62-B663-C2E14D2E24D6}"/>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17</a:t>
            </a:r>
          </a:p>
        </p:txBody>
      </p:sp>
    </p:spTree>
    <p:extLst>
      <p:ext uri="{BB962C8B-B14F-4D97-AF65-F5344CB8AC3E}">
        <p14:creationId xmlns:p14="http://schemas.microsoft.com/office/powerpoint/2010/main" val="2035070547"/>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BF63A074-D274-4212-BD2F-5034D65C0219}"/>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HISTORICAL EXAMPLE</a:t>
            </a:r>
          </a:p>
        </p:txBody>
      </p:sp>
      <p:sp>
        <p:nvSpPr>
          <p:cNvPr id="2" name="text-1">
            <a:extLst xmlns:a="http://schemas.openxmlformats.org/drawingml/2006/main">
              <a:ext uri="{FF2B5EF4-FFF2-40B4-BE49-F238E27FC236}">
                <a16:creationId xmlns:a16="http://schemas.microsoft.com/office/drawing/2014/main" id="{D245AB56-D36F-487B-AE1F-75CFFA9B52D2}"/>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Cowboys merchandise: who keeps the upside?</a:t>
            </a:r>
          </a:p>
        </p:txBody>
      </p:sp>
      <p:sp>
        <p:nvSpPr>
          <p:cNvPr id="3" name="text-2">
            <a:extLst xmlns:a="http://schemas.openxmlformats.org/drawingml/2006/main">
              <a:ext uri="{FF2B5EF4-FFF2-40B4-BE49-F238E27FC236}">
                <a16:creationId xmlns:a16="http://schemas.microsoft.com/office/drawing/2014/main" id="{B299596A-A462-434E-953A-4F7A4DC2063C}"/>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historical option announced in 2001 took effect in 2002.</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Dallas could operate its own merchandise business while making a guaranteed contribution.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Retaining additional revenue changed the payoff to building that business.</a:t>
            </a:r>
          </a:p>
        </p:txBody>
      </p:sp>
      <p:sp>
        <p:nvSpPr>
          <p:cNvPr id="4" name="">
            <a:extLst xmlns:a="http://schemas.openxmlformats.org/drawingml/2006/main">
              <a:ext uri="{FF2B5EF4-FFF2-40B4-BE49-F238E27FC236}">
                <a16:creationId xmlns:a16="http://schemas.microsoft.com/office/drawing/2014/main" id="{0AD24FCD-84A2-4C05-9757-7A3E8425DDA7}"/>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3CB0D42C-D6DB-4165-880E-AA646C85D076}"/>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Shared Revenue And Local Incentives</a:t>
            </a:r>
          </a:p>
        </p:txBody>
      </p:sp>
      <p:sp>
        <p:nvSpPr>
          <p:cNvPr id="6" name="text-5">
            <a:extLst xmlns:a="http://schemas.openxmlformats.org/drawingml/2006/main">
              <a:ext uri="{FF2B5EF4-FFF2-40B4-BE49-F238E27FC236}">
                <a16:creationId xmlns:a16="http://schemas.microsoft.com/office/drawing/2014/main" id="{0FFB0C42-E21D-417C-B3D1-0F65FC17BA58}"/>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18</a:t>
            </a:r>
          </a:p>
        </p:txBody>
      </p:sp>
    </p:spTree>
    <p:extLst>
      <p:ext uri="{BB962C8B-B14F-4D97-AF65-F5344CB8AC3E}">
        <p14:creationId xmlns:p14="http://schemas.microsoft.com/office/powerpoint/2010/main" val="560889883"/>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27A1ACCD-1E1E-44BE-AA97-8F8F9D9ED90A}"/>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OPTIONAL CALCULATION</a:t>
            </a:r>
          </a:p>
        </p:txBody>
      </p:sp>
      <p:sp>
        <p:nvSpPr>
          <p:cNvPr id="2" name="text-1">
            <a:extLst xmlns:a="http://schemas.openxmlformats.org/drawingml/2006/main">
              <a:ext uri="{FF2B5EF4-FFF2-40B4-BE49-F238E27FC236}">
                <a16:creationId xmlns:a16="http://schemas.microsoft.com/office/drawing/2014/main" id="{D7D96C50-DB4A-484B-A496-DF4ACB2BD094}"/>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Optional: follow an extra $100</a:t>
            </a:r>
          </a:p>
        </p:txBody>
      </p:sp>
      <p:sp>
        <p:nvSpPr>
          <p:cNvPr id="3" name="text-2">
            <a:extLst xmlns:a="http://schemas.openxmlformats.org/drawingml/2006/main">
              <a:ext uri="{FF2B5EF4-FFF2-40B4-BE49-F238E27FC236}">
                <a16:creationId xmlns:a16="http://schemas.microsoft.com/office/drawing/2014/main" id="{8513C803-83B2-484F-9E29-70D805DDA7FD}"/>
              </a:ext>
            </a:extLst>
          </p:cNvPr>
          <p:cNvSpPr>
            <a:spLocks xmlns:a="http://schemas.openxmlformats.org/drawingml/2006/main" noGrp="1"/>
          </p:cNvSpPr>
          <p:nvPr/>
        </p:nvSpPr>
        <p:spPr>
          <a:xfrm xmlns:a="http://schemas.openxmlformats.org/drawingml/2006/main">
            <a:off x="723900" y="1695450"/>
            <a:ext cx="107442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D2A33"/>
                </a:solidFill>
                <a:latin typeface="Aptos"/>
                <a:ea typeface="Aptos"/>
                <a:cs typeface="Aptos"/>
              </a:defRPr>
            </a:pPr>
            <a:r>
              <a:rPr sz="2250" b="0" i="0">
                <a:solidFill>
                  <a:srgbClr val="1D2A33"/>
                </a:solidFill>
                <a:latin typeface="Aptos"/>
                <a:ea typeface="Aptos"/>
                <a:cs typeface="Aptos"/>
              </a:rPr>
              <a:t>Hypothetical league: 30 teams pool 40% and divide it equally.</a:t>
            </a:r>
          </a:p>
        </p:txBody>
      </p:sp>
      <p:sp>
        <p:nvSpPr>
          <p:cNvPr id="4" name="text-3">
            <a:extLst xmlns:a="http://schemas.openxmlformats.org/drawingml/2006/main">
              <a:ext uri="{FF2B5EF4-FFF2-40B4-BE49-F238E27FC236}">
                <a16:creationId xmlns:a16="http://schemas.microsoft.com/office/drawing/2014/main" id="{64875865-D561-4664-A66C-C4AA3A534FE7}"/>
              </a:ext>
            </a:extLst>
          </p:cNvPr>
          <p:cNvSpPr>
            <a:spLocks xmlns:a="http://schemas.openxmlformats.org/drawingml/2006/main" noGrp="1"/>
          </p:cNvSpPr>
          <p:nvPr/>
        </p:nvSpPr>
        <p:spPr>
          <a:xfrm xmlns:a="http://schemas.openxmlformats.org/drawingml/2006/main">
            <a:off x="723900" y="272415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400" b="0" i="0">
                <a:solidFill>
                  <a:srgbClr val="12455E"/>
                </a:solidFill>
                <a:latin typeface="Aptos"/>
                <a:ea typeface="Aptos"/>
                <a:cs typeface="Aptos"/>
              </a:defRPr>
            </a:pPr>
            <a:r>
              <a:rPr sz="2400" b="0" i="0">
                <a:solidFill>
                  <a:srgbClr val="12455E"/>
                </a:solidFill>
                <a:latin typeface="Aptos"/>
                <a:ea typeface="Aptos"/>
                <a:cs typeface="Aptos"/>
              </a:rPr>
              <a:t>Contribution = $40; direct retention = $60</a:t>
            </a:r>
          </a:p>
        </p:txBody>
      </p:sp>
      <p:sp>
        <p:nvSpPr>
          <p:cNvPr id="5" name="text-4">
            <a:extLst xmlns:a="http://schemas.openxmlformats.org/drawingml/2006/main">
              <a:ext uri="{FF2B5EF4-FFF2-40B4-BE49-F238E27FC236}">
                <a16:creationId xmlns:a16="http://schemas.microsoft.com/office/drawing/2014/main" id="{7C1D658F-5278-4606-9D75-8E534DB86E03}"/>
              </a:ext>
            </a:extLst>
          </p:cNvPr>
          <p:cNvSpPr>
            <a:spLocks xmlns:a="http://schemas.openxmlformats.org/drawingml/2006/main" noGrp="1"/>
          </p:cNvSpPr>
          <p:nvPr/>
        </p:nvSpPr>
        <p:spPr>
          <a:xfrm xmlns:a="http://schemas.openxmlformats.org/drawingml/2006/main">
            <a:off x="723900" y="3514725"/>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400" b="0" i="0">
                <a:solidFill>
                  <a:srgbClr val="12455E"/>
                </a:solidFill>
                <a:latin typeface="Aptos"/>
                <a:ea typeface="Aptos"/>
                <a:cs typeface="Aptos"/>
              </a:defRPr>
            </a:pPr>
            <a:r>
              <a:rPr sz="2400" b="0" i="0">
                <a:solidFill>
                  <a:srgbClr val="12455E"/>
                </a:solidFill>
                <a:latin typeface="Aptos"/>
                <a:ea typeface="Aptos"/>
                <a:cs typeface="Aptos"/>
              </a:rPr>
              <a:t>Own pool distribution = $40 / 30 ≈ $1.33</a:t>
            </a:r>
          </a:p>
        </p:txBody>
      </p:sp>
      <p:sp>
        <p:nvSpPr>
          <p:cNvPr id="6" name="text-5">
            <a:extLst xmlns:a="http://schemas.openxmlformats.org/drawingml/2006/main">
              <a:ext uri="{FF2B5EF4-FFF2-40B4-BE49-F238E27FC236}">
                <a16:creationId xmlns:a16="http://schemas.microsoft.com/office/drawing/2014/main" id="{3C62FF8C-0F45-4BF7-9DD2-228362562D63}"/>
              </a:ext>
            </a:extLst>
          </p:cNvPr>
          <p:cNvSpPr>
            <a:spLocks xmlns:a="http://schemas.openxmlformats.org/drawingml/2006/main" noGrp="1"/>
          </p:cNvSpPr>
          <p:nvPr/>
        </p:nvSpPr>
        <p:spPr>
          <a:xfrm xmlns:a="http://schemas.openxmlformats.org/drawingml/2006/main">
            <a:off x="723900" y="430530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400" b="0" i="0">
                <a:solidFill>
                  <a:srgbClr val="12455E"/>
                </a:solidFill>
                <a:latin typeface="Aptos"/>
                <a:ea typeface="Aptos"/>
                <a:cs typeface="Aptos"/>
              </a:defRPr>
            </a:pPr>
            <a:r>
              <a:rPr sz="2400" b="0" i="0">
                <a:solidFill>
                  <a:srgbClr val="12455E"/>
                </a:solidFill>
                <a:latin typeface="Aptos"/>
                <a:ea typeface="Aptos"/>
                <a:cs typeface="Aptos"/>
              </a:rPr>
              <a:t>Total retained ≈ $61.33; other teams receive ≈ $38.67</a:t>
            </a:r>
          </a:p>
        </p:txBody>
      </p:sp>
      <p:sp>
        <p:nvSpPr>
          <p:cNvPr id="7" name="text-6">
            <a:extLst xmlns:a="http://schemas.openxmlformats.org/drawingml/2006/main">
              <a:ext uri="{FF2B5EF4-FFF2-40B4-BE49-F238E27FC236}">
                <a16:creationId xmlns:a16="http://schemas.microsoft.com/office/drawing/2014/main" id="{E6F0C4E6-1C6A-4C05-85FB-ACD1CE0985E6}"/>
              </a:ext>
            </a:extLst>
          </p:cNvPr>
          <p:cNvSpPr>
            <a:spLocks xmlns:a="http://schemas.openxmlformats.org/drawingml/2006/main" noGrp="1"/>
          </p:cNvSpPr>
          <p:nvPr/>
        </p:nvSpPr>
        <p:spPr>
          <a:xfrm xmlns:a="http://schemas.openxmlformats.org/drawingml/2006/main">
            <a:off x="723900" y="5381625"/>
            <a:ext cx="1074420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Include the generating club’s own share of the pool.</a:t>
            </a:r>
          </a:p>
        </p:txBody>
      </p:sp>
      <p:sp>
        <p:nvSpPr>
          <p:cNvPr id="8" name="">
            <a:extLst xmlns:a="http://schemas.openxmlformats.org/drawingml/2006/main">
              <a:ext uri="{FF2B5EF4-FFF2-40B4-BE49-F238E27FC236}">
                <a16:creationId xmlns:a16="http://schemas.microsoft.com/office/drawing/2014/main" id="{BA93717A-16EF-4C0B-9082-A456B11A4356}"/>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9" name="text-8">
            <a:extLst xmlns:a="http://schemas.openxmlformats.org/drawingml/2006/main">
              <a:ext uri="{FF2B5EF4-FFF2-40B4-BE49-F238E27FC236}">
                <a16:creationId xmlns:a16="http://schemas.microsoft.com/office/drawing/2014/main" id="{30F5D9EE-6B3F-4E77-A740-F709EF86CA8B}"/>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Shared Revenue And Local Incentives</a:t>
            </a:r>
          </a:p>
        </p:txBody>
      </p:sp>
      <p:sp>
        <p:nvSpPr>
          <p:cNvPr id="10" name="text-9">
            <a:extLst xmlns:a="http://schemas.openxmlformats.org/drawingml/2006/main">
              <a:ext uri="{FF2B5EF4-FFF2-40B4-BE49-F238E27FC236}">
                <a16:creationId xmlns:a16="http://schemas.microsoft.com/office/drawing/2014/main" id="{FA5BFF0C-49DB-4DB2-B212-0029B7A251E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19</a:t>
            </a:r>
          </a:p>
        </p:txBody>
      </p:sp>
    </p:spTree>
    <p:extLst>
      <p:ext uri="{BB962C8B-B14F-4D97-AF65-F5344CB8AC3E}">
        <p14:creationId xmlns:p14="http://schemas.microsoft.com/office/powerpoint/2010/main" val="818932177"/>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7CA779D0-0842-45DC-AF25-7A56CA31B760}"/>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LESSON</a:t>
            </a:r>
          </a:p>
        </p:txBody>
      </p:sp>
      <p:sp>
        <p:nvSpPr>
          <p:cNvPr id="2" name="text-1">
            <a:extLst xmlns:a="http://schemas.openxmlformats.org/drawingml/2006/main">
              <a:ext uri="{FF2B5EF4-FFF2-40B4-BE49-F238E27FC236}">
                <a16:creationId xmlns:a16="http://schemas.microsoft.com/office/drawing/2014/main" id="{488DD3ED-83BD-4CCC-A963-BDCF841A4859}"/>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What would turn shared money into a stronger team?</a:t>
            </a:r>
          </a:p>
        </p:txBody>
      </p:sp>
      <p:sp>
        <p:nvSpPr>
          <p:cNvPr id="3" name="text-2">
            <a:extLst xmlns:a="http://schemas.openxmlformats.org/drawingml/2006/main">
              <a:ext uri="{FF2B5EF4-FFF2-40B4-BE49-F238E27FC236}">
                <a16:creationId xmlns:a16="http://schemas.microsoft.com/office/drawing/2014/main" id="{E6C21589-E9AC-44B0-9350-A7714EE4F274}"/>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The recipient must choose to invest, and that investment must improve expected quality.</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Donor clubs may respond to a lower return on local investment.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Sharing among clubs and dividing revenue between owners and players affect different margins.</a:t>
            </a:r>
          </a:p>
        </p:txBody>
      </p:sp>
      <p:sp>
        <p:nvSpPr>
          <p:cNvPr id="4" name="">
            <a:extLst xmlns:a="http://schemas.openxmlformats.org/drawingml/2006/main">
              <a:ext uri="{FF2B5EF4-FFF2-40B4-BE49-F238E27FC236}">
                <a16:creationId xmlns:a16="http://schemas.microsoft.com/office/drawing/2014/main" id="{5C45837C-0702-4CD4-A0A7-FA69E4960913}"/>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157AF8E4-61E4-4375-B8F8-ED5B186505E9}"/>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Shared Revenue And Local Incentives</a:t>
            </a:r>
          </a:p>
        </p:txBody>
      </p:sp>
      <p:sp>
        <p:nvSpPr>
          <p:cNvPr id="6" name="text-5">
            <a:extLst xmlns:a="http://schemas.openxmlformats.org/drawingml/2006/main">
              <a:ext uri="{FF2B5EF4-FFF2-40B4-BE49-F238E27FC236}">
                <a16:creationId xmlns:a16="http://schemas.microsoft.com/office/drawing/2014/main" id="{ECBFB35F-D456-420D-BD83-1997F713D85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20</a:t>
            </a:r>
          </a:p>
        </p:txBody>
      </p:sp>
    </p:spTree>
    <p:extLst>
      <p:ext uri="{BB962C8B-B14F-4D97-AF65-F5344CB8AC3E}">
        <p14:creationId xmlns:p14="http://schemas.microsoft.com/office/powerpoint/2010/main" val="2092703705"/>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229A699C-CEF9-4F89-B096-2AF85CDC5280}"/>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DATED BARGAINING CASE</a:t>
            </a:r>
          </a:p>
        </p:txBody>
      </p:sp>
      <p:sp>
        <p:nvSpPr>
          <p:cNvPr id="2" name="text-1">
            <a:extLst xmlns:a="http://schemas.openxmlformats.org/drawingml/2006/main">
              <a:ext uri="{FF2B5EF4-FFF2-40B4-BE49-F238E27FC236}">
                <a16:creationId xmlns:a16="http://schemas.microsoft.com/office/drawing/2014/main" id="{51D98E10-EC0F-45AF-8B64-4A7684C82F3F}"/>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MLB bargaining: different proposed remedies</a:t>
            </a:r>
          </a:p>
        </p:txBody>
      </p:sp>
      <p:graphicFrame>
        <p:nvGraphicFramePr>
          <p:cNvPr id="10" name=""/>
          <p:cNvGraphicFramePr/>
          <p:nvPr/>
        </p:nvGraphicFramePr>
        <p:xfrm>
          <a:off xmlns:a="http://schemas.openxmlformats.org/drawingml/2006/main" x="685800" y="1809750"/>
          <a:ext xmlns:a="http://schemas.openxmlformats.org/drawingml/2006/main" cx="10820400" cy="2857500"/>
        </p:xfrm>
        <a:graphic xmlns:a="http://schemas.openxmlformats.org/drawingml/2006/main">
          <a:graphicData uri="http://schemas.openxmlformats.org/drawingml/2006/table">
            <a:tbl>
              <a:tblPr/>
              <a:tblGrid>
                <a:gridCol w="3905250"/>
                <a:gridCol w="6915150"/>
              </a:tblGrid>
              <a:tr h="952500">
                <a:tc>
                  <a:txBody>
                    <a:bodyPr lIns="142875" tIns="95250" rIns="142875" bIns="95250">
                      <a:noAutofit/>
                    </a:bodyPr>
                    <a:lstStyle/>
                    <a:p>
                      <a:r>
                        <a:rPr sz="2025" b="1">
                          <a:solidFill>
                            <a:srgbClr val="FFFFFF"/>
                          </a:solidFill>
                          <a:latin typeface="Aptos"/>
                          <a:ea typeface="Aptos"/>
                          <a:cs typeface="Aptos"/>
                        </a:rPr>
                        <a:t>Opening proposals, May 2026</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Main instruments</a:t>
                      </a:r>
                    </a:p>
                  </a:txBody>
                  <a:tcPr marL="91440" marR="91440" marT="45720" marB="45720" anchor="ctr">
                    <a:solidFill>
                      <a:srgbClr val="12455E"/>
                    </a:solidFill>
                  </a:tcPr>
                </a:tc>
              </a:tr>
              <a:tr h="952500">
                <a:tc>
                  <a:txBody>
                    <a:bodyPr lIns="142875" tIns="95250" rIns="142875" bIns="95250">
                      <a:noAutofit/>
                    </a:bodyPr>
                    <a:lstStyle/>
                    <a:p>
                      <a:r>
                        <a:rPr sz="2025" b="0">
                          <a:solidFill>
                            <a:srgbClr val="1D2A33"/>
                          </a:solidFill>
                          <a:latin typeface="Aptos"/>
                          <a:ea typeface="Aptos"/>
                          <a:cs typeface="Aptos"/>
                        </a:rPr>
                        <a:t>League proposal</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Cap and floor; 50–50 split of defined revenue; centralized local media.</a:t>
                      </a:r>
                    </a:p>
                  </a:txBody>
                  <a:tcPr marL="91440" marR="91440" marT="45720" marB="45720" anchor="ctr">
                    <a:solidFill>
                      <a:srgbClr val="F0F5F7"/>
                    </a:solidFill>
                  </a:tcPr>
                </a:tc>
              </a:tr>
              <a:tr h="952500">
                <a:tc>
                  <a:txBody>
                    <a:bodyPr lIns="142875" tIns="95250" rIns="142875" bIns="95250">
                      <a:noAutofit/>
                    </a:bodyPr>
                    <a:lstStyle/>
                    <a:p>
                      <a:r>
                        <a:rPr sz="2025" b="0">
                          <a:solidFill>
                            <a:srgbClr val="1D2A33"/>
                          </a:solidFill>
                          <a:latin typeface="Aptos"/>
                          <a:ea typeface="Aptos"/>
                          <a:cs typeface="Aptos"/>
                        </a:rPr>
                        <a:t>Union proposal</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More media sharing; revenue guarantees and spending protections; opposition to a cap.</a:t>
                      </a:r>
                    </a:p>
                  </a:txBody>
                  <a:tcPr marL="91440" marR="91440" marT="45720" marB="45720" anchor="ctr">
                    <a:solidFill>
                      <a:srgbClr val="FFFFFF"/>
                    </a:solidFill>
                  </a:tcPr>
                </a:tc>
              </a:tr>
            </a:tbl>
          </a:graphicData>
        </a:graphic>
      </p:graphicFrame>
      <p:sp>
        <p:nvSpPr>
          <p:cNvPr id="4" name="text-2">
            <a:extLst xmlns:a="http://schemas.openxmlformats.org/drawingml/2006/main">
              <a:ext uri="{FF2B5EF4-FFF2-40B4-BE49-F238E27FC236}">
                <a16:creationId xmlns:a16="http://schemas.microsoft.com/office/drawing/2014/main" id="{A2EFACB7-B04E-4940-9EBF-A15DDB28DF4D}"/>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2455E"/>
                </a:solidFill>
                <a:latin typeface="Aptos"/>
                <a:ea typeface="Aptos"/>
                <a:cs typeface="Aptos"/>
              </a:defRPr>
            </a:pPr>
            <a:r>
              <a:rPr sz="2250" b="0" i="0">
                <a:solidFill>
                  <a:srgbClr val="12455E"/>
                </a:solidFill>
                <a:latin typeface="Aptos"/>
                <a:ea typeface="Aptos"/>
                <a:cs typeface="Aptos"/>
              </a:rPr>
              <a:t>Ask which decision each proposed rule changes first.</a:t>
            </a:r>
          </a:p>
        </p:txBody>
      </p:sp>
      <p:sp>
        <p:nvSpPr>
          <p:cNvPr id="5" name="">
            <a:extLst xmlns:a="http://schemas.openxmlformats.org/drawingml/2006/main">
              <a:ext uri="{FF2B5EF4-FFF2-40B4-BE49-F238E27FC236}">
                <a16:creationId xmlns:a16="http://schemas.microsoft.com/office/drawing/2014/main" id="{3E703885-FBD4-46C9-AE5A-69DED8CAB3C8}"/>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89B31A27-881C-4569-82BA-C55CAB8E428C}"/>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Same Diagnosis, Different Remedies: MLB's 2026 CBA Negotiations</a:t>
            </a:r>
          </a:p>
        </p:txBody>
      </p:sp>
      <p:sp>
        <p:nvSpPr>
          <p:cNvPr id="7" name="text-5">
            <a:extLst xmlns:a="http://schemas.openxmlformats.org/drawingml/2006/main">
              <a:ext uri="{FF2B5EF4-FFF2-40B4-BE49-F238E27FC236}">
                <a16:creationId xmlns:a16="http://schemas.microsoft.com/office/drawing/2014/main" id="{EDFC1AE4-7396-4F90-8531-77A48E442C91}"/>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21</a:t>
            </a:r>
          </a:p>
        </p:txBody>
      </p:sp>
    </p:spTree>
    <p:extLst>
      <p:ext uri="{BB962C8B-B14F-4D97-AF65-F5344CB8AC3E}">
        <p14:creationId xmlns:p14="http://schemas.microsoft.com/office/powerpoint/2010/main" val="643888595"/>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13870411-E718-4D09-94F5-81ECF8277917}"/>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LESSON</a:t>
            </a:r>
          </a:p>
        </p:txBody>
      </p:sp>
      <p:sp>
        <p:nvSpPr>
          <p:cNvPr id="2" name="text-1">
            <a:extLst xmlns:a="http://schemas.openxmlformats.org/drawingml/2006/main">
              <a:ext uri="{FF2B5EF4-FFF2-40B4-BE49-F238E27FC236}">
                <a16:creationId xmlns:a16="http://schemas.microsoft.com/office/drawing/2014/main" id="{4F7CA516-76BD-4F10-977F-72B7AFE5142D}"/>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Who should make the decision?</a:t>
            </a:r>
          </a:p>
        </p:txBody>
      </p:sp>
      <p:sp>
        <p:nvSpPr>
          <p:cNvPr id="3" name="text-2">
            <a:extLst xmlns:a="http://schemas.openxmlformats.org/drawingml/2006/main">
              <a:ext uri="{FF2B5EF4-FFF2-40B4-BE49-F238E27FC236}">
                <a16:creationId xmlns:a16="http://schemas.microsoft.com/office/drawing/2014/main" id="{250435D5-0263-44A2-86A5-9B2A2368FE4D}"/>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Common schedules and rights packages require coordination and credible commitments.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Local clubs know their customers and face their own investment incentives.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Governance allocates decision rights, enforcement, and the ability to change the rules.</a:t>
            </a:r>
          </a:p>
        </p:txBody>
      </p:sp>
      <p:sp>
        <p:nvSpPr>
          <p:cNvPr id="4" name="">
            <a:extLst xmlns:a="http://schemas.openxmlformats.org/drawingml/2006/main">
              <a:ext uri="{FF2B5EF4-FFF2-40B4-BE49-F238E27FC236}">
                <a16:creationId xmlns:a16="http://schemas.microsoft.com/office/drawing/2014/main" id="{DA04467C-D88E-4ED4-8553-50528828240F}"/>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8A8BCD50-705F-42D9-AD08-20D0818A0D45}"/>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League Governance Manages Cooperative Competition</a:t>
            </a:r>
          </a:p>
        </p:txBody>
      </p:sp>
      <p:sp>
        <p:nvSpPr>
          <p:cNvPr id="6" name="text-5">
            <a:extLst xmlns:a="http://schemas.openxmlformats.org/drawingml/2006/main">
              <a:ext uri="{FF2B5EF4-FFF2-40B4-BE49-F238E27FC236}">
                <a16:creationId xmlns:a16="http://schemas.microsoft.com/office/drawing/2014/main" id="{9FE29428-96D9-4899-864D-5FA8D1812428}"/>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22</a:t>
            </a:r>
          </a:p>
        </p:txBody>
      </p:sp>
    </p:spTree>
    <p:extLst>
      <p:ext uri="{BB962C8B-B14F-4D97-AF65-F5344CB8AC3E}">
        <p14:creationId xmlns:p14="http://schemas.microsoft.com/office/powerpoint/2010/main" val="352884895"/>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64FE10DB-2FF8-40AB-8BA9-0A265AC626A3}"/>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LESSON</a:t>
            </a:r>
          </a:p>
        </p:txBody>
      </p:sp>
      <p:sp>
        <p:nvSpPr>
          <p:cNvPr id="2" name="text-1">
            <a:extLst xmlns:a="http://schemas.openxmlformats.org/drawingml/2006/main">
              <a:ext uri="{FF2B5EF4-FFF2-40B4-BE49-F238E27FC236}">
                <a16:creationId xmlns:a16="http://schemas.microsoft.com/office/drawing/2014/main" id="{26CA76A3-DF61-4FCB-A8DA-C857D4C5214C}"/>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Closed leagues make entry a collective choice</a:t>
            </a:r>
          </a:p>
        </p:txBody>
      </p:sp>
      <p:sp>
        <p:nvSpPr>
          <p:cNvPr id="3" name="text-2">
            <a:extLst xmlns:a="http://schemas.openxmlformats.org/drawingml/2006/main">
              <a:ext uri="{FF2B5EF4-FFF2-40B4-BE49-F238E27FC236}">
                <a16:creationId xmlns:a16="http://schemas.microsoft.com/office/drawing/2014/main" id="{9FC9D62B-EF7E-4EC9-BCE0-FCB7FB4F455A}"/>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Existing members govern expansion, relocation, and transfers of ownership.</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An entrant can add markets and media appeal while changing shared revenue and franchise scarcity.</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NBA’s March 2026 decision authorized exploration of Seattle and Las Vegas, not franchise awards.</a:t>
            </a:r>
          </a:p>
        </p:txBody>
      </p:sp>
      <p:sp>
        <p:nvSpPr>
          <p:cNvPr id="4" name="">
            <a:extLst xmlns:a="http://schemas.openxmlformats.org/drawingml/2006/main">
              <a:ext uri="{FF2B5EF4-FFF2-40B4-BE49-F238E27FC236}">
                <a16:creationId xmlns:a16="http://schemas.microsoft.com/office/drawing/2014/main" id="{0F4AB9A3-4229-42AB-B474-BB51763B8C87}"/>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2BC087D1-6BF6-480A-9ADD-D67AFD3ED790}"/>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Closed Leagues And Controlled Expansion</a:t>
            </a:r>
          </a:p>
        </p:txBody>
      </p:sp>
      <p:sp>
        <p:nvSpPr>
          <p:cNvPr id="6" name="text-5">
            <a:extLst xmlns:a="http://schemas.openxmlformats.org/drawingml/2006/main">
              <a:ext uri="{FF2B5EF4-FFF2-40B4-BE49-F238E27FC236}">
                <a16:creationId xmlns:a16="http://schemas.microsoft.com/office/drawing/2014/main" id="{00B2E4A8-96B8-4A17-9813-FD22765F2D96}"/>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23</a:t>
            </a:r>
          </a:p>
        </p:txBody>
      </p:sp>
    </p:spTree>
    <p:extLst>
      <p:ext uri="{BB962C8B-B14F-4D97-AF65-F5344CB8AC3E}">
        <p14:creationId xmlns:p14="http://schemas.microsoft.com/office/powerpoint/2010/main" val="513516379"/>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DD641017-4B5B-481A-BA3E-147BBAB1314D}"/>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LESSON</a:t>
            </a:r>
          </a:p>
        </p:txBody>
      </p:sp>
      <p:sp>
        <p:nvSpPr>
          <p:cNvPr id="2" name="text-1">
            <a:extLst xmlns:a="http://schemas.openxmlformats.org/drawingml/2006/main">
              <a:ext uri="{FF2B5EF4-FFF2-40B4-BE49-F238E27FC236}">
                <a16:creationId xmlns:a16="http://schemas.microsoft.com/office/drawing/2014/main" id="{C7CCE2F3-B05E-4413-BD10-772D3B44C469}"/>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Sporting results change league membership</a:t>
            </a:r>
          </a:p>
        </p:txBody>
      </p:sp>
      <p:sp>
        <p:nvSpPr>
          <p:cNvPr id="3" name="text-2">
            <a:extLst xmlns:a="http://schemas.openxmlformats.org/drawingml/2006/main">
              <a:ext uri="{FF2B5EF4-FFF2-40B4-BE49-F238E27FC236}">
                <a16:creationId xmlns:a16="http://schemas.microsoft.com/office/drawing/2014/main" id="{8148A0A6-E1BF-481E-92C4-24137D14407C}"/>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The Premier League exchanges three clubs with the next division through promotion and relegation.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Licensing, financial, and venue requirements still govern entry.</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place near either threshold can make an additional expected win especially valuable.</a:t>
            </a:r>
          </a:p>
        </p:txBody>
      </p:sp>
      <p:sp>
        <p:nvSpPr>
          <p:cNvPr id="4" name="">
            <a:extLst xmlns:a="http://schemas.openxmlformats.org/drawingml/2006/main">
              <a:ext uri="{FF2B5EF4-FFF2-40B4-BE49-F238E27FC236}">
                <a16:creationId xmlns:a16="http://schemas.microsoft.com/office/drawing/2014/main" id="{A90F2332-7FA4-4CEF-BE1C-D6A9AB4F9803}"/>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D5C25DD6-97C3-44EE-96D8-B35F53DEB8A1}"/>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Promotion And Relegation</a:t>
            </a:r>
          </a:p>
        </p:txBody>
      </p:sp>
      <p:sp>
        <p:nvSpPr>
          <p:cNvPr id="6" name="text-5">
            <a:extLst xmlns:a="http://schemas.openxmlformats.org/drawingml/2006/main">
              <a:ext uri="{FF2B5EF4-FFF2-40B4-BE49-F238E27FC236}">
                <a16:creationId xmlns:a16="http://schemas.microsoft.com/office/drawing/2014/main" id="{C5A3DB09-1572-49A4-8A7D-D9DC851A2891}"/>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24</a:t>
            </a:r>
          </a:p>
        </p:txBody>
      </p:sp>
    </p:spTree>
    <p:extLst>
      <p:ext uri="{BB962C8B-B14F-4D97-AF65-F5344CB8AC3E}">
        <p14:creationId xmlns:p14="http://schemas.microsoft.com/office/powerpoint/2010/main" val="1583792299"/>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27AEE8B6-2F99-454C-BAF5-2DA11F393266}"/>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LESSON</a:t>
            </a:r>
          </a:p>
        </p:txBody>
      </p:sp>
      <p:sp>
        <p:nvSpPr>
          <p:cNvPr id="2" name="text-1">
            <a:extLst xmlns:a="http://schemas.openxmlformats.org/drawingml/2006/main">
              <a:ext uri="{FF2B5EF4-FFF2-40B4-BE49-F238E27FC236}">
                <a16:creationId xmlns:a16="http://schemas.microsoft.com/office/drawing/2014/main" id="{6581C2C8-21BA-46C4-9F86-3B73A5813F39}"/>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Relegation risk changes financial choices</a:t>
            </a:r>
          </a:p>
        </p:txBody>
      </p:sp>
      <p:sp>
        <p:nvSpPr>
          <p:cNvPr id="3" name="text-2">
            <a:extLst xmlns:a="http://schemas.openxmlformats.org/drawingml/2006/main">
              <a:ext uri="{FF2B5EF4-FFF2-40B4-BE49-F238E27FC236}">
                <a16:creationId xmlns:a16="http://schemas.microsoft.com/office/drawing/2014/main" id="{CF72693D-DDD1-4F49-BB46-79F04B14DE5C}"/>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lower division can mean a sharp fall in revenue while some costs remain committed.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Trying to avoid that loss can encourage costly short-run spending.</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Parachute payments cushion the revenue loss after relegation, but can alter competition and risk taking.</a:t>
            </a:r>
          </a:p>
        </p:txBody>
      </p:sp>
      <p:sp>
        <p:nvSpPr>
          <p:cNvPr id="4" name="">
            <a:extLst xmlns:a="http://schemas.openxmlformats.org/drawingml/2006/main">
              <a:ext uri="{FF2B5EF4-FFF2-40B4-BE49-F238E27FC236}">
                <a16:creationId xmlns:a16="http://schemas.microsoft.com/office/drawing/2014/main" id="{D0915B75-A1D5-4582-BB0B-E529B70741B8}"/>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41023F9C-743C-4796-A445-E2D5AE3949C0}"/>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Promotion And Relegation</a:t>
            </a:r>
          </a:p>
        </p:txBody>
      </p:sp>
      <p:sp>
        <p:nvSpPr>
          <p:cNvPr id="6" name="text-5">
            <a:extLst xmlns:a="http://schemas.openxmlformats.org/drawingml/2006/main">
              <a:ext uri="{FF2B5EF4-FFF2-40B4-BE49-F238E27FC236}">
                <a16:creationId xmlns:a16="http://schemas.microsoft.com/office/drawing/2014/main" id="{797A7222-BCA8-45B6-87CA-41F8F7C62A45}"/>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25</a:t>
            </a:r>
          </a:p>
        </p:txBody>
      </p:sp>
    </p:spTree>
    <p:extLst>
      <p:ext uri="{BB962C8B-B14F-4D97-AF65-F5344CB8AC3E}">
        <p14:creationId xmlns:p14="http://schemas.microsoft.com/office/powerpoint/2010/main" val="538588353"/>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483E861C-9E71-4D7E-8A79-E7E29FEBD935}"/>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LESSON</a:t>
            </a:r>
          </a:p>
        </p:txBody>
      </p:sp>
      <p:sp>
        <p:nvSpPr>
          <p:cNvPr id="2" name="text-1">
            <a:extLst xmlns:a="http://schemas.openxmlformats.org/drawingml/2006/main">
              <a:ext uri="{FF2B5EF4-FFF2-40B4-BE49-F238E27FC236}">
                <a16:creationId xmlns:a16="http://schemas.microsoft.com/office/drawing/2014/main" id="{5F6B4648-5D7F-4D23-8F6B-A33CE3DDC71F}"/>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MLS combines central control and local discretion</a:t>
            </a:r>
          </a:p>
        </p:txBody>
      </p:sp>
      <p:sp>
        <p:nvSpPr>
          <p:cNvPr id="3" name="text-2">
            <a:extLst xmlns:a="http://schemas.openxmlformats.org/drawingml/2006/main">
              <a:ext uri="{FF2B5EF4-FFF2-40B4-BE49-F238E27FC236}">
                <a16:creationId xmlns:a16="http://schemas.microsoft.com/office/drawing/2014/main" id="{29FC0BFC-581E-443D-876E-FD062FAD5E82}"/>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MLS uses single-entity features:</a:t>
            </a:r>
            <a:r>
              <a:t> central league rights and control of player contracts.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Club operators still make consequential local business and sporting decisions.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To understand incentives, identify who controls a choice and who receives its payoff.</a:t>
            </a:r>
          </a:p>
        </p:txBody>
      </p:sp>
      <p:sp>
        <p:nvSpPr>
          <p:cNvPr id="4" name="">
            <a:extLst xmlns:a="http://schemas.openxmlformats.org/drawingml/2006/main">
              <a:ext uri="{FF2B5EF4-FFF2-40B4-BE49-F238E27FC236}">
                <a16:creationId xmlns:a16="http://schemas.microsoft.com/office/drawing/2014/main" id="{3FD64F9B-47B7-4F18-9431-57C93BC5F44A}"/>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ECC963F1-2D4D-4901-A364-C210E2D7A38D}"/>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MLS And The Limits Of Simple Labels</a:t>
            </a:r>
          </a:p>
        </p:txBody>
      </p:sp>
      <p:sp>
        <p:nvSpPr>
          <p:cNvPr id="6" name="text-5">
            <a:extLst xmlns:a="http://schemas.openxmlformats.org/drawingml/2006/main">
              <a:ext uri="{FF2B5EF4-FFF2-40B4-BE49-F238E27FC236}">
                <a16:creationId xmlns:a16="http://schemas.microsoft.com/office/drawing/2014/main" id="{3C4E7B7A-6207-42E2-B346-08B98F40817E}"/>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26</a:t>
            </a:r>
          </a:p>
        </p:txBody>
      </p:sp>
    </p:spTree>
    <p:extLst>
      <p:ext uri="{BB962C8B-B14F-4D97-AF65-F5344CB8AC3E}">
        <p14:creationId xmlns:p14="http://schemas.microsoft.com/office/powerpoint/2010/main" val="1748423467"/>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D273E618-B5F8-49D0-9C76-CCB3D13E9072}"/>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LESSON</a:t>
            </a:r>
          </a:p>
        </p:txBody>
      </p:sp>
      <p:sp>
        <p:nvSpPr>
          <p:cNvPr id="2" name="text-1">
            <a:extLst xmlns:a="http://schemas.openxmlformats.org/drawingml/2006/main">
              <a:ext uri="{FF2B5EF4-FFF2-40B4-BE49-F238E27FC236}">
                <a16:creationId xmlns:a16="http://schemas.microsoft.com/office/drawing/2014/main" id="{284FC213-0616-40DE-8061-B03DB7E2E59F}"/>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When a stronger future roster is worth a weaker present</a:t>
            </a:r>
          </a:p>
        </p:txBody>
      </p:sp>
      <p:sp>
        <p:nvSpPr>
          <p:cNvPr id="3" name="text-2">
            <a:extLst xmlns:a="http://schemas.openxmlformats.org/drawingml/2006/main">
              <a:ext uri="{FF2B5EF4-FFF2-40B4-BE49-F238E27FC236}">
                <a16:creationId xmlns:a16="http://schemas.microsoft.com/office/drawing/2014/main" id="{906A06AF-6B00-4A7B-8A20-3957743CA839}"/>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Rebuilding can exchange current talent for future prospects, development, or financial flexibility.</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Tanking deliberately reduces current competitiveness to improve future opportunities under league rules.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Management can reduce current competitiveness while players still try to win.</a:t>
            </a:r>
          </a:p>
        </p:txBody>
      </p:sp>
      <p:sp>
        <p:nvSpPr>
          <p:cNvPr id="4" name="">
            <a:extLst xmlns:a="http://schemas.openxmlformats.org/drawingml/2006/main">
              <a:ext uri="{FF2B5EF4-FFF2-40B4-BE49-F238E27FC236}">
                <a16:creationId xmlns:a16="http://schemas.microsoft.com/office/drawing/2014/main" id="{419EBBFF-3BAD-4CFB-B27C-C76360E98D21}"/>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0C5CE83B-E9AC-493C-9AF7-28CFDA2DABAC}"/>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Strategic Rebuilding And Tanking</a:t>
            </a:r>
          </a:p>
        </p:txBody>
      </p:sp>
      <p:sp>
        <p:nvSpPr>
          <p:cNvPr id="6" name="text-5">
            <a:extLst xmlns:a="http://schemas.openxmlformats.org/drawingml/2006/main">
              <a:ext uri="{FF2B5EF4-FFF2-40B4-BE49-F238E27FC236}">
                <a16:creationId xmlns:a16="http://schemas.microsoft.com/office/drawing/2014/main" id="{CF25968D-7054-47E2-95CC-81D28DFFA8B8}"/>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27</a:t>
            </a:r>
          </a:p>
        </p:txBody>
      </p:sp>
    </p:spTree>
    <p:extLst>
      <p:ext uri="{BB962C8B-B14F-4D97-AF65-F5344CB8AC3E}">
        <p14:creationId xmlns:p14="http://schemas.microsoft.com/office/powerpoint/2010/main" val="951709408"/>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3B7724E8-23FA-4BBB-BB96-04DD5F4D8B47}"/>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DATED RULE EXAMPLE</a:t>
            </a:r>
          </a:p>
        </p:txBody>
      </p:sp>
      <p:sp>
        <p:nvSpPr>
          <p:cNvPr id="2" name="text-1">
            <a:extLst xmlns:a="http://schemas.openxmlformats.org/drawingml/2006/main">
              <a:ext uri="{FF2B5EF4-FFF2-40B4-BE49-F238E27FC236}">
                <a16:creationId xmlns:a16="http://schemas.microsoft.com/office/drawing/2014/main" id="{6D27FA0E-3AE7-4859-A6CF-571F021E3135}"/>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 lottery changes the reward for finishing last</a:t>
            </a:r>
          </a:p>
        </p:txBody>
      </p:sp>
      <p:sp>
        <p:nvSpPr>
          <p:cNvPr id="3" name="text-2">
            <a:extLst xmlns:a="http://schemas.openxmlformats.org/drawingml/2006/main">
              <a:ext uri="{FF2B5EF4-FFF2-40B4-BE49-F238E27FC236}">
                <a16:creationId xmlns:a16="http://schemas.microsoft.com/office/drawing/2014/main" id="{9275695A-DAEA-4CE0-A81F-53F0A28244A5}"/>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The 2026 NBA lottery gave each of the three worst records a 14% chance at the first pick.</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Equal odds at the bottom reduced one incentive to finish last rather than slightly higher.</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lottery can leave incentives elsewhere in the standings and cannot guarantee successful rebuilding.</a:t>
            </a:r>
          </a:p>
        </p:txBody>
      </p:sp>
      <p:sp>
        <p:nvSpPr>
          <p:cNvPr id="4" name="">
            <a:extLst xmlns:a="http://schemas.openxmlformats.org/drawingml/2006/main">
              <a:ext uri="{FF2B5EF4-FFF2-40B4-BE49-F238E27FC236}">
                <a16:creationId xmlns:a16="http://schemas.microsoft.com/office/drawing/2014/main" id="{2FA57A95-6278-4966-948E-F596DA1A718E}"/>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44B7E939-2D1E-4F62-88E2-172F78D95DBB}"/>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Strategic Rebuilding And Tanking</a:t>
            </a:r>
          </a:p>
        </p:txBody>
      </p:sp>
      <p:sp>
        <p:nvSpPr>
          <p:cNvPr id="6" name="text-5">
            <a:extLst xmlns:a="http://schemas.openxmlformats.org/drawingml/2006/main">
              <a:ext uri="{FF2B5EF4-FFF2-40B4-BE49-F238E27FC236}">
                <a16:creationId xmlns:a16="http://schemas.microsoft.com/office/drawing/2014/main" id="{E52C2C86-A1CE-461B-AB9B-3EC872C48321}"/>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28</a:t>
            </a:r>
          </a:p>
        </p:txBody>
      </p:sp>
    </p:spTree>
    <p:extLst>
      <p:ext uri="{BB962C8B-B14F-4D97-AF65-F5344CB8AC3E}">
        <p14:creationId xmlns:p14="http://schemas.microsoft.com/office/powerpoint/2010/main" val="1202576429"/>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D152AB90-A829-49E8-A8BC-7AAEE8F920C1}"/>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LESSON</a:t>
            </a:r>
          </a:p>
        </p:txBody>
      </p:sp>
      <p:sp>
        <p:nvSpPr>
          <p:cNvPr id="2" name="text-1">
            <a:extLst xmlns:a="http://schemas.openxmlformats.org/drawingml/2006/main">
              <a:ext uri="{FF2B5EF4-FFF2-40B4-BE49-F238E27FC236}">
                <a16:creationId xmlns:a16="http://schemas.microsoft.com/office/drawing/2014/main" id="{404A34F2-4F51-4092-AAA9-E4F4E016D180}"/>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 team can bargain with the option to leave</a:t>
            </a:r>
          </a:p>
        </p:txBody>
      </p:sp>
      <p:sp>
        <p:nvSpPr>
          <p:cNvPr id="3" name="text-2">
            <a:extLst xmlns:a="http://schemas.openxmlformats.org/drawingml/2006/main">
              <a:ext uri="{FF2B5EF4-FFF2-40B4-BE49-F238E27FC236}">
                <a16:creationId xmlns:a16="http://schemas.microsoft.com/office/drawing/2014/main" id="{0DF8CCED-7005-4F20-A5C0-27FE985B8D4C}"/>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An outside option is a party’s best feasible alternative if the current agreement fails.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An alternative city may strengthen a team’s bargaining position even if no move occurs.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Credibility depends on venue financing, demand, and league approval.</a:t>
            </a:r>
          </a:p>
        </p:txBody>
      </p:sp>
      <p:sp>
        <p:nvSpPr>
          <p:cNvPr id="4" name="">
            <a:extLst xmlns:a="http://schemas.openxmlformats.org/drawingml/2006/main">
              <a:ext uri="{FF2B5EF4-FFF2-40B4-BE49-F238E27FC236}">
                <a16:creationId xmlns:a16="http://schemas.microsoft.com/office/drawing/2014/main" id="{E9A37A7D-258D-4E7E-9514-23C4E5ACAF4A}"/>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D7D7D908-FFE1-46C6-A968-298113817431}"/>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Relocation As An Outside Option</a:t>
            </a:r>
          </a:p>
        </p:txBody>
      </p:sp>
      <p:sp>
        <p:nvSpPr>
          <p:cNvPr id="6" name="text-5">
            <a:extLst xmlns:a="http://schemas.openxmlformats.org/drawingml/2006/main">
              <a:ext uri="{FF2B5EF4-FFF2-40B4-BE49-F238E27FC236}">
                <a16:creationId xmlns:a16="http://schemas.microsoft.com/office/drawing/2014/main" id="{F5B02E12-A11F-40CE-AE2B-30957849E305}"/>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29</a:t>
            </a:r>
          </a:p>
        </p:txBody>
      </p:sp>
    </p:spTree>
    <p:extLst>
      <p:ext uri="{BB962C8B-B14F-4D97-AF65-F5344CB8AC3E}">
        <p14:creationId xmlns:p14="http://schemas.microsoft.com/office/powerpoint/2010/main" val="1389496154"/>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6F159B93-FD03-49F6-A423-4C1F10656703}"/>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INTEGRATED APPLICATION</a:t>
            </a:r>
          </a:p>
        </p:txBody>
      </p:sp>
      <p:sp>
        <p:nvSpPr>
          <p:cNvPr id="2" name="text-1">
            <a:extLst xmlns:a="http://schemas.openxmlformats.org/drawingml/2006/main">
              <a:ext uri="{FF2B5EF4-FFF2-40B4-BE49-F238E27FC236}">
                <a16:creationId xmlns:a16="http://schemas.microsoft.com/office/drawing/2014/main" id="{DEE0E280-1012-4E3D-A80E-58B39424F37E}"/>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Apply the whole chain to a payroll floor</a:t>
            </a:r>
          </a:p>
        </p:txBody>
      </p:sp>
      <p:sp>
        <p:nvSpPr>
          <p:cNvPr id="3" name="text-2">
            <a:extLst xmlns:a="http://schemas.openxmlformats.org/drawingml/2006/main">
              <a:ext uri="{FF2B5EF4-FFF2-40B4-BE49-F238E27FC236}">
                <a16:creationId xmlns:a16="http://schemas.microsoft.com/office/drawing/2014/main" id="{3D9229D5-D982-43E6-826E-0DCE96F3D3C9}"/>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Mechanical effect:</a:t>
            </a:r>
            <a:r>
              <a:t> a club below the floor must raise qualifying spending.</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Behavioral response:</a:t>
            </a:r>
            <a:r>
              <a:t> ask whether it acquires better talent, changes contract timing, or pays more for similar talent.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Evaluation:</a:t>
            </a:r>
            <a:r>
              <a:t> examine playing strength, finances, and who receives the added spending.</a:t>
            </a:r>
          </a:p>
        </p:txBody>
      </p:sp>
      <p:sp>
        <p:nvSpPr>
          <p:cNvPr id="4" name="">
            <a:extLst xmlns:a="http://schemas.openxmlformats.org/drawingml/2006/main">
              <a:ext uri="{FF2B5EF4-FFF2-40B4-BE49-F238E27FC236}">
                <a16:creationId xmlns:a16="http://schemas.microsoft.com/office/drawing/2014/main" id="{7BF67EA8-D978-46F6-9374-B280FCDD8E53}"/>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8C466A8D-5A9C-4C17-BBB4-0FD5628A601D}"/>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The Connected Team And League Decision</a:t>
            </a:r>
          </a:p>
        </p:txBody>
      </p:sp>
      <p:sp>
        <p:nvSpPr>
          <p:cNvPr id="6" name="text-5">
            <a:extLst xmlns:a="http://schemas.openxmlformats.org/drawingml/2006/main">
              <a:ext uri="{FF2B5EF4-FFF2-40B4-BE49-F238E27FC236}">
                <a16:creationId xmlns:a16="http://schemas.microsoft.com/office/drawing/2014/main" id="{024E954D-0C30-4ED5-BD34-91E2A113D9B6}"/>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30</a:t>
            </a:r>
          </a:p>
        </p:txBody>
      </p:sp>
    </p:spTree>
    <p:extLst>
      <p:ext uri="{BB962C8B-B14F-4D97-AF65-F5344CB8AC3E}">
        <p14:creationId xmlns:p14="http://schemas.microsoft.com/office/powerpoint/2010/main" val="261645621"/>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AB087340-7AAC-4B2C-BA05-439230E8E985}"/>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LESSON</a:t>
            </a:r>
          </a:p>
        </p:txBody>
      </p:sp>
      <p:sp>
        <p:nvSpPr>
          <p:cNvPr id="2" name="text-1">
            <a:extLst xmlns:a="http://schemas.openxmlformats.org/drawingml/2006/main">
              <a:ext uri="{FF2B5EF4-FFF2-40B4-BE49-F238E27FC236}">
                <a16:creationId xmlns:a16="http://schemas.microsoft.com/office/drawing/2014/main" id="{DFE02061-9F0B-49DC-8178-ABCB4D994258}"/>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Team behavior depends on the surrounding rules</a:t>
            </a:r>
          </a:p>
        </p:txBody>
      </p:sp>
      <p:sp>
        <p:nvSpPr>
          <p:cNvPr id="3" name="text-2">
            <a:extLst xmlns:a="http://schemas.openxmlformats.org/drawingml/2006/main">
              <a:ext uri="{FF2B5EF4-FFF2-40B4-BE49-F238E27FC236}">
                <a16:creationId xmlns:a16="http://schemas.microsoft.com/office/drawing/2014/main" id="{B6585F6B-26FA-49FD-A67E-ED941A3F6125}"/>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Expected returns and owner objectives jointly shape investment.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Financial categories and timing matter when interpreting a team’s choices.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Evaluate league rules through the responses they create, not just their stated intentions.</a:t>
            </a:r>
          </a:p>
        </p:txBody>
      </p:sp>
      <p:sp>
        <p:nvSpPr>
          <p:cNvPr id="4" name="">
            <a:extLst xmlns:a="http://schemas.openxmlformats.org/drawingml/2006/main">
              <a:ext uri="{FF2B5EF4-FFF2-40B4-BE49-F238E27FC236}">
                <a16:creationId xmlns:a16="http://schemas.microsoft.com/office/drawing/2014/main" id="{20849C53-7AE7-4F4D-AC79-DDE495949CF5}"/>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CB5E5852-69D5-4085-8B04-CD8C7F723051}"/>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Big Picture</a:t>
            </a:r>
          </a:p>
        </p:txBody>
      </p:sp>
      <p:sp>
        <p:nvSpPr>
          <p:cNvPr id="6" name="text-5">
            <a:extLst xmlns:a="http://schemas.openxmlformats.org/drawingml/2006/main">
              <a:ext uri="{FF2B5EF4-FFF2-40B4-BE49-F238E27FC236}">
                <a16:creationId xmlns:a16="http://schemas.microsoft.com/office/drawing/2014/main" id="{4CE0F464-8AD9-421D-B6B2-1D504BD2EEFD}"/>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31</a:t>
            </a:r>
          </a:p>
        </p:txBody>
      </p:sp>
    </p:spTree>
    <p:extLst>
      <p:ext uri="{BB962C8B-B14F-4D97-AF65-F5344CB8AC3E}">
        <p14:creationId xmlns:p14="http://schemas.microsoft.com/office/powerpoint/2010/main" val="136146090"/>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CD8B726D-DC9B-4C98-86D1-A09F7E704C7A}"/>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OPTIONAL REVIEW</a:t>
            </a:r>
          </a:p>
        </p:txBody>
      </p:sp>
      <p:sp>
        <p:nvSpPr>
          <p:cNvPr id="2" name="text-1">
            <a:extLst xmlns:a="http://schemas.openxmlformats.org/drawingml/2006/main">
              <a:ext uri="{FF2B5EF4-FFF2-40B4-BE49-F238E27FC236}">
                <a16:creationId xmlns:a16="http://schemas.microsoft.com/office/drawing/2014/main" id="{14CD3151-F50C-4ECD-816D-0E76F5CD5DAB}"/>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Discussion: explain the mechanism</a:t>
            </a:r>
          </a:p>
        </p:txBody>
      </p:sp>
      <p:sp>
        <p:nvSpPr>
          <p:cNvPr id="3" name="text-2">
            <a:extLst xmlns:a="http://schemas.openxmlformats.org/drawingml/2006/main">
              <a:ext uri="{FF2B5EF4-FFF2-40B4-BE49-F238E27FC236}">
                <a16:creationId xmlns:a16="http://schemas.microsoft.com/office/drawing/2014/main" id="{3B3116C3-69CB-4176-A44A-93DDEF75CC49}"/>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Why might a smaller-market contender value the next win more than a larger-market club?</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How could a team report an operating loss and substantial net income in the same year?</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Why might receiving more shared revenue leave a club’s roster investment unchanged?</a:t>
            </a:r>
          </a:p>
        </p:txBody>
      </p:sp>
      <p:sp>
        <p:nvSpPr>
          <p:cNvPr id="4" name="">
            <a:extLst xmlns:a="http://schemas.openxmlformats.org/drawingml/2006/main">
              <a:ext uri="{FF2B5EF4-FFF2-40B4-BE49-F238E27FC236}">
                <a16:creationId xmlns:a16="http://schemas.microsoft.com/office/drawing/2014/main" id="{B0EAFA97-D31B-45C5-B994-C0F8366E357D}"/>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53677F8B-C869-46B5-80E8-833B703DC332}"/>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Review Questions</a:t>
            </a:r>
          </a:p>
        </p:txBody>
      </p:sp>
      <p:sp>
        <p:nvSpPr>
          <p:cNvPr id="6" name="text-5">
            <a:extLst xmlns:a="http://schemas.openxmlformats.org/drawingml/2006/main">
              <a:ext uri="{FF2B5EF4-FFF2-40B4-BE49-F238E27FC236}">
                <a16:creationId xmlns:a16="http://schemas.microsoft.com/office/drawing/2014/main" id="{BDA5358E-531B-4E7A-B6BD-E0F524ECF5C7}"/>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32</a:t>
            </a:r>
          </a:p>
        </p:txBody>
      </p:sp>
    </p:spTree>
    <p:extLst>
      <p:ext uri="{BB962C8B-B14F-4D97-AF65-F5344CB8AC3E}">
        <p14:creationId xmlns:p14="http://schemas.microsoft.com/office/powerpoint/2010/main" val="1510868154"/>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2EC8AE99-D46C-4C64-9553-5F65B989C3DB}"/>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OPTIONAL ALGEBRA</a:t>
            </a:r>
          </a:p>
        </p:txBody>
      </p:sp>
      <p:sp>
        <p:nvSpPr>
          <p:cNvPr id="2" name="text-1">
            <a:extLst xmlns:a="http://schemas.openxmlformats.org/drawingml/2006/main">
              <a:ext uri="{FF2B5EF4-FFF2-40B4-BE49-F238E27FC236}">
                <a16:creationId xmlns:a16="http://schemas.microsoft.com/office/drawing/2014/main" id="{60056514-7D18-4679-A2FA-8F2CE6DCC6DF}"/>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Optional: solve the owner-objective example</a:t>
            </a:r>
          </a:p>
        </p:txBody>
      </p:sp>
      <p:sp>
        <p:nvSpPr>
          <p:cNvPr id="3" name="text-2">
            <a:extLst xmlns:a="http://schemas.openxmlformats.org/drawingml/2006/main">
              <a:ext uri="{FF2B5EF4-FFF2-40B4-BE49-F238E27FC236}">
                <a16:creationId xmlns:a16="http://schemas.microsoft.com/office/drawing/2014/main" id="{CD085845-7D42-4707-A6C7-8C142042C610}"/>
              </a:ext>
            </a:extLst>
          </p:cNvPr>
          <p:cNvSpPr>
            <a:spLocks xmlns:a="http://schemas.openxmlformats.org/drawingml/2006/main" noGrp="1"/>
          </p:cNvSpPr>
          <p:nvPr/>
        </p:nvSpPr>
        <p:spPr>
          <a:xfrm xmlns:a="http://schemas.openxmlformats.org/drawingml/2006/main">
            <a:off x="723900" y="1695450"/>
            <a:ext cx="107442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D2A33"/>
                </a:solidFill>
                <a:latin typeface="Aptos"/>
                <a:ea typeface="Aptos"/>
                <a:cs typeface="Aptos"/>
              </a:defRPr>
            </a:pPr>
            <a:r>
              <a:rPr sz="2250" b="0" i="0">
                <a:solidFill>
                  <a:srgbClr val="1D2A33"/>
                </a:solidFill>
                <a:latin typeface="Aptos"/>
                <a:ea typeface="Aptos"/>
                <a:cs typeface="Aptos"/>
              </a:rPr>
              <a:t>Book Problem 1: MR(w) = 9 − w and MC(w) = 1 + w.</a:t>
            </a:r>
          </a:p>
        </p:txBody>
      </p:sp>
      <p:sp>
        <p:nvSpPr>
          <p:cNvPr id="4" name="text-3">
            <a:extLst xmlns:a="http://schemas.openxmlformats.org/drawingml/2006/main">
              <a:ext uri="{FF2B5EF4-FFF2-40B4-BE49-F238E27FC236}">
                <a16:creationId xmlns:a16="http://schemas.microsoft.com/office/drawing/2014/main" id="{844B62F4-39B5-47EA-AF67-665C0B822A24}"/>
              </a:ext>
            </a:extLst>
          </p:cNvPr>
          <p:cNvSpPr>
            <a:spLocks xmlns:a="http://schemas.openxmlformats.org/drawingml/2006/main" noGrp="1"/>
          </p:cNvSpPr>
          <p:nvPr/>
        </p:nvSpPr>
        <p:spPr>
          <a:xfrm xmlns:a="http://schemas.openxmlformats.org/drawingml/2006/main">
            <a:off x="723900" y="272415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550" b="0" i="0">
                <a:solidFill>
                  <a:srgbClr val="12455E"/>
                </a:solidFill>
                <a:latin typeface="Aptos"/>
                <a:ea typeface="Aptos"/>
                <a:cs typeface="Aptos"/>
              </a:defRPr>
            </a:pPr>
            <a:r>
              <a:rPr sz="2550" b="0" i="0">
                <a:solidFill>
                  <a:srgbClr val="12455E"/>
                </a:solidFill>
                <a:latin typeface="Aptos"/>
                <a:ea typeface="Aptos"/>
                <a:cs typeface="Aptos"/>
              </a:rPr>
              <a:t>Profit choice: 9 − w = 1 + w, so w = 4</a:t>
            </a:r>
          </a:p>
        </p:txBody>
      </p:sp>
      <p:sp>
        <p:nvSpPr>
          <p:cNvPr id="5" name="text-4">
            <a:extLst xmlns:a="http://schemas.openxmlformats.org/drawingml/2006/main">
              <a:ext uri="{FF2B5EF4-FFF2-40B4-BE49-F238E27FC236}">
                <a16:creationId xmlns:a16="http://schemas.microsoft.com/office/drawing/2014/main" id="{4112490A-2EC4-41B1-9DAF-F625C8ACE5E6}"/>
              </a:ext>
            </a:extLst>
          </p:cNvPr>
          <p:cNvSpPr>
            <a:spLocks xmlns:a="http://schemas.openxmlformats.org/drawingml/2006/main" noGrp="1"/>
          </p:cNvSpPr>
          <p:nvPr/>
        </p:nvSpPr>
        <p:spPr>
          <a:xfrm xmlns:a="http://schemas.openxmlformats.org/drawingml/2006/main">
            <a:off x="723900" y="3514725"/>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550" b="0" i="0">
                <a:solidFill>
                  <a:srgbClr val="12455E"/>
                </a:solidFill>
                <a:latin typeface="Aptos"/>
                <a:ea typeface="Aptos"/>
                <a:cs typeface="Aptos"/>
              </a:defRPr>
            </a:pPr>
            <a:r>
              <a:rPr sz="2550" b="0" i="0">
                <a:solidFill>
                  <a:srgbClr val="12455E"/>
                </a:solidFill>
                <a:latin typeface="Aptos"/>
                <a:ea typeface="Aptos"/>
                <a:cs typeface="Aptos"/>
              </a:rPr>
              <a:t>Private marginal benefit = 2</a:t>
            </a:r>
          </a:p>
        </p:txBody>
      </p:sp>
      <p:sp>
        <p:nvSpPr>
          <p:cNvPr id="6" name="text-5">
            <a:extLst xmlns:a="http://schemas.openxmlformats.org/drawingml/2006/main">
              <a:ext uri="{FF2B5EF4-FFF2-40B4-BE49-F238E27FC236}">
                <a16:creationId xmlns:a16="http://schemas.microsoft.com/office/drawing/2014/main" id="{3778B309-540B-48FC-B45F-06B9C9E1DE2A}"/>
              </a:ext>
            </a:extLst>
          </p:cNvPr>
          <p:cNvSpPr>
            <a:spLocks xmlns:a="http://schemas.openxmlformats.org/drawingml/2006/main" noGrp="1"/>
          </p:cNvSpPr>
          <p:nvPr/>
        </p:nvSpPr>
        <p:spPr>
          <a:xfrm xmlns:a="http://schemas.openxmlformats.org/drawingml/2006/main">
            <a:off x="723900" y="430530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550" b="0" i="0">
                <a:solidFill>
                  <a:srgbClr val="12455E"/>
                </a:solidFill>
                <a:latin typeface="Aptos"/>
                <a:ea typeface="Aptos"/>
                <a:cs typeface="Aptos"/>
              </a:defRPr>
            </a:pPr>
            <a:r>
              <a:rPr sz="2550" b="0" i="0">
                <a:solidFill>
                  <a:srgbClr val="12455E"/>
                </a:solidFill>
                <a:latin typeface="Aptos"/>
                <a:ea typeface="Aptos"/>
                <a:cs typeface="Aptos"/>
              </a:rPr>
              <a:t>Hybrid choice: 11 − w = 1 + w, so w = 5</a:t>
            </a:r>
          </a:p>
        </p:txBody>
      </p:sp>
      <p:sp>
        <p:nvSpPr>
          <p:cNvPr id="7" name="text-6">
            <a:extLst xmlns:a="http://schemas.openxmlformats.org/drawingml/2006/main">
              <a:ext uri="{FF2B5EF4-FFF2-40B4-BE49-F238E27FC236}">
                <a16:creationId xmlns:a16="http://schemas.microsoft.com/office/drawing/2014/main" id="{211C47A0-C572-4869-BB2D-908FE5BFE146}"/>
              </a:ext>
            </a:extLst>
          </p:cNvPr>
          <p:cNvSpPr>
            <a:spLocks xmlns:a="http://schemas.openxmlformats.org/drawingml/2006/main" noGrp="1"/>
          </p:cNvSpPr>
          <p:nvPr/>
        </p:nvSpPr>
        <p:spPr>
          <a:xfrm xmlns:a="http://schemas.openxmlformats.org/drawingml/2006/main">
            <a:off x="723900" y="5381625"/>
            <a:ext cx="1074420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The owner’s extra benefit is private utility, not monetary revenue.</a:t>
            </a:r>
          </a:p>
        </p:txBody>
      </p:sp>
      <p:sp>
        <p:nvSpPr>
          <p:cNvPr id="8" name="">
            <a:extLst xmlns:a="http://schemas.openxmlformats.org/drawingml/2006/main">
              <a:ext uri="{FF2B5EF4-FFF2-40B4-BE49-F238E27FC236}">
                <a16:creationId xmlns:a16="http://schemas.microsoft.com/office/drawing/2014/main" id="{E9375852-BAE6-482A-95B9-2D7B859BED35}"/>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9" name="text-8">
            <a:extLst xmlns:a="http://schemas.openxmlformats.org/drawingml/2006/main">
              <a:ext uri="{FF2B5EF4-FFF2-40B4-BE49-F238E27FC236}">
                <a16:creationId xmlns:a16="http://schemas.microsoft.com/office/drawing/2014/main" id="{7059CD66-7738-45D4-AB09-4D36A1AFABCA}"/>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Problems And Applications</a:t>
            </a:r>
          </a:p>
        </p:txBody>
      </p:sp>
      <p:sp>
        <p:nvSpPr>
          <p:cNvPr id="10" name="text-9">
            <a:extLst xmlns:a="http://schemas.openxmlformats.org/drawingml/2006/main">
              <a:ext uri="{FF2B5EF4-FFF2-40B4-BE49-F238E27FC236}">
                <a16:creationId xmlns:a16="http://schemas.microsoft.com/office/drawing/2014/main" id="{8EAE269D-D853-4080-8A34-038A8027BEB6}"/>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33</a:t>
            </a:r>
          </a:p>
        </p:txBody>
      </p:sp>
    </p:spTree>
    <p:extLst>
      <p:ext uri="{BB962C8B-B14F-4D97-AF65-F5344CB8AC3E}">
        <p14:creationId xmlns:p14="http://schemas.microsoft.com/office/powerpoint/2010/main" val="250145977"/>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E145C05E-25DA-43B2-A30B-A708A535BFE7}"/>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OPTIONAL ALGEBRA</a:t>
            </a:r>
          </a:p>
        </p:txBody>
      </p:sp>
      <p:sp>
        <p:nvSpPr>
          <p:cNvPr id="2" name="text-1">
            <a:extLst xmlns:a="http://schemas.openxmlformats.org/drawingml/2006/main">
              <a:ext uri="{FF2B5EF4-FFF2-40B4-BE49-F238E27FC236}">
                <a16:creationId xmlns:a16="http://schemas.microsoft.com/office/drawing/2014/main" id="{12A261D5-E3E2-4461-A85F-6DA34E49B3AC}"/>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Optional: solve the market-opportunity example</a:t>
            </a:r>
          </a:p>
        </p:txBody>
      </p:sp>
      <p:sp>
        <p:nvSpPr>
          <p:cNvPr id="3" name="text-2">
            <a:extLst xmlns:a="http://schemas.openxmlformats.org/drawingml/2006/main">
              <a:ext uri="{FF2B5EF4-FFF2-40B4-BE49-F238E27FC236}">
                <a16:creationId xmlns:a16="http://schemas.microsoft.com/office/drawing/2014/main" id="{13BD2557-6DCE-4537-B03D-E7121D269DBF}"/>
              </a:ext>
            </a:extLst>
          </p:cNvPr>
          <p:cNvSpPr>
            <a:spLocks xmlns:a="http://schemas.openxmlformats.org/drawingml/2006/main" noGrp="1"/>
          </p:cNvSpPr>
          <p:nvPr/>
        </p:nvSpPr>
        <p:spPr>
          <a:xfrm xmlns:a="http://schemas.openxmlformats.org/drawingml/2006/main">
            <a:off x="723900" y="1695450"/>
            <a:ext cx="107442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D2A33"/>
                </a:solidFill>
                <a:latin typeface="Aptos"/>
                <a:ea typeface="Aptos"/>
                <a:cs typeface="Aptos"/>
              </a:defRPr>
            </a:pPr>
            <a:r>
              <a:rPr sz="2250" b="0" i="0">
                <a:solidFill>
                  <a:srgbClr val="1D2A33"/>
                </a:solidFill>
                <a:latin typeface="Aptos"/>
                <a:ea typeface="Aptos"/>
                <a:cs typeface="Aptos"/>
              </a:rPr>
              <a:t>Book Problem 2: both clubs face MC(w) = 1 + w.</a:t>
            </a:r>
          </a:p>
        </p:txBody>
      </p:sp>
      <p:sp>
        <p:nvSpPr>
          <p:cNvPr id="4" name="text-3">
            <a:extLst xmlns:a="http://schemas.openxmlformats.org/drawingml/2006/main">
              <a:ext uri="{FF2B5EF4-FFF2-40B4-BE49-F238E27FC236}">
                <a16:creationId xmlns:a16="http://schemas.microsoft.com/office/drawing/2014/main" id="{FE660F1E-764E-4C78-BEA6-A1CB1FE5A5EC}"/>
              </a:ext>
            </a:extLst>
          </p:cNvPr>
          <p:cNvSpPr>
            <a:spLocks xmlns:a="http://schemas.openxmlformats.org/drawingml/2006/main" noGrp="1"/>
          </p:cNvSpPr>
          <p:nvPr/>
        </p:nvSpPr>
        <p:spPr>
          <a:xfrm xmlns:a="http://schemas.openxmlformats.org/drawingml/2006/main">
            <a:off x="723900" y="272415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475" b="0" i="0">
                <a:solidFill>
                  <a:srgbClr val="12455E"/>
                </a:solidFill>
                <a:latin typeface="Aptos"/>
                <a:ea typeface="Aptos"/>
                <a:cs typeface="Aptos"/>
              </a:defRPr>
            </a:pPr>
            <a:r>
              <a:rPr sz="2475" b="0" i="0">
                <a:solidFill>
                  <a:srgbClr val="12455E"/>
                </a:solidFill>
                <a:latin typeface="Aptos"/>
                <a:ea typeface="Aptos"/>
                <a:cs typeface="Aptos"/>
              </a:rPr>
              <a:t>Lower opportunity: 8 − w = 1 + w, so w = 3.5</a:t>
            </a:r>
          </a:p>
        </p:txBody>
      </p:sp>
      <p:sp>
        <p:nvSpPr>
          <p:cNvPr id="5" name="text-4">
            <a:extLst xmlns:a="http://schemas.openxmlformats.org/drawingml/2006/main">
              <a:ext uri="{FF2B5EF4-FFF2-40B4-BE49-F238E27FC236}">
                <a16:creationId xmlns:a16="http://schemas.microsoft.com/office/drawing/2014/main" id="{BD9A4FB6-0071-439F-9795-AF6F81043F7E}"/>
              </a:ext>
            </a:extLst>
          </p:cNvPr>
          <p:cNvSpPr>
            <a:spLocks xmlns:a="http://schemas.openxmlformats.org/drawingml/2006/main" noGrp="1"/>
          </p:cNvSpPr>
          <p:nvPr/>
        </p:nvSpPr>
        <p:spPr>
          <a:xfrm xmlns:a="http://schemas.openxmlformats.org/drawingml/2006/main">
            <a:off x="723900" y="3514725"/>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475" b="0" i="0">
                <a:solidFill>
                  <a:srgbClr val="12455E"/>
                </a:solidFill>
                <a:latin typeface="Aptos"/>
                <a:ea typeface="Aptos"/>
                <a:cs typeface="Aptos"/>
              </a:defRPr>
            </a:pPr>
            <a:r>
              <a:rPr sz="2475" b="0" i="0">
                <a:solidFill>
                  <a:srgbClr val="12455E"/>
                </a:solidFill>
                <a:latin typeface="Aptos"/>
                <a:ea typeface="Aptos"/>
                <a:cs typeface="Aptos"/>
              </a:rPr>
              <a:t>Higher opportunity: 10 − w = 1 + w, so w = 4.5</a:t>
            </a:r>
          </a:p>
        </p:txBody>
      </p:sp>
      <p:sp>
        <p:nvSpPr>
          <p:cNvPr id="6" name="text-5">
            <a:extLst xmlns:a="http://schemas.openxmlformats.org/drawingml/2006/main">
              <a:ext uri="{FF2B5EF4-FFF2-40B4-BE49-F238E27FC236}">
                <a16:creationId xmlns:a16="http://schemas.microsoft.com/office/drawing/2014/main" id="{C55B6117-3A51-4A74-B4DA-C86F0C3A5AB7}"/>
              </a:ext>
            </a:extLst>
          </p:cNvPr>
          <p:cNvSpPr>
            <a:spLocks xmlns:a="http://schemas.openxmlformats.org/drawingml/2006/main" noGrp="1"/>
          </p:cNvSpPr>
          <p:nvPr/>
        </p:nvSpPr>
        <p:spPr>
          <a:xfrm xmlns:a="http://schemas.openxmlformats.org/drawingml/2006/main">
            <a:off x="723900" y="5381625"/>
            <a:ext cx="1074420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Name two reasons besides population for different revenue curves.</a:t>
            </a:r>
          </a:p>
        </p:txBody>
      </p:sp>
      <p:sp>
        <p:nvSpPr>
          <p:cNvPr id="7" name="">
            <a:extLst xmlns:a="http://schemas.openxmlformats.org/drawingml/2006/main">
              <a:ext uri="{FF2B5EF4-FFF2-40B4-BE49-F238E27FC236}">
                <a16:creationId xmlns:a16="http://schemas.microsoft.com/office/drawing/2014/main" id="{F5EBCA10-FB9E-4641-8DAE-7AE36B75FFC6}"/>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8" name="text-7">
            <a:extLst xmlns:a="http://schemas.openxmlformats.org/drawingml/2006/main">
              <a:ext uri="{FF2B5EF4-FFF2-40B4-BE49-F238E27FC236}">
                <a16:creationId xmlns:a16="http://schemas.microsoft.com/office/drawing/2014/main" id="{DD55E646-A981-4E79-A1C6-680EBC23B70C}"/>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Problems And Applications</a:t>
            </a:r>
          </a:p>
        </p:txBody>
      </p:sp>
      <p:sp>
        <p:nvSpPr>
          <p:cNvPr id="9" name="text-8">
            <a:extLst xmlns:a="http://schemas.openxmlformats.org/drawingml/2006/main">
              <a:ext uri="{FF2B5EF4-FFF2-40B4-BE49-F238E27FC236}">
                <a16:creationId xmlns:a16="http://schemas.microsoft.com/office/drawing/2014/main" id="{2A087FBC-1540-40BB-AD78-3422BE98052D}"/>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34</a:t>
            </a:r>
          </a:p>
        </p:txBody>
      </p:sp>
    </p:spTree>
    <p:extLst>
      <p:ext uri="{BB962C8B-B14F-4D97-AF65-F5344CB8AC3E}">
        <p14:creationId xmlns:p14="http://schemas.microsoft.com/office/powerpoint/2010/main" val="1222680631"/>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CC8CED7A-343C-4A6D-971E-B49C3EAABD92}"/>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OPTIONAL APPLICATION</a:t>
            </a:r>
          </a:p>
        </p:txBody>
      </p:sp>
      <p:sp>
        <p:nvSpPr>
          <p:cNvPr id="2" name="text-1">
            <a:extLst xmlns:a="http://schemas.openxmlformats.org/drawingml/2006/main">
              <a:ext uri="{FF2B5EF4-FFF2-40B4-BE49-F238E27FC236}">
                <a16:creationId xmlns:a16="http://schemas.microsoft.com/office/drawing/2014/main" id="{3988238E-C558-4710-A35B-FF91538C6E24}"/>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Application: evaluate a rental-player trade</a:t>
            </a:r>
          </a:p>
        </p:txBody>
      </p:sp>
      <p:sp>
        <p:nvSpPr>
          <p:cNvPr id="3" name="text-2">
            <a:extLst xmlns:a="http://schemas.openxmlformats.org/drawingml/2006/main">
              <a:ext uri="{FF2B5EF4-FFF2-40B4-BE49-F238E27FC236}">
                <a16:creationId xmlns:a16="http://schemas.microsoft.com/office/drawing/2014/main" id="{0EE40668-60DC-4FEE-ABE0-9A3A680E4E05}"/>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contender gives up a prospect for a player whose contract ends after this season.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List the current benefits and the future costs.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How would the comparison change if the club fell far out of contention?</a:t>
            </a:r>
          </a:p>
        </p:txBody>
      </p:sp>
      <p:sp>
        <p:nvSpPr>
          <p:cNvPr id="4" name="">
            <a:extLst xmlns:a="http://schemas.openxmlformats.org/drawingml/2006/main">
              <a:ext uri="{FF2B5EF4-FFF2-40B4-BE49-F238E27FC236}">
                <a16:creationId xmlns:a16="http://schemas.microsoft.com/office/drawing/2014/main" id="{C8A2D7D0-F23A-4906-A771-4042F903E559}"/>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773F6BFC-6592-4537-908D-0952F82D322C}"/>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Problems And Applications</a:t>
            </a:r>
          </a:p>
        </p:txBody>
      </p:sp>
      <p:sp>
        <p:nvSpPr>
          <p:cNvPr id="6" name="text-5">
            <a:extLst xmlns:a="http://schemas.openxmlformats.org/drawingml/2006/main">
              <a:ext uri="{FF2B5EF4-FFF2-40B4-BE49-F238E27FC236}">
                <a16:creationId xmlns:a16="http://schemas.microsoft.com/office/drawing/2014/main" id="{3C07C2E4-0B6B-4B7A-98B2-067077E7C25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35</a:t>
            </a:r>
          </a:p>
        </p:txBody>
      </p:sp>
    </p:spTree>
    <p:extLst>
      <p:ext uri="{BB962C8B-B14F-4D97-AF65-F5344CB8AC3E}">
        <p14:creationId xmlns:p14="http://schemas.microsoft.com/office/powerpoint/2010/main" val="240144784"/>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81DB3EB4-4446-4BD2-9CD0-2EA92C701ABD}"/>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OPTIONAL ASSIGNMENT</a:t>
            </a:r>
          </a:p>
        </p:txBody>
      </p:sp>
      <p:sp>
        <p:nvSpPr>
          <p:cNvPr id="2" name="text-1">
            <a:extLst xmlns:a="http://schemas.openxmlformats.org/drawingml/2006/main">
              <a:ext uri="{FF2B5EF4-FFF2-40B4-BE49-F238E27FC236}">
                <a16:creationId xmlns:a16="http://schemas.microsoft.com/office/drawing/2014/main" id="{48DE4719-4585-404A-A306-8E315EC15CD5}"/>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Advise a league on one reform</a:t>
            </a:r>
          </a:p>
        </p:txBody>
      </p:sp>
      <p:sp>
        <p:nvSpPr>
          <p:cNvPr id="3" name="text-2">
            <a:extLst xmlns:a="http://schemas.openxmlformats.org/drawingml/2006/main">
              <a:ext uri="{FF2B5EF4-FFF2-40B4-BE49-F238E27FC236}">
                <a16:creationId xmlns:a16="http://schemas.microsoft.com/office/drawing/2014/main" id="{E0F5AF7A-8386-47E9-A843-25C68FBB78D3}"/>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Choose greater sharing, a floor, a cap, centralized local media, or a draft change.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Explain the mechanical effect and how different teams may respond.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Identify evidence that would support, weaken, or change your recommendation.</a:t>
            </a:r>
          </a:p>
        </p:txBody>
      </p:sp>
      <p:sp>
        <p:nvSpPr>
          <p:cNvPr id="4" name="">
            <a:extLst xmlns:a="http://schemas.openxmlformats.org/drawingml/2006/main">
              <a:ext uri="{FF2B5EF4-FFF2-40B4-BE49-F238E27FC236}">
                <a16:creationId xmlns:a16="http://schemas.microsoft.com/office/drawing/2014/main" id="{91C90556-C05B-46F9-8876-4E045E0EE5C2}"/>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02A8CB12-C26F-4624-B3B5-78F736B4843A}"/>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Suggested Assignment</a:t>
            </a:r>
          </a:p>
        </p:txBody>
      </p:sp>
      <p:sp>
        <p:nvSpPr>
          <p:cNvPr id="6" name="text-5">
            <a:extLst xmlns:a="http://schemas.openxmlformats.org/drawingml/2006/main">
              <a:ext uri="{FF2B5EF4-FFF2-40B4-BE49-F238E27FC236}">
                <a16:creationId xmlns:a16="http://schemas.microsoft.com/office/drawing/2014/main" id="{36C75377-91EC-45C2-8E62-230B8D7C71B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36</a:t>
            </a:r>
          </a:p>
        </p:txBody>
      </p:sp>
    </p:spTree>
    <p:extLst>
      <p:ext uri="{BB962C8B-B14F-4D97-AF65-F5344CB8AC3E}">
        <p14:creationId xmlns:p14="http://schemas.microsoft.com/office/powerpoint/2010/main" val="1754847323"/>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AA408566-A909-4E11-BEA9-540D149D34B0}"/>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7  /  REFERENCE</a:t>
            </a:r>
          </a:p>
        </p:txBody>
      </p:sp>
      <p:sp>
        <p:nvSpPr>
          <p:cNvPr id="2" name="text-1">
            <a:extLst xmlns:a="http://schemas.openxmlformats.org/drawingml/2006/main">
              <a:ext uri="{FF2B5EF4-FFF2-40B4-BE49-F238E27FC236}">
                <a16:creationId xmlns:a16="http://schemas.microsoft.com/office/drawing/2014/main" id="{33B2C39A-B49D-4CE0-82E6-F45B9264AA91}"/>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Sources behind the chapter</a:t>
            </a:r>
          </a:p>
        </p:txBody>
      </p:sp>
      <p:sp>
        <p:nvSpPr>
          <p:cNvPr id="3" name="text-2">
            <a:extLst xmlns:a="http://schemas.openxmlformats.org/drawingml/2006/main">
              <a:ext uri="{FF2B5EF4-FFF2-40B4-BE49-F238E27FC236}">
                <a16:creationId xmlns:a16="http://schemas.microsoft.com/office/drawing/2014/main" id="{771A4BB9-4C84-48A1-8AFE-8E533FD9B239}"/>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Neale and Sloane:</a:t>
            </a:r>
            <a:r>
              <a:t> joint production and owner objectives.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Burger and Walters; Fort and Quirk:</a:t>
            </a:r>
            <a:r>
              <a:t> monetary opportunities and sharing incentives.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Team reports, league rules, and bargaining statements:</a:t>
            </a:r>
            <a:r>
              <a:t> dated institutional evidence.</a:t>
            </a:r>
          </a:p>
        </p:txBody>
      </p:sp>
      <p:sp>
        <p:nvSpPr>
          <p:cNvPr id="4" name="">
            <a:extLst xmlns:a="http://schemas.openxmlformats.org/drawingml/2006/main">
              <a:ext uri="{FF2B5EF4-FFF2-40B4-BE49-F238E27FC236}">
                <a16:creationId xmlns:a16="http://schemas.microsoft.com/office/drawing/2014/main" id="{C26BA40E-039E-4BF7-A22F-0D0960C5019B}"/>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C586AC77-B93D-4F7F-9780-49F1B622387F}"/>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Source Notes</a:t>
            </a:r>
          </a:p>
        </p:txBody>
      </p:sp>
      <p:sp>
        <p:nvSpPr>
          <p:cNvPr id="6" name="text-5">
            <a:extLst xmlns:a="http://schemas.openxmlformats.org/drawingml/2006/main">
              <a:ext uri="{FF2B5EF4-FFF2-40B4-BE49-F238E27FC236}">
                <a16:creationId xmlns:a16="http://schemas.microsoft.com/office/drawing/2014/main" id="{BACBD3DF-48AA-4F20-8EAD-3623F93841B3}"/>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37</a:t>
            </a:r>
          </a:p>
        </p:txBody>
      </p:sp>
    </p:spTree>
    <p:extLst>
      <p:ext uri="{BB962C8B-B14F-4D97-AF65-F5344CB8AC3E}">
        <p14:creationId xmlns:p14="http://schemas.microsoft.com/office/powerpoint/2010/main" val="102407211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2026-10-07T17:32:28.4770000Z</dcterms:created>
  <dcterms:modified xsi:type="dcterms:W3CDTF">2026-10-07T17:32:28.4770000Z</dcterms:modified>
</coreProperties>
</file>