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ff4b654ba864fd9" /><Relationship Type="http://schemas.openxmlformats.org/officeDocument/2006/relationships/extended-properties" Target="/docProps/app.xml" Id="R3ec3131d9ad448bb" /><Relationship Type="http://schemas.openxmlformats.org/officeDocument/2006/relationships/officeDocument" Target="/ppt/presentation.xml" Id="R8c4974c7270e48c3" /></Relationships>
</file>

<file path=ppt/presentation.xml><?xml version="1.0" encoding="utf-8"?>
<p:presentation xmlns:p="http://schemas.openxmlformats.org/presentationml/2006/main">
  <p:sldMasterIdLst>
    <p:sldMasterId xmlns:r="http://schemas.openxmlformats.org/officeDocument/2006/relationships" id="2147483648" r:id="R501738c7898d46d1"/>
  </p:sldMasterIdLst>
  <p:notesMasterIdLst>
    <p:notesMasterId xmlns:r="http://schemas.openxmlformats.org/officeDocument/2006/relationships" r:id="R9dea051402a541ce"/>
  </p:notesMasterIdLst>
  <p:sldIdLst>
    <p:sldId xmlns:r="http://schemas.openxmlformats.org/officeDocument/2006/relationships" id="256" r:id="R02c561ed57454bc5"/>
    <p:sldId xmlns:r="http://schemas.openxmlformats.org/officeDocument/2006/relationships" id="257" r:id="R865bf486b34e479e"/>
    <p:sldId xmlns:r="http://schemas.openxmlformats.org/officeDocument/2006/relationships" id="258" r:id="Rcf4d4878f36743e0"/>
    <p:sldId xmlns:r="http://schemas.openxmlformats.org/officeDocument/2006/relationships" id="259" r:id="R66456e477ee94d32"/>
    <p:sldId xmlns:r="http://schemas.openxmlformats.org/officeDocument/2006/relationships" id="260" r:id="Rd2a468af7c3b4c5a"/>
    <p:sldId xmlns:r="http://schemas.openxmlformats.org/officeDocument/2006/relationships" id="261" r:id="Ra775d80222b54e0e"/>
    <p:sldId xmlns:r="http://schemas.openxmlformats.org/officeDocument/2006/relationships" id="262" r:id="Rc4413e050d914a21"/>
    <p:sldId xmlns:r="http://schemas.openxmlformats.org/officeDocument/2006/relationships" id="263" r:id="Rcda5264e4ac74e2c"/>
    <p:sldId xmlns:r="http://schemas.openxmlformats.org/officeDocument/2006/relationships" id="264" r:id="Rec9b2990d2904715"/>
    <p:sldId xmlns:r="http://schemas.openxmlformats.org/officeDocument/2006/relationships" id="265" r:id="R9bc67d70c97e41d3"/>
    <p:sldId xmlns:r="http://schemas.openxmlformats.org/officeDocument/2006/relationships" id="266" r:id="Rfd8263c4d68f421e"/>
    <p:sldId xmlns:r="http://schemas.openxmlformats.org/officeDocument/2006/relationships" id="267" r:id="R91cf0262edfd4d13"/>
    <p:sldId xmlns:r="http://schemas.openxmlformats.org/officeDocument/2006/relationships" id="268" r:id="Rd45e7fb0458a4bff"/>
    <p:sldId xmlns:r="http://schemas.openxmlformats.org/officeDocument/2006/relationships" id="269" r:id="R1c835f80a55a457c"/>
    <p:sldId xmlns:r="http://schemas.openxmlformats.org/officeDocument/2006/relationships" id="270" r:id="Rc563625a1dec485d"/>
    <p:sldId xmlns:r="http://schemas.openxmlformats.org/officeDocument/2006/relationships" id="271" r:id="R039bffaaa5b44f5b"/>
    <p:sldId xmlns:r="http://schemas.openxmlformats.org/officeDocument/2006/relationships" id="272" r:id="R06c969a26151408e"/>
    <p:sldId xmlns:r="http://schemas.openxmlformats.org/officeDocument/2006/relationships" id="273" r:id="Rd51f1457771d4106"/>
    <p:sldId xmlns:r="http://schemas.openxmlformats.org/officeDocument/2006/relationships" id="274" r:id="R996809bbd6744fb3"/>
    <p:sldId xmlns:r="http://schemas.openxmlformats.org/officeDocument/2006/relationships" id="275" r:id="Rc6075c2ff47948cc"/>
    <p:sldId xmlns:r="http://schemas.openxmlformats.org/officeDocument/2006/relationships" id="276" r:id="R5d756b46c36f43ea"/>
    <p:sldId xmlns:r="http://schemas.openxmlformats.org/officeDocument/2006/relationships" id="277" r:id="R0671dc044cfa470d"/>
    <p:sldId xmlns:r="http://schemas.openxmlformats.org/officeDocument/2006/relationships" id="278" r:id="Rf29f3b77d2e94068"/>
    <p:sldId xmlns:r="http://schemas.openxmlformats.org/officeDocument/2006/relationships" id="279" r:id="Reb45b77d7d8a4c37"/>
    <p:sldId xmlns:r="http://schemas.openxmlformats.org/officeDocument/2006/relationships" id="280" r:id="Rf76fef6fe37d49d2"/>
    <p:sldId xmlns:r="http://schemas.openxmlformats.org/officeDocument/2006/relationships" id="281" r:id="Rd608557743c64c40"/>
    <p:sldId xmlns:r="http://schemas.openxmlformats.org/officeDocument/2006/relationships" id="282" r:id="R6fc23eb2871c4042"/>
    <p:sldId xmlns:r="http://schemas.openxmlformats.org/officeDocument/2006/relationships" id="283" r:id="Ree67e55332504f64"/>
    <p:sldId xmlns:r="http://schemas.openxmlformats.org/officeDocument/2006/relationships" id="284" r:id="Re655a34db2c14727"/>
    <p:sldId xmlns:r="http://schemas.openxmlformats.org/officeDocument/2006/relationships" id="285" r:id="Rf0c0857c99734d64"/>
    <p:sldId xmlns:r="http://schemas.openxmlformats.org/officeDocument/2006/relationships" id="286" r:id="R223df586a1df4480"/>
    <p:sldId xmlns:r="http://schemas.openxmlformats.org/officeDocument/2006/relationships" id="287" r:id="Rc54a87c12a734b35"/>
    <p:sldId xmlns:r="http://schemas.openxmlformats.org/officeDocument/2006/relationships" id="288" r:id="R3fea9f2ee12a4274"/>
    <p:sldId xmlns:r="http://schemas.openxmlformats.org/officeDocument/2006/relationships" id="289" r:id="Ra3b37a7e4f944768"/>
    <p:sldId xmlns:r="http://schemas.openxmlformats.org/officeDocument/2006/relationships" id="290" r:id="R552b344feeac4eb6"/>
    <p:sldId xmlns:r="http://schemas.openxmlformats.org/officeDocument/2006/relationships" id="291" r:id="Rc958be03879647c3"/>
    <p:sldId xmlns:r="http://schemas.openxmlformats.org/officeDocument/2006/relationships" id="292" r:id="R366c72f092114bc1"/>
    <p:sldId xmlns:r="http://schemas.openxmlformats.org/officeDocument/2006/relationships" id="293" r:id="R718ef78cece64e4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b2596629a00495b" /><Relationship Type="http://schemas.openxmlformats.org/officeDocument/2006/relationships/slideMaster" Target="/ppt/slideMasters/slideMaster1.xml" Id="R501738c7898d46d1" /><Relationship Type="http://schemas.openxmlformats.org/officeDocument/2006/relationships/notesMaster" Target="/ppt/notesMasters/notesMaster1.xml" Id="R9dea051402a541ce" /><Relationship Type="http://schemas.openxmlformats.org/officeDocument/2006/relationships/presProps" Target="/ppt/presProps.xml" Id="R930e9a88d7744861" /><Relationship Type="http://schemas.openxmlformats.org/officeDocument/2006/relationships/tableStyles" Target="/ppt/tableStyles.xml" Id="Rc25c269e7a0a4d13" /><Relationship Type="http://schemas.openxmlformats.org/officeDocument/2006/relationships/slide" Target="/ppt/slides/slide1.xml" Id="R02c561ed57454bc5" /><Relationship Type="http://schemas.openxmlformats.org/officeDocument/2006/relationships/slide" Target="/ppt/slides/slide2.xml" Id="R865bf486b34e479e" /><Relationship Type="http://schemas.openxmlformats.org/officeDocument/2006/relationships/slide" Target="/ppt/slides/slide3.xml" Id="Rcf4d4878f36743e0" /><Relationship Type="http://schemas.openxmlformats.org/officeDocument/2006/relationships/slide" Target="/ppt/slides/slide4.xml" Id="R66456e477ee94d32" /><Relationship Type="http://schemas.openxmlformats.org/officeDocument/2006/relationships/slide" Target="/ppt/slides/slide5.xml" Id="Rd2a468af7c3b4c5a" /><Relationship Type="http://schemas.openxmlformats.org/officeDocument/2006/relationships/slide" Target="/ppt/slides/slide6.xml" Id="Ra775d80222b54e0e" /><Relationship Type="http://schemas.openxmlformats.org/officeDocument/2006/relationships/slide" Target="/ppt/slides/slide7.xml" Id="Rc4413e050d914a21" /><Relationship Type="http://schemas.openxmlformats.org/officeDocument/2006/relationships/slide" Target="/ppt/slides/slide8.xml" Id="Rcda5264e4ac74e2c" /><Relationship Type="http://schemas.openxmlformats.org/officeDocument/2006/relationships/slide" Target="/ppt/slides/slide9.xml" Id="Rec9b2990d2904715" /><Relationship Type="http://schemas.openxmlformats.org/officeDocument/2006/relationships/slide" Target="/ppt/slides/slide10.xml" Id="R9bc67d70c97e41d3" /><Relationship Type="http://schemas.openxmlformats.org/officeDocument/2006/relationships/slide" Target="/ppt/slides/slide11.xml" Id="Rfd8263c4d68f421e" /><Relationship Type="http://schemas.openxmlformats.org/officeDocument/2006/relationships/slide" Target="/ppt/slides/slide12.xml" Id="R91cf0262edfd4d13" /><Relationship Type="http://schemas.openxmlformats.org/officeDocument/2006/relationships/slide" Target="/ppt/slides/slide13.xml" Id="Rd45e7fb0458a4bff" /><Relationship Type="http://schemas.openxmlformats.org/officeDocument/2006/relationships/slide" Target="/ppt/slides/slide14.xml" Id="R1c835f80a55a457c" /><Relationship Type="http://schemas.openxmlformats.org/officeDocument/2006/relationships/slide" Target="/ppt/slides/slide15.xml" Id="Rc563625a1dec485d" /><Relationship Type="http://schemas.openxmlformats.org/officeDocument/2006/relationships/slide" Target="/ppt/slides/slide16.xml" Id="R039bffaaa5b44f5b" /><Relationship Type="http://schemas.openxmlformats.org/officeDocument/2006/relationships/slide" Target="/ppt/slides/slide17.xml" Id="R06c969a26151408e" /><Relationship Type="http://schemas.openxmlformats.org/officeDocument/2006/relationships/slide" Target="/ppt/slides/slide18.xml" Id="Rd51f1457771d4106" /><Relationship Type="http://schemas.openxmlformats.org/officeDocument/2006/relationships/slide" Target="/ppt/slides/slide19.xml" Id="R996809bbd6744fb3" /><Relationship Type="http://schemas.openxmlformats.org/officeDocument/2006/relationships/slide" Target="/ppt/slides/slide20.xml" Id="Rc6075c2ff47948cc" /><Relationship Type="http://schemas.openxmlformats.org/officeDocument/2006/relationships/slide" Target="/ppt/slides/slide21.xml" Id="R5d756b46c36f43ea" /><Relationship Type="http://schemas.openxmlformats.org/officeDocument/2006/relationships/slide" Target="/ppt/slides/slide22.xml" Id="R0671dc044cfa470d" /><Relationship Type="http://schemas.openxmlformats.org/officeDocument/2006/relationships/slide" Target="/ppt/slides/slide23.xml" Id="Rf29f3b77d2e94068" /><Relationship Type="http://schemas.openxmlformats.org/officeDocument/2006/relationships/slide" Target="/ppt/slides/slide24.xml" Id="Reb45b77d7d8a4c37" /><Relationship Type="http://schemas.openxmlformats.org/officeDocument/2006/relationships/slide" Target="/ppt/slides/slide25.xml" Id="Rf76fef6fe37d49d2" /><Relationship Type="http://schemas.openxmlformats.org/officeDocument/2006/relationships/slide" Target="/ppt/slides/slide26.xml" Id="Rd608557743c64c40" /><Relationship Type="http://schemas.openxmlformats.org/officeDocument/2006/relationships/slide" Target="/ppt/slides/slide27.xml" Id="R6fc23eb2871c4042" /><Relationship Type="http://schemas.openxmlformats.org/officeDocument/2006/relationships/slide" Target="/ppt/slides/slide28.xml" Id="Ree67e55332504f64" /><Relationship Type="http://schemas.openxmlformats.org/officeDocument/2006/relationships/slide" Target="/ppt/slides/slide29.xml" Id="Re655a34db2c14727" /><Relationship Type="http://schemas.openxmlformats.org/officeDocument/2006/relationships/slide" Target="/ppt/slides/slide30.xml" Id="Rf0c0857c99734d64" /><Relationship Type="http://schemas.openxmlformats.org/officeDocument/2006/relationships/slide" Target="/ppt/slides/slide31.xml" Id="R223df586a1df4480" /><Relationship Type="http://schemas.openxmlformats.org/officeDocument/2006/relationships/slide" Target="/ppt/slides/slide32.xml" Id="Rc54a87c12a734b35" /><Relationship Type="http://schemas.openxmlformats.org/officeDocument/2006/relationships/slide" Target="/ppt/slides/slide33.xml" Id="R3fea9f2ee12a4274" /><Relationship Type="http://schemas.openxmlformats.org/officeDocument/2006/relationships/slide" Target="/ppt/slides/slide34.xml" Id="Ra3b37a7e4f944768" /><Relationship Type="http://schemas.openxmlformats.org/officeDocument/2006/relationships/slide" Target="/ppt/slides/slide35.xml" Id="R552b344feeac4eb6" /><Relationship Type="http://schemas.openxmlformats.org/officeDocument/2006/relationships/slide" Target="/ppt/slides/slide36.xml" Id="Rc958be03879647c3" /><Relationship Type="http://schemas.openxmlformats.org/officeDocument/2006/relationships/slide" Target="/ppt/slides/slide37.xml" Id="R366c72f092114bc1" /><Relationship Type="http://schemas.openxmlformats.org/officeDocument/2006/relationships/slide" Target="/ppt/slides/slide38.xml" Id="R718ef78cece64e4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47977b6ae6b48a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129aed0d8c94e40" /><Relationship Type="http://schemas.openxmlformats.org/officeDocument/2006/relationships/notesMaster" Target="/ppt/notesMasters/notesMaster1.xml" Id="Rdaab77d4e4214ce0" /></Relationships>
</file>

<file path=ppt/notesSlides/_rels/notesSlide2.xml.rels>&#65279;<?xml version="1.0" encoding="utf-8"?><Relationships xmlns="http://schemas.openxmlformats.org/package/2006/relationships"><Relationship Type="http://schemas.openxmlformats.org/officeDocument/2006/relationships/slide" Target="/ppt/slides/slide2.xml" Id="R3e747fbc89d045d1" /><Relationship Type="http://schemas.openxmlformats.org/officeDocument/2006/relationships/notesMaster" Target="/ppt/notesMasters/notesMaster1.xml" Id="Re5061e40643b4895" /></Relationships>
</file>

<file path=ppt/notesSlides/_rels/notesSlide3.xml.rels>&#65279;<?xml version="1.0" encoding="utf-8"?><Relationships xmlns="http://schemas.openxmlformats.org/package/2006/relationships"><Relationship Type="http://schemas.openxmlformats.org/officeDocument/2006/relationships/slide" Target="/ppt/slides/slide3.xml" Id="R55da0a8f8d46451f" /><Relationship Type="http://schemas.openxmlformats.org/officeDocument/2006/relationships/notesMaster" Target="/ppt/notesMasters/notesMaster1.xml" Id="Rbbdc95a3f3f3473d" /></Relationships>
</file>

<file path=ppt/notesSlides/_rels/notesSlide4.xml.rels>&#65279;<?xml version="1.0" encoding="utf-8"?><Relationships xmlns="http://schemas.openxmlformats.org/package/2006/relationships"><Relationship Type="http://schemas.openxmlformats.org/officeDocument/2006/relationships/slide" Target="/ppt/slides/slide4.xml" Id="Rf3c09e24b1794505" /><Relationship Type="http://schemas.openxmlformats.org/officeDocument/2006/relationships/notesMaster" Target="/ppt/notesMasters/notesMaster1.xml" Id="Rf52c2ca23fad4217" /></Relationships>
</file>

<file path=ppt/notesSlides/_rels/notesSlide5.xml.rels>&#65279;<?xml version="1.0" encoding="utf-8"?><Relationships xmlns="http://schemas.openxmlformats.org/package/2006/relationships"><Relationship Type="http://schemas.openxmlformats.org/officeDocument/2006/relationships/slide" Target="/ppt/slides/slide5.xml" Id="R2e6db9422dac41f9" /><Relationship Type="http://schemas.openxmlformats.org/officeDocument/2006/relationships/notesMaster" Target="/ppt/notesMasters/notesMaster1.xml" Id="R93ef05c335d14f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20280d084b384d65" /><Relationship Type="http://schemas.openxmlformats.org/officeDocument/2006/relationships/notesMaster" Target="/ppt/notesMasters/notesMaster1.xml" Id="R78374ed08cdb4b21" /></Relationships>
</file>

<file path=ppt/notesSlides/_rels/notesSlide7.xml.rels>&#65279;<?xml version="1.0" encoding="utf-8"?><Relationships xmlns="http://schemas.openxmlformats.org/package/2006/relationships"><Relationship Type="http://schemas.openxmlformats.org/officeDocument/2006/relationships/slide" Target="/ppt/slides/slide7.xml" Id="R81d056683db5460d" /><Relationship Type="http://schemas.openxmlformats.org/officeDocument/2006/relationships/notesMaster" Target="/ppt/notesMasters/notesMaster1.xml" Id="Rb6fbdc64e33f4098" /></Relationships>
</file>

<file path=ppt/notesSlides/_rels/notesSlide8.xml.rels>&#65279;<?xml version="1.0" encoding="utf-8"?><Relationships xmlns="http://schemas.openxmlformats.org/package/2006/relationships"><Relationship Type="http://schemas.openxmlformats.org/officeDocument/2006/relationships/slide" Target="/ppt/slides/slide8.xml" Id="R1111ceb119054132" /><Relationship Type="http://schemas.openxmlformats.org/officeDocument/2006/relationships/notesMaster" Target="/ppt/notesMasters/notesMaster1.xml" Id="Re234e2ea24ea43bf" /></Relationships>
</file>

<file path=ppt/notesSlides/_rels/notesSlide9.xml.rels>&#65279;<?xml version="1.0" encoding="utf-8"?><Relationships xmlns="http://schemas.openxmlformats.org/package/2006/relationships"><Relationship Type="http://schemas.openxmlformats.org/officeDocument/2006/relationships/slide" Target="/ppt/slides/slide9.xml" Id="R960010b1ea6647b4" /><Relationship Type="http://schemas.openxmlformats.org/officeDocument/2006/relationships/notesMaster" Target="/ppt/notesMasters/notesMaster1.xml" Id="R474d099ccdc8472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d0f62bd66184414" /><Relationship Type="http://schemas.openxmlformats.org/officeDocument/2006/relationships/notesMaster" Target="/ppt/notesMasters/notesMaster1.xml" Id="R4a294e34f9be4d8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2af5245b00a4d22" /><Relationship Type="http://schemas.openxmlformats.org/officeDocument/2006/relationships/notesMaster" Target="/ppt/notesMasters/notesMaster1.xml" Id="R4d8c24c88b7d4c4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11c225013d9484a" /><Relationship Type="http://schemas.openxmlformats.org/officeDocument/2006/relationships/notesMaster" Target="/ppt/notesMasters/notesMaster1.xml" Id="Re34212536b23405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684ed45b64048c5" /><Relationship Type="http://schemas.openxmlformats.org/officeDocument/2006/relationships/notesMaster" Target="/ppt/notesMasters/notesMaster1.xml" Id="Rf41f14728788476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df34e50744a4a77" /><Relationship Type="http://schemas.openxmlformats.org/officeDocument/2006/relationships/notesMaster" Target="/ppt/notesMasters/notesMaster1.xml" Id="R31869925fe43414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033cdfa3a4b4263" /><Relationship Type="http://schemas.openxmlformats.org/officeDocument/2006/relationships/notesMaster" Target="/ppt/notesMasters/notesMaster1.xml" Id="R25fd02daa0ec4f5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c975243a06545b5" /><Relationship Type="http://schemas.openxmlformats.org/officeDocument/2006/relationships/notesMaster" Target="/ppt/notesMasters/notesMaster1.xml" Id="Rcd256fe90d2e408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12da4a745a048d2" /><Relationship Type="http://schemas.openxmlformats.org/officeDocument/2006/relationships/notesMaster" Target="/ppt/notesMasters/notesMaster1.xml" Id="Rd7bd56ff6ff44f0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29fd4e18d6f4f60" /><Relationship Type="http://schemas.openxmlformats.org/officeDocument/2006/relationships/notesMaster" Target="/ppt/notesMasters/notesMaster1.xml" Id="Rbf8a70eb3fea4a7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5aec949c55a4a9a" /><Relationship Type="http://schemas.openxmlformats.org/officeDocument/2006/relationships/notesMaster" Target="/ppt/notesMasters/notesMaster1.xml" Id="R43a05fc05cc84af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79481bff35649a0" /><Relationship Type="http://schemas.openxmlformats.org/officeDocument/2006/relationships/notesMaster" Target="/ppt/notesMasters/notesMaster1.xml" Id="R813e5a0c63004e6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7b4101b9beb4a2a" /><Relationship Type="http://schemas.openxmlformats.org/officeDocument/2006/relationships/notesMaster" Target="/ppt/notesMasters/notesMaster1.xml" Id="Rfd9c9323518a4e1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4d73a14f45a4096" /><Relationship Type="http://schemas.openxmlformats.org/officeDocument/2006/relationships/notesMaster" Target="/ppt/notesMasters/notesMaster1.xml" Id="Rfd81c408a822414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bdb5470610d42a7" /><Relationship Type="http://schemas.openxmlformats.org/officeDocument/2006/relationships/notesMaster" Target="/ppt/notesMasters/notesMaster1.xml" Id="R1ed8e43b4a84438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141973feeff4a4f" /><Relationship Type="http://schemas.openxmlformats.org/officeDocument/2006/relationships/notesMaster" Target="/ppt/notesMasters/notesMaster1.xml" Id="R5dbf457555204fb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fc25227a0a94944" /><Relationship Type="http://schemas.openxmlformats.org/officeDocument/2006/relationships/notesMaster" Target="/ppt/notesMasters/notesMaster1.xml" Id="Rc1858846a6e14e0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6f5d27635d24ae1" /><Relationship Type="http://schemas.openxmlformats.org/officeDocument/2006/relationships/notesMaster" Target="/ppt/notesMasters/notesMaster1.xml" Id="Rd73865a62c8e434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78964b26a2041ef" /><Relationship Type="http://schemas.openxmlformats.org/officeDocument/2006/relationships/notesMaster" Target="/ppt/notesMasters/notesMaster1.xml" Id="R0ee6bf3fb010404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24133fee56346ed" /><Relationship Type="http://schemas.openxmlformats.org/officeDocument/2006/relationships/notesMaster" Target="/ppt/notesMasters/notesMaster1.xml" Id="R20290fed4cf546c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ddd1de7639f4f27" /><Relationship Type="http://schemas.openxmlformats.org/officeDocument/2006/relationships/notesMaster" Target="/ppt/notesMasters/notesMaster1.xml" Id="R2ff5758b6c984c4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fe76dc5a5bc40b8" /><Relationship Type="http://schemas.openxmlformats.org/officeDocument/2006/relationships/notesMaster" Target="/ppt/notesMasters/notesMaster1.xml" Id="R503cb3964d5b416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06428665a614894" /><Relationship Type="http://schemas.openxmlformats.org/officeDocument/2006/relationships/notesMaster" Target="/ppt/notesMasters/notesMaster1.xml" Id="R132e823b01874ba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5969bfc01a44194" /><Relationship Type="http://schemas.openxmlformats.org/officeDocument/2006/relationships/notesMaster" Target="/ppt/notesMasters/notesMaster1.xml" Id="R46e0ae9a7a8945b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e6c2dd3a24945b5" /><Relationship Type="http://schemas.openxmlformats.org/officeDocument/2006/relationships/notesMaster" Target="/ppt/notesMasters/notesMaster1.xml" Id="R111e9f921b8d440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3b03f00361d4fee" /><Relationship Type="http://schemas.openxmlformats.org/officeDocument/2006/relationships/notesMaster" Target="/ppt/notesMasters/notesMaster1.xml" Id="Rcc9cc54e9a94477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afbd98a6f524b87" /><Relationship Type="http://schemas.openxmlformats.org/officeDocument/2006/relationships/notesMaster" Target="/ppt/notesMasters/notesMaster1.xml" Id="R1755cf3dba48442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fa93e3a71804380" /><Relationship Type="http://schemas.openxmlformats.org/officeDocument/2006/relationships/notesMaster" Target="/ppt/notesMasters/notesMaster1.xml" Id="Rf0ef4c18d4594ac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d1f6ad063dc4e48" /><Relationship Type="http://schemas.openxmlformats.org/officeDocument/2006/relationships/notesMaster" Target="/ppt/notesMasters/notesMaster1.xml" Id="R2fb2da5ad1a6472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2fe63fd7bed4146" /><Relationship Type="http://schemas.openxmlformats.org/officeDocument/2006/relationships/notesMaster" Target="/ppt/notesMasters/notesMaster1.xml" Id="R2b6519b72075414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Monopoly Power, Antitrust, and League Governance</a:t>
            </a:r>
          </a:p>
          <a:p xmlns:a="http://schemas.openxmlformats.org/drawingml/2006/main">
            <a:r>
              <a:t>Mode: Lesson</a:t>
            </a:r>
          </a:p>
          <a:p xmlns:a="http://schemas.openxmlformats.org/drawingml/2006/main">
            <a:r>
              <a:t/>
            </a:r>
          </a:p>
          <a:p xmlns:a="http://schemas.openxmlformats.org/drawingml/2006/main">
            <a:r>
              <a:t>The full chapter title is Monopoly Power, Antitrust, and League Governance. Begin with the difference between cooperation needed to produce a game and a restriction on another activity. The American Needle example concerns a historical licensing arrangement, not today’s apparel supplier.</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Learning Goals</a:t>
            </a:r>
          </a:p>
          <a:p xmlns:a="http://schemas.openxmlformats.org/drawingml/2006/main">
            <a:r>
              <a:t>Mode: Lesson</a:t>
            </a:r>
          </a:p>
          <a:p xmlns:a="http://schemas.openxmlformats.org/drawingml/2006/main">
            <a:r>
              <a:t/>
            </a:r>
          </a:p>
          <a:p xmlns:a="http://schemas.openxmlformats.org/drawingml/2006/main">
            <a:r>
              <a:t>This is a conceptual economic chapter, with no required arithmetic. Legal coverage, liability, and the desirable policy are different questions. Students should understand the mechanisms and case boundaries; memorizing case dates is not the goal.</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Where Is The Competition?</a:t>
            </a:r>
          </a:p>
          <a:p xmlns:a="http://schemas.openxmlformats.org/drawingml/2006/main">
            <a:r>
              <a:t>Mode: Lesson</a:t>
            </a:r>
          </a:p>
          <a:p xmlns:a="http://schemas.openxmlformats.org/drawingml/2006/main">
            <a:r>
              <a:t/>
            </a:r>
          </a:p>
          <a:p xmlns:a="http://schemas.openxmlformats.org/drawingml/2006/main">
            <a:r>
              <a:t>A relevant market has product and geographic dimensions. The actual substitutes must be supported by evidence, not assumed from a row of this illustrative table. A national broadcaster and a local ticket buyer can face different alternatives. Elite players may have few comparable employment options.</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Where Is The Competition?</a:t>
            </a:r>
          </a:p>
          <a:p xmlns:a="http://schemas.openxmlformats.org/drawingml/2006/main">
            <a:r>
              <a:t>Mode: Lesson</a:t>
            </a:r>
          </a:p>
          <a:p xmlns:a="http://schemas.openxmlformats.org/drawingml/2006/main">
            <a:r>
              <a:t/>
            </a:r>
          </a:p>
          <a:p xmlns:a="http://schemas.openxmlformats.org/drawingml/2006/main">
            <a:r>
              <a:t>Ask which transaction, product, area, and time period the claim concerns. High quality or popularity can produce success without unlawful exclusion. Labor-market applications return in Chapters 13 and 14. Do not confuse monopoly, the market structure, with unlawful monopolization.</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Federal Trade Commission, “The Antitrust Laws,” &lt;https://www.ftc.gov/advice-guidance/competition-guidance/guide-antitrust-laws/antitrust-laws&gt;, and “Monopolization Defined,” &lt;https://www.ftc.gov/advice-guidance/competition-guidance/guide-antitrust-laws/single-firm-conduct/monopolization-defined&gt;, accessed September 5, 2026. Official introductory explanations of the laws and the distinction between obtaining market power through competition and unlawful monopolization.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Is Wrong With Monopoly?</a:t>
            </a:r>
          </a:p>
          <a:p xmlns:a="http://schemas.openxmlformats.org/drawingml/2006/main">
            <a:r>
              <a:t>Mode: Lesson</a:t>
            </a:r>
          </a:p>
          <a:p xmlns:a="http://schemas.openxmlformats.org/drawingml/2006/main">
            <a:r>
              <a:t/>
            </a:r>
          </a:p>
          <a:p xmlns:a="http://schemas.openxmlformats.org/drawingml/2006/main">
            <a:r>
              <a:t>Chapter 3 supplies the surplus framework. A price transfer has distributional consequences even if it is not itself a destroyed resource. Monopoly can restrict output relative to a feasible competitive comparison. High profit alone does not measure deadweight loss.</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Is Wrong With Monopoly?</a:t>
            </a:r>
          </a:p>
          <a:p xmlns:a="http://schemas.openxmlformats.org/drawingml/2006/main">
            <a:r>
              <a:t>Mode: Lesson</a:t>
            </a:r>
          </a:p>
          <a:p xmlns:a="http://schemas.openxmlformats.org/drawingml/2006/main">
            <a:r>
              <a:t/>
            </a:r>
          </a:p>
          <a:p xmlns:a="http://schemas.openxmlformats.org/drawingml/2006/main">
            <a:r>
              <a:t>Neither an empty seat nor a high price alone measures welfare loss. Demand uncertainty, different seat qualities, and related costs matter. With fixed full capacity, lowering the price cannot by itself create another seat. Do not reuse an unconstrained output story without examining capacity.</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Joint Ventures, Cartels, And Common Rules</a:t>
            </a:r>
          </a:p>
          <a:p xmlns:a="http://schemas.openxmlformats.org/drawingml/2006/main">
            <a:r>
              <a:t>Mode: Lesson</a:t>
            </a:r>
          </a:p>
          <a:p xmlns:a="http://schemas.openxmlformats.org/drawingml/2006/main">
            <a:r>
              <a:t/>
            </a:r>
          </a:p>
          <a:p xmlns:a="http://schemas.openxmlformats.org/drawingml/2006/main">
            <a:r>
              <a:t>These categories cannot be settled just by observing cooperation. League members may want the collective benefits of a rule while individually wanting to depart from it. Enforcement solves that commitment problem, but its welfare effect depends on the rule being enforced.</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Joint Ventures, Cartels, And Common Rules</a:t>
            </a:r>
          </a:p>
          <a:p xmlns:a="http://schemas.openxmlformats.org/drawingml/2006/main">
            <a:r>
              <a:t>Mode: Lesson</a:t>
            </a:r>
          </a:p>
          <a:p xmlns:a="http://schemas.openxmlformats.org/drawingml/2006/main">
            <a:r>
              <a:t/>
            </a:r>
          </a:p>
          <a:p xmlns:a="http://schemas.openxmlformats.org/drawingml/2006/main">
            <a:r>
              <a:t>The first three rows of Table 8.1. These are possible justifications and investigation questions, not court findings. The need for some common rules does not prove the necessity of every restriction.</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Joint Ventures, Cartels, And Common Rules</a:t>
            </a:r>
          </a:p>
          <a:p xmlns:a="http://schemas.openxmlformats.org/drawingml/2006/main">
            <a:r>
              <a:t>Mode: Lesson</a:t>
            </a:r>
          </a:p>
          <a:p xmlns:a="http://schemas.openxmlformats.org/drawingml/2006/main">
            <a:r>
              <a:t/>
            </a:r>
          </a:p>
          <a:p xmlns:a="http://schemas.openxmlformats.org/drawingml/2006/main">
            <a:r>
              <a:t>The last two rows of Table 8.1. Both appear later as substantive cases. Keep the effects of joint selling distinct from exclusivity, and a claimed competitive-balance goal distinct from evidence that a compensation restraint advances it.</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Why Is It So Hard To Start A Rival League?</a:t>
            </a:r>
          </a:p>
          <a:p xmlns:a="http://schemas.openxmlformats.org/drawingml/2006/main">
            <a:r>
              <a:t>Mode: Lesson</a:t>
            </a:r>
          </a:p>
          <a:p xmlns:a="http://schemas.openxmlformats.org/drawingml/2006/main">
            <a:r>
              <a:t/>
            </a:r>
          </a:p>
          <a:p xmlns:a="http://schemas.openxmlformats.org/drawingml/2006/main">
            <a:r>
              <a:t>Ask students what makes it hard to attract players before a television agreement or television interest before a credible roster. A barrier to entry is not automatically an illegal act. Distinguishing explanations requires evidence about the conduct and the counterfactual.</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Why Is It So Hard To Start A Rival League?</a:t>
            </a:r>
          </a:p>
          <a:p xmlns:a="http://schemas.openxmlformats.org/drawingml/2006/main">
            <a:r>
              <a:t>Mode: Lesson</a:t>
            </a:r>
          </a:p>
          <a:p xmlns:a="http://schemas.openxmlformats.org/drawingml/2006/main">
            <a:r>
              <a:t/>
            </a:r>
          </a:p>
          <a:p xmlns:a="http://schemas.openxmlformats.org/drawingml/2006/main">
            <a:r>
              <a:t>This definition requires a comparison of production costs over the relevant demand range. The fact that teams need opponents does not establish that only one league is least-cost. Shared audience expectations can favor a dominant championship without establishing the technical natural-monopoly condition.</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When The NFL Had A Rival</a:t>
            </a:r>
          </a:p>
          <a:p xmlns:a="http://schemas.openxmlformats.org/drawingml/2006/main">
            <a:r>
              <a:t>Mode: Historical case</a:t>
            </a:r>
          </a:p>
          <a:p xmlns:a="http://schemas.openxmlformats.org/drawingml/2006/main">
            <a:r>
              <a:t/>
            </a:r>
          </a:p>
          <a:p xmlns:a="http://schemas.openxmlformats.org/drawingml/2006/main">
            <a:r>
              <a:t>The NFLPA supplies a participant’s account of player leverage, not a causal wage estimate. The June 1966 merger announcement was not the completion of all integration. A specific 1966 statutory provision protected the league combination; it is not general immunity for sports mergers. Competition among teams inside the combined league differs from competition between independent leagues.</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National Football League Players Association, “1960s: AFL vs. NFL,” &lt;https://nflpa.com/about/history/1960s-afl-vs-nfl&gt;; Pro Football Hall of Fame, “Football Firsts,” American Football League Firsts section, &lt;https://www.profootballhof.com/news/football-firsts&gt;, both accessed September 5, 2026. The Hall of Fame dates the merger announcement to June 8, 1966. The union supplies a participant's account of the effect of interleague rivalry on player leverage. The chapter does not estimate a causal wage effect or treat the agreement date as completion of all integration.</a:t>
            </a:r>
          </a:p>
          <a:p xmlns:a="http://schemas.openxmlformats.org/drawingml/2006/main">
            <a:r>
              <a:t>- Sports Broadcasting Act of 1961, as amended, 15 U.S.C. 1291 and 1294, &lt;https://www.law.cornell.edu/uscode/text/15/1291&gt; and &lt;https://www.law.cornell.edu/uscode/text/15/1294&gt;, accessed September 5, 2026. Section 1291 identifies covered sponsored-telecasting agreements and also contains a specific professional-football league-combination provision added in 1966. Section 1294 preserves the application of antitrust law beyond the specified exceptions. This is not blanket protection for sports broadcasting, streaming, or mergers.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 Second Team In The City?</a:t>
            </a:r>
          </a:p>
          <a:p xmlns:a="http://schemas.openxmlformats.org/drawingml/2006/main">
            <a:r>
              <a:t>Mode: Case discussion</a:t>
            </a:r>
          </a:p>
          <a:p xmlns:a="http://schemas.openxmlformats.org/drawingml/2006/main">
            <a:r>
              <a:t/>
            </a:r>
          </a:p>
          <a:p xmlns:a="http://schemas.openxmlformats.org/drawingml/2006/main">
            <a:r>
              <a:t>This is the book’s hypothetical metropolitan area. Territorial rights within a league are not ownership of every possible independent sporting enterprise in that city. Protecting an investment can be a productive rationale, but identify the investment, time horizon, and necessary protection. Duplicated resource costs are different from a transfer of business. An expansion fee transfers funds; it does not establish socially optimal entry. Relocation moves a franchise, while expansion adds one.</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 Small Antitrust Toolkit</a:t>
            </a:r>
          </a:p>
          <a:p xmlns:a="http://schemas.openxmlformats.org/drawingml/2006/main">
            <a:r>
              <a:t>Mode: Lesson</a:t>
            </a:r>
          </a:p>
          <a:p xmlns:a="http://schemas.openxmlformats.org/drawingml/2006/main">
            <a:r>
              <a:t/>
            </a:r>
          </a:p>
          <a:p xmlns:a="http://schemas.openxmlformats.org/drawingml/2006/main">
            <a:r>
              <a:t>These are introductory categories, not a complete legal checklist. Section 1 addresses unreasonable restraints, not every agreement. Section 2 does not outlaw success, size, or superior performance alone. Government and private enforcement have different requirements. The statutory and FTC sources provide the chapter’s scope.</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Sherman Act Sections 1 and 2, 15 U.S.C. 1–2, &lt;https://www.law.cornell.edu/uscode/text/15/1&gt; and &lt;https://www.law.cornell.edu/uscode/text/15/2&gt;; Clayton Act Section 7, 15 U.S.C. 18, &lt;https://www.law.cornell.edu/uscode/text/15/18&gt;, accessed September 5, 2026. These statutory provisions organize the chapter's basic categories; judicial interpretation supplies additional requirements.</a:t>
            </a:r>
          </a:p>
          <a:p xmlns:a="http://schemas.openxmlformats.org/drawingml/2006/main">
            <a:r>
              <a:t>- Federal Trade Commission, “The Antitrust Laws,” &lt;https://www.ftc.gov/advice-guidance/competition-guidance/guide-antitrust-laws/antitrust-laws&gt;, and “Monopolization Defined,” &lt;https://www.ftc.gov/advice-guidance/competition-guidance/guide-antitrust-laws/single-firm-conduct/monopolization-defined&gt;, accessed September 5, 2026. Official introductory explanations of the laws and the distinction between obtaining market power through competition and unlawful monopolization.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 Small Antitrust Toolkit</a:t>
            </a:r>
          </a:p>
          <a:p xmlns:a="http://schemas.openxmlformats.org/drawingml/2006/main">
            <a:r>
              <a:t>Mode: Lesson</a:t>
            </a:r>
          </a:p>
          <a:p xmlns:a="http://schemas.openxmlformats.org/drawingml/2006/main">
            <a:r>
              <a:t/>
            </a:r>
          </a:p>
          <a:p xmlns:a="http://schemas.openxmlformats.org/drawingml/2006/main">
            <a:r>
              <a:t>Integrated sports activity can require cooperation, making context important. That does not make every league agreement lawful or subject to an identical test. Less restrictive alternatives must be reasonably feasible, not any imagined improvement. The chapter is an economic guide, not advice for an individual legal dispute.</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*American Needle, Inc. v. National Football League*, 560 U.S. 183 (2010), decided May 24, 2010, especially pp. 186–187 and 195–204. Supreme Court opinion reproduced at &lt;https://supreme.justia.com/cases/federal/us/560/183/&gt;; official report at &lt;https://www.govinfo.gov/content/pkg/USREPORTS-560/pdf/USREPORTS-560-183.pdf&gt;. The opinion establishes the historical licensing facts and the concerted-action holding. The chapter's proposed efficiencies and alternative contracts are analytical hypotheses, not findings about actual price effects or the final merits of the agreement.</a:t>
            </a:r>
          </a:p>
          <a:p xmlns:a="http://schemas.openxmlformats.org/drawingml/2006/main">
            <a:r>
              <a:t>- *NCAA v. Alston*, 594 U.S. 69 (2021), decided June 21, 2021, &lt;https://www.supremecourt.gov/opinions/20pdf/20-512_gfbh.pdf&gt;. Majority slip opinion pp. 14–15 defines the limited issue; pp. 24–25 discusses the rule-of-reason framework; pp. 35–36 states the result. Justice Kavanaugh's concurrence is separate from the majority holding. The chapter uses the decision on specified education-related benefits, not as a complete account of later college-sports compensation or eligibility rules.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 Small Antitrust Toolkit</a:t>
            </a:r>
          </a:p>
          <a:p xmlns:a="http://schemas.openxmlformats.org/drawingml/2006/main">
            <a:r>
              <a:t>Mode: Lesson</a:t>
            </a:r>
          </a:p>
          <a:p xmlns:a="http://schemas.openxmlformats.org/drawingml/2006/main">
            <a:r>
              <a:t/>
            </a:r>
          </a:p>
          <a:p xmlns:a="http://schemas.openxmlformats.org/drawingml/2006/main">
            <a:r>
              <a:t>First three stages of Figure 8.1. Follow the conduct rather than a league-wide label. Identify coverage and the applicable route before reaching evidence or liability. The next slide continues the same figure.</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 Small Antitrust Toolkit</a:t>
            </a:r>
          </a:p>
          <a:p xmlns:a="http://schemas.openxmlformats.org/drawingml/2006/main">
            <a:r>
              <a:t>Mode: Lesson</a:t>
            </a:r>
          </a:p>
          <a:p xmlns:a="http://schemas.openxmlformats.org/drawingml/2006/main">
            <a:r>
              <a:t/>
            </a:r>
          </a:p>
          <a:p xmlns:a="http://schemas.openxmlformats.org/drawingml/2006/main">
            <a:r>
              <a:t>Final stages of Figure 8.1. The book uses a dashed conditional connection to stage 4: apply this inquiry only when the legal route calls for it. Per se rules, exemptions, and merger analysis do not all fit the same sequence. This is a reading guide, not a complete legal decision tree.</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One Rulebook, One Hat Supplier?</a:t>
            </a:r>
          </a:p>
          <a:p xmlns:a="http://schemas.openxmlformats.org/drawingml/2006/main">
            <a:r>
              <a:t>Mode: Case study</a:t>
            </a:r>
          </a:p>
          <a:p xmlns:a="http://schemas.openxmlformats.org/drawingml/2006/main">
            <a:r>
              <a:t/>
            </a:r>
          </a:p>
          <a:p xmlns:a="http://schemas.openxmlformats.org/drawingml/2006/main">
            <a:r>
              <a:t>The licensing history comes from the opinion. Teams remained distinct economic actors for this activity; a centralized licensing office did not settle the issue. The Court sent the dispute back for rule-of-reason analysis rather than deciding that the license was automatically unlawful. This is a historical dispute, not a review of today’s supplier.</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*American Needle, Inc. v. National Football League*, 560 U.S. 183 (2010), decided May 24, 2010, especially pp. 186–187 and 195–204. Supreme Court opinion reproduced at &lt;https://supreme.justia.com/cases/federal/us/560/183/&gt;; official report at &lt;https://www.govinfo.gov/content/pkg/USREPORTS-560/pdf/USREPORTS-560-183.pdf&gt;. The opinion establishes the historical licensing facts and the concerted-action holding. The chapter's proposed efficiencies and alternative contracts are analytical hypotheses, not findings about actual price effects or the final merits of the agreement.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One Rulebook, One Hat Supplier?</a:t>
            </a:r>
          </a:p>
          <a:p xmlns:a="http://schemas.openxmlformats.org/drawingml/2006/main">
            <a:r>
              <a:t>Mode: Lesson</a:t>
            </a:r>
          </a:p>
          <a:p xmlns:a="http://schemas.openxmlformats.org/drawingml/2006/main">
            <a:r>
              <a:t/>
            </a:r>
          </a:p>
          <a:p xmlns:a="http://schemas.openxmlformats.org/drawingml/2006/main">
            <a:r>
              <a:t>Compare three arrangements: team-level licensing, a common office with several qualified licensees, and one exclusive supplier. Competition to win a contract differs from competition while it runs. Losing a license does not by itself prove harm to competition. These justifications and alternatives are analytical hypotheses, not findings about actual price effects.</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*American Needle, Inc. v. National Football League*, 560 U.S. 183 (2010), decided May 24, 2010, especially pp. 186–187 and 195–204. Supreme Court opinion reproduced at &lt;https://supreme.justia.com/cases/federal/us/560/183/&gt;; official report at &lt;https://www.govinfo.gov/content/pkg/USREPORTS-560/pdf/USREPORTS-560-183.pdf&gt;. The opinion establishes the historical licensing facts and the concerted-action holding. The chapter's proposed efficiencies and alternative contracts are analytical hypotheses, not findings about actual price effects or the final merits of the agreement.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One Rulebook, One Hat Supplier?</a:t>
            </a:r>
          </a:p>
          <a:p xmlns:a="http://schemas.openxmlformats.org/drawingml/2006/main">
            <a:r>
              <a:t>Mode: Historical comparison</a:t>
            </a:r>
          </a:p>
          <a:p xmlns:a="http://schemas.openxmlformats.org/drawingml/2006/main">
            <a:r>
              <a:t/>
            </a:r>
          </a:p>
          <a:p xmlns:a="http://schemas.openxmlformats.org/drawingml/2006/main">
            <a:r>
              <a:t>Chapter 5 supplies the commercial details. Distinguish this stadium-sponsorship dispute from American Needle’s licensing challenge and from the separate merchandise option announced in 2001 for 2002. None establishes blanket Cowboys immunity or the size of a franchise-value effect.</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*National Football League Properties, Inc. v. Dallas Cowboys Football Club, Ltd.*, 922 F. Supp. 849 (S.D.N.Y. 1996), February 20, 1996, especially pp. 851–855, &lt;https://law.justia.com/cases/federal/district-courts/FSupp/922/849/1592458/&gt;; Mike Rabun, “Cowboys Sue NFL for \$750 Million,” UPI, November 6, 1995, &lt;https://www.upi.com/Archives/1995/11/06/Cowboys-sue-NFL-for-750-million/9949815634000/&gt;; *Sports Business Daily*, “NFL/Jerry Jones Drop Legal Claims; Is Jones Winner in Deal?,” December 16, 1996 issue, &lt;https://www.sportsbusinessjournal.com/Daily/Issues/1996/12/16/Leagues-Governing-Bodies/NFLJERRY-JONES-DROP-LEGAL-CLAIMS-IS-JONES-WINNER-IN-DEAL/&gt;, all accessed September 12, 2026. The opinion concerns a partial motion to dismiss the NFL Properties claims; the news reports document Jones's antitrust challenge and the settlement. Neither is a final antitrust liability judgment. Chapter 5 supplies the fuller commercial history.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Broadcasting: Pooling Rights And Restricting Output</a:t>
            </a:r>
          </a:p>
          <a:p xmlns:a="http://schemas.openxmlformats.org/drawingml/2006/main">
            <a:r>
              <a:t>Mode: Lesson</a:t>
            </a:r>
          </a:p>
          <a:p xmlns:a="http://schemas.openxmlformats.org/drawingml/2006/main">
            <a:r>
              <a:t/>
            </a:r>
          </a:p>
          <a:p xmlns:a="http://schemas.openxmlformats.org/drawingml/2006/main">
            <a:r>
              <a:t>The holding concerned the television plan at issue, not every form of college-sports coordination. Ask which useful scheduling or production functions could remain without the challenged output restrictions.</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*NCAA v. Board of Regents of the University of Oklahoma*, 468 U.S. 85 (1984), decided June 27, 1984, especially the majority opinion at pp. 98–120, &lt;https://www.govinfo.gov/content/pkg/USREPORTS-468/pdf/USREPORTS-468-85.pdf&gt;; reproduced opinion at &lt;https://supreme.justia.com/cases/federal/us/468/85/&gt;. The chapter uses the holding about the challenged television plan, not a claim that all collective college-sports activity is unlawful.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Broadcasting: Pooling Rights And Restricting Output</a:t>
            </a:r>
          </a:p>
          <a:p xmlns:a="http://schemas.openxmlformats.org/drawingml/2006/main">
            <a:r>
              <a:t>Mode: Lesson</a:t>
            </a:r>
          </a:p>
          <a:p xmlns:a="http://schemas.openxmlformats.org/drawingml/2006/main">
            <a:r>
              <a:t/>
            </a:r>
          </a:p>
          <a:p xmlns:a="http://schemas.openxmlformats.org/drawingml/2006/main">
            <a:r>
              <a:t>Covered sports in the provision are professional football, baseball, basketball, and hockey. The exception does not cover all paid television or streaming merely because teams jointly sell rights. Shaw addresses exemption coverage, not a final merits ruling that every paid arrangement is unlawful.</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Sports Broadcasting Act of 1961, as amended, 15 U.S.C. 1291 and 1294, &lt;https://www.law.cornell.edu/uscode/text/15/1291&gt; and &lt;https://www.law.cornell.edu/uscode/text/15/1294&gt;, accessed September 5, 2026. Section 1291 identifies covered sponsored-telecasting agreements and also contains a specific professional-football league-combination provision added in 1966. Section 1294 preserves the application of antitrust law beyond the specified exceptions. This is not blanket protection for sports broadcasting, streaming, or mergers.</a:t>
            </a:r>
          </a:p>
          <a:p xmlns:a="http://schemas.openxmlformats.org/drawingml/2006/main">
            <a:r>
              <a:t>- *Shaw v. Dallas Cowboys Football Club, Ltd.*, 172 F.3d 299 (3d Cir. 1999), especially pp. 301–302, &lt;https://law.justia.com/cases/federal/appellate-courts/F3/172/299/599656/&gt;. The appellate opinion addresses the Sports Broadcasting Act's coverage of the subscription satellite arrangement at issue, not a final merits ruling on every later paid distribution arrangement.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Broadcasting: Pooling Rights And Restricting Output</a:t>
            </a:r>
          </a:p>
          <a:p xmlns:a="http://schemas.openxmlformats.org/drawingml/2006/main">
            <a:r>
              <a:t>Mode: Dated policy example</a:t>
            </a:r>
          </a:p>
          <a:p xmlns:a="http://schemas.openxmlformats.org/drawingml/2006/main">
            <a:r>
              <a:t/>
            </a:r>
          </a:p>
          <a:p xmlns:a="http://schemas.openxmlformats.org/drawingml/2006/main">
            <a:r>
              <a:t>Dated event: the House Judiciary subcommittee’s June 10, 2026 hearing. Do not infer enactment, a court judgment, or the legality of a particular later contract. Chapter 6 explains the audience and distribution economics. Ask students whether the proposed remedy would change packaging, exclusivity, availability, or all three.</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U.S. House Judiciary Subcommittee on the Administrative State, Regulatory Reform, and Antitrust, “Examining the Sports Broadcasting Act,” hearing held June 10, 2026. Official committee record: &lt;https://docs.house.gov/committee/Calendar/ByEvent.aspx?EventID=119369&gt;; published hearing record, Serial No. 119–73: &lt;https://www.govinfo.gov/app/details/CHRG-119hhrg63977&gt;, accessed September 5, 2026. The hearing documents congressional examination, not enactment of a reform or a judicial finding about a current contract.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Why Baseball Is Different</a:t>
            </a:r>
          </a:p>
          <a:p xmlns:a="http://schemas.openxmlformats.org/drawingml/2006/main">
            <a:r>
              <a:t>Mode: Lesson</a:t>
            </a:r>
          </a:p>
          <a:p xmlns:a="http://schemas.openxmlformats.org/drawingml/2006/main">
            <a:r>
              <a:t/>
            </a:r>
          </a:p>
          <a:p xmlns:a="http://schemas.openxmlformats.org/drawingml/2006/main">
            <a:r>
              <a:t>Path dependence means that earlier decisions shape later institutions and the available routes for change. Flood did not establish that the reserve system maximized economic welfare. Read the Curt Flood Act’s coverage and express limitations together. The chapter does not claim that every baseball business practice is immune.</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*Flood v. Kuhn*, 407 U.S. 258 (1972), decided June 19, 1972, especially pp. 282–285, &lt;https://supreme.justia.com/cases/federal/us/407/258/&gt;. The majority discusses the earlier *Federal Baseball* and *Toolson* decisions and preserves baseball's exceptional treatment. The legal history is not evidence that the reserve system maximized welfare.</a:t>
            </a:r>
          </a:p>
          <a:p xmlns:a="http://schemas.openxmlformats.org/drawingml/2006/main">
            <a:r>
              <a:t>- Curt Flood Act of 1998, Pub. L. 105–297, Section 3, codified at 15 U.S.C. 26b, &lt;https://www.law.cornell.edu/uscode/text/15/26b&gt;, accessed September 5, 2026. Read subsection (a), the limitations in subsection (b), and the preservation of the nonstatutory labor exemption in subsection (d)(4) together.</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Why Bargaining Changes The Legal Question</a:t>
            </a:r>
          </a:p>
          <a:p xmlns:a="http://schemas.openxmlformats.org/drawingml/2006/main">
            <a:r>
              <a:t>Mode: Lesson</a:t>
            </a:r>
          </a:p>
          <a:p xmlns:a="http://schemas.openxmlformats.org/drawingml/2006/main">
            <a:r>
              <a:t/>
            </a:r>
          </a:p>
          <a:p xmlns:a="http://schemas.openxmlformats.org/drawingml/2006/main">
            <a:r>
              <a:t>Impasse means bargaining deadlock. Brown concerned implementation of the employers’ last, best, good-faith offer on specified terms after impasse. Do not infer protection for every employment restraint, indefinite immunity, or immunity from simply having a union. Labor and antitrust policy interact, with fuller treatment in Chapters 13 and 14.</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*Brown v. Pro Football, Inc.*, 518 U.S. 231 (1996), decided June 20, 1996, especially pp. 234–250. Official report: &lt;https://tile.loc.gov/storage-services/service/ll/usrep/usrep518/usrep518231/usrep518231.pdf&gt;; reproduced opinion at &lt;https://supreme.justia.com/cases/federal/us/518/231/&gt;. The chapter uses the bounded postimpasse holding to explain the interaction between collective bargaining and antitrust, not an unlimited employment exemption.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College Sports: Who Makes The Rules?</a:t>
            </a:r>
          </a:p>
          <a:p xmlns:a="http://schemas.openxmlformats.org/drawingml/2006/main">
            <a:r>
              <a:t>Mode: Lesson</a:t>
            </a:r>
          </a:p>
          <a:p xmlns:a="http://schemas.openxmlformats.org/drawingml/2006/main">
            <a:r>
              <a:t/>
            </a:r>
          </a:p>
          <a:p xmlns:a="http://schemas.openxmlformats.org/drawingml/2006/main">
            <a:r>
              <a:t>Justice Kavanaugh’s separate concurrence went beyond the narrow majority holding in its criticism. Do not treat it as a judgment resolving all later disputes. NIL, transfers, eligibility, and the evolving governance structure receive their main treatment in Chapter 15.</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*NCAA v. Alston*, 594 U.S. 69 (2021), decided June 21, 2021, &lt;https://www.supremecourt.gov/opinions/20pdf/20-512_gfbh.pdf&gt;. Majority slip opinion pp. 14–15 defines the limited issue; pp. 24–25 discusses the rule-of-reason framework; pp. 35–36 states the result. Justice Kavanaugh's concurrence is separate from the majority holding. The chapter uses the decision on specified education-related benefits, not as a complete account of later college-sports compensation or eligibility rules.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College Sports: Who Makes The Rules?</a:t>
            </a:r>
          </a:p>
          <a:p xmlns:a="http://schemas.openxmlformats.org/drawingml/2006/main">
            <a:r>
              <a:t>Mode: Economic application</a:t>
            </a:r>
          </a:p>
          <a:p xmlns:a="http://schemas.openxmlformats.org/drawingml/2006/main">
            <a:r>
              <a:t/>
            </a:r>
          </a:p>
          <a:p xmlns:a="http://schemas.openxmlformats.org/drawingml/2006/main">
            <a:r>
              <a:t>A negative reputation externality is a possible mechanism: one school may not bear all demand losses its choice imposes on others. It is not an established universal fan preference, a verified claim about a particular LSU dispute, or automatic legal authority for a restriction. Useful evidence could compare attendance, viewership, surveys, and behavior across rule changes while accounting for team quality.</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College Sports: Who Makes The Rules?</a:t>
            </a:r>
          </a:p>
          <a:p xmlns:a="http://schemas.openxmlformats.org/drawingml/2006/main">
            <a:r>
              <a:t>Mode: Dated advocacy example</a:t>
            </a:r>
          </a:p>
          <a:p xmlns:a="http://schemas.openxmlformats.org/drawingml/2006/main">
            <a:r>
              <a:t/>
            </a:r>
          </a:p>
          <a:p xmlns:a="http://schemas.openxmlformats.org/drawingml/2006/main">
            <a:r>
              <a:t>Use the chapter’s dated advocacy example. The SEC endorsed the proposal, but the cited reporting does not establish that it paid for this advertisement or which spot aired during a specific game. A draft is not enacted law, blanket immunity, or a forecast that litigation would end. Chapter 15 should handle later developments.</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Michael Brauner, “WATCH: Saban appears in commercial advocating for Protect College Sports Act,” *Yellowhammer News*, September 3, 2026, &lt;https://yellowhammernews.com/watch-saban-appears-in-commercial-advocating-for-protect-college-sports-act/&gt;; U.S. Senate Committee on Commerce, Science, and Transportation, “Committee Releases Revised Protect College Sports Act,” August 4, 2026, &lt;https://www.commerce.senate.gov/press/rep/release/committee-releases-revised-protect-college-sports-act/&gt;, both accessed September 6, 2026. The first identifies the advertisement and its sponsor; the second records SEC endorsement. These sources do not establish which spot aired during any particular game or that the SEC paid for this advertisement.</a:t>
            </a:r>
          </a:p>
          <a:p xmlns:a="http://schemas.openxmlformats.org/drawingml/2006/main">
            <a:r>
              <a:t>- U.S. Senate Committee on Commerce, Science, and Transportation, *Protect College Sports Act*, revised draft MCC26E64 released August 4, 2026, &lt;https://www.commerce.senate.gov/wp-content/uploads/2026/08/MCC26E64.pdf&gt;, especially Sections 112–118 on transfers, eligibility, compensation, and specified antitrust protections, and Section 119 on private rights of action; accessed September 6, 2026. The passage describes that proposal, not enacted law or a prediction that all college-sports litigation would end.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Who Governs The Governors?</a:t>
            </a:r>
          </a:p>
          <a:p xmlns:a="http://schemas.openxmlformats.org/drawingml/2006/main">
            <a:r>
              <a:t>Mode: Lesson</a:t>
            </a:r>
          </a:p>
          <a:p xmlns:a="http://schemas.openxmlformats.org/drawingml/2006/main">
            <a:r>
              <a:t/>
            </a:r>
          </a:p>
          <a:p xmlns:a="http://schemas.openxmlformats.org/drawingml/2006/main">
            <a:r>
              <a:t>Cooperation is a governance problem as well as a market-structure issue. Ask who can propose a rule, who votes, who bears the cost, and who can challenge enforcement. A league commissioner is not automatically an independent representative of every affected party.</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Who Governs The Governors?</a:t>
            </a:r>
          </a:p>
          <a:p xmlns:a="http://schemas.openxmlformats.org/drawingml/2006/main">
            <a:r>
              <a:t>Mode: Lesson</a:t>
            </a:r>
          </a:p>
          <a:p xmlns:a="http://schemas.openxmlformats.org/drawingml/2006/main">
            <a:r>
              <a:t/>
            </a:r>
          </a:p>
          <a:p xmlns:a="http://schemas.openxmlformats.org/drawingml/2006/main">
            <a:r>
              <a:t>Tie this to Chapter 7’s central rights and local operator discretion. The appellate result should not be reduced to “MLS is one company, therefore antitrust cannot apply.” Market definition, the challenged conduct, and actual organization matter.</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*Fraser v. Major League Soccer, L.L.C.*, 284 F.3d 47 (1st Cir. 2002), decided March 20, 2002, especially pp. 55–59, &lt;https://caselaw.findlaw.com/court/us-1st-circuit/1441684.html&gt;. The appellate opinion qualifies the single-entity characterization and relies on the plaintiffs' failure concerning the alleged market. It should not be reduced to a claim of blanket MLS immunity.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The Cases Actually Establish</a:t>
            </a:r>
          </a:p>
          <a:p xmlns:a="http://schemas.openxmlformats.org/drawingml/2006/main">
            <a:r>
              <a:t>Mode: Optional case check</a:t>
            </a:r>
          </a:p>
          <a:p xmlns:a="http://schemas.openxmlformats.org/drawingml/2006/main">
            <a:r>
              <a:t/>
            </a:r>
          </a:p>
          <a:p xmlns:a="http://schemas.openxmlformats.org/drawingml/2006/main">
            <a:r>
              <a:t>Optional retrieval practice using Table 8.2 and the chapter. All three claims overstate the result. American Needle established coverage and required further analysis. The Curt Flood Act has specified scope and retained limitations. Alston’s majority holding concerned particular education-related benefits. Other reference boundaries: Board of Regents rejected the challenged TV plan; Brown protected bounded postimpasse labor conduct; Fraser relied on market proof and was not blanket immunity. Use the table as a reference, not a requirement to memorize case years.</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*American Needle, Inc. v. National Football League*, 560 U.S. 183 (2010), decided May 24, 2010, especially pp. 186–187 and 195–204. Supreme Court opinion reproduced at &lt;https://supreme.justia.com/cases/federal/us/560/183/&gt;; official report at &lt;https://www.govinfo.gov/content/pkg/USREPORTS-560/pdf/USREPORTS-560-183.pdf&gt;. The opinion establishes the historical licensing facts and the concerted-action holding. The chapter's proposed efficiencies and alternative contracts are analytical hypotheses, not findings about actual price effects or the final merits of the agreement.</a:t>
            </a:r>
          </a:p>
          <a:p xmlns:a="http://schemas.openxmlformats.org/drawingml/2006/main">
            <a:r>
              <a:t>- Curt Flood Act of 1998, Pub. L. 105–297, Section 3, codified at 15 U.S.C. 26b, &lt;https://www.law.cornell.edu/uscode/text/15/26b&gt;, accessed September 5, 2026. Read subsection (a), the limitations in subsection (b), and the preservation of the nonstatutory labor exemption in subsection (d)(4) together.</a:t>
            </a:r>
          </a:p>
          <a:p xmlns:a="http://schemas.openxmlformats.org/drawingml/2006/main">
            <a:r>
              <a:t>- *NCAA v. Alston*, 594 U.S. 69 (2021), decided June 21, 2021, &lt;https://www.supremecourt.gov/opinions/20pdf/20-512_gfbh.pdf&gt;. Majority slip opinion pp. 14–15 defines the limited issue; pp. 24–25 discusses the rule-of-reason framework; pp. 35–36 states the result. Justice Kavanaugh's concurrence is separate from the majority holding. The chapter uses the decision on specified education-related benefits, not as a complete account of later college-sports compensation or eligibility rules.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Would A Better Rule Look Like?</a:t>
            </a:r>
          </a:p>
          <a:p xmlns:a="http://schemas.openxmlformats.org/drawingml/2006/main">
            <a:r>
              <a:t>Mode: Lesson</a:t>
            </a:r>
          </a:p>
          <a:p xmlns:a="http://schemas.openxmlformats.org/drawingml/2006/main">
            <a:r>
              <a:t/>
            </a:r>
          </a:p>
          <a:p xmlns:a="http://schemas.openxmlformats.org/drawingml/2006/main">
            <a:r>
              <a:t>An ideal world with no need for coordination is not a useful counterfactual. Lower costs to owners alone do not establish a social gain if the arrangement also reduces beneficial competition. Evaluate output, options, resource costs, and effects on affected groups. The legal feasibility of a remedy also depends on the actual dispute.</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Big Picture</a:t>
            </a:r>
          </a:p>
          <a:p xmlns:a="http://schemas.openxmlformats.org/drawingml/2006/main">
            <a:r>
              <a:t>Mode: Lesson</a:t>
            </a:r>
          </a:p>
          <a:p xmlns:a="http://schemas.openxmlformats.org/drawingml/2006/main">
            <a:r>
              <a:t/>
            </a:r>
          </a:p>
          <a:p xmlns:a="http://schemas.openxmlformats.org/drawingml/2006/main">
            <a:r>
              <a:t>This is the single integrated recap. Keep economic desirability separate from the applicable legal test and the evidence of a legal violation. League cooperation can be useful while a particular restraint warrants criticism.</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Review Questions</a:t>
            </a:r>
          </a:p>
          <a:p xmlns:a="http://schemas.openxmlformats.org/drawingml/2006/main">
            <a:r>
              <a:t>Mode: Optional review</a:t>
            </a:r>
          </a:p>
          <a:p xmlns:a="http://schemas.openxmlformats.org/drawingml/2006/main">
            <a:r>
              <a:t/>
            </a:r>
          </a:p>
          <a:p xmlns:a="http://schemas.openxmlformats.org/drawingml/2006/main">
            <a:r>
              <a:t>Selected Review Questions 6, 8, and 14. Answers: a credible alternative improves bargaining leverage; some loss is a transfer and entry may create gains, while genuine resource and investment costs must be counted; specified labor-law protections recognize the collective bargaining process. Do not accept “monopoly,” “fair,” or “greed” as complete explanations.</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Applications</a:t>
            </a:r>
          </a:p>
          <a:p xmlns:a="http://schemas.openxmlformats.org/drawingml/2006/main">
            <a:r>
              <a:t>Mode: Optional application</a:t>
            </a:r>
          </a:p>
          <a:p xmlns:a="http://schemas.openxmlformats.org/drawingml/2006/main">
            <a:r>
              <a:t/>
            </a:r>
          </a:p>
          <a:p xmlns:a="http://schemas.openxmlformats.org/drawingml/2006/main">
            <a:r>
              <a:t>Book Application 1. Neither fact alone identifies deadweight loss. Ask about willingness to pay, incremental resource costs, capacity, displacement, seat differences, and demand uncertainty. A filled seat does not make another admission costless; an empty seat does not prove there was a beneficial excluded trade.</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Applications</a:t>
            </a:r>
          </a:p>
          <a:p xmlns:a="http://schemas.openxmlformats.org/drawingml/2006/main">
            <a:r>
              <a:t>Mode: Optional application</a:t>
            </a:r>
          </a:p>
          <a:p xmlns:a="http://schemas.openxmlformats.org/drawingml/2006/main">
            <a:r>
              <a:t/>
            </a:r>
          </a:p>
          <a:p xmlns:a="http://schemas.openxmlformats.org/drawingml/2006/main">
            <a:r>
              <a:t>Book Application 2. Certification could preserve quality while permitting supplier competition. Exclusivity might support specific investment or distribution commitments, but students must explain why qualified multiple suppliers could not do so feasibly. Compare prices, quality, output, investment, and alternatives. Losing a contract alone does not establish harm to competition.</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Suggested Assignment</a:t>
            </a:r>
          </a:p>
          <a:p xmlns:a="http://schemas.openxmlformats.org/drawingml/2006/main">
            <a:r>
              <a:t>Mode: Optional assignment</a:t>
            </a:r>
          </a:p>
          <a:p xmlns:a="http://schemas.openxmlformats.org/drawingml/2006/main">
            <a:r>
              <a:t/>
            </a:r>
          </a:p>
          <a:p xmlns:a="http://schemas.openxmlformats.org/drawingml/2006/main">
            <a:r>
              <a:t>The book calls for 600–800 words. Assess economic reasoning, not prediction of litigation. With a real dispute, record sources and dates and distinguish allegations, temporary orders, and final judgments. Proposed legislation must remain labeled as proposed.</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Source Notes</a:t>
            </a:r>
          </a:p>
          <a:p xmlns:a="http://schemas.openxmlformats.org/drawingml/2006/main">
            <a:r>
              <a:t>Mode: Reference</a:t>
            </a:r>
          </a:p>
          <a:p xmlns:a="http://schemas.openxmlformats.org/drawingml/2006/main">
            <a:r>
              <a:t/>
            </a:r>
          </a:p>
          <a:p xmlns:a="http://schemas.openxmlformats.org/drawingml/2006/main">
            <a:r>
              <a:t>Individual slides contain the chapter’s source notes. Full opinions and statutory provisions are linked there. Recent examples retain their August–September 2026 source-snapshot dates and are not an October update. These are educational economic exercises, not individualized legal advice.</a:t>
            </a:r>
          </a:p>
          <a:p xmlns:a="http://schemas.openxmlformats.org/drawingml/2006/main">
            <a:r>
              <a:t/>
            </a:r>
          </a:p>
          <a:p xmlns:a="http://schemas.openxmlformats.org/drawingml/2006/main">
            <a:r>
              <a:t>[Sources]</a:t>
            </a:r>
          </a:p>
          <a:p xmlns:a="http://schemas.openxmlformats.org/drawingml/2006/main">
            <a:r>
              <a:t>- draft-chapters/ch08-monopoly-power-antitrust-and-league-governance.md</a:t>
            </a:r>
          </a:p>
          <a:p xmlns:a="http://schemas.openxmlformats.org/drawingml/2006/main">
            <a:r>
              <a:t>- *American Needle, Inc. v. National Football League*, 560 U.S. 183 (2010), decided May 24, 2010, especially pp. 186–187 and 195–204. Supreme Court opinion reproduced at &lt;https://supreme.justia.com/cases/federal/us/560/183/&gt;; official report at &lt;https://www.govinfo.gov/content/pkg/USREPORTS-560/pdf/USREPORTS-560-183.pdf&gt;. The opinion establishes the historical licensing facts and the concerted-action holding. The chapter's proposed efficiencies and alternative contracts are analytical hypotheses, not findings about actual price effects or the final merits of the agreement.</a:t>
            </a:r>
          </a:p>
          <a:p xmlns:a="http://schemas.openxmlformats.org/drawingml/2006/main">
            <a:r>
              <a:t>- *National Football League Properties, Inc. v. Dallas Cowboys Football Club, Ltd.*, 922 F. Supp. 849 (S.D.N.Y. 1996), February 20, 1996, especially pp. 851–855, &lt;https://law.justia.com/cases/federal/district-courts/FSupp/922/849/1592458/&gt;; Mike Rabun, “Cowboys Sue NFL for \$750 Million,” UPI, November 6, 1995, &lt;https://www.upi.com/Archives/1995/11/06/Cowboys-sue-NFL-for-750-million/9949815634000/&gt;; *Sports Business Daily*, “NFL/Jerry Jones Drop Legal Claims; Is Jones Winner in Deal?,” December 16, 1996 issue, &lt;https://www.sportsbusinessjournal.com/Daily/Issues/1996/12/16/Leagues-Governing-Bodies/NFLJERRY-JONES-DROP-LEGAL-CLAIMS-IS-JONES-WINNER-IN-DEAL/&gt;, all accessed September 12, 2026. The opinion concerns a partial motion to dismiss the NFL Properties claims; the news reports document Jones's antitrust challenge and the settlement. Neither is a final antitrust liability judgment. Chapter 5 supplies the fuller commercial history.</a:t>
            </a:r>
          </a:p>
          <a:p xmlns:a="http://schemas.openxmlformats.org/drawingml/2006/main">
            <a:r>
              <a:t>- Federal Trade Commission, “The Antitrust Laws,” &lt;https://www.ftc.gov/advice-guidance/competition-guidance/guide-antitrust-laws/antitrust-laws&gt;, and “Monopolization Defined,” &lt;https://www.ftc.gov/advice-guidance/competition-guidance/guide-antitrust-laws/single-firm-conduct/monopolization-defined&gt;, accessed September 5, 2026. Official introductory explanations of the laws and the distinction between obtaining market power through competition and unlawful monopolization.</a:t>
            </a:r>
          </a:p>
          <a:p xmlns:a="http://schemas.openxmlformats.org/drawingml/2006/main">
            <a:r>
              <a:t>- Sherman Act Sections 1 and 2, 15 U.S.C. 1–2, &lt;https://www.law.cornell.edu/uscode/text/15/1&gt; and &lt;https://www.law.cornell.edu/uscode/text/15/2&gt;; Clayton Act Section 7, 15 U.S.C. 18, &lt;https://www.law.cornell.edu/uscode/text/15/18&gt;, accessed September 5, 2026. These statutory provisions organize the chapter's basic categories; judicial interpretation supplies additional requirements.</a:t>
            </a:r>
          </a:p>
          <a:p xmlns:a="http://schemas.openxmlformats.org/drawingml/2006/main">
            <a:r>
              <a:t>- National Football League Players Association, “1960s: AFL vs. NFL,” &lt;https://nflpa.com/about/history/1960s-afl-vs-nfl&gt;; Pro Football Hall of Fame, “Football Firsts,” American Football League Firsts section, &lt;https://www.profootballhof.com/news/football-firsts&gt;, both accessed September 5, 2026. The Hall of Fame dates the merger announcement to June 8, 1966. The union supplies a participant's account of the effect of interleague rivalry on player leverage. The chapter does not estimate a causal wage effect or treat the agreement date as completion of all integration.</a:t>
            </a:r>
          </a:p>
          <a:p xmlns:a="http://schemas.openxmlformats.org/drawingml/2006/main">
            <a:r>
              <a:t>- Sports Broadcasting Act of 1961, as amended, 15 U.S.C. 1291 and 1294, &lt;https://www.law.cornell.edu/uscode/text/15/1291&gt; and &lt;https://www.law.cornell.edu/uscode/text/15/1294&gt;, accessed September 5, 2026. Section 1291 identifies covered sponsored-telecasting agreements and also contains a specific professional-football league-combination provision added in 1966. Section 1294 preserves the application of antitrust law beyond the specified exceptions. This is not blanket protection for sports broadcasting, streaming, or mergers.</a:t>
            </a:r>
          </a:p>
          <a:p xmlns:a="http://schemas.openxmlformats.org/drawingml/2006/main">
            <a:r>
              <a:t>- *NCAA v. Board of Regents of the University of Oklahoma*, 468 U.S. 85 (1984), decided June 27, 1984, especially the majority opinion at pp. 98–120, &lt;https://www.govinfo.gov/content/pkg/USREPORTS-468/pdf/USREPORTS-468-85.pdf&gt;; reproduced opinion at &lt;https://supreme.justia.com/cases/federal/us/468/85/&gt;. The chapter uses the holding about the challenged television plan, not a claim that all collective college-sports activity is unlawful.</a:t>
            </a:r>
          </a:p>
          <a:p xmlns:a="http://schemas.openxmlformats.org/drawingml/2006/main">
            <a:r>
              <a:t>- *Shaw v. Dallas Cowboys Football Club, Ltd.*, 172 F.3d 299 (3d Cir. 1999), especially pp. 301–302, &lt;https://law.justia.com/cases/federal/appellate-courts/F3/172/299/599656/&gt;. The appellate opinion addresses the Sports Broadcasting Act's coverage of the subscription satellite arrangement at issue, not a final merits ruling on every later paid distribution arrangement.</a:t>
            </a:r>
          </a:p>
          <a:p xmlns:a="http://schemas.openxmlformats.org/drawingml/2006/main">
            <a:r>
              <a:t>- U.S. House Judiciary Subcommittee on the Administrative State, Regulatory Reform, and Antitrust, “Examining the Sports Broadcasting Act,” hearing held June 10, 2026. Official committee record: &lt;https://docs.house.gov/committee/Calendar/ByEvent.aspx?EventID=119369&gt;; published hearing record, Serial No. 119–73: &lt;https://www.govinfo.gov/app/details/CHRG-119hhrg63977&gt;, accessed September 5, 2026. The hearing documents congressional examination, not enactment of a reform or a judicial finding about a current contract.</a:t>
            </a:r>
          </a:p>
          <a:p xmlns:a="http://schemas.openxmlformats.org/drawingml/2006/main">
            <a:r>
              <a:t>- *Flood v. Kuhn*, 407 U.S. 258 (1972), decided June 19, 1972, especially pp. 282–285, &lt;https://supreme.justia.com/cases/federal/us/407/258/&gt;. The majority discusses the earlier *Federal Baseball* and *Toolson* decisions and preserves baseball's exceptional treatment. The legal history is not evidence that the reserve system maximized welfare.</a:t>
            </a:r>
          </a:p>
          <a:p xmlns:a="http://schemas.openxmlformats.org/drawingml/2006/main">
            <a:r>
              <a:t>- Curt Flood Act of 1998, Pub. L. 105–297, Section 3, codified at 15 U.S.C. 26b, &lt;https://www.law.cornell.edu/uscode/text/15/26b&gt;, accessed September 5, 2026. Read subsection (a), the limitations in subsection (b), and the preservation of the nonstatutory labor exemption in subsection (d)(4) together.</a:t>
            </a:r>
          </a:p>
          <a:p xmlns:a="http://schemas.openxmlformats.org/drawingml/2006/main">
            <a:r>
              <a:t>- *Brown v. Pro Football, Inc.*, 518 U.S. 231 (1996), decided June 20, 1996, especially pp. 234–250. Official report: &lt;https://tile.loc.gov/storage-services/service/ll/usrep/usrep518/usrep518231/usrep518231.pdf&gt;; reproduced opinion at &lt;https://supreme.justia.com/cases/federal/us/518/231/&gt;. The chapter uses the bounded postimpasse holding to explain the interaction between collective bargaining and antitrust, not an unlimited employment exemption.</a:t>
            </a:r>
          </a:p>
          <a:p xmlns:a="http://schemas.openxmlformats.org/drawingml/2006/main">
            <a:r>
              <a:t>- *NCAA v. Alston*, 594 U.S. 69 (2021), decided June 21, 2021, &lt;https://www.supremecourt.gov/opinions/20pdf/20-512_gfbh.pdf&gt;. Majority slip opinion pp. 14–15 defines the limited issue; pp. 24–25 discusses the rule-of-reason framework; pp. 35–36 states the result. Justice Kavanaugh's concurrence is separate from the majority holding. The chapter uses the decision on specified education-related benefits, not as a complete account of later college-sports compensation or eligibility rules.</a:t>
            </a:r>
          </a:p>
          <a:p xmlns:a="http://schemas.openxmlformats.org/drawingml/2006/main">
            <a:r>
              <a:t>- Michael Brauner, “WATCH: Saban appears in commercial advocating for Protect College Sports Act,” *Yellowhammer News*, September 3, 2026, &lt;https://yellowhammernews.com/watch-saban-appears-in-commercial-advocating-for-protect-college-sports-act/&gt;; U.S. Senate Committee on Commerce, Science, and Transportation, “Committee Releases Revised Protect College Sports Act,” August 4, 2026, &lt;https://www.commerce.senate.gov/press/rep/release/committee-releases-revised-protect-college-sports-act/&gt;, both accessed September 6, 2026. The first identifies the advertisement and its sponsor; the second records SEC endorsement. These sources do not establish which spot aired during any particular game or that the SEC paid for this advertisement.</a:t>
            </a:r>
          </a:p>
          <a:p xmlns:a="http://schemas.openxmlformats.org/drawingml/2006/main">
            <a:r>
              <a:t>- U.S. Senate Committee on Commerce, Science, and Transportation, *Protect College Sports Act*, revised draft MCC26E64 released August 4, 2026, &lt;https://www.commerce.senate.gov/wp-content/uploads/2026/08/MCC26E64.pdf&gt;, especially Sections 112–118 on transfers, eligibility, compensation, and specified antitrust protections, and Section 119 on private rights of action; accessed September 6, 2026. The passage describes that proposal, not enacted law or a prediction that all college-sports litigation would end.</a:t>
            </a:r>
          </a:p>
          <a:p xmlns:a="http://schemas.openxmlformats.org/drawingml/2006/main">
            <a:r>
              <a:t>- *Fraser v. Major League Soccer, L.L.C.*, 284 F.3d 47 (1st Cir. 2002), decided March 20, 2002, especially pp. 55–59, &lt;https://caselaw.findlaw.com/court/us-1st-circuit/1441684.html&gt;. The appellate opinion qualifies the single-entity characterization and relies on the plaintiffs' failure concerning the alleged market. It should not be reduced to a claim of blanket MLS immunity.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971bc2aec62425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96b85fd670c408b" /><Relationship Type="http://schemas.openxmlformats.org/officeDocument/2006/relationships/slideLayout" Target="/ppt/slideLayouts/slideLayout1.xml" Id="Rc9d911e234734f9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9d911e234734f9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c453803b26e446c" /><Relationship Type="http://schemas.openxmlformats.org/officeDocument/2006/relationships/notesSlide" Target="/ppt/notesSlides/notesSlide1.xml" Id="Rff5e64a2d5db4f1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56ae8d75b1f405a" /><Relationship Type="http://schemas.openxmlformats.org/officeDocument/2006/relationships/notesSlide" Target="/ppt/notesSlides/notesSlide2.xml" Id="Rb46a3671dcab4b7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c49986557d3451f" /><Relationship Type="http://schemas.openxmlformats.org/officeDocument/2006/relationships/notesSlide" Target="/ppt/notesSlides/notesSlide3.xml" Id="R2be14e68b76d489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9b13ef2ecff4dd4" /><Relationship Type="http://schemas.openxmlformats.org/officeDocument/2006/relationships/notesSlide" Target="/ppt/notesSlides/notesSlide4.xml" Id="R93d6628844694d5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058c11f2ac14b36" /><Relationship Type="http://schemas.openxmlformats.org/officeDocument/2006/relationships/notesSlide" Target="/ppt/notesSlides/notesSlide5.xml" Id="R2637869a2bb44a4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f0995aee8374bf9" /><Relationship Type="http://schemas.openxmlformats.org/officeDocument/2006/relationships/notesSlide" Target="/ppt/notesSlides/notesSlide6.xml" Id="Ra1665f90a7324b9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2e401632ad34214" /><Relationship Type="http://schemas.openxmlformats.org/officeDocument/2006/relationships/notesSlide" Target="/ppt/notesSlides/notesSlide7.xml" Id="Rac8ed5d863c1411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1513cb6c4d04d99" /><Relationship Type="http://schemas.openxmlformats.org/officeDocument/2006/relationships/notesSlide" Target="/ppt/notesSlides/notesSlide8.xml" Id="R806c9ead9b7142a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12414c68ca14c35" /><Relationship Type="http://schemas.openxmlformats.org/officeDocument/2006/relationships/notesSlide" Target="/ppt/notesSlides/notesSlide9.xml" Id="Rcf2bb6ddcc7b443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499719d403e4c86" /><Relationship Type="http://schemas.openxmlformats.org/officeDocument/2006/relationships/notesSlide" Target="/ppt/notesSlides/notesSlide10.xml" Id="Rc2bd8855626d44a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6a9e83f9ce541f1" /><Relationship Type="http://schemas.openxmlformats.org/officeDocument/2006/relationships/notesSlide" Target="/ppt/notesSlides/notesSlide11.xml" Id="R93fb0fb5158943c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6109e060cbc4e58" /><Relationship Type="http://schemas.openxmlformats.org/officeDocument/2006/relationships/notesSlide" Target="/ppt/notesSlides/notesSlide12.xml" Id="R13b708d066be45e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64982c9712542a1" /><Relationship Type="http://schemas.openxmlformats.org/officeDocument/2006/relationships/notesSlide" Target="/ppt/notesSlides/notesSlide13.xml" Id="R37455a0ad760422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5c8bdce60674951" /><Relationship Type="http://schemas.openxmlformats.org/officeDocument/2006/relationships/notesSlide" Target="/ppt/notesSlides/notesSlide14.xml" Id="Rd739f2f2a504400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cd7d3bfd3d34b8b" /><Relationship Type="http://schemas.openxmlformats.org/officeDocument/2006/relationships/notesSlide" Target="/ppt/notesSlides/notesSlide15.xml" Id="Rf9f93d1984f94a3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bf6f04a76af40d4" /><Relationship Type="http://schemas.openxmlformats.org/officeDocument/2006/relationships/notesSlide" Target="/ppt/notesSlides/notesSlide16.xml" Id="R901e7f4715d94c5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31819963f00d4995" /><Relationship Type="http://schemas.openxmlformats.org/officeDocument/2006/relationships/notesSlide" Target="/ppt/notesSlides/notesSlide17.xml" Id="Rae6f75b8aac94c9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bc6975744c974da8" /><Relationship Type="http://schemas.openxmlformats.org/officeDocument/2006/relationships/notesSlide" Target="/ppt/notesSlides/notesSlide18.xml" Id="Rc793d08f75d64ee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85d90195bd674560" /><Relationship Type="http://schemas.openxmlformats.org/officeDocument/2006/relationships/notesSlide" Target="/ppt/notesSlides/notesSlide19.xml" Id="Rbb0d00d5808b42d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599a99ff782a404c" /><Relationship Type="http://schemas.openxmlformats.org/officeDocument/2006/relationships/notesSlide" Target="/ppt/notesSlides/notesSlide20.xml" Id="R6baa6c696298430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57e80a3855794b6a" /><Relationship Type="http://schemas.openxmlformats.org/officeDocument/2006/relationships/notesSlide" Target="/ppt/notesSlides/notesSlide21.xml" Id="R624b37c97fdb4ed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80c4b14d458472a" /><Relationship Type="http://schemas.openxmlformats.org/officeDocument/2006/relationships/notesSlide" Target="/ppt/notesSlides/notesSlide22.xml" Id="R6aea92560d5f421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a9620981bb2c40dc" /><Relationship Type="http://schemas.openxmlformats.org/officeDocument/2006/relationships/notesSlide" Target="/ppt/notesSlides/notesSlide23.xml" Id="R7d4ff7f4880649e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6b559bb1fcca45a8" /><Relationship Type="http://schemas.openxmlformats.org/officeDocument/2006/relationships/notesSlide" Target="/ppt/notesSlides/notesSlide24.xml" Id="Rf3fc35f78871479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6caa606f6b214129" /><Relationship Type="http://schemas.openxmlformats.org/officeDocument/2006/relationships/notesSlide" Target="/ppt/notesSlides/notesSlide25.xml" Id="Rc953ebf360244b2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fbe01ac500184b0d" /><Relationship Type="http://schemas.openxmlformats.org/officeDocument/2006/relationships/notesSlide" Target="/ppt/notesSlides/notesSlide26.xml" Id="Red37e56bce44472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ec40384ce4f944f4" /><Relationship Type="http://schemas.openxmlformats.org/officeDocument/2006/relationships/notesSlide" Target="/ppt/notesSlides/notesSlide27.xml" Id="R82ec13180f3d434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cdd081140098402c" /><Relationship Type="http://schemas.openxmlformats.org/officeDocument/2006/relationships/notesSlide" Target="/ppt/notesSlides/notesSlide28.xml" Id="Rca0827ce70724e6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dc99de77343d4080" /><Relationship Type="http://schemas.openxmlformats.org/officeDocument/2006/relationships/notesSlide" Target="/ppt/notesSlides/notesSlide29.xml" Id="R4260eb9542af43a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a4525ac602654950" /><Relationship Type="http://schemas.openxmlformats.org/officeDocument/2006/relationships/notesSlide" Target="/ppt/notesSlides/notesSlide30.xml" Id="R57a62562441a4fc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aa456687b62f44ac" /><Relationship Type="http://schemas.openxmlformats.org/officeDocument/2006/relationships/notesSlide" Target="/ppt/notesSlides/notesSlide31.xml" Id="R2554200b0358438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7d47cfcb3b5343de" /><Relationship Type="http://schemas.openxmlformats.org/officeDocument/2006/relationships/notesSlide" Target="/ppt/notesSlides/notesSlide32.xml" Id="Re6135221cb8f4e6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06a07cfee9ea4cf3" /><Relationship Type="http://schemas.openxmlformats.org/officeDocument/2006/relationships/notesSlide" Target="/ppt/notesSlides/notesSlide33.xml" Id="R1bb9e5a5fc7d4d3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8932b0b34e2049c0" /><Relationship Type="http://schemas.openxmlformats.org/officeDocument/2006/relationships/notesSlide" Target="/ppt/notesSlides/notesSlide34.xml" Id="R718907d2172c44f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851c970551af456f" /><Relationship Type="http://schemas.openxmlformats.org/officeDocument/2006/relationships/notesSlide" Target="/ppt/notesSlides/notesSlide35.xml" Id="R08ad84fc1edc41e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e9d28fd4f4e74129" /><Relationship Type="http://schemas.openxmlformats.org/officeDocument/2006/relationships/notesSlide" Target="/ppt/notesSlides/notesSlide36.xml" Id="R0db0b461991d40e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8804c684a24541e2" /><Relationship Type="http://schemas.openxmlformats.org/officeDocument/2006/relationships/notesSlide" Target="/ppt/notesSlides/notesSlide37.xml" Id="R57b032d39d3b404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ca4125a8ea034c44" /><Relationship Type="http://schemas.openxmlformats.org/officeDocument/2006/relationships/notesSlide" Target="/ppt/notesSlides/notesSlide38.xml" Id="Rf172b0fe4a5f406a"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496DA574-D04B-4829-8C65-B401BBD77E6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D78B9B7C-F583-45EC-A58D-D512CF46992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4050" b="1" i="0">
                <a:solidFill>
                  <a:srgbClr val="1D2A33"/>
                </a:solidFill>
                <a:latin typeface="Georgia"/>
                <a:ea typeface="Georgia"/>
                <a:cs typeface="Georgia"/>
              </a:defRPr>
            </a:pPr>
            <a:r>
              <a:rPr sz="4050" b="1" i="0">
                <a:solidFill>
                  <a:srgbClr val="1D2A33"/>
                </a:solidFill>
                <a:latin typeface="Georgia"/>
                <a:ea typeface="Georgia"/>
                <a:cs typeface="Georgia"/>
              </a:rPr>
              <a:t>Monopoly Power and Antitrust</a:t>
            </a:r>
          </a:p>
        </p:txBody>
      </p:sp>
      <p:sp>
        <p:nvSpPr>
          <p:cNvPr id="3" name="text-2">
            <a:extLst xmlns:a="http://schemas.openxmlformats.org/drawingml/2006/main">
              <a:ext uri="{FF2B5EF4-FFF2-40B4-BE49-F238E27FC236}">
                <a16:creationId xmlns:a16="http://schemas.microsoft.com/office/drawing/2014/main" id="{87C3B285-408B-4F98-800A-537DE6467AD5}"/>
              </a:ext>
            </a:extLst>
          </p:cNvPr>
          <p:cNvSpPr>
            <a:spLocks xmlns:a="http://schemas.openxmlformats.org/drawingml/2006/main" noGrp="1"/>
          </p:cNvSpPr>
          <p:nvPr/>
        </p:nvSpPr>
        <p:spPr>
          <a:xfrm xmlns:a="http://schemas.openxmlformats.org/drawingml/2006/main">
            <a:off x="685800" y="2190750"/>
            <a:ext cx="10477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150" b="0" i="0">
                <a:solidFill>
                  <a:srgbClr val="12455E"/>
                </a:solidFill>
                <a:latin typeface="Georgia"/>
                <a:ea typeface="Georgia"/>
                <a:cs typeface="Georgia"/>
              </a:defRPr>
            </a:pPr>
            <a:r>
              <a:rPr sz="3150" b="0" i="0">
                <a:solidFill>
                  <a:srgbClr val="12455E"/>
                </a:solidFill>
                <a:latin typeface="Georgia"/>
                <a:ea typeface="Georgia"/>
                <a:cs typeface="Georgia"/>
              </a:rPr>
              <a:t>The Bills and Chiefs need common playing rules. Do they also need one hat supplier?</a:t>
            </a:r>
          </a:p>
        </p:txBody>
      </p:sp>
      <p:sp>
        <p:nvSpPr>
          <p:cNvPr id="4" name="text-3">
            <a:extLst xmlns:a="http://schemas.openxmlformats.org/drawingml/2006/main">
              <a:ext uri="{FF2B5EF4-FFF2-40B4-BE49-F238E27FC236}">
                <a16:creationId xmlns:a16="http://schemas.microsoft.com/office/drawing/2014/main" id="{CD47E100-065A-4C03-B1F3-563036BB08AC}"/>
              </a:ext>
            </a:extLst>
          </p:cNvPr>
          <p:cNvSpPr>
            <a:spLocks xmlns:a="http://schemas.openxmlformats.org/drawingml/2006/main" noGrp="1"/>
          </p:cNvSpPr>
          <p:nvPr/>
        </p:nvSpPr>
        <p:spPr>
          <a:xfrm xmlns:a="http://schemas.openxmlformats.org/drawingml/2006/main">
            <a:off x="723900" y="4171950"/>
            <a:ext cx="10382250" cy="1733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rPr sz="2250" b="1" i="0">
                <a:solidFill>
                  <a:srgbClr val="1D2A33"/>
                </a:solidFill>
                <a:latin typeface="Aptos"/>
                <a:ea typeface="Aptos"/>
                <a:cs typeface="Aptos"/>
              </a:rPr>
              <a:t>Chapter 8:</a:t>
            </a:r>
            <a:r>
              <a:t> League governance</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Sports Economics</a:t>
            </a:r>
          </a:p>
        </p:txBody>
      </p:sp>
      <p:sp>
        <p:nvSpPr>
          <p:cNvPr id="5" name="">
            <a:extLst xmlns:a="http://schemas.openxmlformats.org/drawingml/2006/main">
              <a:ext uri="{FF2B5EF4-FFF2-40B4-BE49-F238E27FC236}">
                <a16:creationId xmlns:a16="http://schemas.microsoft.com/office/drawing/2014/main" id="{73CA25A4-6B75-4AC3-A234-1E958A176B5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FE0974D3-B8D9-4725-8EA0-6C310310EFA8}"/>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Monopoly Power, Antitrust, and League Governance</a:t>
            </a:r>
          </a:p>
        </p:txBody>
      </p:sp>
      <p:sp>
        <p:nvSpPr>
          <p:cNvPr id="7" name="text-6">
            <a:extLst xmlns:a="http://schemas.openxmlformats.org/drawingml/2006/main">
              <a:ext uri="{FF2B5EF4-FFF2-40B4-BE49-F238E27FC236}">
                <a16:creationId xmlns:a16="http://schemas.microsoft.com/office/drawing/2014/main" id="{A4883A51-34B7-415A-9365-53629EE8A1E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a:t>
            </a:r>
          </a:p>
        </p:txBody>
      </p:sp>
    </p:spTree>
    <p:extLst>
      <p:ext uri="{BB962C8B-B14F-4D97-AF65-F5344CB8AC3E}">
        <p14:creationId xmlns:p14="http://schemas.microsoft.com/office/powerpoint/2010/main" val="142668874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0D53B9FE-6864-4D55-A857-705EF9F41A3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19B261A2-62B7-4162-B178-F548CEF7D0E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Evaluate the restriction, not just the league’s label</a:t>
            </a:r>
          </a:p>
        </p:txBody>
      </p:sp>
      <p:sp>
        <p:nvSpPr>
          <p:cNvPr id="3" name="text-2">
            <a:extLst xmlns:a="http://schemas.openxmlformats.org/drawingml/2006/main">
              <a:ext uri="{FF2B5EF4-FFF2-40B4-BE49-F238E27FC236}">
                <a16:creationId xmlns:a16="http://schemas.microsoft.com/office/drawing/2014/main" id="{8B219101-594A-4154-9D6F-CD48A04F795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Identify the affected competition and the available alternatives.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Separate productive coordination, private gains, and lost gains from trade.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Use the legal framework carefully, then compare feasible rules and remedies.</a:t>
            </a:r>
          </a:p>
        </p:txBody>
      </p:sp>
      <p:sp>
        <p:nvSpPr>
          <p:cNvPr id="4" name="">
            <a:extLst xmlns:a="http://schemas.openxmlformats.org/drawingml/2006/main">
              <a:ext uri="{FF2B5EF4-FFF2-40B4-BE49-F238E27FC236}">
                <a16:creationId xmlns:a16="http://schemas.microsoft.com/office/drawing/2014/main" id="{ED681ED3-42C6-423D-B3E1-9A5CB6BD1FC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7B0B96C9-2B4E-415A-9FC9-43A281F9C53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Learning Goals</a:t>
            </a:r>
          </a:p>
        </p:txBody>
      </p:sp>
      <p:sp>
        <p:nvSpPr>
          <p:cNvPr id="6" name="text-5">
            <a:extLst xmlns:a="http://schemas.openxmlformats.org/drawingml/2006/main">
              <a:ext uri="{FF2B5EF4-FFF2-40B4-BE49-F238E27FC236}">
                <a16:creationId xmlns:a16="http://schemas.microsoft.com/office/drawing/2014/main" id="{96E9CA7A-3CF4-45BD-B9C9-65BCDB95FFF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a:t>
            </a:r>
          </a:p>
        </p:txBody>
      </p:sp>
    </p:spTree>
    <p:extLst>
      <p:ext uri="{BB962C8B-B14F-4D97-AF65-F5344CB8AC3E}">
        <p14:creationId xmlns:p14="http://schemas.microsoft.com/office/powerpoint/2010/main" val="5753840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A4AB416-EF33-4D28-B5E6-7F65F7812C6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774C1DE9-056A-42FB-961D-F7DC15748C8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relevant alternatives depend on the transaction</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3810000"/>
                <a:gridCol w="7010400"/>
              </a:tblGrid>
              <a:tr h="738188">
                <a:tc>
                  <a:txBody>
                    <a:bodyPr lIns="142875" tIns="95250" rIns="142875" bIns="95250">
                      <a:noAutofit/>
                    </a:bodyPr>
                    <a:lstStyle/>
                    <a:p>
                      <a:r>
                        <a:rPr sz="2025" b="1">
                          <a:solidFill>
                            <a:srgbClr val="FFFFFF"/>
                          </a:solidFill>
                          <a:latin typeface="Aptos"/>
                          <a:ea typeface="Aptos"/>
                          <a:cs typeface="Aptos"/>
                        </a:rPr>
                        <a:t>Participant</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Possible competitive alternatives</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Fan buying a ticket</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Other games or local entertainment.</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Broadcaster buying rights</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Other content that attracts the desired audience.</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Athlete seeking employment</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Other employers offering comparable opportunities.</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18667B86-836C-4AB3-803C-72D572EB8C1B}"/>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Define both the product and the geographic scope.</a:t>
            </a:r>
          </a:p>
        </p:txBody>
      </p:sp>
      <p:sp>
        <p:nvSpPr>
          <p:cNvPr id="5" name="">
            <a:extLst xmlns:a="http://schemas.openxmlformats.org/drawingml/2006/main">
              <a:ext uri="{FF2B5EF4-FFF2-40B4-BE49-F238E27FC236}">
                <a16:creationId xmlns:a16="http://schemas.microsoft.com/office/drawing/2014/main" id="{B3364F81-0E7C-4695-85CE-3F619D509FB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2FD13B06-7CB0-4009-8371-2D374532C9D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Where Is The Competition?</a:t>
            </a:r>
          </a:p>
        </p:txBody>
      </p:sp>
      <p:sp>
        <p:nvSpPr>
          <p:cNvPr id="7" name="text-5">
            <a:extLst xmlns:a="http://schemas.openxmlformats.org/drawingml/2006/main">
              <a:ext uri="{FF2B5EF4-FFF2-40B4-BE49-F238E27FC236}">
                <a16:creationId xmlns:a16="http://schemas.microsoft.com/office/drawing/2014/main" id="{498730E3-DB8C-4E08-84C3-82B9548FA45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a:t>
            </a:r>
          </a:p>
        </p:txBody>
      </p:sp>
    </p:spTree>
    <p:extLst>
      <p:ext uri="{BB962C8B-B14F-4D97-AF65-F5344CB8AC3E}">
        <p14:creationId xmlns:p14="http://schemas.microsoft.com/office/powerpoint/2010/main" val="132661918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5808263-576B-4B7A-863D-C5132451B75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BDD53FC0-45AA-42E7-AD80-E64FAA81244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Market power concerns the strength of alternatives</a:t>
            </a:r>
          </a:p>
        </p:txBody>
      </p:sp>
      <p:sp>
        <p:nvSpPr>
          <p:cNvPr id="3" name="text-2">
            <a:extLst xmlns:a="http://schemas.openxmlformats.org/drawingml/2006/main">
              <a:ext uri="{FF2B5EF4-FFF2-40B4-BE49-F238E27FC236}">
                <a16:creationId xmlns:a16="http://schemas.microsoft.com/office/drawing/2014/main" id="{D680D4EA-7F3D-44FF-960F-66F19281C58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Market power is the ability to sustain higher prices or worse terms because alternatives are limited.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Monopsony power operates on the buying side, including competition for workers.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market share or a famous brand alone does not establish the full case.</a:t>
            </a:r>
          </a:p>
        </p:txBody>
      </p:sp>
      <p:sp>
        <p:nvSpPr>
          <p:cNvPr id="4" name="">
            <a:extLst xmlns:a="http://schemas.openxmlformats.org/drawingml/2006/main">
              <a:ext uri="{FF2B5EF4-FFF2-40B4-BE49-F238E27FC236}">
                <a16:creationId xmlns:a16="http://schemas.microsoft.com/office/drawing/2014/main" id="{CB9BA12A-0ABB-4EC4-B279-0D9456CA415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BA90510E-A621-495E-B8AD-337476345B3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Where Is The Competition?</a:t>
            </a:r>
          </a:p>
        </p:txBody>
      </p:sp>
      <p:sp>
        <p:nvSpPr>
          <p:cNvPr id="6" name="text-5">
            <a:extLst xmlns:a="http://schemas.openxmlformats.org/drawingml/2006/main">
              <a:ext uri="{FF2B5EF4-FFF2-40B4-BE49-F238E27FC236}">
                <a16:creationId xmlns:a16="http://schemas.microsoft.com/office/drawing/2014/main" id="{A53AB38C-BE40-4114-8B20-5FA0E626790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a:t>
            </a:r>
          </a:p>
        </p:txBody>
      </p:sp>
    </p:spTree>
    <p:extLst>
      <p:ext uri="{BB962C8B-B14F-4D97-AF65-F5344CB8AC3E}">
        <p14:creationId xmlns:p14="http://schemas.microsoft.com/office/powerpoint/2010/main" val="113480630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022DC52E-894D-4143-9984-40B81BC5727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F493DD6D-A2AF-46ED-BF87-E763BC7457A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higher payment and a lost trade have different effects</a:t>
            </a:r>
          </a:p>
        </p:txBody>
      </p:sp>
      <p:sp>
        <p:nvSpPr>
          <p:cNvPr id="3" name="text-2">
            <a:extLst xmlns:a="http://schemas.openxmlformats.org/drawingml/2006/main">
              <a:ext uri="{FF2B5EF4-FFF2-40B4-BE49-F238E27FC236}">
                <a16:creationId xmlns:a16="http://schemas.microsoft.com/office/drawing/2014/main" id="{1BEDE2A6-9CAB-4C28-8B4B-ED6F437BDCC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higher price on a ticket still sold can transfer surplus from the fan to the seller.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trade is lost when willingness to pay exceeds the additional resource cost but the transaction does not occur.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That forgone gain from trade is deadweight loss.</a:t>
            </a:r>
          </a:p>
        </p:txBody>
      </p:sp>
      <p:sp>
        <p:nvSpPr>
          <p:cNvPr id="4" name="">
            <a:extLst xmlns:a="http://schemas.openxmlformats.org/drawingml/2006/main">
              <a:ext uri="{FF2B5EF4-FFF2-40B4-BE49-F238E27FC236}">
                <a16:creationId xmlns:a16="http://schemas.microsoft.com/office/drawing/2014/main" id="{D243951B-88DB-4388-A9E2-79480E02B9B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BF4007F-7486-43C3-8C3C-498C3386F70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Is Wrong With Monopoly?</a:t>
            </a:r>
          </a:p>
        </p:txBody>
      </p:sp>
      <p:sp>
        <p:nvSpPr>
          <p:cNvPr id="6" name="text-5">
            <a:extLst xmlns:a="http://schemas.openxmlformats.org/drawingml/2006/main">
              <a:ext uri="{FF2B5EF4-FFF2-40B4-BE49-F238E27FC236}">
                <a16:creationId xmlns:a16="http://schemas.microsoft.com/office/drawing/2014/main" id="{6300AAB8-52B9-4CE9-AE68-090E5B6F9C5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a:t>
            </a:r>
          </a:p>
        </p:txBody>
      </p:sp>
    </p:spTree>
    <p:extLst>
      <p:ext uri="{BB962C8B-B14F-4D97-AF65-F5344CB8AC3E}">
        <p14:creationId xmlns:p14="http://schemas.microsoft.com/office/powerpoint/2010/main" val="96450826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F00312D-3251-48A1-B733-77778EA8D9A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BC3DF19F-E6EA-433B-BEA6-B7041D8D832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Capacity changes the cost of admitting another fan</a:t>
            </a:r>
          </a:p>
        </p:txBody>
      </p:sp>
      <p:sp>
        <p:nvSpPr>
          <p:cNvPr id="3" name="text-2">
            <a:extLst xmlns:a="http://schemas.openxmlformats.org/drawingml/2006/main">
              <a:ext uri="{FF2B5EF4-FFF2-40B4-BE49-F238E27FC236}">
                <a16:creationId xmlns:a16="http://schemas.microsoft.com/office/drawing/2014/main" id="{853AF80E-1CD3-4359-A7B3-25F11D492A1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An empty seat may have a low incremental admission cost.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At a sold-out stadium, admitting another person can displace someone else.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Expanding capacity uses resources, so compare feasible alternatives.</a:t>
            </a:r>
          </a:p>
        </p:txBody>
      </p:sp>
      <p:sp>
        <p:nvSpPr>
          <p:cNvPr id="4" name="">
            <a:extLst xmlns:a="http://schemas.openxmlformats.org/drawingml/2006/main">
              <a:ext uri="{FF2B5EF4-FFF2-40B4-BE49-F238E27FC236}">
                <a16:creationId xmlns:a16="http://schemas.microsoft.com/office/drawing/2014/main" id="{5552ACF1-59C7-415E-ACD5-CF248C60607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DF52341-1BC8-4E2D-ADE9-1B22A843BBE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Is Wrong With Monopoly?</a:t>
            </a:r>
          </a:p>
        </p:txBody>
      </p:sp>
      <p:sp>
        <p:nvSpPr>
          <p:cNvPr id="6" name="text-5">
            <a:extLst xmlns:a="http://schemas.openxmlformats.org/drawingml/2006/main">
              <a:ext uri="{FF2B5EF4-FFF2-40B4-BE49-F238E27FC236}">
                <a16:creationId xmlns:a16="http://schemas.microsoft.com/office/drawing/2014/main" id="{84481AEF-824A-48D4-8D97-93E64C9B61A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a:t>
            </a:r>
          </a:p>
        </p:txBody>
      </p:sp>
    </p:spTree>
    <p:extLst>
      <p:ext uri="{BB962C8B-B14F-4D97-AF65-F5344CB8AC3E}">
        <p14:creationId xmlns:p14="http://schemas.microsoft.com/office/powerpoint/2010/main" val="110220427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84E9B4DC-4722-435C-B1F1-CE1C701522E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1D23A91D-DE3C-446B-8119-63AF6F1D31E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Cooperation can serve different purposes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3524250"/>
                <a:gridCol w="7296150"/>
              </a:tblGrid>
              <a:tr h="738188">
                <a:tc>
                  <a:txBody>
                    <a:bodyPr lIns="142875" tIns="95250" rIns="142875" bIns="95250">
                      <a:noAutofit/>
                    </a:bodyPr>
                    <a:lstStyle/>
                    <a:p>
                      <a:r>
                        <a:rPr sz="2025" b="1">
                          <a:solidFill>
                            <a:srgbClr val="FFFFFF"/>
                          </a:solidFill>
                          <a:latin typeface="Aptos"/>
                          <a:ea typeface="Aptos"/>
                          <a:cs typeface="Aptos"/>
                        </a:rPr>
                        <a:t>Concept</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Economic meaning</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Joint venture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Cooperate to produce something valuable together.</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Cartel behavior</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Coordinate prices, output, or territories to weaken competition.</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Common enforcement</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Make members’ commitments credible, for good or harmful rules.</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E15E09FB-A56C-497E-8953-FE86BC8EF24B}"/>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CD03159B-07B0-4800-A229-9E278FE8861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43B13FBA-1A4F-41BA-BBA3-C784A92FF8D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Joint Ventures, Cartels, And Common Rules</a:t>
            </a:r>
          </a:p>
        </p:txBody>
      </p:sp>
      <p:sp>
        <p:nvSpPr>
          <p:cNvPr id="7" name="text-5">
            <a:extLst xmlns:a="http://schemas.openxmlformats.org/drawingml/2006/main">
              <a:ext uri="{FF2B5EF4-FFF2-40B4-BE49-F238E27FC236}">
                <a16:creationId xmlns:a16="http://schemas.microsoft.com/office/drawing/2014/main" id="{163384A1-53E7-4A08-8139-2C123A3D55E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a:t>
            </a:r>
          </a:p>
        </p:txBody>
      </p:sp>
    </p:spTree>
    <p:extLst>
      <p:ext uri="{BB962C8B-B14F-4D97-AF65-F5344CB8AC3E}">
        <p14:creationId xmlns:p14="http://schemas.microsoft.com/office/powerpoint/2010/main" val="210332570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E98B2A3-B887-4D72-BD98-A3F2CA6DC73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560C8E4E-6432-466C-AB70-8024C62C362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Ask what each restriction contributes</a:t>
            </a:r>
          </a:p>
        </p:txBody>
      </p:sp>
      <p:graphicFrame>
        <p:nvGraphicFramePr>
          <p:cNvPr id="10" name=""/>
          <p:cNvGraphicFramePr/>
          <p:nvPr/>
        </p:nvGraphicFramePr>
        <p:xfrm>
          <a:off xmlns:a="http://schemas.openxmlformats.org/drawingml/2006/main" x="685800" y="1809750"/>
          <a:ext xmlns:a="http://schemas.openxmlformats.org/drawingml/2006/main" cx="10820400" cy="3048000"/>
        </p:xfrm>
        <a:graphic xmlns:a="http://schemas.openxmlformats.org/drawingml/2006/main">
          <a:graphicData uri="http://schemas.openxmlformats.org/drawingml/2006/table">
            <a:tbl>
              <a:tblPr/>
              <a:tblGrid>
                <a:gridCol w="2714625"/>
                <a:gridCol w="3810000"/>
                <a:gridCol w="4295775"/>
              </a:tblGrid>
              <a:tr h="762000">
                <a:tc>
                  <a:txBody>
                    <a:bodyPr lIns="142875" tIns="95250" rIns="142875" bIns="95250">
                      <a:noAutofit/>
                    </a:bodyPr>
                    <a:lstStyle/>
                    <a:p>
                      <a:r>
                        <a:rPr sz="1950" b="1">
                          <a:solidFill>
                            <a:srgbClr val="FFFFFF"/>
                          </a:solidFill>
                          <a:latin typeface="Aptos"/>
                          <a:ea typeface="Aptos"/>
                          <a:cs typeface="Aptos"/>
                        </a:rPr>
                        <a:t>Decision</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Possible purpose</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Question to investigate</a:t>
                      </a:r>
                    </a:p>
                  </a:txBody>
                  <a:tcPr marL="91440" marR="91440" marT="45720" marB="45720" anchor="ctr">
                    <a:solidFill>
                      <a:srgbClr val="12455E"/>
                    </a:solidFill>
                  </a:tcPr>
                </a:tc>
              </a:tr>
              <a:tr h="762000">
                <a:tc>
                  <a:txBody>
                    <a:bodyPr lIns="142875" tIns="95250" rIns="142875" bIns="95250">
                      <a:noAutofit/>
                    </a:bodyPr>
                    <a:lstStyle/>
                    <a:p>
                      <a:r>
                        <a:rPr sz="1950" b="0">
                          <a:solidFill>
                            <a:srgbClr val="1D2A33"/>
                          </a:solidFill>
                          <a:latin typeface="Aptos"/>
                          <a:ea typeface="Aptos"/>
                          <a:cs typeface="Aptos"/>
                        </a:rPr>
                        <a:t>Playing rules</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Recognizable, comparable games.</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Does the rule reach beyond play?</a:t>
                      </a:r>
                    </a:p>
                  </a:txBody>
                  <a:tcPr marL="91440" marR="91440" marT="45720" marB="45720" anchor="ctr">
                    <a:solidFill>
                      <a:srgbClr val="F0F5F7"/>
                    </a:solidFill>
                  </a:tcPr>
                </a:tc>
              </a:tr>
              <a:tr h="762000">
                <a:tc>
                  <a:txBody>
                    <a:bodyPr lIns="142875" tIns="95250" rIns="142875" bIns="95250">
                      <a:noAutofit/>
                    </a:bodyPr>
                    <a:lstStyle/>
                    <a:p>
                      <a:r>
                        <a:rPr sz="1950" b="0">
                          <a:solidFill>
                            <a:srgbClr val="1D2A33"/>
                          </a:solidFill>
                          <a:latin typeface="Aptos"/>
                          <a:ea typeface="Aptos"/>
                          <a:cs typeface="Aptos"/>
                        </a:rPr>
                        <a:t>Season schedule</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Coordinate opponents and venues.</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Must rival events be excluded?</a:t>
                      </a:r>
                    </a:p>
                  </a:txBody>
                  <a:tcPr marL="91440" marR="91440" marT="45720" marB="45720" anchor="ctr">
                    <a:solidFill>
                      <a:srgbClr val="FFFFFF"/>
                    </a:solidFill>
                  </a:tcPr>
                </a:tc>
              </a:tr>
              <a:tr h="762000">
                <a:tc>
                  <a:txBody>
                    <a:bodyPr lIns="142875" tIns="95250" rIns="142875" bIns="95250">
                      <a:noAutofit/>
                    </a:bodyPr>
                    <a:lstStyle/>
                    <a:p>
                      <a:r>
                        <a:rPr sz="1950" b="0">
                          <a:solidFill>
                            <a:srgbClr val="1D2A33"/>
                          </a:solidFill>
                          <a:latin typeface="Aptos"/>
                          <a:ea typeface="Aptos"/>
                          <a:cs typeface="Aptos"/>
                        </a:rPr>
                        <a:t>Exclusive headwear</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Possible quality or investment gains.</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Would qualified licensees suffice?</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ED3E9D4A-1FD1-4CB1-9D2E-5E975B2C421B}"/>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2CE82538-6186-4098-9A8B-63D336CA233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4FB8E08C-CF21-495C-8B43-993891D7AE9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Joint Ventures, Cartels, And Common Rules</a:t>
            </a:r>
          </a:p>
        </p:txBody>
      </p:sp>
      <p:sp>
        <p:nvSpPr>
          <p:cNvPr id="7" name="text-5">
            <a:extLst xmlns:a="http://schemas.openxmlformats.org/drawingml/2006/main">
              <a:ext uri="{FF2B5EF4-FFF2-40B4-BE49-F238E27FC236}">
                <a16:creationId xmlns:a16="http://schemas.microsoft.com/office/drawing/2014/main" id="{E7B68201-3C36-41B3-96F1-FC0147219AE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a:t>
            </a:r>
          </a:p>
        </p:txBody>
      </p:sp>
    </p:spTree>
    <p:extLst>
      <p:ext uri="{BB962C8B-B14F-4D97-AF65-F5344CB8AC3E}">
        <p14:creationId xmlns:p14="http://schemas.microsoft.com/office/powerpoint/2010/main" val="169207927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07E1EA0E-A7CB-45BE-9532-04DF65FD6CE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77F179E4-6E72-4639-A5BE-D9F1FE670C6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Media and labor raise their own questions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2714625"/>
                <a:gridCol w="3810000"/>
                <a:gridCol w="4295775"/>
              </a:tblGrid>
              <a:tr h="984250">
                <a:tc>
                  <a:txBody>
                    <a:bodyPr lIns="142875" tIns="95250" rIns="142875" bIns="95250">
                      <a:noAutofit/>
                    </a:bodyPr>
                    <a:lstStyle/>
                    <a:p>
                      <a:r>
                        <a:rPr sz="1950" b="1">
                          <a:solidFill>
                            <a:srgbClr val="FFFFFF"/>
                          </a:solidFill>
                          <a:latin typeface="Aptos"/>
                          <a:ea typeface="Aptos"/>
                          <a:cs typeface="Aptos"/>
                        </a:rPr>
                        <a:t>Decision</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Possible purpose</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Question to investigate</a:t>
                      </a:r>
                    </a:p>
                  </a:txBody>
                  <a:tcPr marL="91440" marR="91440" marT="45720" marB="45720" anchor="ctr">
                    <a:solidFill>
                      <a:srgbClr val="12455E"/>
                    </a:solidFill>
                  </a:tcPr>
                </a:tc>
              </a:tr>
              <a:tr h="984250">
                <a:tc>
                  <a:txBody>
                    <a:bodyPr lIns="142875" tIns="95250" rIns="142875" bIns="95250">
                      <a:noAutofit/>
                    </a:bodyPr>
                    <a:lstStyle/>
                    <a:p>
                      <a:r>
                        <a:rPr sz="1950" b="0">
                          <a:solidFill>
                            <a:srgbClr val="1D2A33"/>
                          </a:solidFill>
                          <a:latin typeface="Aptos"/>
                          <a:ea typeface="Aptos"/>
                          <a:cs typeface="Aptos"/>
                        </a:rPr>
                        <a:t>Pooled broadcast rights</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Assemble a package and lower negotiation costs.</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What happens to output and alternatives?</a:t>
                      </a:r>
                    </a:p>
                  </a:txBody>
                  <a:tcPr marL="91440" marR="91440" marT="45720" marB="45720" anchor="ctr">
                    <a:solidFill>
                      <a:srgbClr val="F0F5F7"/>
                    </a:solidFill>
                  </a:tcPr>
                </a:tc>
              </a:tr>
              <a:tr h="984250">
                <a:tc>
                  <a:txBody>
                    <a:bodyPr lIns="142875" tIns="95250" rIns="142875" bIns="95250">
                      <a:noAutofit/>
                    </a:bodyPr>
                    <a:lstStyle/>
                    <a:p>
                      <a:r>
                        <a:rPr sz="1950" b="0">
                          <a:solidFill>
                            <a:srgbClr val="1D2A33"/>
                          </a:solidFill>
                          <a:latin typeface="Aptos"/>
                          <a:ea typeface="Aptos"/>
                          <a:cs typeface="Aptos"/>
                        </a:rPr>
                        <a:t>Compensation rule</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Support a league objective or implement bargaining.</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What evidence and labor protections apply?</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DF1E05E5-12F8-41A4-B6C2-055DE405B6BF}"/>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991A2F4A-8EA2-4188-A574-C2E757A0D2B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F402FFE9-8898-4E7B-80CB-C26B04B5F24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Joint Ventures, Cartels, And Common Rules</a:t>
            </a:r>
          </a:p>
        </p:txBody>
      </p:sp>
      <p:sp>
        <p:nvSpPr>
          <p:cNvPr id="7" name="text-5">
            <a:extLst xmlns:a="http://schemas.openxmlformats.org/drawingml/2006/main">
              <a:ext uri="{FF2B5EF4-FFF2-40B4-BE49-F238E27FC236}">
                <a16:creationId xmlns:a16="http://schemas.microsoft.com/office/drawing/2014/main" id="{B3DB94CA-1EF5-4B8E-90D9-4DE5374BDC8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a:t>
            </a:r>
          </a:p>
        </p:txBody>
      </p:sp>
    </p:spTree>
    <p:extLst>
      <p:ext uri="{BB962C8B-B14F-4D97-AF65-F5344CB8AC3E}">
        <p14:creationId xmlns:p14="http://schemas.microsoft.com/office/powerpoint/2010/main" val="49949748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704D0743-3395-4DBA-85EF-7B082FF44BA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CA559EE6-4CB5-4B54-AF77-DA7E89BA937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Entry requires several pieces to arrive together</a:t>
            </a:r>
          </a:p>
        </p:txBody>
      </p:sp>
      <p:sp>
        <p:nvSpPr>
          <p:cNvPr id="3" name="text-2">
            <a:extLst xmlns:a="http://schemas.openxmlformats.org/drawingml/2006/main">
              <a:ext uri="{FF2B5EF4-FFF2-40B4-BE49-F238E27FC236}">
                <a16:creationId xmlns:a16="http://schemas.microsoft.com/office/drawing/2014/main" id="{DFB3DF56-1884-4C77-BEEE-AD49B06F730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Players, venues, financing, media access, and an audience must support one another.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An established league benefits from history, familiar teams, and a recognized championship.</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failed entrant could reflect a weak business model, coordination difficulties, or exclusion.</a:t>
            </a:r>
          </a:p>
        </p:txBody>
      </p:sp>
      <p:sp>
        <p:nvSpPr>
          <p:cNvPr id="4" name="">
            <a:extLst xmlns:a="http://schemas.openxmlformats.org/drawingml/2006/main">
              <a:ext uri="{FF2B5EF4-FFF2-40B4-BE49-F238E27FC236}">
                <a16:creationId xmlns:a16="http://schemas.microsoft.com/office/drawing/2014/main" id="{C12704AF-7FAE-4893-952E-3C043843941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F0E625A-CC0E-4ADB-961F-EF6B66104A3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Why Is It So Hard To Start A Rival League?</a:t>
            </a:r>
          </a:p>
        </p:txBody>
      </p:sp>
      <p:sp>
        <p:nvSpPr>
          <p:cNvPr id="6" name="text-5">
            <a:extLst xmlns:a="http://schemas.openxmlformats.org/drawingml/2006/main">
              <a:ext uri="{FF2B5EF4-FFF2-40B4-BE49-F238E27FC236}">
                <a16:creationId xmlns:a16="http://schemas.microsoft.com/office/drawing/2014/main" id="{669A1E54-B926-4034-9399-C74EA9977EB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10</a:t>
            </a:r>
          </a:p>
        </p:txBody>
      </p:sp>
    </p:spTree>
    <p:extLst>
      <p:ext uri="{BB962C8B-B14F-4D97-AF65-F5344CB8AC3E}">
        <p14:creationId xmlns:p14="http://schemas.microsoft.com/office/powerpoint/2010/main" val="102790260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77A85B61-7C37-4940-999E-BC34701123B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6ED44584-5EFF-4B59-A218-D8BBD548FE5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Natural monopoly is a cost claim</a:t>
            </a:r>
          </a:p>
        </p:txBody>
      </p:sp>
      <p:sp>
        <p:nvSpPr>
          <p:cNvPr id="3" name="text-2">
            <a:extLst xmlns:a="http://schemas.openxmlformats.org/drawingml/2006/main">
              <a:ext uri="{FF2B5EF4-FFF2-40B4-BE49-F238E27FC236}">
                <a16:creationId xmlns:a16="http://schemas.microsoft.com/office/drawing/2014/main" id="{9878E7D3-06AE-4FB5-AC6C-DD094396AD8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Natural monopoly means one supplier can serve the market at lower total cost than multiple suppliers.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Fans preferring one championship is a different mechanism.</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Joint production, network effects, and exclusion must be analyzed separately.</a:t>
            </a:r>
          </a:p>
        </p:txBody>
      </p:sp>
      <p:sp>
        <p:nvSpPr>
          <p:cNvPr id="4" name="">
            <a:extLst xmlns:a="http://schemas.openxmlformats.org/drawingml/2006/main">
              <a:ext uri="{FF2B5EF4-FFF2-40B4-BE49-F238E27FC236}">
                <a16:creationId xmlns:a16="http://schemas.microsoft.com/office/drawing/2014/main" id="{92804FB3-E6A2-40C0-BDCB-8E3E0F4618F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63EB366-5C6E-4FC2-9EE8-915D16477F0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Why Is It So Hard To Start A Rival League?</a:t>
            </a:r>
          </a:p>
        </p:txBody>
      </p:sp>
      <p:sp>
        <p:nvSpPr>
          <p:cNvPr id="6" name="text-5">
            <a:extLst xmlns:a="http://schemas.openxmlformats.org/drawingml/2006/main">
              <a:ext uri="{FF2B5EF4-FFF2-40B4-BE49-F238E27FC236}">
                <a16:creationId xmlns:a16="http://schemas.microsoft.com/office/drawing/2014/main" id="{C84C2D97-FC75-495B-9A3C-3BD3CD6ADD2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11</a:t>
            </a:r>
          </a:p>
        </p:txBody>
      </p:sp>
    </p:spTree>
    <p:extLst>
      <p:ext uri="{BB962C8B-B14F-4D97-AF65-F5344CB8AC3E}">
        <p14:creationId xmlns:p14="http://schemas.microsoft.com/office/powerpoint/2010/main" val="42128497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803E7477-9814-4B29-AAE4-0BE3EC0AD37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HISTORICAL CASE</a:t>
            </a:r>
          </a:p>
        </p:txBody>
      </p:sp>
      <p:sp>
        <p:nvSpPr>
          <p:cNvPr id="2" name="text-1">
            <a:extLst xmlns:a="http://schemas.openxmlformats.org/drawingml/2006/main">
              <a:ext uri="{FF2B5EF4-FFF2-40B4-BE49-F238E27FC236}">
                <a16:creationId xmlns:a16="http://schemas.microsoft.com/office/drawing/2014/main" id="{2AADC094-0EF9-487B-8CF3-1DA2966D11C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AFL gave players another bargaining option</a:t>
            </a:r>
          </a:p>
        </p:txBody>
      </p:sp>
      <p:sp>
        <p:nvSpPr>
          <p:cNvPr id="3" name="text-2">
            <a:extLst xmlns:a="http://schemas.openxmlformats.org/drawingml/2006/main">
              <a:ext uri="{FF2B5EF4-FFF2-40B4-BE49-F238E27FC236}">
                <a16:creationId xmlns:a16="http://schemas.microsoft.com/office/drawing/2014/main" id="{3F7472BF-D4F2-4F76-86FD-0C33BB193D9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AFL began play in 1960 and competed with the NFL for players and audiences.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An alternative offer could improve a player’s terms even if he stayed with his original club.</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1966 merger agreement promised integration benefits while reducing independent rivalry.</a:t>
            </a:r>
          </a:p>
        </p:txBody>
      </p:sp>
      <p:sp>
        <p:nvSpPr>
          <p:cNvPr id="4" name="">
            <a:extLst xmlns:a="http://schemas.openxmlformats.org/drawingml/2006/main">
              <a:ext uri="{FF2B5EF4-FFF2-40B4-BE49-F238E27FC236}">
                <a16:creationId xmlns:a16="http://schemas.microsoft.com/office/drawing/2014/main" id="{FE52FFFB-B18F-4F6D-93DA-67AADA07A1F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34BF630-EEB1-48FB-A015-420A188F790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When The NFL Had A Rival</a:t>
            </a:r>
          </a:p>
        </p:txBody>
      </p:sp>
      <p:sp>
        <p:nvSpPr>
          <p:cNvPr id="6" name="text-5">
            <a:extLst xmlns:a="http://schemas.openxmlformats.org/drawingml/2006/main">
              <a:ext uri="{FF2B5EF4-FFF2-40B4-BE49-F238E27FC236}">
                <a16:creationId xmlns:a16="http://schemas.microsoft.com/office/drawing/2014/main" id="{71B17D62-070E-440D-BC51-DDDABBE397E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12</a:t>
            </a:r>
          </a:p>
        </p:txBody>
      </p:sp>
    </p:spTree>
    <p:extLst>
      <p:ext uri="{BB962C8B-B14F-4D97-AF65-F5344CB8AC3E}">
        <p14:creationId xmlns:p14="http://schemas.microsoft.com/office/powerpoint/2010/main" val="1040079666"/>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E9E74EB-A5EC-4622-AAC7-F30A813BB86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CASE DISCUSSION</a:t>
            </a:r>
          </a:p>
        </p:txBody>
      </p:sp>
      <p:sp>
        <p:nvSpPr>
          <p:cNvPr id="2" name="text-1">
            <a:extLst xmlns:a="http://schemas.openxmlformats.org/drawingml/2006/main">
              <a:ext uri="{FF2B5EF4-FFF2-40B4-BE49-F238E27FC236}">
                <a16:creationId xmlns:a16="http://schemas.microsoft.com/office/drawing/2014/main" id="{B3D27C19-004B-4C01-A7FA-48699F8B5C9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Does protecting the incumbent protect the public?</a:t>
            </a:r>
          </a:p>
        </p:txBody>
      </p:sp>
      <p:sp>
        <p:nvSpPr>
          <p:cNvPr id="3" name="text-2">
            <a:extLst xmlns:a="http://schemas.openxmlformats.org/drawingml/2006/main">
              <a:ext uri="{FF2B5EF4-FFF2-40B4-BE49-F238E27FC236}">
                <a16:creationId xmlns:a16="http://schemas.microsoft.com/office/drawing/2014/main" id="{4B027981-8032-4A8C-83B7-86370A1724E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Territorial rights govern nearby entry within a league.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second team might offer new choices and serve fans the incumbent does not reach.</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Lost incumbent revenue alone does not measure a social loss.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Compare real investment or venue costs with narrower alternatives to a permanent veto.</a:t>
            </a:r>
          </a:p>
        </p:txBody>
      </p:sp>
      <p:sp>
        <p:nvSpPr>
          <p:cNvPr id="4" name="">
            <a:extLst xmlns:a="http://schemas.openxmlformats.org/drawingml/2006/main">
              <a:ext uri="{FF2B5EF4-FFF2-40B4-BE49-F238E27FC236}">
                <a16:creationId xmlns:a16="http://schemas.microsoft.com/office/drawing/2014/main" id="{9338C90F-57CF-4F54-959B-9D6F7C15090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E7FE854D-DE98-4BB9-9CE6-E6DDA8B6AA8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 Second Team In The City?</a:t>
            </a:r>
          </a:p>
        </p:txBody>
      </p:sp>
      <p:sp>
        <p:nvSpPr>
          <p:cNvPr id="6" name="text-5">
            <a:extLst xmlns:a="http://schemas.openxmlformats.org/drawingml/2006/main">
              <a:ext uri="{FF2B5EF4-FFF2-40B4-BE49-F238E27FC236}">
                <a16:creationId xmlns:a16="http://schemas.microsoft.com/office/drawing/2014/main" id="{AC8AD997-23EE-435B-97C5-BBE4B6680CE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13</a:t>
            </a:r>
          </a:p>
        </p:txBody>
      </p:sp>
    </p:spTree>
    <p:extLst>
      <p:ext uri="{BB962C8B-B14F-4D97-AF65-F5344CB8AC3E}">
        <p14:creationId xmlns:p14="http://schemas.microsoft.com/office/powerpoint/2010/main" val="172138560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D2BAFED7-00DE-456B-892D-E087D5173EB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6B7F79E1-0B93-4DFD-9244-8F2D387DDF7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Three basic legal questions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3810000"/>
                <a:gridCol w="7010400"/>
              </a:tblGrid>
              <a:tr h="738188">
                <a:tc>
                  <a:txBody>
                    <a:bodyPr lIns="142875" tIns="95250" rIns="142875" bIns="95250">
                      <a:noAutofit/>
                    </a:bodyPr>
                    <a:lstStyle/>
                    <a:p>
                      <a:r>
                        <a:rPr sz="2025" b="1">
                          <a:solidFill>
                            <a:srgbClr val="FFFFFF"/>
                          </a:solidFill>
                          <a:latin typeface="Aptos"/>
                          <a:ea typeface="Aptos"/>
                          <a:cs typeface="Aptos"/>
                        </a:rPr>
                        <a:t>Route</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Conduct being examined</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Sherman Act, Section 1</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An agreement among separate actors that unreasonably restrains competition.</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Sherman Act, Section 2</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Monopolization involving market power and exclusionary conduct.</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Clayton Act, Section 7</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A merger that may substantially lessen competition.</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09721BF5-B096-4BA2-B652-78B28EE74766}"/>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38F9A2FF-8C82-43BB-88BC-D834C16DDF7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88AC6A6D-07E7-4310-984A-10A3C0BC919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 Small Antitrust Toolkit</a:t>
            </a:r>
          </a:p>
        </p:txBody>
      </p:sp>
      <p:sp>
        <p:nvSpPr>
          <p:cNvPr id="7" name="text-5">
            <a:extLst xmlns:a="http://schemas.openxmlformats.org/drawingml/2006/main">
              <a:ext uri="{FF2B5EF4-FFF2-40B4-BE49-F238E27FC236}">
                <a16:creationId xmlns:a16="http://schemas.microsoft.com/office/drawing/2014/main" id="{0B32AD5C-F423-45F8-95F8-CD1505E69DC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14</a:t>
            </a:r>
          </a:p>
        </p:txBody>
      </p:sp>
    </p:spTree>
    <p:extLst>
      <p:ext uri="{BB962C8B-B14F-4D97-AF65-F5344CB8AC3E}">
        <p14:creationId xmlns:p14="http://schemas.microsoft.com/office/powerpoint/2010/main" val="1358959892"/>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FC6D044E-614E-4150-B2A6-F38A4881700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133ECB1A-E28A-47CC-86B7-B173CFE240C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How is the challenged agreement evaluated?</a:t>
            </a:r>
          </a:p>
        </p:txBody>
      </p:sp>
      <p:graphicFrame>
        <p:nvGraphicFramePr>
          <p:cNvPr id="10" name=""/>
          <p:cNvGraphicFramePr/>
          <p:nvPr/>
        </p:nvGraphicFramePr>
        <p:xfrm>
          <a:off xmlns:a="http://schemas.openxmlformats.org/drawingml/2006/main" x="685800" y="1809750"/>
          <a:ext xmlns:a="http://schemas.openxmlformats.org/drawingml/2006/main" cx="10820400" cy="3000375"/>
        </p:xfrm>
        <a:graphic xmlns:a="http://schemas.openxmlformats.org/drawingml/2006/main">
          <a:graphicData uri="http://schemas.openxmlformats.org/drawingml/2006/table">
            <a:tbl>
              <a:tblPr/>
              <a:tblGrid>
                <a:gridCol w="3143250"/>
                <a:gridCol w="7677150"/>
              </a:tblGrid>
              <a:tr h="1000125">
                <a:tc>
                  <a:txBody>
                    <a:bodyPr lIns="142875" tIns="95250" rIns="142875" bIns="95250">
                      <a:noAutofit/>
                    </a:bodyPr>
                    <a:lstStyle/>
                    <a:p>
                      <a:r>
                        <a:rPr sz="2025" b="1">
                          <a:solidFill>
                            <a:srgbClr val="FFFFFF"/>
                          </a:solidFill>
                          <a:latin typeface="Aptos"/>
                          <a:ea typeface="Aptos"/>
                          <a:cs typeface="Aptos"/>
                        </a:rPr>
                        <a:t>Approach</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Basic idea</a:t>
                      </a:r>
                    </a:p>
                  </a:txBody>
                  <a:tcPr marL="91440" marR="91440" marT="45720" marB="45720" anchor="ctr">
                    <a:solidFill>
                      <a:srgbClr val="12455E"/>
                    </a:solidFill>
                  </a:tcPr>
                </a:tc>
              </a:tr>
              <a:tr h="1000125">
                <a:tc>
                  <a:txBody>
                    <a:bodyPr lIns="142875" tIns="95250" rIns="142875" bIns="95250">
                      <a:noAutofit/>
                    </a:bodyPr>
                    <a:lstStyle/>
                    <a:p>
                      <a:r>
                        <a:rPr sz="2025" b="0">
                          <a:solidFill>
                            <a:srgbClr val="1D2A33"/>
                          </a:solidFill>
                          <a:latin typeface="Aptos"/>
                          <a:ea typeface="Aptos"/>
                          <a:cs typeface="Aptos"/>
                        </a:rPr>
                        <a:t>Per se treatment</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Certain naked restraints, such as price fixing without productive integration, need no full balancing.</a:t>
                      </a:r>
                    </a:p>
                  </a:txBody>
                  <a:tcPr marL="91440" marR="91440" marT="45720" marB="45720" anchor="ctr">
                    <a:solidFill>
                      <a:srgbClr val="F0F5F7"/>
                    </a:solidFill>
                  </a:tcPr>
                </a:tc>
              </a:tr>
              <a:tr h="1000125">
                <a:tc>
                  <a:txBody>
                    <a:bodyPr lIns="142875" tIns="95250" rIns="142875" bIns="95250">
                      <a:noAutofit/>
                    </a:bodyPr>
                    <a:lstStyle/>
                    <a:p>
                      <a:r>
                        <a:rPr sz="2025" b="0">
                          <a:solidFill>
                            <a:srgbClr val="1D2A33"/>
                          </a:solidFill>
                          <a:latin typeface="Aptos"/>
                          <a:ea typeface="Aptos"/>
                          <a:cs typeface="Aptos"/>
                        </a:rPr>
                        <a:t>Rule of reason</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Examine competitive harm, productive justification, and feasible less restrictive alternatives.</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A059B18B-31DE-41CE-93D6-80D90CF50710}"/>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6FD2A6A0-175C-4880-804B-6D8772A1998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78AC10C1-0E25-46BF-8AF4-FC30E62EBA7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 Small Antitrust Toolkit</a:t>
            </a:r>
          </a:p>
        </p:txBody>
      </p:sp>
      <p:sp>
        <p:nvSpPr>
          <p:cNvPr id="7" name="text-5">
            <a:extLst xmlns:a="http://schemas.openxmlformats.org/drawingml/2006/main">
              <a:ext uri="{FF2B5EF4-FFF2-40B4-BE49-F238E27FC236}">
                <a16:creationId xmlns:a16="http://schemas.microsoft.com/office/drawing/2014/main" id="{CF62C063-C71F-416C-BF28-5E78ED4D735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15</a:t>
            </a:r>
          </a:p>
        </p:txBody>
      </p:sp>
    </p:spTree>
    <p:extLst>
      <p:ext uri="{BB962C8B-B14F-4D97-AF65-F5344CB8AC3E}">
        <p14:creationId xmlns:p14="http://schemas.microsoft.com/office/powerpoint/2010/main" val="81774030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BB39C184-E333-434F-8C3B-E6DB3457DAF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56C52D0B-08E0-427C-AA87-E9C077E28A9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8.1: identify the rule and legal route</a:t>
            </a:r>
          </a:p>
        </p:txBody>
      </p:sp>
      <p:graphicFrame>
        <p:nvGraphicFramePr>
          <p:cNvPr id="10" name=""/>
          <p:cNvGraphicFramePr/>
          <p:nvPr/>
        </p:nvGraphicFramePr>
        <p:xfrm>
          <a:off xmlns:a="http://schemas.openxmlformats.org/drawingml/2006/main" x="685800" y="1809750"/>
          <a:ext xmlns:a="http://schemas.openxmlformats.org/drawingml/2006/main" cx="10820400" cy="3124200"/>
        </p:xfrm>
        <a:graphic xmlns:a="http://schemas.openxmlformats.org/drawingml/2006/main">
          <a:graphicData uri="http://schemas.openxmlformats.org/drawingml/2006/table">
            <a:tbl>
              <a:tblPr/>
              <a:tblGrid>
                <a:gridCol w="4429125"/>
                <a:gridCol w="6391275"/>
              </a:tblGrid>
              <a:tr h="781050">
                <a:tc>
                  <a:txBody>
                    <a:bodyPr lIns="142875" tIns="95250" rIns="142875" bIns="95250">
                      <a:noAutofit/>
                    </a:bodyPr>
                    <a:lstStyle/>
                    <a:p>
                      <a:r>
                        <a:rPr sz="1950" b="1">
                          <a:solidFill>
                            <a:srgbClr val="FFFFFF"/>
                          </a:solidFill>
                          <a:latin typeface="Aptos"/>
                          <a:ea typeface="Aptos"/>
                          <a:cs typeface="Aptos"/>
                        </a:rPr>
                        <a:t>Stage</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Question</a:t>
                      </a:r>
                    </a:p>
                  </a:txBody>
                  <a:tcPr marL="91440" marR="91440" marT="45720" marB="45720" anchor="ctr">
                    <a:solidFill>
                      <a:srgbClr val="12455E"/>
                    </a:solidFill>
                  </a:tcPr>
                </a:tc>
              </a:tr>
              <a:tr h="781050">
                <a:tc>
                  <a:txBody>
                    <a:bodyPr lIns="142875" tIns="95250" rIns="142875" bIns="95250">
                      <a:noAutofit/>
                    </a:bodyPr>
                    <a:lstStyle/>
                    <a:p>
                      <a:r>
                        <a:rPr sz="1950" b="0">
                          <a:solidFill>
                            <a:srgbClr val="1D2A33"/>
                          </a:solidFill>
                          <a:latin typeface="Aptos"/>
                          <a:ea typeface="Aptos"/>
                          <a:cs typeface="Aptos"/>
                        </a:rPr>
                        <a:t>1. Specify the rule</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What agreement or conduct? Who decides?</a:t>
                      </a:r>
                    </a:p>
                  </a:txBody>
                  <a:tcPr marL="91440" marR="91440" marT="45720" marB="45720" anchor="ctr">
                    <a:solidFill>
                      <a:srgbClr val="F0F5F7"/>
                    </a:solidFill>
                  </a:tcPr>
                </a:tc>
              </a:tr>
              <a:tr h="781050">
                <a:tc>
                  <a:txBody>
                    <a:bodyPr lIns="142875" tIns="95250" rIns="142875" bIns="95250">
                      <a:noAutofit/>
                    </a:bodyPr>
                    <a:lstStyle/>
                    <a:p>
                      <a:r>
                        <a:rPr sz="1950" b="0">
                          <a:solidFill>
                            <a:srgbClr val="1D2A33"/>
                          </a:solidFill>
                          <a:latin typeface="Aptos"/>
                          <a:ea typeface="Aptos"/>
                          <a:cs typeface="Aptos"/>
                        </a:rPr>
                        <a:t>2. Identify affected competition</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Which buyers, sellers, workers, alternatives, and entry?</a:t>
                      </a:r>
                    </a:p>
                  </a:txBody>
                  <a:tcPr marL="91440" marR="91440" marT="45720" marB="45720" anchor="ctr">
                    <a:solidFill>
                      <a:srgbClr val="FFFFFF"/>
                    </a:solidFill>
                  </a:tcPr>
                </a:tc>
              </a:tr>
              <a:tr h="781050">
                <a:tc>
                  <a:txBody>
                    <a:bodyPr lIns="142875" tIns="95250" rIns="142875" bIns="95250">
                      <a:noAutofit/>
                    </a:bodyPr>
                    <a:lstStyle/>
                    <a:p>
                      <a:r>
                        <a:rPr sz="1950" b="0">
                          <a:solidFill>
                            <a:srgbClr val="1D2A33"/>
                          </a:solidFill>
                          <a:latin typeface="Aptos"/>
                          <a:ea typeface="Aptos"/>
                          <a:cs typeface="Aptos"/>
                        </a:rPr>
                        <a:t>3. Identify the legal route</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Agreement, unilateral conduct, merger, or exemption?</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0FC80A7F-8C67-4F54-9244-C1898B649316}"/>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Coverage is separate from liability.</a:t>
            </a:r>
          </a:p>
        </p:txBody>
      </p:sp>
      <p:sp>
        <p:nvSpPr>
          <p:cNvPr id="5" name="">
            <a:extLst xmlns:a="http://schemas.openxmlformats.org/drawingml/2006/main">
              <a:ext uri="{FF2B5EF4-FFF2-40B4-BE49-F238E27FC236}">
                <a16:creationId xmlns:a16="http://schemas.microsoft.com/office/drawing/2014/main" id="{8BA00293-C4C1-4465-BCF8-490E0E64C41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ED3397CC-4946-4BAE-A46F-5CE13F9AA2C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 Small Antitrust Toolkit</a:t>
            </a:r>
          </a:p>
        </p:txBody>
      </p:sp>
      <p:sp>
        <p:nvSpPr>
          <p:cNvPr id="7" name="text-5">
            <a:extLst xmlns:a="http://schemas.openxmlformats.org/drawingml/2006/main">
              <a:ext uri="{FF2B5EF4-FFF2-40B4-BE49-F238E27FC236}">
                <a16:creationId xmlns:a16="http://schemas.microsoft.com/office/drawing/2014/main" id="{5CF3ABF0-1A82-4CF9-AF9A-233D02DC2EB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16</a:t>
            </a:r>
          </a:p>
        </p:txBody>
      </p:sp>
    </p:spTree>
    <p:extLst>
      <p:ext uri="{BB962C8B-B14F-4D97-AF65-F5344CB8AC3E}">
        <p14:creationId xmlns:p14="http://schemas.microsoft.com/office/powerpoint/2010/main" val="1148063507"/>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E58CEF12-22F2-46B3-B370-19A99EFA3CB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A6DAF7E3-D692-45FC-8D40-D791D772766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8.1: evaluate evidence and the remedy</a:t>
            </a:r>
          </a:p>
        </p:txBody>
      </p:sp>
      <p:graphicFrame>
        <p:nvGraphicFramePr>
          <p:cNvPr id="10" name=""/>
          <p:cNvGraphicFramePr/>
          <p:nvPr/>
        </p:nvGraphicFramePr>
        <p:xfrm>
          <a:off xmlns:a="http://schemas.openxmlformats.org/drawingml/2006/main" x="685800" y="1809750"/>
          <a:ext xmlns:a="http://schemas.openxmlformats.org/drawingml/2006/main" cx="10820400" cy="3000375"/>
        </p:xfrm>
        <a:graphic xmlns:a="http://schemas.openxmlformats.org/drawingml/2006/main">
          <a:graphicData uri="http://schemas.openxmlformats.org/drawingml/2006/table">
            <a:tbl>
              <a:tblPr/>
              <a:tblGrid>
                <a:gridCol w="4429125"/>
                <a:gridCol w="6391275"/>
              </a:tblGrid>
              <a:tr h="1000125">
                <a:tc>
                  <a:txBody>
                    <a:bodyPr lIns="142875" tIns="95250" rIns="142875" bIns="95250">
                      <a:noAutofit/>
                    </a:bodyPr>
                    <a:lstStyle/>
                    <a:p>
                      <a:r>
                        <a:rPr sz="2025" b="1">
                          <a:solidFill>
                            <a:srgbClr val="FFFFFF"/>
                          </a:solidFill>
                          <a:latin typeface="Aptos"/>
                          <a:ea typeface="Aptos"/>
                          <a:cs typeface="Aptos"/>
                        </a:rPr>
                        <a:t>Stage</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Question</a:t>
                      </a:r>
                    </a:p>
                  </a:txBody>
                  <a:tcPr marL="91440" marR="91440" marT="45720" marB="45720" anchor="ctr">
                    <a:solidFill>
                      <a:srgbClr val="12455E"/>
                    </a:solidFill>
                  </a:tcPr>
                </a:tc>
              </a:tr>
              <a:tr h="1000125">
                <a:tc>
                  <a:txBody>
                    <a:bodyPr lIns="142875" tIns="95250" rIns="142875" bIns="95250">
                      <a:noAutofit/>
                    </a:bodyPr>
                    <a:lstStyle/>
                    <a:p>
                      <a:r>
                        <a:rPr sz="2025" b="0">
                          <a:solidFill>
                            <a:srgbClr val="1D2A33"/>
                          </a:solidFill>
                          <a:latin typeface="Aptos"/>
                          <a:ea typeface="Aptos"/>
                          <a:cs typeface="Aptos"/>
                        </a:rPr>
                        <a:t>4. Rule-of-reason evidence</a:t>
                      </a:r>
                    </a:p>
                    <a:p>
                      <a:r>
                        <a:rPr sz="2025" b="0">
                          <a:solidFill>
                            <a:srgbClr val="1D2A33"/>
                          </a:solidFill>
                          <a:latin typeface="Aptos"/>
                          <a:ea typeface="Aptos"/>
                          <a:cs typeface="Aptos"/>
                        </a:rPr>
                        <a:t>(if applicable)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What harm and productive justification? What feasible, less restrictive alternatives?</a:t>
                      </a:r>
                    </a:p>
                  </a:txBody>
                  <a:tcPr marL="91440" marR="91440" marT="45720" marB="45720" anchor="ctr">
                    <a:solidFill>
                      <a:srgbClr val="F0F5F7"/>
                    </a:solidFill>
                  </a:tcPr>
                </a:tc>
              </a:tr>
              <a:tr h="1000125">
                <a:tc>
                  <a:txBody>
                    <a:bodyPr lIns="142875" tIns="95250" rIns="142875" bIns="95250">
                      <a:noAutofit/>
                    </a:bodyPr>
                    <a:lstStyle/>
                    <a:p>
                      <a:r>
                        <a:rPr sz="2025" b="0">
                          <a:solidFill>
                            <a:srgbClr val="1D2A33"/>
                          </a:solidFill>
                          <a:latin typeface="Aptos"/>
                          <a:ea typeface="Aptos"/>
                          <a:cs typeface="Aptos"/>
                        </a:rPr>
                        <a:t>5. Explain conclusion and remedy</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What does the evidence support? Which useful coordination can remain?</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C3A973BC-4F89-4A97-8903-7FE5D75170F6}"/>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Use this as a reading guide, not a complete legal decision tree.</a:t>
            </a:r>
          </a:p>
        </p:txBody>
      </p:sp>
      <p:sp>
        <p:nvSpPr>
          <p:cNvPr id="5" name="">
            <a:extLst xmlns:a="http://schemas.openxmlformats.org/drawingml/2006/main">
              <a:ext uri="{FF2B5EF4-FFF2-40B4-BE49-F238E27FC236}">
                <a16:creationId xmlns:a16="http://schemas.microsoft.com/office/drawing/2014/main" id="{733955C0-5262-471B-9233-3DAFF8D1A5C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A01A25B3-94A1-4447-B9A9-8D146F3AE9B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 Small Antitrust Toolkit</a:t>
            </a:r>
          </a:p>
        </p:txBody>
      </p:sp>
      <p:sp>
        <p:nvSpPr>
          <p:cNvPr id="7" name="text-5">
            <a:extLst xmlns:a="http://schemas.openxmlformats.org/drawingml/2006/main">
              <a:ext uri="{FF2B5EF4-FFF2-40B4-BE49-F238E27FC236}">
                <a16:creationId xmlns:a16="http://schemas.microsoft.com/office/drawing/2014/main" id="{81074F47-61D8-4676-BED7-BDFF84790B2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17</a:t>
            </a:r>
          </a:p>
        </p:txBody>
      </p:sp>
    </p:spTree>
    <p:extLst>
      <p:ext uri="{BB962C8B-B14F-4D97-AF65-F5344CB8AC3E}">
        <p14:creationId xmlns:p14="http://schemas.microsoft.com/office/powerpoint/2010/main" val="179522589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BE43571-F252-4B82-820C-C4638B40E12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CASE STUDY</a:t>
            </a:r>
          </a:p>
        </p:txBody>
      </p:sp>
      <p:sp>
        <p:nvSpPr>
          <p:cNvPr id="2" name="text-1">
            <a:extLst xmlns:a="http://schemas.openxmlformats.org/drawingml/2006/main">
              <a:ext uri="{FF2B5EF4-FFF2-40B4-BE49-F238E27FC236}">
                <a16:creationId xmlns:a16="http://schemas.microsoft.com/office/drawing/2014/main" id="{908894F4-D163-4479-A867-5B1B6AC1F0E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American Needle: a license could face review</a:t>
            </a:r>
          </a:p>
        </p:txBody>
      </p:sp>
      <p:sp>
        <p:nvSpPr>
          <p:cNvPr id="3" name="text-2">
            <a:extLst xmlns:a="http://schemas.openxmlformats.org/drawingml/2006/main">
              <a:ext uri="{FF2B5EF4-FFF2-40B4-BE49-F238E27FC236}">
                <a16:creationId xmlns:a16="http://schemas.microsoft.com/office/drawing/2014/main" id="{DA417230-1376-46F8-8B7D-653FC40D52C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NFL teams pooled trademark licensing through NFL Properties.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ten-year exclusive Reebok arrangement in 2000 displaced a former licensee, American Needle.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 2010, the Supreme Court held that this conduct could face Section 1 review.</a:t>
            </a:r>
          </a:p>
        </p:txBody>
      </p:sp>
      <p:sp>
        <p:nvSpPr>
          <p:cNvPr id="4" name="text-3">
            <a:extLst xmlns:a="http://schemas.openxmlformats.org/drawingml/2006/main">
              <a:ext uri="{FF2B5EF4-FFF2-40B4-BE49-F238E27FC236}">
                <a16:creationId xmlns:a16="http://schemas.microsoft.com/office/drawing/2014/main" id="{FECFDB01-9F87-45F7-AEA9-37D2A7093E67}"/>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Subject to review does not mean found unlawful.</a:t>
            </a:r>
          </a:p>
        </p:txBody>
      </p:sp>
      <p:sp>
        <p:nvSpPr>
          <p:cNvPr id="5" name="">
            <a:extLst xmlns:a="http://schemas.openxmlformats.org/drawingml/2006/main">
              <a:ext uri="{FF2B5EF4-FFF2-40B4-BE49-F238E27FC236}">
                <a16:creationId xmlns:a16="http://schemas.microsoft.com/office/drawing/2014/main" id="{027E7FC2-AA25-46E4-84D4-D018C440C32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1B1ADDBA-BCE3-40DA-924E-525062BD848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One Rulebook, One Hat Supplier?</a:t>
            </a:r>
          </a:p>
        </p:txBody>
      </p:sp>
      <p:sp>
        <p:nvSpPr>
          <p:cNvPr id="7" name="text-6">
            <a:extLst xmlns:a="http://schemas.openxmlformats.org/drawingml/2006/main">
              <a:ext uri="{FF2B5EF4-FFF2-40B4-BE49-F238E27FC236}">
                <a16:creationId xmlns:a16="http://schemas.microsoft.com/office/drawing/2014/main" id="{45B6FB2C-F96B-45BB-A3D7-DBD9A2CEED8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18</a:t>
            </a:r>
          </a:p>
        </p:txBody>
      </p:sp>
    </p:spTree>
    <p:extLst>
      <p:ext uri="{BB962C8B-B14F-4D97-AF65-F5344CB8AC3E}">
        <p14:creationId xmlns:p14="http://schemas.microsoft.com/office/powerpoint/2010/main" val="148748337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BB6B7048-1F49-4EA8-87BF-278816F16EF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5565DA8C-0D76-4D88-8DF4-E31E754F6F0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What benefit requires an exclusive supplier?</a:t>
            </a:r>
          </a:p>
        </p:txBody>
      </p:sp>
      <p:sp>
        <p:nvSpPr>
          <p:cNvPr id="3" name="text-2">
            <a:extLst xmlns:a="http://schemas.openxmlformats.org/drawingml/2006/main">
              <a:ext uri="{FF2B5EF4-FFF2-40B4-BE49-F238E27FC236}">
                <a16:creationId xmlns:a16="http://schemas.microsoft.com/office/drawing/2014/main" id="{CCCFAC80-A68A-4FB7-8964-2AF9231A9AA3}"/>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common licensing office can reduce negotiation costs without requiring a single licensee.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Several qualified suppliers could meet common quality standards.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Exclusivity might support investment, but its necessity and competitive effects require evidence.</a:t>
            </a:r>
          </a:p>
        </p:txBody>
      </p:sp>
      <p:sp>
        <p:nvSpPr>
          <p:cNvPr id="4" name="">
            <a:extLst xmlns:a="http://schemas.openxmlformats.org/drawingml/2006/main">
              <a:ext uri="{FF2B5EF4-FFF2-40B4-BE49-F238E27FC236}">
                <a16:creationId xmlns:a16="http://schemas.microsoft.com/office/drawing/2014/main" id="{0193858E-2BF0-4672-8424-353D8B0113E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72000975-E4FF-45D3-B357-6FAA50C0C2C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One Rulebook, One Hat Supplier?</a:t>
            </a:r>
          </a:p>
        </p:txBody>
      </p:sp>
      <p:sp>
        <p:nvSpPr>
          <p:cNvPr id="6" name="text-5">
            <a:extLst xmlns:a="http://schemas.openxmlformats.org/drawingml/2006/main">
              <a:ext uri="{FF2B5EF4-FFF2-40B4-BE49-F238E27FC236}">
                <a16:creationId xmlns:a16="http://schemas.microsoft.com/office/drawing/2014/main" id="{26CEB587-76E9-4B5E-902D-5FBD37EE003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19</a:t>
            </a:r>
          </a:p>
        </p:txBody>
      </p:sp>
    </p:spTree>
    <p:extLst>
      <p:ext uri="{BB962C8B-B14F-4D97-AF65-F5344CB8AC3E}">
        <p14:creationId xmlns:p14="http://schemas.microsoft.com/office/powerpoint/2010/main" val="1547874783"/>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8ECD5B3-8DA4-4E2F-9EB2-5C6C2237687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HISTORICAL COMPARISON</a:t>
            </a:r>
          </a:p>
        </p:txBody>
      </p:sp>
      <p:sp>
        <p:nvSpPr>
          <p:cNvPr id="2" name="text-1">
            <a:extLst xmlns:a="http://schemas.openxmlformats.org/drawingml/2006/main">
              <a:ext uri="{FF2B5EF4-FFF2-40B4-BE49-F238E27FC236}">
                <a16:creationId xmlns:a16="http://schemas.microsoft.com/office/drawing/2014/main" id="{7E350B22-A8B6-4FEB-962A-04CF22DE4A8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Jerry Jones and the NFL: settlement versus judgment</a:t>
            </a:r>
          </a:p>
        </p:txBody>
      </p:sp>
      <p:sp>
        <p:nvSpPr>
          <p:cNvPr id="3" name="text-2">
            <a:extLst xmlns:a="http://schemas.openxmlformats.org/drawingml/2006/main">
              <a:ext uri="{FF2B5EF4-FFF2-40B4-BE49-F238E27FC236}">
                <a16:creationId xmlns:a16="http://schemas.microsoft.com/office/drawing/2014/main" id="{647B7670-BFA3-4135-A31E-4FF9C4AE2EE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Cowboys and NFL Properties fought over competing sponsorship arrangements in the 1990s.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Jones brought an antitrust challenge, and the parties settled their claims in 1996.</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negotiated settlement does not establish that a court found the challenged rules unlawful.</a:t>
            </a:r>
          </a:p>
        </p:txBody>
      </p:sp>
      <p:sp>
        <p:nvSpPr>
          <p:cNvPr id="4" name="">
            <a:extLst xmlns:a="http://schemas.openxmlformats.org/drawingml/2006/main">
              <a:ext uri="{FF2B5EF4-FFF2-40B4-BE49-F238E27FC236}">
                <a16:creationId xmlns:a16="http://schemas.microsoft.com/office/drawing/2014/main" id="{127764FC-17BF-46C9-A2C2-CF1D478DB0D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58ED648-15B7-4AE9-91ED-1BFF89F4CBB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One Rulebook, One Hat Supplier?</a:t>
            </a:r>
          </a:p>
        </p:txBody>
      </p:sp>
      <p:sp>
        <p:nvSpPr>
          <p:cNvPr id="6" name="text-5">
            <a:extLst xmlns:a="http://schemas.openxmlformats.org/drawingml/2006/main">
              <a:ext uri="{FF2B5EF4-FFF2-40B4-BE49-F238E27FC236}">
                <a16:creationId xmlns:a16="http://schemas.microsoft.com/office/drawing/2014/main" id="{EFBE9E2B-698B-4D23-B2F7-9802D01E314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20</a:t>
            </a:r>
          </a:p>
        </p:txBody>
      </p:sp>
    </p:spTree>
    <p:extLst>
      <p:ext uri="{BB962C8B-B14F-4D97-AF65-F5344CB8AC3E}">
        <p14:creationId xmlns:p14="http://schemas.microsoft.com/office/powerpoint/2010/main" val="82097367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874C2DD7-0B7F-47EA-ACBE-BC1BFE440FB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2B3C1F16-6422-4C55-B9E3-FA4BE0E3441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NCAA television: cooperation did not justify the limits</a:t>
            </a:r>
          </a:p>
        </p:txBody>
      </p:sp>
      <p:sp>
        <p:nvSpPr>
          <p:cNvPr id="3" name="text-2">
            <a:extLst xmlns:a="http://schemas.openxmlformats.org/drawingml/2006/main">
              <a:ext uri="{FF2B5EF4-FFF2-40B4-BE49-F238E27FC236}">
                <a16:creationId xmlns:a16="http://schemas.microsoft.com/office/drawing/2014/main" id="{88B44761-B12D-46C6-B621-D7104976578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NCAA’s television plan controlled football broadcasts, including limits on appearances and output.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 Board of Regents (1984), the Supreme Court rejected the challenged plan.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need to coordinate games did not settle the separate television restriction.</a:t>
            </a:r>
          </a:p>
        </p:txBody>
      </p:sp>
      <p:sp>
        <p:nvSpPr>
          <p:cNvPr id="4" name="">
            <a:extLst xmlns:a="http://schemas.openxmlformats.org/drawingml/2006/main">
              <a:ext uri="{FF2B5EF4-FFF2-40B4-BE49-F238E27FC236}">
                <a16:creationId xmlns:a16="http://schemas.microsoft.com/office/drawing/2014/main" id="{515A37DF-04F4-498A-83E4-9B4F0D65416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096613DF-FEB8-45FC-932C-24FDDAC8FBC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Broadcasting: Pooling Rights And Restricting Output</a:t>
            </a:r>
          </a:p>
        </p:txBody>
      </p:sp>
      <p:sp>
        <p:nvSpPr>
          <p:cNvPr id="6" name="text-5">
            <a:extLst xmlns:a="http://schemas.openxmlformats.org/drawingml/2006/main">
              <a:ext uri="{FF2B5EF4-FFF2-40B4-BE49-F238E27FC236}">
                <a16:creationId xmlns:a16="http://schemas.microsoft.com/office/drawing/2014/main" id="{299468DD-0FE4-4817-BAA8-60E16F2BBAB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21</a:t>
            </a:r>
          </a:p>
        </p:txBody>
      </p:sp>
    </p:spTree>
    <p:extLst>
      <p:ext uri="{BB962C8B-B14F-4D97-AF65-F5344CB8AC3E}">
        <p14:creationId xmlns:p14="http://schemas.microsoft.com/office/powerpoint/2010/main" val="1312160836"/>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65188CE-D7A3-4705-A5D3-E590A27DB85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0FAAA296-7624-4739-A54E-232119D7425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Sports Broadcasting Act has boundaries</a:t>
            </a:r>
          </a:p>
        </p:txBody>
      </p:sp>
      <p:sp>
        <p:nvSpPr>
          <p:cNvPr id="3" name="text-2">
            <a:extLst xmlns:a="http://schemas.openxmlformats.org/drawingml/2006/main">
              <a:ext uri="{FF2B5EF4-FFF2-40B4-BE49-F238E27FC236}">
                <a16:creationId xmlns:a16="http://schemas.microsoft.com/office/drawing/2014/main" id="{0C734D0B-4436-4F54-8399-57837A82E85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1961 Act protects specified pooled sponsored-telecast agreements in covered professional sports.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 Shaw (1999), the subscription satellite arrangement fell outside that protection.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Check the distribution model and statutory scope before claiming an exemption.</a:t>
            </a:r>
          </a:p>
        </p:txBody>
      </p:sp>
      <p:sp>
        <p:nvSpPr>
          <p:cNvPr id="4" name="">
            <a:extLst xmlns:a="http://schemas.openxmlformats.org/drawingml/2006/main">
              <a:ext uri="{FF2B5EF4-FFF2-40B4-BE49-F238E27FC236}">
                <a16:creationId xmlns:a16="http://schemas.microsoft.com/office/drawing/2014/main" id="{69F7DA23-0A4D-4007-96E2-7010775AA33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F7A7381-C700-46AD-B793-B433AC26023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Broadcasting: Pooling Rights And Restricting Output</a:t>
            </a:r>
          </a:p>
        </p:txBody>
      </p:sp>
      <p:sp>
        <p:nvSpPr>
          <p:cNvPr id="6" name="text-5">
            <a:extLst xmlns:a="http://schemas.openxmlformats.org/drawingml/2006/main">
              <a:ext uri="{FF2B5EF4-FFF2-40B4-BE49-F238E27FC236}">
                <a16:creationId xmlns:a16="http://schemas.microsoft.com/office/drawing/2014/main" id="{4B7F5ADD-D2DA-49C8-B06A-9829171EB4B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22</a:t>
            </a:r>
          </a:p>
        </p:txBody>
      </p:sp>
    </p:spTree>
    <p:extLst>
      <p:ext uri="{BB962C8B-B14F-4D97-AF65-F5344CB8AC3E}">
        <p14:creationId xmlns:p14="http://schemas.microsoft.com/office/powerpoint/2010/main" val="56285638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B1C505C-197C-44ED-BD5B-057CC73F454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DATED POLICY EXAMPLE</a:t>
            </a:r>
          </a:p>
        </p:txBody>
      </p:sp>
      <p:sp>
        <p:nvSpPr>
          <p:cNvPr id="2" name="text-1">
            <a:extLst xmlns:a="http://schemas.openxmlformats.org/drawingml/2006/main">
              <a:ext uri="{FF2B5EF4-FFF2-40B4-BE49-F238E27FC236}">
                <a16:creationId xmlns:a16="http://schemas.microsoft.com/office/drawing/2014/main" id="{C6EBE378-2F27-46AB-972E-73942BAC93D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Fragmented viewing raises several different decisions</a:t>
            </a:r>
          </a:p>
        </p:txBody>
      </p:sp>
      <p:sp>
        <p:nvSpPr>
          <p:cNvPr id="3" name="text-2">
            <a:extLst xmlns:a="http://schemas.openxmlformats.org/drawingml/2006/main">
              <a:ext uri="{FF2B5EF4-FFF2-40B4-BE49-F238E27FC236}">
                <a16:creationId xmlns:a16="http://schemas.microsoft.com/office/drawing/2014/main" id="{935B81BE-D062-4836-A530-5E14B0F4764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Pooling rights, choosing an exclusive outlet, and requiring a subscription are separate choices.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fan-access complaint does not by itself identify the competitive harm or legal route.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June 2026 congressional hearing examined the Act; a hearing itself changes no law.</a:t>
            </a:r>
          </a:p>
        </p:txBody>
      </p:sp>
      <p:sp>
        <p:nvSpPr>
          <p:cNvPr id="4" name="">
            <a:extLst xmlns:a="http://schemas.openxmlformats.org/drawingml/2006/main">
              <a:ext uri="{FF2B5EF4-FFF2-40B4-BE49-F238E27FC236}">
                <a16:creationId xmlns:a16="http://schemas.microsoft.com/office/drawing/2014/main" id="{50FD28CF-9575-43F6-B1E9-63C03E83200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E452EE2-52AA-4875-94BA-A1ABF10515C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Broadcasting: Pooling Rights And Restricting Output</a:t>
            </a:r>
          </a:p>
        </p:txBody>
      </p:sp>
      <p:sp>
        <p:nvSpPr>
          <p:cNvPr id="6" name="text-5">
            <a:extLst xmlns:a="http://schemas.openxmlformats.org/drawingml/2006/main">
              <a:ext uri="{FF2B5EF4-FFF2-40B4-BE49-F238E27FC236}">
                <a16:creationId xmlns:a16="http://schemas.microsoft.com/office/drawing/2014/main" id="{2018610E-4B7D-4839-8B92-69CA385CE83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23</a:t>
            </a:r>
          </a:p>
        </p:txBody>
      </p:sp>
    </p:spTree>
    <p:extLst>
      <p:ext uri="{BB962C8B-B14F-4D97-AF65-F5344CB8AC3E}">
        <p14:creationId xmlns:p14="http://schemas.microsoft.com/office/powerpoint/2010/main" val="704727179"/>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8DA0D001-AFEA-4035-B555-A2BB5FD794C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BDF063C2-0B09-49E7-84D6-DC3E1FE0D40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Baseball illustrates legal path dependence</a:t>
            </a:r>
          </a:p>
        </p:txBody>
      </p:sp>
      <p:sp>
        <p:nvSpPr>
          <p:cNvPr id="3" name="text-2">
            <a:extLst xmlns:a="http://schemas.openxmlformats.org/drawingml/2006/main">
              <a:ext uri="{FF2B5EF4-FFF2-40B4-BE49-F238E27FC236}">
                <a16:creationId xmlns:a16="http://schemas.microsoft.com/office/drawing/2014/main" id="{A0F3B519-2510-46FD-B359-8CF77BB2EFB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Federal Baseball (1922) began an unusual exception that Toolson (1953) and Flood (1972) preserved.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Curt Flood Act of 1998 changed treatment of specified major-league employment matters.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Other boundaries and labor-law protections remained; this was not a complete repeal.</a:t>
            </a:r>
          </a:p>
        </p:txBody>
      </p:sp>
      <p:sp>
        <p:nvSpPr>
          <p:cNvPr id="4" name="text-3">
            <a:extLst xmlns:a="http://schemas.openxmlformats.org/drawingml/2006/main">
              <a:ext uri="{FF2B5EF4-FFF2-40B4-BE49-F238E27FC236}">
                <a16:creationId xmlns:a16="http://schemas.microsoft.com/office/drawing/2014/main" id="{222D9E94-814A-44E3-A171-E683F483B638}"/>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Path dependence: earlier decisions shape the institutions that follow.</a:t>
            </a:r>
          </a:p>
        </p:txBody>
      </p:sp>
      <p:sp>
        <p:nvSpPr>
          <p:cNvPr id="5" name="">
            <a:extLst xmlns:a="http://schemas.openxmlformats.org/drawingml/2006/main">
              <a:ext uri="{FF2B5EF4-FFF2-40B4-BE49-F238E27FC236}">
                <a16:creationId xmlns:a16="http://schemas.microsoft.com/office/drawing/2014/main" id="{08930A24-2C9B-4467-AF80-4A699E154EF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712A37D7-E774-4BD4-A4C6-A947E4DA3E6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Why Baseball Is Different</a:t>
            </a:r>
          </a:p>
        </p:txBody>
      </p:sp>
      <p:sp>
        <p:nvSpPr>
          <p:cNvPr id="7" name="text-6">
            <a:extLst xmlns:a="http://schemas.openxmlformats.org/drawingml/2006/main">
              <a:ext uri="{FF2B5EF4-FFF2-40B4-BE49-F238E27FC236}">
                <a16:creationId xmlns:a16="http://schemas.microsoft.com/office/drawing/2014/main" id="{86609A17-28DF-4B35-9A07-9D0EAF42FAC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24</a:t>
            </a:r>
          </a:p>
        </p:txBody>
      </p:sp>
    </p:spTree>
    <p:extLst>
      <p:ext uri="{BB962C8B-B14F-4D97-AF65-F5344CB8AC3E}">
        <p14:creationId xmlns:p14="http://schemas.microsoft.com/office/powerpoint/2010/main" val="181375278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3BF6E5A-DFF2-4CD9-BD43-D2CCA6EA63C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C8A4151B-35BB-45A5-AC87-190A8A4926B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negotiated labor rule has a different legal setting</a:t>
            </a:r>
          </a:p>
        </p:txBody>
      </p:sp>
      <p:sp>
        <p:nvSpPr>
          <p:cNvPr id="3" name="text-2">
            <a:extLst xmlns:a="http://schemas.openxmlformats.org/drawingml/2006/main">
              <a:ext uri="{FF2B5EF4-FFF2-40B4-BE49-F238E27FC236}">
                <a16:creationId xmlns:a16="http://schemas.microsoft.com/office/drawing/2014/main" id="{4915AAFE-A1EF-4188-BB82-78222D10B110}"/>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Collective bargaining lets employers and workers negotiate common terms.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nonstatutory labor exemption protects certain restraints arising from that process.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Brown (1996) protected the specified employer action after bargaining reached an impasse (deadlock).</a:t>
            </a:r>
          </a:p>
        </p:txBody>
      </p:sp>
      <p:sp>
        <p:nvSpPr>
          <p:cNvPr id="4" name="">
            <a:extLst xmlns:a="http://schemas.openxmlformats.org/drawingml/2006/main">
              <a:ext uri="{FF2B5EF4-FFF2-40B4-BE49-F238E27FC236}">
                <a16:creationId xmlns:a16="http://schemas.microsoft.com/office/drawing/2014/main" id="{B3520DDA-4AC7-43E9-9208-ABE0D13BD79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8291BDB-0428-404A-AC07-9AC4EC2FF65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Why Bargaining Changes The Legal Question</a:t>
            </a:r>
          </a:p>
        </p:txBody>
      </p:sp>
      <p:sp>
        <p:nvSpPr>
          <p:cNvPr id="6" name="text-5">
            <a:extLst xmlns:a="http://schemas.openxmlformats.org/drawingml/2006/main">
              <a:ext uri="{FF2B5EF4-FFF2-40B4-BE49-F238E27FC236}">
                <a16:creationId xmlns:a16="http://schemas.microsoft.com/office/drawing/2014/main" id="{4A6170CD-6A62-4E36-A23F-A1E7333F86B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25</a:t>
            </a:r>
          </a:p>
        </p:txBody>
      </p:sp>
    </p:spTree>
    <p:extLst>
      <p:ext uri="{BB962C8B-B14F-4D97-AF65-F5344CB8AC3E}">
        <p14:creationId xmlns:p14="http://schemas.microsoft.com/office/powerpoint/2010/main" val="1575617591"/>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BC19E22-75CA-4E9B-A778-4AA3C46B0CF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95DFE388-B796-43EF-9CDD-A6B6C7B56D0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Alston addressed specified education-related benefits</a:t>
            </a:r>
          </a:p>
        </p:txBody>
      </p:sp>
      <p:sp>
        <p:nvSpPr>
          <p:cNvPr id="3" name="text-2">
            <a:extLst xmlns:a="http://schemas.openxmlformats.org/drawingml/2006/main">
              <a:ext uri="{FF2B5EF4-FFF2-40B4-BE49-F238E27FC236}">
                <a16:creationId xmlns:a16="http://schemas.microsoft.com/office/drawing/2014/main" id="{558FAF3B-7501-4580-B594-E338D959371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Supreme Court upheld relief against particular NCAA limits in 2021.</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majority’s holding did not decide every compensation or eligibility rule.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claimed college identity must be connected to evidence about the restriction at issue.</a:t>
            </a:r>
          </a:p>
        </p:txBody>
      </p:sp>
      <p:sp>
        <p:nvSpPr>
          <p:cNvPr id="4" name="">
            <a:extLst xmlns:a="http://schemas.openxmlformats.org/drawingml/2006/main">
              <a:ext uri="{FF2B5EF4-FFF2-40B4-BE49-F238E27FC236}">
                <a16:creationId xmlns:a16="http://schemas.microsoft.com/office/drawing/2014/main" id="{D3CCD653-680B-43FA-84E4-11A2991CAA4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C5B97B8-5C63-4EDB-B3CB-ABCC188C7B6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College Sports: Who Makes The Rules?</a:t>
            </a:r>
          </a:p>
        </p:txBody>
      </p:sp>
      <p:sp>
        <p:nvSpPr>
          <p:cNvPr id="6" name="text-5">
            <a:extLst xmlns:a="http://schemas.openxmlformats.org/drawingml/2006/main">
              <a:ext uri="{FF2B5EF4-FFF2-40B4-BE49-F238E27FC236}">
                <a16:creationId xmlns:a16="http://schemas.microsoft.com/office/drawing/2014/main" id="{754B2DA4-1107-44E7-A81F-F24ABC73F4E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26</a:t>
            </a:r>
          </a:p>
        </p:txBody>
      </p:sp>
    </p:spTree>
    <p:extLst>
      <p:ext uri="{BB962C8B-B14F-4D97-AF65-F5344CB8AC3E}">
        <p14:creationId xmlns:p14="http://schemas.microsoft.com/office/powerpoint/2010/main" val="102491368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8A09B45-1DEA-4D42-91AE-37DBD1393F7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ECONOMIC APPLICATION</a:t>
            </a:r>
          </a:p>
        </p:txBody>
      </p:sp>
      <p:sp>
        <p:nvSpPr>
          <p:cNvPr id="2" name="text-1">
            <a:extLst xmlns:a="http://schemas.openxmlformats.org/drawingml/2006/main">
              <a:ext uri="{FF2B5EF4-FFF2-40B4-BE49-F238E27FC236}">
                <a16:creationId xmlns:a16="http://schemas.microsoft.com/office/drawing/2014/main" id="{9C958F67-872C-45DF-A075-94291F72FCD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Could a roster choice impose a reputation externality?</a:t>
            </a:r>
          </a:p>
        </p:txBody>
      </p:sp>
      <p:sp>
        <p:nvSpPr>
          <p:cNvPr id="3" name="text-2">
            <a:extLst xmlns:a="http://schemas.openxmlformats.org/drawingml/2006/main">
              <a:ext uri="{FF2B5EF4-FFF2-40B4-BE49-F238E27FC236}">
                <a16:creationId xmlns:a16="http://schemas.microsoft.com/office/drawing/2014/main" id="{0E0D356F-4CCA-4342-9D74-A111FEC77C0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One school’s choice could change how fans view the college-sports product shared by many schools.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Some fans may value a distinct college identity; others may prefer stronger playing talent.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Compare audience evidence and narrower rules before accepting either claim.</a:t>
            </a:r>
          </a:p>
        </p:txBody>
      </p:sp>
      <p:sp>
        <p:nvSpPr>
          <p:cNvPr id="4" name="">
            <a:extLst xmlns:a="http://schemas.openxmlformats.org/drawingml/2006/main">
              <a:ext uri="{FF2B5EF4-FFF2-40B4-BE49-F238E27FC236}">
                <a16:creationId xmlns:a16="http://schemas.microsoft.com/office/drawing/2014/main" id="{B7A6838E-AB23-4026-A0C1-FD2C688E914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7BC9D24-9BB0-470B-823F-CDF61419075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College Sports: Who Makes The Rules?</a:t>
            </a:r>
          </a:p>
        </p:txBody>
      </p:sp>
      <p:sp>
        <p:nvSpPr>
          <p:cNvPr id="6" name="text-5">
            <a:extLst xmlns:a="http://schemas.openxmlformats.org/drawingml/2006/main">
              <a:ext uri="{FF2B5EF4-FFF2-40B4-BE49-F238E27FC236}">
                <a16:creationId xmlns:a16="http://schemas.microsoft.com/office/drawing/2014/main" id="{993F30F0-4CE9-4BB9-86FA-18D45DE8D54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27</a:t>
            </a:r>
          </a:p>
        </p:txBody>
      </p:sp>
    </p:spTree>
    <p:extLst>
      <p:ext uri="{BB962C8B-B14F-4D97-AF65-F5344CB8AC3E}">
        <p14:creationId xmlns:p14="http://schemas.microsoft.com/office/powerpoint/2010/main" val="173698773"/>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78CFB537-122B-4DD1-851E-09DD55F6610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DATED ADVOCACY EXAMPLE</a:t>
            </a:r>
          </a:p>
        </p:txBody>
      </p:sp>
      <p:sp>
        <p:nvSpPr>
          <p:cNvPr id="2" name="text-1">
            <a:extLst xmlns:a="http://schemas.openxmlformats.org/drawingml/2006/main">
              <a:ext uri="{FF2B5EF4-FFF2-40B4-BE49-F238E27FC236}">
                <a16:creationId xmlns:a16="http://schemas.microsoft.com/office/drawing/2014/main" id="{A059ACB9-CF10-430B-A28F-DABD17DFE6C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Why college-sports organizations seek legislation</a:t>
            </a:r>
          </a:p>
        </p:txBody>
      </p:sp>
      <p:sp>
        <p:nvSpPr>
          <p:cNvPr id="3" name="text-2">
            <a:extLst xmlns:a="http://schemas.openxmlformats.org/drawingml/2006/main">
              <a:ext uri="{FF2B5EF4-FFF2-40B4-BE49-F238E27FC236}">
                <a16:creationId xmlns:a16="http://schemas.microsoft.com/office/drawing/2014/main" id="{02435FBD-C2A8-4431-A1B6-39DC425CF08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Common rules can face legal challenges even when organizers argue that coordination is necessary.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September 2026 Saban advertisement advocated congressional action.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revised August 2026 Protect College Sports Act draft proposed specified protections.</a:t>
            </a:r>
          </a:p>
        </p:txBody>
      </p:sp>
      <p:sp>
        <p:nvSpPr>
          <p:cNvPr id="4" name="text-3">
            <a:extLst xmlns:a="http://schemas.openxmlformats.org/drawingml/2006/main">
              <a:ext uri="{FF2B5EF4-FFF2-40B4-BE49-F238E27FC236}">
                <a16:creationId xmlns:a16="http://schemas.microsoft.com/office/drawing/2014/main" id="{B8917BC7-956A-408A-9B6C-3E2F079C6793}"/>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A request for legal protection is not proof of its economic merit.</a:t>
            </a:r>
          </a:p>
        </p:txBody>
      </p:sp>
      <p:sp>
        <p:nvSpPr>
          <p:cNvPr id="5" name="">
            <a:extLst xmlns:a="http://schemas.openxmlformats.org/drawingml/2006/main">
              <a:ext uri="{FF2B5EF4-FFF2-40B4-BE49-F238E27FC236}">
                <a16:creationId xmlns:a16="http://schemas.microsoft.com/office/drawing/2014/main" id="{0C71A57D-15FD-42C0-84AC-7B79FFCA529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17B876A9-1E9B-4B61-B706-8B29D36B9AE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College Sports: Who Makes The Rules?</a:t>
            </a:r>
          </a:p>
        </p:txBody>
      </p:sp>
      <p:sp>
        <p:nvSpPr>
          <p:cNvPr id="7" name="text-6">
            <a:extLst xmlns:a="http://schemas.openxmlformats.org/drawingml/2006/main">
              <a:ext uri="{FF2B5EF4-FFF2-40B4-BE49-F238E27FC236}">
                <a16:creationId xmlns:a16="http://schemas.microsoft.com/office/drawing/2014/main" id="{7E07FC23-395D-4D40-BC7C-D143716B29B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28</a:t>
            </a:r>
          </a:p>
        </p:txBody>
      </p:sp>
    </p:spTree>
    <p:extLst>
      <p:ext uri="{BB962C8B-B14F-4D97-AF65-F5344CB8AC3E}">
        <p14:creationId xmlns:p14="http://schemas.microsoft.com/office/powerpoint/2010/main" val="648986147"/>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CE45094-53A8-4230-A924-B94BA65AEA3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EB42E379-6D4D-4696-8A27-CE00DFD13A9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Decision rights and conflicts matter inside a league</a:t>
            </a:r>
          </a:p>
        </p:txBody>
      </p:sp>
      <p:sp>
        <p:nvSpPr>
          <p:cNvPr id="3" name="text-2">
            <a:extLst xmlns:a="http://schemas.openxmlformats.org/drawingml/2006/main">
              <a:ext uri="{FF2B5EF4-FFF2-40B4-BE49-F238E27FC236}">
                <a16:creationId xmlns:a16="http://schemas.microsoft.com/office/drawing/2014/main" id="{0102E0B1-58C6-4EB7-8E01-E887FB779EF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Owners, commissioners, and player representatives have different authority and interests.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rule can solve a shared problem while favoring the members who control its design.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Voting, enforcement, and appeal procedures affect the outcome.</a:t>
            </a:r>
          </a:p>
        </p:txBody>
      </p:sp>
      <p:sp>
        <p:nvSpPr>
          <p:cNvPr id="4" name="">
            <a:extLst xmlns:a="http://schemas.openxmlformats.org/drawingml/2006/main">
              <a:ext uri="{FF2B5EF4-FFF2-40B4-BE49-F238E27FC236}">
                <a16:creationId xmlns:a16="http://schemas.microsoft.com/office/drawing/2014/main" id="{5EFBB798-6699-46A3-8C45-E42EF426612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D9AD1F3-3E06-4DAE-843A-21116C3C619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Who Governs The Governors?</a:t>
            </a:r>
          </a:p>
        </p:txBody>
      </p:sp>
      <p:sp>
        <p:nvSpPr>
          <p:cNvPr id="6" name="text-5">
            <a:extLst xmlns:a="http://schemas.openxmlformats.org/drawingml/2006/main">
              <a:ext uri="{FF2B5EF4-FFF2-40B4-BE49-F238E27FC236}">
                <a16:creationId xmlns:a16="http://schemas.microsoft.com/office/drawing/2014/main" id="{E102F8C2-1EF0-47A8-BA8E-0A5FE5055FC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29</a:t>
            </a:r>
          </a:p>
        </p:txBody>
      </p:sp>
    </p:spTree>
    <p:extLst>
      <p:ext uri="{BB962C8B-B14F-4D97-AF65-F5344CB8AC3E}">
        <p14:creationId xmlns:p14="http://schemas.microsoft.com/office/powerpoint/2010/main" val="1153073616"/>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7EA4798-0DCF-4160-B295-218DB2A3B6C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8A1EF493-E53E-4A59-82B4-D3E6AC1A5FD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Fraser: the single-entity label did not settle everything</a:t>
            </a:r>
          </a:p>
        </p:txBody>
      </p:sp>
      <p:sp>
        <p:nvSpPr>
          <p:cNvPr id="3" name="text-2">
            <a:extLst xmlns:a="http://schemas.openxmlformats.org/drawingml/2006/main">
              <a:ext uri="{FF2B5EF4-FFF2-40B4-BE49-F238E27FC236}">
                <a16:creationId xmlns:a16="http://schemas.microsoft.com/office/drawing/2014/main" id="{6E51C4CA-5F52-4767-965C-EBBEAF812AE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2002 MLS case concerned league organization and competition for players.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court described a hybrid organization and emphasized the failure to establish the alleged market.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result does not give MLS blanket single-entity immunity.</a:t>
            </a:r>
          </a:p>
        </p:txBody>
      </p:sp>
      <p:sp>
        <p:nvSpPr>
          <p:cNvPr id="4" name="">
            <a:extLst xmlns:a="http://schemas.openxmlformats.org/drawingml/2006/main">
              <a:ext uri="{FF2B5EF4-FFF2-40B4-BE49-F238E27FC236}">
                <a16:creationId xmlns:a16="http://schemas.microsoft.com/office/drawing/2014/main" id="{8FBA38AC-8BBE-4F53-A957-D817BFFE847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10F9542-3A18-46B9-A17D-A3FF63FF13E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Who Governs The Governors?</a:t>
            </a:r>
          </a:p>
        </p:txBody>
      </p:sp>
      <p:sp>
        <p:nvSpPr>
          <p:cNvPr id="6" name="text-5">
            <a:extLst xmlns:a="http://schemas.openxmlformats.org/drawingml/2006/main">
              <a:ext uri="{FF2B5EF4-FFF2-40B4-BE49-F238E27FC236}">
                <a16:creationId xmlns:a16="http://schemas.microsoft.com/office/drawing/2014/main" id="{4E50E3B2-D524-4126-8E17-88E9B92E9BA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30</a:t>
            </a:r>
          </a:p>
        </p:txBody>
      </p:sp>
    </p:spTree>
    <p:extLst>
      <p:ext uri="{BB962C8B-B14F-4D97-AF65-F5344CB8AC3E}">
        <p14:creationId xmlns:p14="http://schemas.microsoft.com/office/powerpoint/2010/main" val="170375632"/>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823DCF7E-716B-4F8F-8C4A-8333634F62D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OPTIONAL CASE CHECK</a:t>
            </a:r>
          </a:p>
        </p:txBody>
      </p:sp>
      <p:sp>
        <p:nvSpPr>
          <p:cNvPr id="2" name="text-1">
            <a:extLst xmlns:a="http://schemas.openxmlformats.org/drawingml/2006/main">
              <a:ext uri="{FF2B5EF4-FFF2-40B4-BE49-F238E27FC236}">
                <a16:creationId xmlns:a16="http://schemas.microsoft.com/office/drawing/2014/main" id="{6E30431E-BBA3-4E6A-B27D-52616C672C2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Case check: how strong is the claimed conclusion?</a:t>
            </a:r>
          </a:p>
        </p:txBody>
      </p:sp>
      <p:sp>
        <p:nvSpPr>
          <p:cNvPr id="3" name="text-2">
            <a:extLst xmlns:a="http://schemas.openxmlformats.org/drawingml/2006/main">
              <a:ext uri="{FF2B5EF4-FFF2-40B4-BE49-F238E27FC236}">
                <a16:creationId xmlns:a16="http://schemas.microsoft.com/office/drawing/2014/main" id="{C8EA2C74-C7FE-4088-9031-6F6BAE055778}"/>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“American Needle proved the NFL’s exclusive license was unlawful.”</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Curt Flood Act abolished every baseball exception.”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“Alston resolved all future college compensation and eligibility disputes.”</a:t>
            </a:r>
          </a:p>
        </p:txBody>
      </p:sp>
      <p:sp>
        <p:nvSpPr>
          <p:cNvPr id="4" name="">
            <a:extLst xmlns:a="http://schemas.openxmlformats.org/drawingml/2006/main">
              <a:ext uri="{FF2B5EF4-FFF2-40B4-BE49-F238E27FC236}">
                <a16:creationId xmlns:a16="http://schemas.microsoft.com/office/drawing/2014/main" id="{2CECE453-C574-4D11-B15E-6DA51B4BD3F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965A1E2-6F51-4D5D-AC36-3C97519C51D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The Cases Actually Establish</a:t>
            </a:r>
          </a:p>
        </p:txBody>
      </p:sp>
      <p:sp>
        <p:nvSpPr>
          <p:cNvPr id="6" name="text-5">
            <a:extLst xmlns:a="http://schemas.openxmlformats.org/drawingml/2006/main">
              <a:ext uri="{FF2B5EF4-FFF2-40B4-BE49-F238E27FC236}">
                <a16:creationId xmlns:a16="http://schemas.microsoft.com/office/drawing/2014/main" id="{2BFEA202-A2CA-46B6-B5AD-02C43FA4356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31</a:t>
            </a:r>
          </a:p>
        </p:txBody>
      </p:sp>
    </p:spTree>
    <p:extLst>
      <p:ext uri="{BB962C8B-B14F-4D97-AF65-F5344CB8AC3E}">
        <p14:creationId xmlns:p14="http://schemas.microsoft.com/office/powerpoint/2010/main" val="1555376931"/>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2E238FA-E582-4EE1-89C4-39C7A947C6C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974C1AFD-CA0A-403F-B5BF-5C92EAFC142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remedy should target the identified problem</a:t>
            </a:r>
          </a:p>
        </p:txBody>
      </p:sp>
      <p:sp>
        <p:nvSpPr>
          <p:cNvPr id="3" name="text-2">
            <a:extLst xmlns:a="http://schemas.openxmlformats.org/drawingml/2006/main">
              <a:ext uri="{FF2B5EF4-FFF2-40B4-BE49-F238E27FC236}">
                <a16:creationId xmlns:a16="http://schemas.microsoft.com/office/drawing/2014/main" id="{B38D1A6E-4709-4A88-AF85-7252F8B9228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Preserve useful coordination where it contributes to producing the sport.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Consider qualified licensing, narrower entry restrictions, or other feasible alternatives.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why the alternative improves outcomes and what costs it introduces.</a:t>
            </a:r>
          </a:p>
        </p:txBody>
      </p:sp>
      <p:sp>
        <p:nvSpPr>
          <p:cNvPr id="4" name="">
            <a:extLst xmlns:a="http://schemas.openxmlformats.org/drawingml/2006/main">
              <a:ext uri="{FF2B5EF4-FFF2-40B4-BE49-F238E27FC236}">
                <a16:creationId xmlns:a16="http://schemas.microsoft.com/office/drawing/2014/main" id="{84B57C38-9E34-4EAD-88F4-2F3C5E33140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B0D7EB3-7B14-44BF-92F5-C77A462F665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Would A Better Rule Look Like?</a:t>
            </a:r>
          </a:p>
        </p:txBody>
      </p:sp>
      <p:sp>
        <p:nvSpPr>
          <p:cNvPr id="6" name="text-5">
            <a:extLst xmlns:a="http://schemas.openxmlformats.org/drawingml/2006/main">
              <a:ext uri="{FF2B5EF4-FFF2-40B4-BE49-F238E27FC236}">
                <a16:creationId xmlns:a16="http://schemas.microsoft.com/office/drawing/2014/main" id="{25FB4182-27A0-4107-BBD4-7C853DF1D06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32</a:t>
            </a:r>
          </a:p>
        </p:txBody>
      </p:sp>
    </p:spTree>
    <p:extLst>
      <p:ext uri="{BB962C8B-B14F-4D97-AF65-F5344CB8AC3E}">
        <p14:creationId xmlns:p14="http://schemas.microsoft.com/office/powerpoint/2010/main" val="1366955279"/>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8C01DEA-68EB-4D3F-A673-99A4052BE7F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LESSON</a:t>
            </a:r>
          </a:p>
        </p:txBody>
      </p:sp>
      <p:sp>
        <p:nvSpPr>
          <p:cNvPr id="2" name="text-1">
            <a:extLst xmlns:a="http://schemas.openxmlformats.org/drawingml/2006/main">
              <a:ext uri="{FF2B5EF4-FFF2-40B4-BE49-F238E27FC236}">
                <a16:creationId xmlns:a16="http://schemas.microsoft.com/office/drawing/2014/main" id="{71ABE2BC-524B-4C46-AB13-C21A8CE50C5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central comparison</a:t>
            </a:r>
          </a:p>
        </p:txBody>
      </p:sp>
      <p:sp>
        <p:nvSpPr>
          <p:cNvPr id="3" name="text-2">
            <a:extLst xmlns:a="http://schemas.openxmlformats.org/drawingml/2006/main">
              <a:ext uri="{FF2B5EF4-FFF2-40B4-BE49-F238E27FC236}">
                <a16:creationId xmlns:a16="http://schemas.microsoft.com/office/drawing/2014/main" id="{CBC19D58-2968-477F-8105-5D3926081AC0}"/>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Which competition does this particular rule restrict?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What productive benefit requires that restriction?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Could a feasible alternative preserve the benefit at lower cost?</a:t>
            </a:r>
          </a:p>
        </p:txBody>
      </p:sp>
      <p:sp>
        <p:nvSpPr>
          <p:cNvPr id="4" name="">
            <a:extLst xmlns:a="http://schemas.openxmlformats.org/drawingml/2006/main">
              <a:ext uri="{FF2B5EF4-FFF2-40B4-BE49-F238E27FC236}">
                <a16:creationId xmlns:a16="http://schemas.microsoft.com/office/drawing/2014/main" id="{17E383F4-948C-4AAB-A5E0-D2BBA10AA89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ADCF3C5-75BA-4D10-8E75-48438B89858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Big Picture</a:t>
            </a:r>
          </a:p>
        </p:txBody>
      </p:sp>
      <p:sp>
        <p:nvSpPr>
          <p:cNvPr id="6" name="text-5">
            <a:extLst xmlns:a="http://schemas.openxmlformats.org/drawingml/2006/main">
              <a:ext uri="{FF2B5EF4-FFF2-40B4-BE49-F238E27FC236}">
                <a16:creationId xmlns:a16="http://schemas.microsoft.com/office/drawing/2014/main" id="{7845721C-F285-4EFD-ACDF-DD8905AC521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33</a:t>
            </a:r>
          </a:p>
        </p:txBody>
      </p:sp>
    </p:spTree>
    <p:extLst>
      <p:ext uri="{BB962C8B-B14F-4D97-AF65-F5344CB8AC3E}">
        <p14:creationId xmlns:p14="http://schemas.microsoft.com/office/powerpoint/2010/main" val="1609946275"/>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D736A7E-25A4-46FC-A892-094007657FD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OPTIONAL REVIEW</a:t>
            </a:r>
          </a:p>
        </p:txBody>
      </p:sp>
      <p:sp>
        <p:nvSpPr>
          <p:cNvPr id="2" name="text-1">
            <a:extLst xmlns:a="http://schemas.openxmlformats.org/drawingml/2006/main">
              <a:ext uri="{FF2B5EF4-FFF2-40B4-BE49-F238E27FC236}">
                <a16:creationId xmlns:a16="http://schemas.microsoft.com/office/drawing/2014/main" id="{8D988588-EFED-4AB7-9607-4D493E0D52D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Discussion: explain without using a label as the answer</a:t>
            </a:r>
          </a:p>
        </p:txBody>
      </p:sp>
      <p:sp>
        <p:nvSpPr>
          <p:cNvPr id="3" name="text-2">
            <a:extLst xmlns:a="http://schemas.openxmlformats.org/drawingml/2006/main">
              <a:ext uri="{FF2B5EF4-FFF2-40B4-BE49-F238E27FC236}">
                <a16:creationId xmlns:a16="http://schemas.microsoft.com/office/drawing/2014/main" id="{36CB5821-0A1A-4F79-B5E9-146146195DA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How can a rival league help a player who never joins it?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Why does lost incumbent revenue fail to prove that a second team reduces total surplus?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Why can bargaining change the treatment of a compensation rule?</a:t>
            </a:r>
          </a:p>
        </p:txBody>
      </p:sp>
      <p:sp>
        <p:nvSpPr>
          <p:cNvPr id="4" name="">
            <a:extLst xmlns:a="http://schemas.openxmlformats.org/drawingml/2006/main">
              <a:ext uri="{FF2B5EF4-FFF2-40B4-BE49-F238E27FC236}">
                <a16:creationId xmlns:a16="http://schemas.microsoft.com/office/drawing/2014/main" id="{CDE9C60A-5D57-495B-9EF9-96253F029E3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2FB568C-6F12-4F37-976B-0E0950D1B79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Review Questions</a:t>
            </a:r>
          </a:p>
        </p:txBody>
      </p:sp>
      <p:sp>
        <p:nvSpPr>
          <p:cNvPr id="6" name="text-5">
            <a:extLst xmlns:a="http://schemas.openxmlformats.org/drawingml/2006/main">
              <a:ext uri="{FF2B5EF4-FFF2-40B4-BE49-F238E27FC236}">
                <a16:creationId xmlns:a16="http://schemas.microsoft.com/office/drawing/2014/main" id="{5DC6FA49-EAE6-4D2D-8D3C-74D8912EA03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34</a:t>
            </a:r>
          </a:p>
        </p:txBody>
      </p:sp>
    </p:spTree>
    <p:extLst>
      <p:ext uri="{BB962C8B-B14F-4D97-AF65-F5344CB8AC3E}">
        <p14:creationId xmlns:p14="http://schemas.microsoft.com/office/powerpoint/2010/main" val="580125271"/>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0693C31-195E-41BE-99BD-A1E0547C8DD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OPTIONAL APPLICATION</a:t>
            </a:r>
          </a:p>
        </p:txBody>
      </p:sp>
      <p:sp>
        <p:nvSpPr>
          <p:cNvPr id="2" name="text-1">
            <a:extLst xmlns:a="http://schemas.openxmlformats.org/drawingml/2006/main">
              <a:ext uri="{FF2B5EF4-FFF2-40B4-BE49-F238E27FC236}">
                <a16:creationId xmlns:a16="http://schemas.microsoft.com/office/drawing/2014/main" id="{6497B441-796F-44F7-8ABC-1EACC351949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Application: the full stadium and the empty section</a:t>
            </a:r>
          </a:p>
        </p:txBody>
      </p:sp>
      <p:sp>
        <p:nvSpPr>
          <p:cNvPr id="3" name="text-2">
            <a:extLst xmlns:a="http://schemas.openxmlformats.org/drawingml/2006/main">
              <a:ext uri="{FF2B5EF4-FFF2-40B4-BE49-F238E27FC236}">
                <a16:creationId xmlns:a16="http://schemas.microsoft.com/office/drawing/2014/main" id="{6A5A5B5F-8089-419D-8AAA-8EFC7BAB8F1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Two teams charge the same high price. One sells out; the other leaves a section empty.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Can you identify deadweight loss from those facts alone?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What additional information would let you evaluate admitting another fan?</a:t>
            </a:r>
          </a:p>
        </p:txBody>
      </p:sp>
      <p:sp>
        <p:nvSpPr>
          <p:cNvPr id="4" name="">
            <a:extLst xmlns:a="http://schemas.openxmlformats.org/drawingml/2006/main">
              <a:ext uri="{FF2B5EF4-FFF2-40B4-BE49-F238E27FC236}">
                <a16:creationId xmlns:a16="http://schemas.microsoft.com/office/drawing/2014/main" id="{0E0981D1-108F-42B3-9BAD-916CB332E81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E8FE903-5BF4-4EBC-BC6A-50C7E3A508D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Applications</a:t>
            </a:r>
          </a:p>
        </p:txBody>
      </p:sp>
      <p:sp>
        <p:nvSpPr>
          <p:cNvPr id="6" name="text-5">
            <a:extLst xmlns:a="http://schemas.openxmlformats.org/drawingml/2006/main">
              <a:ext uri="{FF2B5EF4-FFF2-40B4-BE49-F238E27FC236}">
                <a16:creationId xmlns:a16="http://schemas.microsoft.com/office/drawing/2014/main" id="{6D861F23-9EC3-46D1-8F30-15F70652152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35</a:t>
            </a:r>
          </a:p>
        </p:txBody>
      </p:sp>
    </p:spTree>
    <p:extLst>
      <p:ext uri="{BB962C8B-B14F-4D97-AF65-F5344CB8AC3E}">
        <p14:creationId xmlns:p14="http://schemas.microsoft.com/office/powerpoint/2010/main" val="391696852"/>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B02D6D59-5CAA-424C-B1CC-F2DE0752633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OPTIONAL APPLICATION</a:t>
            </a:r>
          </a:p>
        </p:txBody>
      </p:sp>
      <p:sp>
        <p:nvSpPr>
          <p:cNvPr id="2" name="text-1">
            <a:extLst xmlns:a="http://schemas.openxmlformats.org/drawingml/2006/main">
              <a:ext uri="{FF2B5EF4-FFF2-40B4-BE49-F238E27FC236}">
                <a16:creationId xmlns:a16="http://schemas.microsoft.com/office/drawing/2014/main" id="{A0607ADF-26E1-49C1-8F47-BCFED4EC22E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Application: certification or exclusivity?</a:t>
            </a:r>
          </a:p>
        </p:txBody>
      </p:sp>
      <p:sp>
        <p:nvSpPr>
          <p:cNvPr id="3" name="text-2">
            <a:extLst xmlns:a="http://schemas.openxmlformats.org/drawingml/2006/main">
              <a:ext uri="{FF2B5EF4-FFF2-40B4-BE49-F238E27FC236}">
                <a16:creationId xmlns:a16="http://schemas.microsoft.com/office/drawing/2014/main" id="{B978E3D8-FA32-4A7C-BDEA-A892DB821AB0}"/>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league says one uniform supplier guarantees quality.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Several manufacturers offer to meet a common certification standard.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What benefit could certification preserve, and what evidence would still favor exclusivity?</a:t>
            </a:r>
          </a:p>
        </p:txBody>
      </p:sp>
      <p:sp>
        <p:nvSpPr>
          <p:cNvPr id="4" name="">
            <a:extLst xmlns:a="http://schemas.openxmlformats.org/drawingml/2006/main">
              <a:ext uri="{FF2B5EF4-FFF2-40B4-BE49-F238E27FC236}">
                <a16:creationId xmlns:a16="http://schemas.microsoft.com/office/drawing/2014/main" id="{B85CB3BE-E9E2-44F7-88E4-F29D1142A2C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73C0C572-4E9E-448A-81F3-21EB057EC33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Applications</a:t>
            </a:r>
          </a:p>
        </p:txBody>
      </p:sp>
      <p:sp>
        <p:nvSpPr>
          <p:cNvPr id="6" name="text-5">
            <a:extLst xmlns:a="http://schemas.openxmlformats.org/drawingml/2006/main">
              <a:ext uri="{FF2B5EF4-FFF2-40B4-BE49-F238E27FC236}">
                <a16:creationId xmlns:a16="http://schemas.microsoft.com/office/drawing/2014/main" id="{699B70C5-9A92-465A-A26F-E09C662BF57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36</a:t>
            </a:r>
          </a:p>
        </p:txBody>
      </p:sp>
    </p:spTree>
    <p:extLst>
      <p:ext uri="{BB962C8B-B14F-4D97-AF65-F5344CB8AC3E}">
        <p14:creationId xmlns:p14="http://schemas.microsoft.com/office/powerpoint/2010/main" val="2020177306"/>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C499B89-D355-4BF3-8C3E-7E46E7E18BC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OPTIONAL ASSIGNMENT</a:t>
            </a:r>
          </a:p>
        </p:txBody>
      </p:sp>
      <p:sp>
        <p:nvSpPr>
          <p:cNvPr id="2" name="text-1">
            <a:extLst xmlns:a="http://schemas.openxmlformats.org/drawingml/2006/main">
              <a:ext uri="{FF2B5EF4-FFF2-40B4-BE49-F238E27FC236}">
                <a16:creationId xmlns:a16="http://schemas.microsoft.com/office/drawing/2014/main" id="{A3D28090-EF26-4E84-9530-8B5079A8336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Recommend a specific league rule</a:t>
            </a:r>
          </a:p>
        </p:txBody>
      </p:sp>
      <p:sp>
        <p:nvSpPr>
          <p:cNvPr id="3" name="text-2">
            <a:extLst xmlns:a="http://schemas.openxmlformats.org/drawingml/2006/main">
              <a:ext uri="{FF2B5EF4-FFF2-40B4-BE49-F238E27FC236}">
                <a16:creationId xmlns:a16="http://schemas.microsoft.com/office/drawing/2014/main" id="{1F8C4EA3-E8FF-4DF3-832A-9BD54CFD3104}"/>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Choose an exclusive license, territorial restriction, or membership rule.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Use the five-stage reading guide and evaluate one feasible alternative.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Identify the most important missing evidence and how it could change your recommendation.</a:t>
            </a:r>
          </a:p>
        </p:txBody>
      </p:sp>
      <p:sp>
        <p:nvSpPr>
          <p:cNvPr id="4" name="">
            <a:extLst xmlns:a="http://schemas.openxmlformats.org/drawingml/2006/main">
              <a:ext uri="{FF2B5EF4-FFF2-40B4-BE49-F238E27FC236}">
                <a16:creationId xmlns:a16="http://schemas.microsoft.com/office/drawing/2014/main" id="{E58ED863-BF1B-42B4-9175-99F7E777CF8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C1C83F6-ADAC-4562-A63C-C062A2203A6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Suggested Assignment</a:t>
            </a:r>
          </a:p>
        </p:txBody>
      </p:sp>
      <p:sp>
        <p:nvSpPr>
          <p:cNvPr id="6" name="text-5">
            <a:extLst xmlns:a="http://schemas.openxmlformats.org/drawingml/2006/main">
              <a:ext uri="{FF2B5EF4-FFF2-40B4-BE49-F238E27FC236}">
                <a16:creationId xmlns:a16="http://schemas.microsoft.com/office/drawing/2014/main" id="{857373B9-0562-4DC1-A59D-6A62C615664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37</a:t>
            </a:r>
          </a:p>
        </p:txBody>
      </p:sp>
    </p:spTree>
    <p:extLst>
      <p:ext uri="{BB962C8B-B14F-4D97-AF65-F5344CB8AC3E}">
        <p14:creationId xmlns:p14="http://schemas.microsoft.com/office/powerpoint/2010/main" val="1565035108"/>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7F73E5B-AB4A-4ED0-A764-511EE965667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8  /  REFERENCE</a:t>
            </a:r>
          </a:p>
        </p:txBody>
      </p:sp>
      <p:sp>
        <p:nvSpPr>
          <p:cNvPr id="2" name="text-1">
            <a:extLst xmlns:a="http://schemas.openxmlformats.org/drawingml/2006/main">
              <a:ext uri="{FF2B5EF4-FFF2-40B4-BE49-F238E27FC236}">
                <a16:creationId xmlns:a16="http://schemas.microsoft.com/office/drawing/2014/main" id="{4B7FAEDC-6EDF-4835-BD11-80C93DC432D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Use the source that supports the particular claim</a:t>
            </a:r>
          </a:p>
        </p:txBody>
      </p:sp>
      <p:sp>
        <p:nvSpPr>
          <p:cNvPr id="3" name="text-2">
            <a:extLst xmlns:a="http://schemas.openxmlformats.org/drawingml/2006/main">
              <a:ext uri="{FF2B5EF4-FFF2-40B4-BE49-F238E27FC236}">
                <a16:creationId xmlns:a16="http://schemas.microsoft.com/office/drawing/2014/main" id="{96B95C53-AC43-4F59-9452-8CD967B968E3}"/>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Court opinions establish their holdings, not every broader economic claim.</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Statutes specify coverage and exceptions.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Announcements, settlements, hearings, and proposals establish different kinds of facts.</a:t>
            </a:r>
          </a:p>
        </p:txBody>
      </p:sp>
      <p:sp>
        <p:nvSpPr>
          <p:cNvPr id="4" name="">
            <a:extLst xmlns:a="http://schemas.openxmlformats.org/drawingml/2006/main">
              <a:ext uri="{FF2B5EF4-FFF2-40B4-BE49-F238E27FC236}">
                <a16:creationId xmlns:a16="http://schemas.microsoft.com/office/drawing/2014/main" id="{77A66439-D39F-4EF7-BF39-1C9CF1D3AC4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DD3FEED-BDA3-4B03-8DA8-2B2CAA1FB1F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Source Notes</a:t>
            </a:r>
          </a:p>
        </p:txBody>
      </p:sp>
      <p:sp>
        <p:nvSpPr>
          <p:cNvPr id="6" name="text-5">
            <a:extLst xmlns:a="http://schemas.openxmlformats.org/drawingml/2006/main">
              <a:ext uri="{FF2B5EF4-FFF2-40B4-BE49-F238E27FC236}">
                <a16:creationId xmlns:a16="http://schemas.microsoft.com/office/drawing/2014/main" id="{83DC8F10-C534-4C8C-BD4B-86A144ABCAE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38</a:t>
            </a:r>
          </a:p>
        </p:txBody>
      </p:sp>
    </p:spTree>
    <p:extLst>
      <p:ext uri="{BB962C8B-B14F-4D97-AF65-F5344CB8AC3E}">
        <p14:creationId xmlns:p14="http://schemas.microsoft.com/office/powerpoint/2010/main" val="26901898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2026-10-07T17:32:29.2790000Z</dcterms:created>
  <dcterms:modified xsi:type="dcterms:W3CDTF">2026-10-07T17:32:29.2790000Z</dcterms:modified>
</coreProperties>
</file>