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af4775bcf5d49ec" /><Relationship Type="http://schemas.openxmlformats.org/officeDocument/2006/relationships/extended-properties" Target="/docProps/app.xml" Id="Rdeafc82d7c46440e" /><Relationship Type="http://schemas.openxmlformats.org/officeDocument/2006/relationships/officeDocument" Target="/ppt/presentation.xml" Id="Ref18df07fc794f83" /></Relationships>
</file>

<file path=ppt/presentation.xml><?xml version="1.0" encoding="utf-8"?>
<p:presentation xmlns:p="http://schemas.openxmlformats.org/presentationml/2006/main">
  <p:sldMasterIdLst>
    <p:sldMasterId xmlns:r="http://schemas.openxmlformats.org/officeDocument/2006/relationships" id="2147483648" r:id="R546d919ee4f3441c"/>
  </p:sldMasterIdLst>
  <p:notesMasterIdLst>
    <p:notesMasterId xmlns:r="http://schemas.openxmlformats.org/officeDocument/2006/relationships" r:id="Rd4477222285a40e7"/>
  </p:notesMasterIdLst>
  <p:sldIdLst>
    <p:sldId xmlns:r="http://schemas.openxmlformats.org/officeDocument/2006/relationships" id="256" r:id="R00af7210cf8046bb"/>
    <p:sldId xmlns:r="http://schemas.openxmlformats.org/officeDocument/2006/relationships" id="257" r:id="R3030ffe2f01844c0"/>
    <p:sldId xmlns:r="http://schemas.openxmlformats.org/officeDocument/2006/relationships" id="258" r:id="R8626468d38d249ea"/>
    <p:sldId xmlns:r="http://schemas.openxmlformats.org/officeDocument/2006/relationships" id="259" r:id="R595bf5041dc34888"/>
    <p:sldId xmlns:r="http://schemas.openxmlformats.org/officeDocument/2006/relationships" id="260" r:id="Rc2e852cd26044bf3"/>
    <p:sldId xmlns:r="http://schemas.openxmlformats.org/officeDocument/2006/relationships" id="261" r:id="R245f4b1be9804782"/>
    <p:sldId xmlns:r="http://schemas.openxmlformats.org/officeDocument/2006/relationships" id="262" r:id="R81e256aea09f4f0d"/>
    <p:sldId xmlns:r="http://schemas.openxmlformats.org/officeDocument/2006/relationships" id="263" r:id="R4f4e3fa7f1804260"/>
    <p:sldId xmlns:r="http://schemas.openxmlformats.org/officeDocument/2006/relationships" id="264" r:id="Rd393ddd86d684cf6"/>
    <p:sldId xmlns:r="http://schemas.openxmlformats.org/officeDocument/2006/relationships" id="265" r:id="R59f85ac248074843"/>
    <p:sldId xmlns:r="http://schemas.openxmlformats.org/officeDocument/2006/relationships" id="266" r:id="Raa70cdd25a9d4b1e"/>
    <p:sldId xmlns:r="http://schemas.openxmlformats.org/officeDocument/2006/relationships" id="267" r:id="R0846d3955ebe4cc9"/>
    <p:sldId xmlns:r="http://schemas.openxmlformats.org/officeDocument/2006/relationships" id="268" r:id="Rc28ccee976bb4bcf"/>
    <p:sldId xmlns:r="http://schemas.openxmlformats.org/officeDocument/2006/relationships" id="269" r:id="R951ab4c7303e4174"/>
    <p:sldId xmlns:r="http://schemas.openxmlformats.org/officeDocument/2006/relationships" id="270" r:id="R54dfcfd00f6b4cce"/>
    <p:sldId xmlns:r="http://schemas.openxmlformats.org/officeDocument/2006/relationships" id="271" r:id="R791c63f95e104ad8"/>
    <p:sldId xmlns:r="http://schemas.openxmlformats.org/officeDocument/2006/relationships" id="272" r:id="Rd371322eead1445a"/>
    <p:sldId xmlns:r="http://schemas.openxmlformats.org/officeDocument/2006/relationships" id="273" r:id="Ra0ca3f09ded94d08"/>
    <p:sldId xmlns:r="http://schemas.openxmlformats.org/officeDocument/2006/relationships" id="274" r:id="R033fe2ad7c734ce8"/>
    <p:sldId xmlns:r="http://schemas.openxmlformats.org/officeDocument/2006/relationships" id="275" r:id="R7b27d15394f04a97"/>
    <p:sldId xmlns:r="http://schemas.openxmlformats.org/officeDocument/2006/relationships" id="276" r:id="R6b25625f84ea425d"/>
    <p:sldId xmlns:r="http://schemas.openxmlformats.org/officeDocument/2006/relationships" id="277" r:id="R6fa4d9c4c0ff4f47"/>
    <p:sldId xmlns:r="http://schemas.openxmlformats.org/officeDocument/2006/relationships" id="278" r:id="R16eaac258aac4d23"/>
    <p:sldId xmlns:r="http://schemas.openxmlformats.org/officeDocument/2006/relationships" id="279" r:id="Rf2d6b2f37e754c61"/>
    <p:sldId xmlns:r="http://schemas.openxmlformats.org/officeDocument/2006/relationships" id="280" r:id="R29aa72299ade4942"/>
    <p:sldId xmlns:r="http://schemas.openxmlformats.org/officeDocument/2006/relationships" id="281" r:id="Rf05d2a490d9741b7"/>
    <p:sldId xmlns:r="http://schemas.openxmlformats.org/officeDocument/2006/relationships" id="282" r:id="R0c2c689eae1b4e21"/>
    <p:sldId xmlns:r="http://schemas.openxmlformats.org/officeDocument/2006/relationships" id="283" r:id="R3f20cdba180a4dfd"/>
    <p:sldId xmlns:r="http://schemas.openxmlformats.org/officeDocument/2006/relationships" id="284" r:id="Rb843da669ce94a71"/>
    <p:sldId xmlns:r="http://schemas.openxmlformats.org/officeDocument/2006/relationships" id="285" r:id="R8158d561364041c1"/>
    <p:sldId xmlns:r="http://schemas.openxmlformats.org/officeDocument/2006/relationships" id="286" r:id="R7d3e4019cb8b47df"/>
    <p:sldId xmlns:r="http://schemas.openxmlformats.org/officeDocument/2006/relationships" id="287" r:id="R94873941f0a841dd"/>
    <p:sldId xmlns:r="http://schemas.openxmlformats.org/officeDocument/2006/relationships" id="288" r:id="Rb1e2e26fef29453c"/>
    <p:sldId xmlns:r="http://schemas.openxmlformats.org/officeDocument/2006/relationships" id="289" r:id="R2a223cb74c804333"/>
    <p:sldId xmlns:r="http://schemas.openxmlformats.org/officeDocument/2006/relationships" id="290" r:id="Rf182441d445d441b"/>
    <p:sldId xmlns:r="http://schemas.openxmlformats.org/officeDocument/2006/relationships" id="291" r:id="Rc1079d99cbf540b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08dfcf0539b458b" /><Relationship Type="http://schemas.openxmlformats.org/officeDocument/2006/relationships/slideMaster" Target="/ppt/slideMasters/slideMaster1.xml" Id="R546d919ee4f3441c" /><Relationship Type="http://schemas.openxmlformats.org/officeDocument/2006/relationships/notesMaster" Target="/ppt/notesMasters/notesMaster1.xml" Id="Rd4477222285a40e7" /><Relationship Type="http://schemas.openxmlformats.org/officeDocument/2006/relationships/presProps" Target="/ppt/presProps.xml" Id="Rc0b86af11b4f4bde" /><Relationship Type="http://schemas.openxmlformats.org/officeDocument/2006/relationships/tableStyles" Target="/ppt/tableStyles.xml" Id="R6825d9ce1d054332" /><Relationship Type="http://schemas.openxmlformats.org/officeDocument/2006/relationships/slide" Target="/ppt/slides/slide1.xml" Id="R00af7210cf8046bb" /><Relationship Type="http://schemas.openxmlformats.org/officeDocument/2006/relationships/slide" Target="/ppt/slides/slide2.xml" Id="R3030ffe2f01844c0" /><Relationship Type="http://schemas.openxmlformats.org/officeDocument/2006/relationships/slide" Target="/ppt/slides/slide3.xml" Id="R8626468d38d249ea" /><Relationship Type="http://schemas.openxmlformats.org/officeDocument/2006/relationships/slide" Target="/ppt/slides/slide4.xml" Id="R595bf5041dc34888" /><Relationship Type="http://schemas.openxmlformats.org/officeDocument/2006/relationships/slide" Target="/ppt/slides/slide5.xml" Id="Rc2e852cd26044bf3" /><Relationship Type="http://schemas.openxmlformats.org/officeDocument/2006/relationships/slide" Target="/ppt/slides/slide6.xml" Id="R245f4b1be9804782" /><Relationship Type="http://schemas.openxmlformats.org/officeDocument/2006/relationships/slide" Target="/ppt/slides/slide7.xml" Id="R81e256aea09f4f0d" /><Relationship Type="http://schemas.openxmlformats.org/officeDocument/2006/relationships/slide" Target="/ppt/slides/slide8.xml" Id="R4f4e3fa7f1804260" /><Relationship Type="http://schemas.openxmlformats.org/officeDocument/2006/relationships/slide" Target="/ppt/slides/slide9.xml" Id="Rd393ddd86d684cf6" /><Relationship Type="http://schemas.openxmlformats.org/officeDocument/2006/relationships/slide" Target="/ppt/slides/slide10.xml" Id="R59f85ac248074843" /><Relationship Type="http://schemas.openxmlformats.org/officeDocument/2006/relationships/slide" Target="/ppt/slides/slide11.xml" Id="Raa70cdd25a9d4b1e" /><Relationship Type="http://schemas.openxmlformats.org/officeDocument/2006/relationships/slide" Target="/ppt/slides/slide12.xml" Id="R0846d3955ebe4cc9" /><Relationship Type="http://schemas.openxmlformats.org/officeDocument/2006/relationships/slide" Target="/ppt/slides/slide13.xml" Id="Rc28ccee976bb4bcf" /><Relationship Type="http://schemas.openxmlformats.org/officeDocument/2006/relationships/slide" Target="/ppt/slides/slide14.xml" Id="R951ab4c7303e4174" /><Relationship Type="http://schemas.openxmlformats.org/officeDocument/2006/relationships/slide" Target="/ppt/slides/slide15.xml" Id="R54dfcfd00f6b4cce" /><Relationship Type="http://schemas.openxmlformats.org/officeDocument/2006/relationships/slide" Target="/ppt/slides/slide16.xml" Id="R791c63f95e104ad8" /><Relationship Type="http://schemas.openxmlformats.org/officeDocument/2006/relationships/slide" Target="/ppt/slides/slide17.xml" Id="Rd371322eead1445a" /><Relationship Type="http://schemas.openxmlformats.org/officeDocument/2006/relationships/slide" Target="/ppt/slides/slide18.xml" Id="Ra0ca3f09ded94d08" /><Relationship Type="http://schemas.openxmlformats.org/officeDocument/2006/relationships/slide" Target="/ppt/slides/slide19.xml" Id="R033fe2ad7c734ce8" /><Relationship Type="http://schemas.openxmlformats.org/officeDocument/2006/relationships/slide" Target="/ppt/slides/slide20.xml" Id="R7b27d15394f04a97" /><Relationship Type="http://schemas.openxmlformats.org/officeDocument/2006/relationships/slide" Target="/ppt/slides/slide21.xml" Id="R6b25625f84ea425d" /><Relationship Type="http://schemas.openxmlformats.org/officeDocument/2006/relationships/slide" Target="/ppt/slides/slide22.xml" Id="R6fa4d9c4c0ff4f47" /><Relationship Type="http://schemas.openxmlformats.org/officeDocument/2006/relationships/slide" Target="/ppt/slides/slide23.xml" Id="R16eaac258aac4d23" /><Relationship Type="http://schemas.openxmlformats.org/officeDocument/2006/relationships/slide" Target="/ppt/slides/slide24.xml" Id="Rf2d6b2f37e754c61" /><Relationship Type="http://schemas.openxmlformats.org/officeDocument/2006/relationships/slide" Target="/ppt/slides/slide25.xml" Id="R29aa72299ade4942" /><Relationship Type="http://schemas.openxmlformats.org/officeDocument/2006/relationships/slide" Target="/ppt/slides/slide26.xml" Id="Rf05d2a490d9741b7" /><Relationship Type="http://schemas.openxmlformats.org/officeDocument/2006/relationships/slide" Target="/ppt/slides/slide27.xml" Id="R0c2c689eae1b4e21" /><Relationship Type="http://schemas.openxmlformats.org/officeDocument/2006/relationships/slide" Target="/ppt/slides/slide28.xml" Id="R3f20cdba180a4dfd" /><Relationship Type="http://schemas.openxmlformats.org/officeDocument/2006/relationships/slide" Target="/ppt/slides/slide29.xml" Id="Rb843da669ce94a71" /><Relationship Type="http://schemas.openxmlformats.org/officeDocument/2006/relationships/slide" Target="/ppt/slides/slide30.xml" Id="R8158d561364041c1" /><Relationship Type="http://schemas.openxmlformats.org/officeDocument/2006/relationships/slide" Target="/ppt/slides/slide31.xml" Id="R7d3e4019cb8b47df" /><Relationship Type="http://schemas.openxmlformats.org/officeDocument/2006/relationships/slide" Target="/ppt/slides/slide32.xml" Id="R94873941f0a841dd" /><Relationship Type="http://schemas.openxmlformats.org/officeDocument/2006/relationships/slide" Target="/ppt/slides/slide33.xml" Id="Rb1e2e26fef29453c" /><Relationship Type="http://schemas.openxmlformats.org/officeDocument/2006/relationships/slide" Target="/ppt/slides/slide34.xml" Id="R2a223cb74c804333" /><Relationship Type="http://schemas.openxmlformats.org/officeDocument/2006/relationships/slide" Target="/ppt/slides/slide35.xml" Id="Rf182441d445d441b" /><Relationship Type="http://schemas.openxmlformats.org/officeDocument/2006/relationships/slide" Target="/ppt/slides/slide36.xml" Id="Rc1079d99cbf540b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dbb80f8a88e465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2ecbf869f304a87" /><Relationship Type="http://schemas.openxmlformats.org/officeDocument/2006/relationships/notesMaster" Target="/ppt/notesMasters/notesMaster1.xml" Id="R4c3478f1e13e4ad8" /></Relationships>
</file>

<file path=ppt/notesSlides/_rels/notesSlide2.xml.rels>&#65279;<?xml version="1.0" encoding="utf-8"?><Relationships xmlns="http://schemas.openxmlformats.org/package/2006/relationships"><Relationship Type="http://schemas.openxmlformats.org/officeDocument/2006/relationships/slide" Target="/ppt/slides/slide2.xml" Id="R3661893575484dd5" /><Relationship Type="http://schemas.openxmlformats.org/officeDocument/2006/relationships/notesMaster" Target="/ppt/notesMasters/notesMaster1.xml" Id="Rd17ac6ac815e4b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55e775660494a40" /><Relationship Type="http://schemas.openxmlformats.org/officeDocument/2006/relationships/notesMaster" Target="/ppt/notesMasters/notesMaster1.xml" Id="Rcf236c5cd1a245a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7134d71061943d1" /><Relationship Type="http://schemas.openxmlformats.org/officeDocument/2006/relationships/notesMaster" Target="/ppt/notesMasters/notesMaster1.xml" Id="R3c616ebff35749c8" /></Relationships>
</file>

<file path=ppt/notesSlides/_rels/notesSlide5.xml.rels>&#65279;<?xml version="1.0" encoding="utf-8"?><Relationships xmlns="http://schemas.openxmlformats.org/package/2006/relationships"><Relationship Type="http://schemas.openxmlformats.org/officeDocument/2006/relationships/slide" Target="/ppt/slides/slide5.xml" Id="R999df1d4e76245ae" /><Relationship Type="http://schemas.openxmlformats.org/officeDocument/2006/relationships/notesMaster" Target="/ppt/notesMasters/notesMaster1.xml" Id="R369a5f9ba5914ff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e89a9c21db84bd5" /><Relationship Type="http://schemas.openxmlformats.org/officeDocument/2006/relationships/notesMaster" Target="/ppt/notesMasters/notesMaster1.xml" Id="Rac3a4e9d5fa0487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8e54bd92de14b76" /><Relationship Type="http://schemas.openxmlformats.org/officeDocument/2006/relationships/notesMaster" Target="/ppt/notesMasters/notesMaster1.xml" Id="R2abe6ddcc12a4b8b" /></Relationships>
</file>

<file path=ppt/notesSlides/_rels/notesSlide8.xml.rels>&#65279;<?xml version="1.0" encoding="utf-8"?><Relationships xmlns="http://schemas.openxmlformats.org/package/2006/relationships"><Relationship Type="http://schemas.openxmlformats.org/officeDocument/2006/relationships/slide" Target="/ppt/slides/slide8.xml" Id="R708dd3783e494b99" /><Relationship Type="http://schemas.openxmlformats.org/officeDocument/2006/relationships/notesMaster" Target="/ppt/notesMasters/notesMaster1.xml" Id="R78631409bf3346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5a81133ebeee468e" /><Relationship Type="http://schemas.openxmlformats.org/officeDocument/2006/relationships/notesMaster" Target="/ppt/notesMasters/notesMaster1.xml" Id="R70b7c499c5394a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17c57c38fd1400a" /><Relationship Type="http://schemas.openxmlformats.org/officeDocument/2006/relationships/notesMaster" Target="/ppt/notesMasters/notesMaster1.xml" Id="R7f3efbda8edb4d7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73416a38bea4f06" /><Relationship Type="http://schemas.openxmlformats.org/officeDocument/2006/relationships/notesMaster" Target="/ppt/notesMasters/notesMaster1.xml" Id="Rd443c831b1ad4b0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cdc5e03028249f5" /><Relationship Type="http://schemas.openxmlformats.org/officeDocument/2006/relationships/notesMaster" Target="/ppt/notesMasters/notesMaster1.xml" Id="R4d9f7f931b6f4eb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1ec5d50994641f7" /><Relationship Type="http://schemas.openxmlformats.org/officeDocument/2006/relationships/notesMaster" Target="/ppt/notesMasters/notesMaster1.xml" Id="R671ece2ce83f429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15e78a3997e476a" /><Relationship Type="http://schemas.openxmlformats.org/officeDocument/2006/relationships/notesMaster" Target="/ppt/notesMasters/notesMaster1.xml" Id="Rcb3fd920e3df459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dbaa40258c245a7" /><Relationship Type="http://schemas.openxmlformats.org/officeDocument/2006/relationships/notesMaster" Target="/ppt/notesMasters/notesMaster1.xml" Id="Ra03030dbd0784cc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bf7f9347edf4f94" /><Relationship Type="http://schemas.openxmlformats.org/officeDocument/2006/relationships/notesMaster" Target="/ppt/notesMasters/notesMaster1.xml" Id="R0946191b66224bb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474a4c80821460f" /><Relationship Type="http://schemas.openxmlformats.org/officeDocument/2006/relationships/notesMaster" Target="/ppt/notesMasters/notesMaster1.xml" Id="R3a083a97b8ca454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5e14ffc93954457" /><Relationship Type="http://schemas.openxmlformats.org/officeDocument/2006/relationships/notesMaster" Target="/ppt/notesMasters/notesMaster1.xml" Id="R4a163d97497e428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322c47ba7ae407a" /><Relationship Type="http://schemas.openxmlformats.org/officeDocument/2006/relationships/notesMaster" Target="/ppt/notesMasters/notesMaster1.xml" Id="R9e82d0fec6894b7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1545b99accd41de" /><Relationship Type="http://schemas.openxmlformats.org/officeDocument/2006/relationships/notesMaster" Target="/ppt/notesMasters/notesMaster1.xml" Id="Rc1c3c122faef46a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43ae0ba364f46f3" /><Relationship Type="http://schemas.openxmlformats.org/officeDocument/2006/relationships/notesMaster" Target="/ppt/notesMasters/notesMaster1.xml" Id="Rb2be15fb9d22435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d4d12130c944d71" /><Relationship Type="http://schemas.openxmlformats.org/officeDocument/2006/relationships/notesMaster" Target="/ppt/notesMasters/notesMaster1.xml" Id="R0ed7052f92f24c9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1d6b0daf34342c3" /><Relationship Type="http://schemas.openxmlformats.org/officeDocument/2006/relationships/notesMaster" Target="/ppt/notesMasters/notesMaster1.xml" Id="Rd12814138d5643c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4a935cd1b4c4b81" /><Relationship Type="http://schemas.openxmlformats.org/officeDocument/2006/relationships/notesMaster" Target="/ppt/notesMasters/notesMaster1.xml" Id="Rb34e70c97ae64de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18d041c86974ac0" /><Relationship Type="http://schemas.openxmlformats.org/officeDocument/2006/relationships/notesMaster" Target="/ppt/notesMasters/notesMaster1.xml" Id="R42a6886428ed4e4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6e56bea121c46bf" /><Relationship Type="http://schemas.openxmlformats.org/officeDocument/2006/relationships/notesMaster" Target="/ppt/notesMasters/notesMaster1.xml" Id="Rbf9cfa54c3384a4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548ba07617d4fb7" /><Relationship Type="http://schemas.openxmlformats.org/officeDocument/2006/relationships/notesMaster" Target="/ppt/notesMasters/notesMaster1.xml" Id="Rc406a9d19635413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e1bb25da4af4fd2" /><Relationship Type="http://schemas.openxmlformats.org/officeDocument/2006/relationships/notesMaster" Target="/ppt/notesMasters/notesMaster1.xml" Id="R62284bb975a5485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e631e3163d9492c" /><Relationship Type="http://schemas.openxmlformats.org/officeDocument/2006/relationships/notesMaster" Target="/ppt/notesMasters/notesMaster1.xml" Id="Rbb2ecba28a274d7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02a495f43df4a2f" /><Relationship Type="http://schemas.openxmlformats.org/officeDocument/2006/relationships/notesMaster" Target="/ppt/notesMasters/notesMaster1.xml" Id="R8deae1870d9c4a9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86756ef3a0c4309" /><Relationship Type="http://schemas.openxmlformats.org/officeDocument/2006/relationships/notesMaster" Target="/ppt/notesMasters/notesMaster1.xml" Id="R085be4092daa4ce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72c4c819fab4766" /><Relationship Type="http://schemas.openxmlformats.org/officeDocument/2006/relationships/notesMaster" Target="/ppt/notesMasters/notesMaster1.xml" Id="R463be0371c9b428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7bd74f4d1644c4e" /><Relationship Type="http://schemas.openxmlformats.org/officeDocument/2006/relationships/notesMaster" Target="/ppt/notesMasters/notesMaster1.xml" Id="Rfd73ffac4c7d4ba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446154ae0b547b2" /><Relationship Type="http://schemas.openxmlformats.org/officeDocument/2006/relationships/notesMaster" Target="/ppt/notesMasters/notesMaster1.xml" Id="R3a4edf7338cd4fe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91dfd2bb34a46bd" /><Relationship Type="http://schemas.openxmlformats.org/officeDocument/2006/relationships/notesMaster" Target="/ppt/notesMasters/notesMaster1.xml" Id="Rc795bd826c434e9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0d6662d1c414b88" /><Relationship Type="http://schemas.openxmlformats.org/officeDocument/2006/relationships/notesMaster" Target="/ppt/notesMasters/notesMaster1.xml" Id="R0ead995f31ca434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Competitive Balance in Sports</a:t>
            </a:r>
          </a:p>
          <a:p xmlns:a="http://schemas.openxmlformats.org/drawingml/2006/main">
            <a:r>
              <a:t>Mode: Lesson</a:t>
            </a:r>
          </a:p>
          <a:p xmlns:a="http://schemas.openxmlformats.org/drawingml/2006/main">
            <a:r>
              <a:t/>
            </a:r>
          </a:p>
          <a:p xmlns:a="http://schemas.openxmlformats.org/drawingml/2006/main">
            <a:r>
              <a:t>Ask students to distinguish a credible chance to improve from equal results. Return to this distinction when evaluating rules.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The optional measurement appendix is separate from the conceptual lecture. Students need to interpret supplied statistics, not calculate standard deviations by hand.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We Mean By Competitive Balance?</a:t>
            </a:r>
          </a:p>
          <a:p xmlns:a="http://schemas.openxmlformats.org/drawingml/2006/main">
            <a:r>
              <a:t>Mode: Lesson</a:t>
            </a:r>
          </a:p>
          <a:p xmlns:a="http://schemas.openxmlformats.org/drawingml/2006/main">
            <a:r>
              <a:t/>
            </a:r>
          </a:p>
          <a:p xmlns:a="http://schemas.openxmlformats.org/drawingml/2006/main">
            <a:r>
              <a:t>Playing strength is not directly observed. Records, probabilities, playoff access, and titles are imperfect evidence. A close final score does not prove the game was uncertain beforehand.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Rodney Fort and Joel Maxcy, “Competitive Balance in Sports Leagues: An Introduction,” *Journal of Sports Economics* 4, no. 2 (2003): 154–160, &lt;https://doi.org/10.1177/1527002503004002005&gt;. The article motivates matching measures to questions rather than designating one measure as universally correct. The hypothetical persistence table and measurement examples here are constructed for teaching.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We Mean By Competitive Balance?</a:t>
            </a:r>
          </a:p>
          <a:p xmlns:a="http://schemas.openxmlformats.org/drawingml/2006/main">
            <a:r>
              <a:t>Mode: Lesson</a:t>
            </a:r>
          </a:p>
          <a:p xmlns:a="http://schemas.openxmlformats.org/drawingml/2006/main">
            <a:r>
              <a:t/>
            </a:r>
          </a:p>
          <a:p xmlns:a="http://schemas.openxmlformats.org/drawingml/2006/main">
            <a:r>
              <a:t>Hypothetical Table 9.1 records. Both panels contain .700, .600, .400, .300 in each year, with mean .500 and identical dispersion. A preserves rankings; B reverses them. The lines connect two annual observations, not a within-season path. Equal opportunity is not equal outcomes.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Do Fans Always Want A Close Contest?</a:t>
            </a:r>
          </a:p>
          <a:p xmlns:a="http://schemas.openxmlformats.org/drawingml/2006/main">
            <a:r>
              <a:t>Mode: Lesson</a:t>
            </a:r>
          </a:p>
          <a:p xmlns:a="http://schemas.openxmlformats.org/drawingml/2006/main">
            <a:r>
              <a:t/>
            </a:r>
          </a:p>
          <a:p xmlns:a="http://schemas.openxmlformats.org/drawingml/2006/main">
            <a:r>
              <a:t>Uncertainty of outcome hypothesis: greater uncertainty may increase interest, other things equal. This is not a universal demand law or proof that 50–50 is optimal for every audience.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Jeffery Borland and Robert Macdonald, “Demand for Sport,” *Oxford Review of Economic Policy* 19, no. 4 (2003): 478–502, &lt;https://doi.org/10.1093/oxrep/19.4.478&gt;. A foundational review of demand evidence, not a current estimate for every league. The chapter does not infer one universally optimal home-win probability or claim that every audience responds alike.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Do Fans Always Want A Close Contest?</a:t>
            </a:r>
          </a:p>
          <a:p xmlns:a="http://schemas.openxmlformats.org/drawingml/2006/main">
            <a:r>
              <a:t>Mode: Lesson</a:t>
            </a:r>
          </a:p>
          <a:p xmlns:a="http://schemas.openxmlformats.org/drawingml/2006/main">
            <a:r>
              <a:t/>
            </a:r>
          </a:p>
          <a:p xmlns:a="http://schemas.openxmlformats.org/drawingml/2006/main">
            <a:r>
              <a:t>The first two points identify measurement and confounding problems. The third is the coordination rationale: effects on other clubs may be external to a team’s decision. It does not prove that any particular restriction improves welfare. Ask whether Bills fans would sacrifice a strong team to make all games toss-ups.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Reading The Standings Without Being Misled</a:t>
            </a:r>
          </a:p>
          <a:p xmlns:a="http://schemas.openxmlformats.org/drawingml/2006/main">
            <a:r>
              <a:t>Mode: Lesson</a:t>
            </a:r>
          </a:p>
          <a:p xmlns:a="http://schemas.openxmlformats.org/drawingml/2006/main">
            <a:r>
              <a:t/>
            </a:r>
          </a:p>
          <a:p xmlns:a="http://schemas.openxmlformats.org/drawingml/2006/main">
            <a:r>
              <a:t>Population standard deviation across all 30 teams, using unrounded win percentages. The mean .500 is an accounting identity, not proof of balance. Injuries, schedules, luck, and changing rosters affect observed records.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final 2025 regular-season standings, &lt;https://www.mlb.com/standings/2025&gt;, and MLB Stats API, &lt;https://statsapi.mlb.com/api/v1/standings?leagueId=103,104&amp;season=2025&amp;standingsTypes=regularSeason&amp;hydrate=team&gt;, accessed September 29, 2026. Author calculations use all 30 clubs, 162 games per club, and the population standard deviation of unrounded win percentages. The source response and calculation script are preserved with the book's Chapter 9 data. These are descriptive records, not a payroll-effect estimate.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Reading The Standings Without Being Misled</a:t>
            </a:r>
          </a:p>
          <a:p xmlns:a="http://schemas.openxmlformats.org/drawingml/2006/main">
            <a:r>
              <a:t>Mode: Lesson</a:t>
            </a:r>
          </a:p>
          <a:p xmlns:a="http://schemas.openxmlformats.org/drawingml/2006/main">
            <a:r>
              <a:t/>
            </a:r>
          </a:p>
          <a:p xmlns:a="http://schemas.openxmlformats.org/drawingml/2006/main">
            <a:r>
              <a:t>For 2025 MLB, .071 divided by approximately .039 gives 1.81. Interpretation: about 1.8 times the model’s reference spread, not 81% unfair or 81% determined by money. Independent games, equal win probabilities, and no ties are benchmark assumptions. Ties and standings points need compatible definitions.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P. Dorian Owen and Nicholas King, “Competitive Balance Measures in Sports Leagues: The Effects of Variation in Season Length,” *Economic Inquiry* 53, no. 1 (2015): 731–744, &lt;https://doi.org/10.1111/ecin.12102&gt;. Their simulation analysis examines the behavior of dispersion measures as season length and underlying team strengths vary. The chapter uses this as a qualification to treating the relative-dispersion measure as a complete cross-sport adjustment.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Reading The Standings Without Being Misled</a:t>
            </a:r>
          </a:p>
          <a:p xmlns:a="http://schemas.openxmlformats.org/drawingml/2006/main">
            <a:r>
              <a:t>Mode: Lesson</a:t>
            </a:r>
          </a:p>
          <a:p xmlns:a="http://schemas.openxmlformats.org/drawingml/2006/main">
            <a:r>
              <a:t/>
            </a:r>
          </a:p>
          <a:p xmlns:a="http://schemas.openxmlformats.org/drawingml/2006/main">
            <a:r>
              <a:t>Table 9.2. Each entry is actual population SD / equal-strength reference SD / ratio. All teams and exact records; divide variance by N, not N−1. NBA years are ending years; NFL years label the regular season, unlike the following title-year table. References use 16 historical NFL games, 17 in 2025, 82 NBA games, and 162 MLB games. NFL ties count as half a win. The NFL has the largest raw SD, while the NBA has the largest ratio in all five snapshots. MLB is below the NFL in 1990 and nearly identical in 2000. These are selected observations, not a monotonic trend or a causal cap comparison. No hand calculation is required.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Author calculations from official regular-season standings for 1980, 1990, 2000, 2010, 2023, 2024, and 2025, retrieved October 29, 2026: NFL historical standings, including [1980](https://www.nfl.com/standings/league/1980/reg) and [2025](https://www.nfl.com/standings/league/2025/reg); NBA historical standings, including [1979–80](https://www.nba.com/standings?Season=1979-80) and [2024–25](https://www.nba.com/standings?Season=2024-25); and MLB Stats API, including [1980](https://statsapi.mlb.com/api/v1/standings?leagueId=103,104&amp;season=1980&amp;standingsTypes=regularSeason&amp;hydrate=team) and [2025](https://statsapi.mlb.com/api/v1/standings?leagueId=103,104&amp;season=2025&amp;standingsTypes=regularSeason&amp;hydrate=team). Population SDs use all teams and exact records; NFL ties count as half a win. The conventional no-tie reference uses 16 NFL games before 2021 and 17 thereafter, 82 NBA games, and 162 MLB games. Actual MLB percentages use each team's wins plus losses; a reference based on actual decision counts leaves the displayed two-decimal conclusions unchanged. Reported 2023–2025 averages are means of annual ratios, not calculations from pooled records. NBA seasons are labeled by ending year. All seven NBA win–loss distributions were checked against Basketball Reference. These are descriptive comparisons, not fully schedule-adjusted rankings or policy-effect estimates. Frozen inputs, full historical and recent source links, and results are preserved in `data/ch09/regular-season-comparison/`; `scripts/ch09-build-season-comparison.mjs` reproduces them offline.</a:t>
            </a:r>
          </a:p>
          <a:p xmlns:a="http://schemas.openxmlformats.org/drawingml/2006/main">
            <a:r>
              <a:t>- P. Dorian Owen and Nicholas King, “Competitive Balance Measures in Sports Leagues: The Effects of Variation in Season Length,” *Economic Inquiry* 53, no. 1 (2015): 731–744, &lt;https://doi.org/10.1111/ecin.12102&gt;. Their simulation analysis examines the behavior of dispersion measures as season length and underlying team strengths vary. The chapter uses this as a qualification to treating the relative-dispersion measure as a complete cross-sport adjustment.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Reading The Standings Without Being Misled</a:t>
            </a:r>
          </a:p>
          <a:p xmlns:a="http://schemas.openxmlformats.org/drawingml/2006/main">
            <a:r>
              <a:t>Mode: Lesson</a:t>
            </a:r>
          </a:p>
          <a:p xmlns:a="http://schemas.openxmlformats.org/drawingml/2006/main">
            <a:r>
              <a:t/>
            </a:r>
          </a:p>
          <a:p xmlns:a="http://schemas.openxmlformats.org/drawingml/2006/main">
            <a:r>
              <a:t>Regression toward the mean is not an explanation of every turnaround. Coaching, drafts, and investment can matter. “The worst teams improved” needs a counterfactual before it establishes a rule’s effect.</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Wins The Championships?</a:t>
            </a:r>
          </a:p>
          <a:p xmlns:a="http://schemas.openxmlformats.org/drawingml/2006/main">
            <a:r>
              <a:t>Mode: Lesson</a:t>
            </a:r>
          </a:p>
          <a:p xmlns:a="http://schemas.openxmlformats.org/drawingml/2006/main">
            <a:r>
              <a:t/>
            </a:r>
          </a:p>
          <a:p xmlns:a="http://schemas.openxmlformats.org/drawingml/2006/main">
            <a:r>
              <a:t>Explain that HHI adds squared championship shares; computation is optional and appears in the appendix. A higher value means greater concentration. Only ten teams can win in ten titles, so the lower bound in this exercise is .10 even in a 30-team league. Do not import antitrust thresholds into this use.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“Postseason History: World Series,” &lt;https://www.mlb.com/postseason/history/world-series&gt;; NBA, “List of NBA Champions,” &lt;https://www.nba.com/news/history-nba-champions&gt;; NFL, “The Super Bowl Rings,” &lt;https://www.nfl.com/photos/the-super-bowl-rings-09000d5d82618287&gt;, supplemented by the Minnesota Vikings' 2024 media guide, “All-Time Super Bowl Results,” &lt;https://static.www.nfl.com/league/apps/league-site/media-guides/2024/MIN.pdf&gt;, and Kansas City Chiefs' 2025 media guide, Super Bowl LIX recap, &lt;https://static.www.nfl.com/image/upload/league/apps/league-site/media-guides/2025/KC.pdf&gt;. Accessed September 29, 2026. Author counts and HHI calculations use the calendar year the championship was decided. The frozen 2015–2025 winner file supports the main 2016–2025 window and the neighboring 2015–2024 check. Team counts, season formats, and postseason structures are not identical across leagues; the table does not identify the effect of their institutions.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Wins The Championships?</a:t>
            </a:r>
          </a:p>
          <a:p xmlns:a="http://schemas.openxmlformats.org/drawingml/2006/main">
            <a:r>
              <a:t>Mode: Lesson</a:t>
            </a:r>
          </a:p>
          <a:p xmlns:a="http://schemas.openxmlformats.org/drawingml/2006/main">
            <a:r>
              <a:t/>
            </a:r>
          </a:p>
          <a:p xmlns:a="http://schemas.openxmlformats.org/drawingml/2006/main">
            <a:r>
              <a:t>Titles decided in calendar years 2016–2025. February 2025’s Super Bowl ended the 2024 NFL season. HHI squares title shares and adds them: higher values mean concentration. Ten different winners imply .10; one winner of all ten implies 1.00. This is not an antitrust market-power test.</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“Postseason History: World Series,” &lt;https://www.mlb.com/postseason/history/world-series&gt;; NBA, “List of NBA Champions,” &lt;https://www.nba.com/news/history-nba-champions&gt;; NFL, “The Super Bowl Rings,” &lt;https://www.nfl.com/photos/the-super-bowl-rings-09000d5d82618287&gt;, supplemented by the Minnesota Vikings' 2024 media guide, “All-Time Super Bowl Results,” &lt;https://static.www.nfl.com/league/apps/league-site/media-guides/2024/MIN.pdf&gt;, and Kansas City Chiefs' 2025 media guide, Super Bowl LIX recap, &lt;https://static.www.nfl.com/image/upload/league/apps/league-site/media-guides/2025/KC.pdf&gt;. Accessed September 29, 2026. Author counts and HHI calculations use the calendar year the championship was decided. The frozen 2015–2025 winner file supports the main 2016–2025 window and the neighboring 2015–2024 check. Team counts, season formats, and postseason structures are not identical across leagues; the table does not identify the effect of their institutions.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Wins The Championships?</a:t>
            </a:r>
          </a:p>
          <a:p xmlns:a="http://schemas.openxmlformats.org/drawingml/2006/main">
            <a:r>
              <a:t>Mode: Lesson</a:t>
            </a:r>
          </a:p>
          <a:p xmlns:a="http://schemas.openxmlformats.org/drawingml/2006/main">
            <a:r>
              <a:t/>
            </a:r>
          </a:p>
          <a:p xmlns:a="http://schemas.openxmlformats.org/drawingml/2006/main">
            <a:r>
              <a:t>Open bars 2015–2024: MLB .14, NFL .22, NBA .22. Filled bars 2016–2025: MLB .18, NFL .20, NBA .16. The chart is a sensitivity check, not a trend or policy experiment. A longer window adds information but mixes eras and rules.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Wins The Championships?</a:t>
            </a:r>
          </a:p>
          <a:p xmlns:a="http://schemas.openxmlformats.org/drawingml/2006/main">
            <a:r>
              <a:t>Mode: Lesson</a:t>
            </a:r>
          </a:p>
          <a:p xmlns:a="http://schemas.openxmlformats.org/drawingml/2006/main">
            <a:r>
              <a:t/>
            </a:r>
          </a:p>
          <a:p xmlns:a="http://schemas.openxmlformats.org/drawingml/2006/main">
            <a:r>
              <a:t>Hold relative strength stable and assume sufficiently independent games for the longer-series intuition. More distinct champions do not establish equal opportunity. Format changes can alter investment incentives in both directions.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Does Money Buy Competitive Advantage?</a:t>
            </a:r>
          </a:p>
          <a:p xmlns:a="http://schemas.openxmlformats.org/drawingml/2006/main">
            <a:r>
              <a:t>Mode: Lesson</a:t>
            </a:r>
          </a:p>
          <a:p xmlns:a="http://schemas.openxmlformats.org/drawingml/2006/main">
            <a:r>
              <a:t/>
            </a:r>
          </a:p>
          <a:p xmlns:a="http://schemas.openxmlformats.org/drawingml/2006/main">
            <a:r>
              <a:t>Do not equate payroll with talent or estimate payroll’s causal effect from a simple correlation. Salary timing, young controlled players, injuries, development, and information matter. This connects to team objectives and the intertemporal value of wins.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Does Money Buy Competitive Advantage?</a:t>
            </a:r>
          </a:p>
          <a:p xmlns:a="http://schemas.openxmlformats.org/drawingml/2006/main">
            <a:r>
              <a:t>Mode: Lesson</a:t>
            </a:r>
          </a:p>
          <a:p xmlns:a="http://schemas.openxmlformats.org/drawingml/2006/main">
            <a:r>
              <a:t/>
            </a:r>
          </a:p>
          <a:p xmlns:a="http://schemas.openxmlformats.org/drawingml/2006/main">
            <a:r>
              <a:t>The Dodgers illustrate financial capacity, not proof that MLB is the most imbalanced league. The first column averages three separate annual ratios; the second uses ten championships decided in the stated calendar years. Do not pool these outcomes into a score. MLB is between the other leagues on both measures here. Moving the HHI window to 2015–2024 gives MLB .14, NFL .22, NBA .22. The NBA’s standings spread and recent title turnover show why the measures can rank leagues differently. Cross-league outcomes do not identify what MLB would look like under a hard cap. Repeated contention and the ability to recover from mistakes still matter.</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Author calculations from official regular-season standings for 1980, 1990, 2000, 2010, 2023, 2024, and 2025, retrieved October 29, 2026: NFL historical standings, including [1980](https://www.nfl.com/standings/league/1980/reg) and [2025](https://www.nfl.com/standings/league/2025/reg); NBA historical standings, including [1979–80](https://www.nba.com/standings?Season=1979-80) and [2024–25](https://www.nba.com/standings?Season=2024-25); and MLB Stats API, including [1980](https://statsapi.mlb.com/api/v1/standings?leagueId=103,104&amp;season=1980&amp;standingsTypes=regularSeason&amp;hydrate=team) and [2025](https://statsapi.mlb.com/api/v1/standings?leagueId=103,104&amp;season=2025&amp;standingsTypes=regularSeason&amp;hydrate=team). Population SDs use all teams and exact records; NFL ties count as half a win. The conventional no-tie reference uses 16 NFL games before 2021 and 17 thereafter, 82 NBA games, and 162 MLB games. Actual MLB percentages use each team's wins plus losses; a reference based on actual decision counts leaves the displayed two-decimal conclusions unchanged. Reported 2023–2025 averages are means of annual ratios, not calculations from pooled records. NBA seasons are labeled by ending year. All seven NBA win–loss distributions were checked against Basketball Reference. These are descriptive comparisons, not fully schedule-adjusted rankings or policy-effect estimates. Frozen inputs, full historical and recent source links, and results are preserved in `data/ch09/regular-season-comparison/`; `scripts/ch09-build-season-comparison.mjs` reproduces them offline.</a:t>
            </a:r>
          </a:p>
          <a:p xmlns:a="http://schemas.openxmlformats.org/drawingml/2006/main">
            <a:r>
              <a:t>- Major League Baseball, “Postseason History: World Series,” &lt;https://www.mlb.com/postseason/history/world-series&gt;; NBA, “List of NBA Champions,” &lt;https://www.nba.com/news/history-nba-champions&gt;; NFL, “The Super Bowl Rings,” &lt;https://www.nfl.com/photos/the-super-bowl-rings-09000d5d82618287&gt;, supplemented by the Minnesota Vikings' 2024 media guide, “All-Time Super Bowl Results,” &lt;https://static.www.nfl.com/league/apps/league-site/media-guides/2024/MIN.pdf&gt;, and Kansas City Chiefs' 2025 media guide, Super Bowl LIX recap, &lt;https://static.www.nfl.com/image/upload/league/apps/league-site/media-guides/2025/KC.pdf&gt;. Accessed September 29, 2026. Author counts and HHI calculations use the calendar year the championship was decided. The frozen 2015–2025 winner file supports the main 2016–2025 window and the neighboring 2015–2024 check. Team counts, season formats, and postseason structures are not identical across leagues; the table does not identify the effect of their institutions.</a:t>
            </a:r>
          </a:p>
          <a:p xmlns:a="http://schemas.openxmlformats.org/drawingml/2006/main">
            <a:r>
              <a:t>- See Chapter 6's “The Dodgers' Television Deal” case and its source note, including Bill Shaikin, “The Dodgers Have a Massive TV Deal. Is MLB Giving Them a Break on Revenue Sharing?”, *Los Angeles Times*, January 26, 2026, &lt;https://www.latimes.com/sports/dodgers/story/2026-01-26/dodgers-tv-deal-sportsnet-la-mlb-giving-them-break&gt;. This chapter uses the verified historical arrangement as an example of financial capacity; it adds no estimate of incremental wins, current payroll, or a causal effect on league balance.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Does Money Buy Competitive Advantage?</a:t>
            </a:r>
          </a:p>
          <a:p xmlns:a="http://schemas.openxmlformats.org/drawingml/2006/main">
            <a:r>
              <a:t>Mode: Case discussion</a:t>
            </a:r>
          </a:p>
          <a:p xmlns:a="http://schemas.openxmlformats.org/drawingml/2006/main">
            <a:r>
              <a:t/>
            </a:r>
          </a:p>
          <a:p xmlns:a="http://schemas.openxmlformats.org/drawingml/2006/main">
            <a:r>
              <a:t>The Chapter 6 media arrangement is a financial-capacity example, not an estimate of purchased wins. Ask students to diagnose the problem before choosing the rule. A title upset can conceal persistent differences in contention opportunities.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See Chapter 6's “The Dodgers' Television Deal” case and its source note, including Bill Shaikin, “The Dodgers Have a Massive TV Deal. Is MLB Giving Them a Break on Revenue Sharing?”, *Los Angeles Times*, January 26, 2026, &lt;https://www.latimes.com/sports/dodgers/story/2026-01-26/dodgers-tv-deal-sportsnet-la-mlb-giving-them-break&gt;. This chapter uses the verified historical arrangement as an example of financial capacity; it adds no estimate of incremental wins, current payroll, or a causal effect on league balance.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Rottenberg, Coase, And Where Talent Ends Up</a:t>
            </a:r>
          </a:p>
          <a:p xmlns:a="http://schemas.openxmlformats.org/drawingml/2006/main">
            <a:r>
              <a:t>Mode: Lesson</a:t>
            </a:r>
          </a:p>
          <a:p xmlns:a="http://schemas.openxmlformats.org/drawingml/2006/main">
            <a:r>
              <a:t/>
            </a:r>
          </a:p>
          <a:p xmlns:a="http://schemas.openxmlformats.org/drawingml/2006/main">
            <a:r>
              <a:t>Assume the player is equally willing to join either club, rights are clear and transferable, valuations do not change, and there are no binding constraints or other costs. A can outbid B under free negotiation. If B initially owns the right, a transfer can also send the player to A. The recipient of the surplus differs.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Simon Rottenberg, “The Baseball Players' Labor Market,” *Journal of Political Economy* 64, no. 3 (1956): 242–258, &lt;https://doi.org/10.1086/257790&gt;. The classroom example isolates allocation versus distribution under transferable rights and frictionless bargaining; it is not a claim that contemporary player markets satisfy those assumptions.</a:t>
            </a:r>
          </a:p>
          <a:p xmlns:a="http://schemas.openxmlformats.org/drawingml/2006/main">
            <a:r>
              <a:t>- R. H. Coase, “The Problem of Social Cost,” *Journal of Law and Economics* 3 (1960): 1–44, &lt;https://doi.org/10.1086/466560&gt;. The connection concerns how rights and transaction costs affect bargaining and allocation. Rottenberg's baseball article preceded Coase's article; the chapter does not claim Rottenberg borrowed a later result.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Rottenberg, Coase, And Where Talent Ends Up</a:t>
            </a:r>
          </a:p>
          <a:p xmlns:a="http://schemas.openxmlformats.org/drawingml/2006/main">
            <a:r>
              <a:t>Mode: Lesson</a:t>
            </a:r>
          </a:p>
          <a:p xmlns:a="http://schemas.openxmlformats.org/drawingml/2006/main">
            <a:r>
              <a:t/>
            </a:r>
          </a:p>
          <a:p xmlns:a="http://schemas.openxmlformats.org/drawingml/2006/main">
            <a:r>
              <a:t>Allocation and distribution are separate. The benchmark does not endorse labor restrictions or establish overall welfare. Additional talent has diminishing value at a club because roster places and playing opportunities are limited; a large market does not automatically acquire every good player.</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For an unconstrained profit maximizer, wealth alone need not change the profit-maximizing roster. For a constrained club it can. Both recipients and donors respond to the rule, and owner preferences matter. Do not infer roster investment from the amount redistributed.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Rodney Fort and James Quirk, “Cross-Subsidization, Incentives, and Outcomes in Professional Team Sports Leagues,” *Journal of Economic Literature* 33, no. 3 (1995): 1265–1299, &lt;https://www.jstor.org/stable/2729122&gt;. Also used in Chapter 7. The lesson is conditional: sharing, owner objectives, salary rules, and talent-market assumptions interact. The chapter offers no new causal estimate of a current revenue-sharing system.</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The rules operate under specific accounting definitions. NFL minimum cash spending differs from cap charges; NBA exceptions, taxes, and aprons do not mean equal team payrolls. Exact league rules belong in the source notes, not a memorization exercise.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NFL Players Association, “How Is the Salary Cap Adjusted?”, &lt;https://nflpa.com/faq/how-is-the-salary-cap-adjusted&gt;, and “NFL Economics 101,” October 27, 2021, &lt;https://nflpa.com/posts/nfl-economics-101&gt;, accessed September 29, 2026. These explain the distinction between cap accounting and cash expenditure and the minimum-spending periods under the 2020 agreement. The chapter describes the mechanism without treating a multiyear cash requirement as an identical annual payroll for each club.</a:t>
            </a:r>
          </a:p>
          <a:p xmlns:a="http://schemas.openxmlformats.org/drawingml/2006/main">
            <a:r>
              <a:t>- NBA, *CBA 101*, 2024–25 edition, especially the salary-cap, tax, and apron provisions, &lt;https://cms.nba.com/wp-content/uploads/sites/4/2024/11/2024-25-CBA-101.pdf&gt;; National Basketball Players Association, collective bargaining agreement resource page, &lt;https://www.nbpa.com/cba&gt;, accessed September 29, 2026. Used for the structure of the 2023 agreement, not for a current-season dollar threshold or an exhaustive account of exceptions.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This is the chapter’s cap sideline, not a second definition of a cap. A dynasty is not proof of no policy effect. Ask which scarce input the cap changes in price or allocation and which advantages it leaves intact.</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Hypothetical illustration: a 50% tax on the full additional $10 million makes its cost $15 million before other rules. This is not a current league rate. MLB’s Competitive Balance Tax has threshold and repeat-payer details; do not memorize an invented flat rate.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“Competitive Balance Tax,” transactions glossary, &lt;https://www.mlb.com/glossary/transactions/competitive-balance-tax&gt;, accessed September 29, 2026. The 50-percent numerical illustration in the chapter is hypothetical and is not a reported MLB rate applicable to every club.</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Tanking is deliberate reduction of current competitiveness to improve future opportunities under rules. Not every prospect trade is tanking: intertemporal rebuilding can be sensible without draft incentives. Evaluation, development, and retention remain uncertain.</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“Rule 4 Draft,” transactions glossary, &lt;https://www.mlb.com/glossary/transactions/rule-4-draft&gt;, accessed September 29, 2026. The six-choice lottery description concerns the 2022–2026 agreement, not proposed terms for a later agreement.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Current policy case</a:t>
            </a:r>
          </a:p>
          <a:p xmlns:a="http://schemas.openxmlformats.org/drawingml/2006/main">
            <a:r>
              <a:t/>
            </a:r>
          </a:p>
          <a:p xmlns:a="http://schemas.openxmlformats.org/drawingml/2006/main">
            <a:r>
              <a:t>As of the chapter’s September 29, 2026 source check, these lotteries have not occurred. The three worst teams receive lower first-pick odds than the next seven. Do not claim already observed reductions in tanking or improved balance.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NBA, “NBA Board of Governors Approves New Draft Lottery System to Address Tanking,” May 28, 2026, &lt;https://www.nba.com/news/nba-board-governors-approve-new-draft-lottery-system&gt;, accessed September 29, 2026. Establishes adoption and the 2027–2029 implementation window, not an observed balance effect.</a:t>
            </a:r>
          </a:p>
          <a:p xmlns:a="http://schemas.openxmlformats.org/drawingml/2006/main">
            <a:r>
              <a:t>- NBA, “Inside the NBA's Plan to Revamp the Draft Lottery,” &lt;https://www.nba.com/news/what-nba-had-in-mind-with-draft-lottery-reform&gt;, accessed September 29, 2026. Used for the announced relative first-pick odds of the bottom three and next seven teams. The questions about responses elsewhere in the standings are economic analysis, not reported outcomes of a completed reform.</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League Design Beyond Payroll Rules</a:t>
            </a:r>
          </a:p>
          <a:p xmlns:a="http://schemas.openxmlformats.org/drawingml/2006/main">
            <a:r>
              <a:t>Mode: Lesson</a:t>
            </a:r>
          </a:p>
          <a:p xmlns:a="http://schemas.openxmlformats.org/drawingml/2006/main">
            <a:r>
              <a:t/>
            </a:r>
          </a:p>
          <a:p xmlns:a="http://schemas.openxmlformats.org/drawingml/2006/main">
            <a:r>
              <a:t>Talent supply can be relatively fixed in the short run but respond over time. Entry fees and territorial rules also protect incumbent interests. A falling title share after expansion is not automatically evidence of stronger parity.</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League Design Beyond Payroll Rules</a:t>
            </a:r>
          </a:p>
          <a:p xmlns:a="http://schemas.openxmlformats.org/drawingml/2006/main">
            <a:r>
              <a:t>Mode: Lesson</a:t>
            </a:r>
          </a:p>
          <a:p xmlns:a="http://schemas.openxmlformats.org/drawingml/2006/main">
            <a:r>
              <a:t/>
            </a:r>
          </a:p>
          <a:p xmlns:a="http://schemas.openxmlformats.org/drawingml/2006/main">
            <a:r>
              <a:t>Bayern won eleven consecutive Bundesliga titles from 2012–13 to 2022–23; Leverkusen broke the run in 2023–24. An open system can sustain bottom-table stakes and long top-end dominance simultaneously. Longitudinal studies must account for relegated teams rather than silently dropping them.</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Bundesliga, “The Story of Bayern Munich's Record-Breaking 11-Year Reign as Bundesliga Champions,” &lt;https://www.bundesliga.com/en/bundesliga/news/story-of-bayern-munich-record-breaking-11-year-reign-as-bundesliga-champions-27081&gt;, and “Bayer Leverkusen Are 2023/24 Bundesliga Champions!”, &lt;https://www.bundesliga.com/en/bundesliga/news/bayer-leverkusen-are-2023-24-bundesliga-champions-26930&gt;, accessed September 29, 2026. Historical title sequence only; no causal claim about demand or the effect of promotion and relegation.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Choosing A Rule Means Choosing A Trade-Off</a:t>
            </a:r>
          </a:p>
          <a:p xmlns:a="http://schemas.openxmlformats.org/drawingml/2006/main">
            <a:r>
              <a:t>Mode: Lesson</a:t>
            </a:r>
          </a:p>
          <a:p xmlns:a="http://schemas.openxmlformats.org/drawingml/2006/main">
            <a:r>
              <a:t/>
            </a:r>
          </a:p>
          <a:p xmlns:a="http://schemas.openxmlformats.org/drawingml/2006/main">
            <a:r>
              <a:t>Use Table 9.4 as a reference rather than projecting seven repeated definitions. Student task: choose two complementary rules and one potential conflict. Include playoff design and expansion, not only payroll. NCAA applications are deferred to Chapter 15.</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More Balance, More Revenue, Or More Welfare?</a:t>
            </a:r>
          </a:p>
          <a:p xmlns:a="http://schemas.openxmlformats.org/drawingml/2006/main">
            <a:r>
              <a:t>Mode: Lesson</a:t>
            </a:r>
          </a:p>
          <a:p xmlns:a="http://schemas.openxmlformats.org/drawingml/2006/main">
            <a:r>
              <a:t/>
            </a:r>
          </a:p>
          <a:p xmlns:a="http://schemas.openxmlformats.org/drawingml/2006/main">
            <a:r>
              <a:t>More equal standings are not themselves a welfare measure. A league’s revenue-maximizing distribution of strength need not be perfectly equal. A credible path to contention differs from a new champion every year.</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Big Picture</a:t>
            </a:r>
          </a:p>
          <a:p xmlns:a="http://schemas.openxmlformats.org/drawingml/2006/main">
            <a:r>
              <a:t>Mode: Lesson</a:t>
            </a:r>
          </a:p>
          <a:p xmlns:a="http://schemas.openxmlformats.org/drawingml/2006/main">
            <a:r>
              <a:t/>
            </a:r>
          </a:p>
          <a:p xmlns:a="http://schemas.openxmlformats.org/drawingml/2006/main">
            <a:r>
              <a:t>This is the deck’s single integrated recap. Necessary league cooperation does not validate every restriction. Students should be able to apply the chain rather than simply label a policy good or bad.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Study And Learn</a:t>
            </a:r>
          </a:p>
          <a:p xmlns:a="http://schemas.openxmlformats.org/drawingml/2006/main">
            <a:r>
              <a:t>Mode: Optional review</a:t>
            </a:r>
          </a:p>
          <a:p xmlns:a="http://schemas.openxmlformats.org/drawingml/2006/main">
            <a:r>
              <a:t/>
            </a:r>
          </a:p>
          <a:p xmlns:a="http://schemas.openxmlformats.org/drawingml/2006/main">
            <a:r>
              <a:t>Selected conceptual questions 3, 6, and 10. Answers: spread can differ with the same mean; short elimination rounds or additional access change title chances; a fixed transfer need not change the optimum of an unconstrained profit maximizer, but might relax a constraint.</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Study And Learn</a:t>
            </a:r>
          </a:p>
          <a:p xmlns:a="http://schemas.openxmlformats.org/drawingml/2006/main">
            <a:r>
              <a:t>Mode: Optional application</a:t>
            </a:r>
          </a:p>
          <a:p xmlns:a="http://schemas.openxmlformats.org/drawingml/2006/main">
            <a:r>
              <a:t/>
            </a:r>
          </a:p>
          <a:p xmlns:a="http://schemas.openxmlformats.org/drawingml/2006/main">
            <a:r>
              <a:t>Book Application 1. Cross-league differences cannot identify what the same NFL would look like without a cap. Possible additional measures: season-adjusted dispersion, repeat playoff access, long-run persistence. Counterfactual requires a credible research design rather than assuming another sport is identical.</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Study And Learn</a:t>
            </a:r>
          </a:p>
          <a:p xmlns:a="http://schemas.openxmlformats.org/drawingml/2006/main">
            <a:r>
              <a:t>Mode: Optional assignment</a:t>
            </a:r>
          </a:p>
          <a:p xmlns:a="http://schemas.openxmlformats.org/drawingml/2006/main">
            <a:r>
              <a:t/>
            </a:r>
          </a:p>
          <a:p xmlns:a="http://schemas.openxmlformats.org/drawingml/2006/main">
            <a:r>
              <a:t>Matches the chapter’s Study and Learn assignment. Assess the reasoning and measurement choices. Claims about fairness or greed do not replace a behavioral explanation.</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Optional Measurement Appendix</a:t>
            </a:r>
          </a:p>
          <a:p xmlns:a="http://schemas.openxmlformats.org/drawingml/2006/main">
            <a:r>
              <a:t>Mode: Optional calculation</a:t>
            </a:r>
          </a:p>
          <a:p xmlns:a="http://schemas.openxmlformats.org/drawingml/2006/main">
            <a:r>
              <a:t/>
            </a:r>
          </a:p>
          <a:p xmlns:a="http://schemas.openxmlformats.org/drawingml/2006/main">
            <a:r>
              <a:t>Use unrounded population SD and reference to calculate the ratio: 1.807. An estimate below one is possible in a finite sample. Season length, unequal strength, home advantage, ties, and schedules qualify the comparison.</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Optional Measurement Appendix</a:t>
            </a:r>
          </a:p>
          <a:p xmlns:a="http://schemas.openxmlformats.org/drawingml/2006/main">
            <a:r>
              <a:t>Mode: Optional calculation</a:t>
            </a:r>
          </a:p>
          <a:p xmlns:a="http://schemas.openxmlformats.org/drawingml/2006/main">
            <a:r>
              <a:t/>
            </a:r>
          </a:p>
          <a:p xmlns:a="http://schemas.openxmlformats.org/drawingml/2006/main">
            <a:r>
              <a:t>No-title teams contribute zero. Shares sum to one. The ten-title minimum with at least ten possible winners is .10. HHI here is a description of titles, not an antitrust policy threshold.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Source Notes</a:t>
            </a:r>
          </a:p>
          <a:p xmlns:a="http://schemas.openxmlformats.org/drawingml/2006/main">
            <a:r>
              <a:t>Mode: Reference</a:t>
            </a:r>
          </a:p>
          <a:p xmlns:a="http://schemas.openxmlformats.org/drawingml/2006/main">
            <a:r>
              <a:t/>
            </a:r>
          </a:p>
          <a:p xmlns:a="http://schemas.openxmlformats.org/drawingml/2006/main">
            <a:r>
              <a:t>Full source notes and calculation inputs accompany the chapter. Descriptive data stop at completed 2025 seasons/titles. Historical and recent standings inputs were checked October 29, 2026; institutional claims retain the September 29, 2026 verification date. Individual slides carry the relevant sources.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Rodney Fort and Joel Maxcy, “Competitive Balance in Sports Leagues: An Introduction,” *Journal of Sports Economics* 4, no. 2 (2003): 154–160, &lt;https://doi.org/10.1177/1527002503004002005&gt;. The article motivates matching measures to questions rather than designating one measure as universally correct. The hypothetical persistence table and measurement examples here are constructed for teaching.</a:t>
            </a:r>
          </a:p>
          <a:p xmlns:a="http://schemas.openxmlformats.org/drawingml/2006/main">
            <a:r>
              <a:t>- Jeffery Borland and Robert Macdonald, “Demand for Sport,” *Oxford Review of Economic Policy* 19, no. 4 (2003): 478–502, &lt;https://doi.org/10.1093/oxrep/19.4.478&gt;. A foundational review of demand evidence, not a current estimate for every league. The chapter does not infer one universally optimal home-win probability or claim that every audience responds alike.</a:t>
            </a:r>
          </a:p>
          <a:p xmlns:a="http://schemas.openxmlformats.org/drawingml/2006/main">
            <a:r>
              <a:t>- P. Dorian Owen and Nicholas King, “Competitive Balance Measures in Sports Leagues: The Effects of Variation in Season Length,” *Economic Inquiry* 53, no. 1 (2015): 731–744, &lt;https://doi.org/10.1111/ecin.12102&gt;. Their simulation analysis examines the behavior of dispersion measures as season length and underlying team strengths vary. The chapter uses this as a qualification to treating the relative-dispersion measure as a complete cross-sport adjustment.</a:t>
            </a:r>
          </a:p>
          <a:p xmlns:a="http://schemas.openxmlformats.org/drawingml/2006/main">
            <a:r>
              <a:t>- Author calculations from official regular-season standings for 1980, 1990, 2000, 2010, 2023, 2024, and 2025, retrieved October 29, 2026: NFL historical standings, including [1980](https://www.nfl.com/standings/league/1980/reg) and [2025](https://www.nfl.com/standings/league/2025/reg); NBA historical standings, including [1979–80](https://www.nba.com/standings?Season=1979-80) and [2024–25](https://www.nba.com/standings?Season=2024-25); and MLB Stats API, including [1980](https://statsapi.mlb.com/api/v1/standings?leagueId=103,104&amp;season=1980&amp;standingsTypes=regularSeason&amp;hydrate=team) and [2025](https://statsapi.mlb.com/api/v1/standings?leagueId=103,104&amp;season=2025&amp;standingsTypes=regularSeason&amp;hydrate=team). Population SDs use all teams and exact records; NFL ties count as half a win. The conventional no-tie reference uses 16 NFL games before 2021 and 17 thereafter, 82 NBA games, and 162 MLB games. Actual MLB percentages use each team's wins plus losses; a reference based on actual decision counts leaves the displayed two-decimal conclusions unchanged. Reported 2023–2025 averages are means of annual ratios, not calculations from pooled records. NBA seasons are labeled by ending year. All seven NBA win–loss distributions were checked against Basketball Reference. These are descriptive comparisons, not fully schedule-adjusted rankings or policy-effect estimates. Frozen inputs, full historical and recent source links, and results are preserved in `data/ch09/regular-season-comparison/`; `scripts/ch09-build-season-comparison.mjs` reproduces them offline.</a:t>
            </a:r>
          </a:p>
          <a:p xmlns:a="http://schemas.openxmlformats.org/drawingml/2006/main">
            <a:r>
              <a:t>- Major League Baseball, final 2025 regular-season standings, &lt;https://www.mlb.com/standings/2025&gt;, and MLB Stats API, &lt;https://statsapi.mlb.com/api/v1/standings?leagueId=103,104&amp;season=2025&amp;standingsTypes=regularSeason&amp;hydrate=team&gt;, accessed September 29, 2026. Author calculations use all 30 clubs, 162 games per club, and the population standard deviation of unrounded win percentages. The source response and calculation script are preserved with the book's Chapter 9 data. These are descriptive records, not a payroll-effect estimate.</a:t>
            </a:r>
          </a:p>
          <a:p xmlns:a="http://schemas.openxmlformats.org/drawingml/2006/main">
            <a:r>
              <a:t>- Major League Baseball, “Postseason History: World Series,” &lt;https://www.mlb.com/postseason/history/world-series&gt;; NBA, “List of NBA Champions,” &lt;https://www.nba.com/news/history-nba-champions&gt;; NFL, “The Super Bowl Rings,” &lt;https://www.nfl.com/photos/the-super-bowl-rings-09000d5d82618287&gt;, supplemented by the Minnesota Vikings' 2024 media guide, “All-Time Super Bowl Results,” &lt;https://static.www.nfl.com/league/apps/league-site/media-guides/2024/MIN.pdf&gt;, and Kansas City Chiefs' 2025 media guide, Super Bowl LIX recap, &lt;https://static.www.nfl.com/image/upload/league/apps/league-site/media-guides/2025/KC.pdf&gt;. Accessed September 29, 2026. Author counts and HHI calculations use the calendar year the championship was decided. The frozen 2015–2025 winner file supports the main 2016–2025 window and the neighboring 2015–2024 check. Team counts, season formats, and postseason structures are not identical across leagues; the table does not identify the effect of their institutions.</a:t>
            </a:r>
          </a:p>
          <a:p xmlns:a="http://schemas.openxmlformats.org/drawingml/2006/main">
            <a:r>
              <a:t>- See Chapter 6's “The Dodgers' Television Deal” case and its source note, including Bill Shaikin, “The Dodgers Have a Massive TV Deal. Is MLB Giving Them a Break on Revenue Sharing?”, *Los Angeles Times*, January 26, 2026, &lt;https://www.latimes.com/sports/dodgers/story/2026-01-26/dodgers-tv-deal-sportsnet-la-mlb-giving-them-break&gt;. This chapter uses the verified historical arrangement as an example of financial capacity; it adds no estimate of incremental wins, current payroll, or a causal effect on league balance.</a:t>
            </a:r>
          </a:p>
          <a:p xmlns:a="http://schemas.openxmlformats.org/drawingml/2006/main">
            <a:r>
              <a:t>- Simon Rottenberg, “The Baseball Players' Labor Market,” *Journal of Political Economy* 64, no. 3 (1956): 242–258, &lt;https://doi.org/10.1086/257790&gt;. The classroom example isolates allocation versus distribution under transferable rights and frictionless bargaining; it is not a claim that contemporary player markets satisfy those assumptions.</a:t>
            </a:r>
          </a:p>
          <a:p xmlns:a="http://schemas.openxmlformats.org/drawingml/2006/main">
            <a:r>
              <a:t>- R. H. Coase, “The Problem of Social Cost,” *Journal of Law and Economics* 3 (1960): 1–44, &lt;https://doi.org/10.1086/466560&gt;. The connection concerns how rights and transaction costs affect bargaining and allocation. Rottenberg's baseball article preceded Coase's article; the chapter does not claim Rottenberg borrowed a later result.</a:t>
            </a:r>
          </a:p>
          <a:p xmlns:a="http://schemas.openxmlformats.org/drawingml/2006/main">
            <a:r>
              <a:t>- Rodney Fort and James Quirk, “Cross-Subsidization, Incentives, and Outcomes in Professional Team Sports Leagues,” *Journal of Economic Literature* 33, no. 3 (1995): 1265–1299, &lt;https://www.jstor.org/stable/2729122&gt;. Also used in Chapter 7. The lesson is conditional: sharing, owner objectives, salary rules, and talent-market assumptions interact. The chapter offers no new causal estimate of a current revenue-sharing system.</a:t>
            </a:r>
          </a:p>
          <a:p xmlns:a="http://schemas.openxmlformats.org/drawingml/2006/main">
            <a:r>
              <a:t>- NFL Players Association, “How Is the Salary Cap Adjusted?”, &lt;https://nflpa.com/faq/how-is-the-salary-cap-adjusted&gt;, and “NFL Economics 101,” October 27, 2021, &lt;https://nflpa.com/posts/nfl-economics-101&gt;, accessed September 29, 2026. These explain the distinction between cap accounting and cash expenditure and the minimum-spending periods under the 2020 agreement. The chapter describes the mechanism without treating a multiyear cash requirement as an identical annual payroll for each club.</a:t>
            </a:r>
          </a:p>
          <a:p xmlns:a="http://schemas.openxmlformats.org/drawingml/2006/main">
            <a:r>
              <a:t>- NBA, *CBA 101*, 2024–25 edition, especially the salary-cap, tax, and apron provisions, &lt;https://cms.nba.com/wp-content/uploads/sites/4/2024/11/2024-25-CBA-101.pdf&gt;; National Basketball Players Association, collective bargaining agreement resource page, &lt;https://www.nbpa.com/cba&gt;, accessed September 29, 2026. Used for the structure of the 2023 agreement, not for a current-season dollar threshold or an exhaustive account of exceptions.</a:t>
            </a:r>
          </a:p>
          <a:p xmlns:a="http://schemas.openxmlformats.org/drawingml/2006/main">
            <a:r>
              <a:t>- Major League Baseball, “Competitive Balance Tax,” transactions glossary, &lt;https://www.mlb.com/glossary/transactions/competitive-balance-tax&gt;, accessed September 29, 2026. The 50-percent numerical illustration in the chapter is hypothetical and is not a reported MLB rate applicable to every club.</a:t>
            </a:r>
          </a:p>
          <a:p xmlns:a="http://schemas.openxmlformats.org/drawingml/2006/main">
            <a:r>
              <a:t>- Major League Baseball, “Rule 4 Draft,” transactions glossary, &lt;https://www.mlb.com/glossary/transactions/rule-4-draft&gt;, accessed September 29, 2026. The six-choice lottery description concerns the 2022–2026 agreement, not proposed terms for a later agreement.</a:t>
            </a:r>
          </a:p>
          <a:p xmlns:a="http://schemas.openxmlformats.org/drawingml/2006/main">
            <a:r>
              <a:t>- NBA, “NBA Board of Governors Approves New Draft Lottery System to Address Tanking,” May 28, 2026, &lt;https://www.nba.com/news/nba-board-governors-approve-new-draft-lottery-system&gt;, accessed September 29, 2026. Establishes adoption and the 2027–2029 implementation window, not an observed balance effect.</a:t>
            </a:r>
          </a:p>
          <a:p xmlns:a="http://schemas.openxmlformats.org/drawingml/2006/main">
            <a:r>
              <a:t>- NBA, “Inside the NBA's Plan to Revamp the Draft Lottery,” &lt;https://www.nba.com/news/what-nba-had-in-mind-with-draft-lottery-reform&gt;, accessed September 29, 2026. Used for the announced relative first-pick odds of the bottom three and next seven teams. The questions about responses elsewhere in the standings are economic analysis, not reported outcomes of a completed reform.</a:t>
            </a:r>
          </a:p>
          <a:p xmlns:a="http://schemas.openxmlformats.org/drawingml/2006/main">
            <a:r>
              <a:t>- Bundesliga, “The Story of Bayern Munich's Record-Breaking 11-Year Reign as Bundesliga Champions,” &lt;https://www.bundesliga.com/en/bundesliga/news/story-of-bayern-munich-record-breaking-11-year-reign-as-bundesliga-champions-27081&gt;, and “Bayer Leverkusen Are 2023/24 Bundesliga Champions!”, &lt;https://www.bundesliga.com/en/bundesliga/news/bayer-leverkusen-are-2023-24-bundesliga-champions-26930&gt;, accessed September 29, 2026. Historical title sequence only; no causal claim about demand or the effect of promotion and relegation.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011128d6292424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620fab36df247f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5e6e99a8eb34a1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167f3860c9e4a0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edb330fb58b43d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206bd0d602b488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D2F8834-692D-4E6E-B341-17D080CEB97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07CC35E-1AB0-4A5A-9491-67E91E6453E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A54D3CC-6137-4C66-B1D1-2E1F130D77B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09DEEF-6DAB-4AAF-97DB-AEBC58FA21A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47B70A8-6487-4585-A25B-CAC9149F323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4E56351-4008-4D9A-8A8E-5FDC0F2D075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9FDD32B-DCB2-422E-A109-492F46DF012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02DA7C5-E34E-4BF6-9F5F-A46E36DCB50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E21C049-5431-4ADE-BC7A-79953C1239D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2648F1E-85E3-4CF4-8F6D-6ABB01FB140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b8560b87bb4abb" /><Relationship Type="http://schemas.openxmlformats.org/officeDocument/2006/relationships/slideLayout" Target="/ppt/slideLayouts/slideLayout1.xml" Id="Ref7e8007ce944abf" /><Relationship Type="http://schemas.openxmlformats.org/officeDocument/2006/relationships/slideLayout" Target="/ppt/slideLayouts/slideLayout2.xml" Id="R4569d56707094d28" /><Relationship Type="http://schemas.openxmlformats.org/officeDocument/2006/relationships/slideLayout" Target="/ppt/slideLayouts/slideLayout3.xml" Id="R3edb7b63fe4640d8" /><Relationship Type="http://schemas.openxmlformats.org/officeDocument/2006/relationships/slideLayout" Target="/ppt/slideLayouts/slideLayout4.xml" Id="R8ae12c7e74964a82" /><Relationship Type="http://schemas.openxmlformats.org/officeDocument/2006/relationships/slideLayout" Target="/ppt/slideLayouts/slideLayout5.xml" Id="Rc1ecefbf6ae74929" /><Relationship Type="http://schemas.openxmlformats.org/officeDocument/2006/relationships/slideLayout" Target="/ppt/slideLayouts/slideLayout6.xml" Id="Rc59d84db445b464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f7e8007ce944abf"/>
    <p:sldLayoutId xmlns:r="http://schemas.openxmlformats.org/officeDocument/2006/relationships" id="2147483650" r:id="R4569d56707094d28"/>
    <p:sldLayoutId xmlns:r="http://schemas.openxmlformats.org/officeDocument/2006/relationships" id="2147483651" r:id="R3edb7b63fe4640d8"/>
    <p:sldLayoutId xmlns:r="http://schemas.openxmlformats.org/officeDocument/2006/relationships" id="2147483652" r:id="R8ae12c7e74964a82"/>
    <p:sldLayoutId xmlns:r="http://schemas.openxmlformats.org/officeDocument/2006/relationships" id="2147483653" r:id="Rc1ecefbf6ae74929"/>
    <p:sldLayoutId xmlns:r="http://schemas.openxmlformats.org/officeDocument/2006/relationships" id="2147483654" r:id="Rc59d84db445b464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c80d9b3c9224e93" /><Relationship Type="http://schemas.openxmlformats.org/officeDocument/2006/relationships/notesSlide" Target="/ppt/notesSlides/notesSlide1.xml" Id="Rb51621c3e0e0483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1254795da64456b" /><Relationship Type="http://schemas.openxmlformats.org/officeDocument/2006/relationships/notesSlide" Target="/ppt/notesSlides/notesSlide2.xml" Id="R4bab53a44e75483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9b44bff9d8c49c6" /><Relationship Type="http://schemas.openxmlformats.org/officeDocument/2006/relationships/notesSlide" Target="/ppt/notesSlides/notesSlide3.xml" Id="R6e213cd2972343f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619c774bdbe4e38" /><Relationship Type="http://schemas.openxmlformats.org/officeDocument/2006/relationships/image" Target="/ppt/media/image.png" Id="R023eb601faeb4a17" /><Relationship Type="http://schemas.openxmlformats.org/officeDocument/2006/relationships/notesSlide" Target="/ppt/notesSlides/notesSlide4.xml" Id="R36e6b8d5674a453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26113f0b4af4afd" /><Relationship Type="http://schemas.openxmlformats.org/officeDocument/2006/relationships/notesSlide" Target="/ppt/notesSlides/notesSlide5.xml" Id="R29fe1808051741d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9c51143484f4ac6" /><Relationship Type="http://schemas.openxmlformats.org/officeDocument/2006/relationships/notesSlide" Target="/ppt/notesSlides/notesSlide6.xml" Id="R390534b1549e47e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777437a9a604f54" /><Relationship Type="http://schemas.openxmlformats.org/officeDocument/2006/relationships/notesSlide" Target="/ppt/notesSlides/notesSlide7.xml" Id="R9206cb9f53564dd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e806d8693f2426b" /><Relationship Type="http://schemas.openxmlformats.org/officeDocument/2006/relationships/notesSlide" Target="/ppt/notesSlides/notesSlide8.xml" Id="Re5680c875b454e1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a58bf9c55614cfe" /><Relationship Type="http://schemas.openxmlformats.org/officeDocument/2006/relationships/notesSlide" Target="/ppt/notesSlides/notesSlide9.xml" Id="R19f2fb84c33c44d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cd4e1f1d0bf45a7" /><Relationship Type="http://schemas.openxmlformats.org/officeDocument/2006/relationships/notesSlide" Target="/ppt/notesSlides/notesSlide10.xml" Id="Re2212722039a4ac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8c226195c104897" /><Relationship Type="http://schemas.openxmlformats.org/officeDocument/2006/relationships/notesSlide" Target="/ppt/notesSlides/notesSlide11.xml" Id="R6ffa835fbe1f4f4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b16755677e8f47dd" /><Relationship Type="http://schemas.openxmlformats.org/officeDocument/2006/relationships/notesSlide" Target="/ppt/notesSlides/notesSlide12.xml" Id="R9af8fc325594411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964f0380d06c4fce" /><Relationship Type="http://schemas.openxmlformats.org/officeDocument/2006/relationships/image" Target="/ppt/media/image2.png" Id="R053d6894eecb4b66" /><Relationship Type="http://schemas.openxmlformats.org/officeDocument/2006/relationships/notesSlide" Target="/ppt/notesSlides/notesSlide13.xml" Id="R39b22bed9983449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1d65a87441548ce" /><Relationship Type="http://schemas.openxmlformats.org/officeDocument/2006/relationships/notesSlide" Target="/ppt/notesSlides/notesSlide14.xml" Id="Rb10ca7e0ef574fd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1cad7c1af7f4be4" /><Relationship Type="http://schemas.openxmlformats.org/officeDocument/2006/relationships/notesSlide" Target="/ppt/notesSlides/notesSlide15.xml" Id="R84e0e50fc7164ae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626ffad24b1c4449" /><Relationship Type="http://schemas.openxmlformats.org/officeDocument/2006/relationships/notesSlide" Target="/ppt/notesSlides/notesSlide16.xml" Id="R5a7a008c66f34c4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c9052d2c96be4878" /><Relationship Type="http://schemas.openxmlformats.org/officeDocument/2006/relationships/notesSlide" Target="/ppt/notesSlides/notesSlide17.xml" Id="R39115bd705d04be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9f23d15e35074b5c" /><Relationship Type="http://schemas.openxmlformats.org/officeDocument/2006/relationships/notesSlide" Target="/ppt/notesSlides/notesSlide18.xml" Id="R5e048ecee5be4bd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948a863d9234ccc" /><Relationship Type="http://schemas.openxmlformats.org/officeDocument/2006/relationships/notesSlide" Target="/ppt/notesSlides/notesSlide19.xml" Id="R8b6987c7b7a243b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109ec2e83c8847c0" /><Relationship Type="http://schemas.openxmlformats.org/officeDocument/2006/relationships/notesSlide" Target="/ppt/notesSlides/notesSlide20.xml" Id="R4bf496cca6e549a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b6c075ddba8c47d9" /><Relationship Type="http://schemas.openxmlformats.org/officeDocument/2006/relationships/notesSlide" Target="/ppt/notesSlides/notesSlide21.xml" Id="Rf4a14dc5dfcc479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ddfdee3f195949c9" /><Relationship Type="http://schemas.openxmlformats.org/officeDocument/2006/relationships/notesSlide" Target="/ppt/notesSlides/notesSlide22.xml" Id="R3acf52a5f421488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5348b67147ed4c6d" /><Relationship Type="http://schemas.openxmlformats.org/officeDocument/2006/relationships/notesSlide" Target="/ppt/notesSlides/notesSlide23.xml" Id="R49a74a685c46477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97ff1cb170dd47ac" /><Relationship Type="http://schemas.openxmlformats.org/officeDocument/2006/relationships/notesSlide" Target="/ppt/notesSlides/notesSlide24.xml" Id="R4d78ad563c704e1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a8975cdd85da47cf" /><Relationship Type="http://schemas.openxmlformats.org/officeDocument/2006/relationships/notesSlide" Target="/ppt/notesSlides/notesSlide25.xml" Id="R08c580738a094db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afa5e4c414bf417b" /><Relationship Type="http://schemas.openxmlformats.org/officeDocument/2006/relationships/notesSlide" Target="/ppt/notesSlides/notesSlide26.xml" Id="R869a68ffe90f4c9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61b7eaaaf88b48ba" /><Relationship Type="http://schemas.openxmlformats.org/officeDocument/2006/relationships/notesSlide" Target="/ppt/notesSlides/notesSlide27.xml" Id="R15e6b31812014fe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f6e926b991324402" /><Relationship Type="http://schemas.openxmlformats.org/officeDocument/2006/relationships/notesSlide" Target="/ppt/notesSlides/notesSlide28.xml" Id="R9f89452b264b467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ee8a4ee0434d4779" /><Relationship Type="http://schemas.openxmlformats.org/officeDocument/2006/relationships/notesSlide" Target="/ppt/notesSlides/notesSlide29.xml" Id="R69718fc325f141e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00665aeeb72c4ac1" /><Relationship Type="http://schemas.openxmlformats.org/officeDocument/2006/relationships/notesSlide" Target="/ppt/notesSlides/notesSlide30.xml" Id="R356c948197aa489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198ddce78a4f482c" /><Relationship Type="http://schemas.openxmlformats.org/officeDocument/2006/relationships/notesSlide" Target="/ppt/notesSlides/notesSlide31.xml" Id="R99c17bc616e940c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d69cf362b5ab42b2" /><Relationship Type="http://schemas.openxmlformats.org/officeDocument/2006/relationships/notesSlide" Target="/ppt/notesSlides/notesSlide32.xml" Id="R1dfce9e94a8f4d2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a213b22492c74f5e" /><Relationship Type="http://schemas.openxmlformats.org/officeDocument/2006/relationships/notesSlide" Target="/ppt/notesSlides/notesSlide33.xml" Id="Re2bc63fabff1462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278901b33cf34d46" /><Relationship Type="http://schemas.openxmlformats.org/officeDocument/2006/relationships/notesSlide" Target="/ppt/notesSlides/notesSlide34.xml" Id="Rb2532f33259d4c7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d469bf28c4a24b7e" /><Relationship Type="http://schemas.openxmlformats.org/officeDocument/2006/relationships/notesSlide" Target="/ppt/notesSlides/notesSlide35.xml" Id="R5ccef2d043f844d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df4a09f066da4ee6" /><Relationship Type="http://schemas.openxmlformats.org/officeDocument/2006/relationships/notesSlide" Target="/ppt/notesSlides/notesSlide36.xml" Id="R1ab9f5bfb8ab489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9D02CC22-310E-48B8-B235-0EE5A146ED2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EB2D01B5-FECE-41F7-8238-18CDA8AECC2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4050" b="1" i="0">
                <a:solidFill>
                  <a:srgbClr val="1D2A33"/>
                </a:solidFill>
                <a:latin typeface="Georgia"/>
                <a:ea typeface="Georgia"/>
                <a:cs typeface="Georgia"/>
              </a:defRPr>
            </a:defPPr>
            <a:lvl1pPr algn="l">
              <a:defRPr sz="4050" b="1" i="0">
                <a:solidFill>
                  <a:srgbClr val="1D2A33"/>
                </a:solidFill>
                <a:latin typeface="Georgia"/>
                <a:ea typeface="Georgia"/>
                <a:cs typeface="Georgia"/>
              </a:defRPr>
            </a:lvl1pPr>
            <a:lvl2pPr algn="l">
              <a:defRPr sz="4050" b="1" i="0">
                <a:solidFill>
                  <a:srgbClr val="1D2A33"/>
                </a:solidFill>
                <a:latin typeface="Georgia"/>
                <a:ea typeface="Georgia"/>
                <a:cs typeface="Georgia"/>
              </a:defRPr>
            </a:lvl2pPr>
            <a:lvl3pPr algn="l">
              <a:defRPr sz="4050" b="1" i="0">
                <a:solidFill>
                  <a:srgbClr val="1D2A33"/>
                </a:solidFill>
                <a:latin typeface="Georgia"/>
                <a:ea typeface="Georgia"/>
                <a:cs typeface="Georgia"/>
              </a:defRPr>
            </a:lvl3pPr>
            <a:lvl4pPr algn="l">
              <a:defRPr sz="4050" b="1" i="0">
                <a:solidFill>
                  <a:srgbClr val="1D2A33"/>
                </a:solidFill>
                <a:latin typeface="Georgia"/>
                <a:ea typeface="Georgia"/>
                <a:cs typeface="Georgia"/>
              </a:defRPr>
            </a:lvl4pPr>
            <a:lvl5pPr algn="l">
              <a:defRPr sz="4050" b="1" i="0">
                <a:solidFill>
                  <a:srgbClr val="1D2A33"/>
                </a:solidFill>
                <a:latin typeface="Georgia"/>
                <a:ea typeface="Georgia"/>
                <a:cs typeface="Georgia"/>
              </a:defRPr>
            </a:lvl5pPr>
            <a:lvl6pPr algn="l">
              <a:defRPr sz="4050" b="1" i="0">
                <a:solidFill>
                  <a:srgbClr val="1D2A33"/>
                </a:solidFill>
                <a:latin typeface="Georgia"/>
                <a:ea typeface="Georgia"/>
                <a:cs typeface="Georgia"/>
              </a:defRPr>
            </a:lvl6pPr>
            <a:lvl7pPr algn="l">
              <a:defRPr sz="4050" b="1" i="0">
                <a:solidFill>
                  <a:srgbClr val="1D2A33"/>
                </a:solidFill>
                <a:latin typeface="Georgia"/>
                <a:ea typeface="Georgia"/>
                <a:cs typeface="Georgia"/>
              </a:defRPr>
            </a:lvl7pPr>
            <a:lvl8pPr algn="l">
              <a:defRPr sz="4050" b="1" i="0">
                <a:solidFill>
                  <a:srgbClr val="1D2A33"/>
                </a:solidFill>
                <a:latin typeface="Georgia"/>
                <a:ea typeface="Georgia"/>
                <a:cs typeface="Georgia"/>
              </a:defRPr>
            </a:lvl8pPr>
            <a:lvl9pPr algn="l">
              <a:defRPr sz="4050" b="1" i="0">
                <a:solidFill>
                  <a:srgbClr val="1D2A33"/>
                </a:solidFill>
                <a:latin typeface="Georgia"/>
                <a:ea typeface="Georgia"/>
                <a:cs typeface="Georgia"/>
              </a:defRPr>
            </a:lvl9pPr>
          </a:lstStyle>
          <a:p xmlns:a="http://schemas.openxmlformats.org/drawingml/2006/main">
            <a:pPr algn="l">
              <a:lnSpc>
                <a:spcPct val="105000"/>
              </a:lnSpc>
              <a:buNone/>
              <a:defRPr sz="4050" b="1" i="0">
                <a:solidFill>
                  <a:srgbClr val="1D2A33"/>
                </a:solidFill>
                <a:latin typeface="Georgia"/>
                <a:ea typeface="Georgia"/>
                <a:cs typeface="Georgia"/>
              </a:defRPr>
            </a:pPr>
            <a:r>
              <a:rPr sz="4050" b="1" i="0">
                <a:solidFill>
                  <a:srgbClr val="1D2A33"/>
                </a:solidFill>
                <a:latin typeface="Georgia"/>
                <a:ea typeface="Georgia"/>
                <a:cs typeface="Georgia"/>
              </a:rPr>
              <a:t>Competitive Balance in Sports</a:t>
            </a:r>
          </a:p>
        </p:txBody>
      </p:sp>
      <p:sp>
        <p:nvSpPr>
          <p:cNvPr id="3" name="text-2">
            <a:extLst xmlns:a="http://schemas.openxmlformats.org/drawingml/2006/main">
              <a:ext uri="{FF2B5EF4-FFF2-40B4-BE49-F238E27FC236}">
                <a16:creationId xmlns:a16="http://schemas.microsoft.com/office/drawing/2014/main" id="{4A00BCE1-8016-4824-8FDA-260249EED945}"/>
              </a:ext>
            </a:extLst>
          </p:cNvPr>
          <p:cNvSpPr>
            <a:spLocks xmlns:a="http://schemas.openxmlformats.org/drawingml/2006/main" noGrp="1"/>
          </p:cNvSpPr>
          <p:nvPr/>
        </p:nvSpPr>
        <p:spPr>
          <a:xfrm xmlns:a="http://schemas.openxmlformats.org/drawingml/2006/main">
            <a:off x="685800" y="21907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150" b="0" i="0">
                <a:solidFill>
                  <a:srgbClr val="12455E"/>
                </a:solidFill>
                <a:latin typeface="Georgia"/>
                <a:ea typeface="Georgia"/>
                <a:cs typeface="Georgia"/>
              </a:defRPr>
            </a:defPPr>
            <a:lvl1pPr algn="l">
              <a:defRPr sz="3150" b="0" i="0">
                <a:solidFill>
                  <a:srgbClr val="12455E"/>
                </a:solidFill>
                <a:latin typeface="Georgia"/>
                <a:ea typeface="Georgia"/>
                <a:cs typeface="Georgia"/>
              </a:defRPr>
            </a:lvl1pPr>
            <a:lvl2pPr algn="l">
              <a:defRPr sz="3150" b="0" i="0">
                <a:solidFill>
                  <a:srgbClr val="12455E"/>
                </a:solidFill>
                <a:latin typeface="Georgia"/>
                <a:ea typeface="Georgia"/>
                <a:cs typeface="Georgia"/>
              </a:defRPr>
            </a:lvl2pPr>
            <a:lvl3pPr algn="l">
              <a:defRPr sz="3150" b="0" i="0">
                <a:solidFill>
                  <a:srgbClr val="12455E"/>
                </a:solidFill>
                <a:latin typeface="Georgia"/>
                <a:ea typeface="Georgia"/>
                <a:cs typeface="Georgia"/>
              </a:defRPr>
            </a:lvl3pPr>
            <a:lvl4pPr algn="l">
              <a:defRPr sz="3150" b="0" i="0">
                <a:solidFill>
                  <a:srgbClr val="12455E"/>
                </a:solidFill>
                <a:latin typeface="Georgia"/>
                <a:ea typeface="Georgia"/>
                <a:cs typeface="Georgia"/>
              </a:defRPr>
            </a:lvl4pPr>
            <a:lvl5pPr algn="l">
              <a:defRPr sz="3150" b="0" i="0">
                <a:solidFill>
                  <a:srgbClr val="12455E"/>
                </a:solidFill>
                <a:latin typeface="Georgia"/>
                <a:ea typeface="Georgia"/>
                <a:cs typeface="Georgia"/>
              </a:defRPr>
            </a:lvl5pPr>
            <a:lvl6pPr algn="l">
              <a:defRPr sz="3150" b="0" i="0">
                <a:solidFill>
                  <a:srgbClr val="12455E"/>
                </a:solidFill>
                <a:latin typeface="Georgia"/>
                <a:ea typeface="Georgia"/>
                <a:cs typeface="Georgia"/>
              </a:defRPr>
            </a:lvl6pPr>
            <a:lvl7pPr algn="l">
              <a:defRPr sz="3150" b="0" i="0">
                <a:solidFill>
                  <a:srgbClr val="12455E"/>
                </a:solidFill>
                <a:latin typeface="Georgia"/>
                <a:ea typeface="Georgia"/>
                <a:cs typeface="Georgia"/>
              </a:defRPr>
            </a:lvl7pPr>
            <a:lvl8pPr algn="l">
              <a:defRPr sz="3150" b="0" i="0">
                <a:solidFill>
                  <a:srgbClr val="12455E"/>
                </a:solidFill>
                <a:latin typeface="Georgia"/>
                <a:ea typeface="Georgia"/>
                <a:cs typeface="Georgia"/>
              </a:defRPr>
            </a:lvl8pPr>
            <a:lvl9pPr algn="l">
              <a:defRPr sz="3150" b="0" i="0">
                <a:solidFill>
                  <a:srgbClr val="12455E"/>
                </a:solidFill>
                <a:latin typeface="Georgia"/>
                <a:ea typeface="Georgia"/>
                <a:cs typeface="Georgia"/>
              </a:defRPr>
            </a:lvl9pPr>
          </a:lstStyle>
          <a:p xmlns:a="http://schemas.openxmlformats.org/drawingml/2006/main">
            <a:pPr algn="l">
              <a:lnSpc>
                <a:spcPct val="105000"/>
              </a:lnSpc>
              <a:buNone/>
              <a:defRPr sz="3150" b="0" i="0">
                <a:solidFill>
                  <a:srgbClr val="12455E"/>
                </a:solidFill>
                <a:latin typeface="Georgia"/>
                <a:ea typeface="Georgia"/>
                <a:cs typeface="Georgia"/>
              </a:defRPr>
            </a:pPr>
            <a:r>
              <a:rPr sz="3150" b="0" i="0">
                <a:solidFill>
                  <a:srgbClr val="12455E"/>
                </a:solidFill>
                <a:latin typeface="Georgia"/>
                <a:ea typeface="Georgia"/>
                <a:cs typeface="Georgia"/>
              </a:rPr>
              <a:t>Does a league need a different champion every year?</a:t>
            </a:r>
          </a:p>
        </p:txBody>
      </p:sp>
      <p:sp>
        <p:nvSpPr>
          <p:cNvPr id="4" name="text-3">
            <a:extLst xmlns:a="http://schemas.openxmlformats.org/drawingml/2006/main">
              <a:ext uri="{FF2B5EF4-FFF2-40B4-BE49-F238E27FC236}">
                <a16:creationId xmlns:a16="http://schemas.microsoft.com/office/drawing/2014/main" id="{B1881149-CA89-4EE7-9A8F-E84955737978}"/>
              </a:ext>
            </a:extLst>
          </p:cNvPr>
          <p:cNvSpPr>
            <a:spLocks xmlns:a="http://schemas.openxmlformats.org/drawingml/2006/main" noGrp="1"/>
          </p:cNvSpPr>
          <p:nvPr/>
        </p:nvSpPr>
        <p:spPr>
          <a:xfrm xmlns:a="http://schemas.openxmlformats.org/drawingml/2006/main">
            <a:off x="723900" y="4171950"/>
            <a:ext cx="1038225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i="0">
                <a:solidFill>
                  <a:srgbClr val="1D2A33"/>
                </a:solidFill>
                <a:latin typeface="Aptos"/>
                <a:ea typeface="Aptos"/>
                <a:cs typeface="Aptos"/>
              </a:defRPr>
            </a:defPPr>
            <a:lvl1pPr algn="l">
              <a:defRPr sz="2250" b="0" i="0">
                <a:solidFill>
                  <a:srgbClr val="1D2A33"/>
                </a:solidFill>
                <a:latin typeface="Aptos"/>
                <a:ea typeface="Aptos"/>
                <a:cs typeface="Aptos"/>
              </a:defRPr>
            </a:lvl1pPr>
            <a:lvl2pPr algn="l">
              <a:defRPr sz="2250" b="0" i="0">
                <a:solidFill>
                  <a:srgbClr val="1D2A33"/>
                </a:solidFill>
                <a:latin typeface="Aptos"/>
                <a:ea typeface="Aptos"/>
                <a:cs typeface="Aptos"/>
              </a:defRPr>
            </a:lvl2pPr>
            <a:lvl3pPr algn="l">
              <a:defRPr sz="2250" b="0" i="0">
                <a:solidFill>
                  <a:srgbClr val="1D2A33"/>
                </a:solidFill>
                <a:latin typeface="Aptos"/>
                <a:ea typeface="Aptos"/>
                <a:cs typeface="Aptos"/>
              </a:defRPr>
            </a:lvl3pPr>
            <a:lvl4pPr algn="l">
              <a:defRPr sz="2250" b="0" i="0">
                <a:solidFill>
                  <a:srgbClr val="1D2A33"/>
                </a:solidFill>
                <a:latin typeface="Aptos"/>
                <a:ea typeface="Aptos"/>
                <a:cs typeface="Aptos"/>
              </a:defRPr>
            </a:lvl4pPr>
            <a:lvl5pPr algn="l">
              <a:defRPr sz="2250" b="0" i="0">
                <a:solidFill>
                  <a:srgbClr val="1D2A33"/>
                </a:solidFill>
                <a:latin typeface="Aptos"/>
                <a:ea typeface="Aptos"/>
                <a:cs typeface="Aptos"/>
              </a:defRPr>
            </a:lvl5pPr>
            <a:lvl6pPr algn="l">
              <a:defRPr sz="2250" b="0" i="0">
                <a:solidFill>
                  <a:srgbClr val="1D2A33"/>
                </a:solidFill>
                <a:latin typeface="Aptos"/>
                <a:ea typeface="Aptos"/>
                <a:cs typeface="Aptos"/>
              </a:defRPr>
            </a:lvl6pPr>
            <a:lvl7pPr algn="l">
              <a:defRPr sz="2250" b="0" i="0">
                <a:solidFill>
                  <a:srgbClr val="1D2A33"/>
                </a:solidFill>
                <a:latin typeface="Aptos"/>
                <a:ea typeface="Aptos"/>
                <a:cs typeface="Aptos"/>
              </a:defRPr>
            </a:lvl7pPr>
            <a:lvl8pPr algn="l">
              <a:defRPr sz="2250" b="0" i="0">
                <a:solidFill>
                  <a:srgbClr val="1D2A33"/>
                </a:solidFill>
                <a:latin typeface="Aptos"/>
                <a:ea typeface="Aptos"/>
                <a:cs typeface="Aptos"/>
              </a:defRPr>
            </a:lvl8pPr>
            <a:lvl9pPr algn="l">
              <a:defRPr sz="2250" b="0" i="0">
                <a:solidFill>
                  <a:srgbClr val="1D2A33"/>
                </a:solidFill>
                <a:latin typeface="Aptos"/>
                <a:ea typeface="Aptos"/>
                <a:cs typeface="Aptos"/>
              </a:defRPr>
            </a:lvl9pPr>
          </a:lstStyle>
          <a:p xmlns:a="http://schemas.openxmlformats.org/drawingml/2006/main">
            <a:pPr marL="254000" indent="-152400" algn="l">
              <a:spcAft>
                <a:spcPts val="1600"/>
              </a:spcAft>
              <a:buChar char="•"/>
              <a:defRPr sz="2250" b="0" i="0">
                <a:solidFill>
                  <a:srgbClr val="1D2A33"/>
                </a:solidFill>
                <a:latin typeface="Aptos"/>
                <a:ea typeface="Aptos"/>
                <a:cs typeface="Aptos"/>
              </a:defRPr>
            </a:pPr>
            <a:r>
              <a:t>Chapter 9</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Sports Economics</a:t>
            </a:r>
          </a:p>
        </p:txBody>
      </p:sp>
      <p:sp>
        <p:nvSpPr>
          <p:cNvPr id="5" name="">
            <a:extLst xmlns:a="http://schemas.openxmlformats.org/drawingml/2006/main">
              <a:ext uri="{FF2B5EF4-FFF2-40B4-BE49-F238E27FC236}">
                <a16:creationId xmlns:a16="http://schemas.microsoft.com/office/drawing/2014/main" id="{49BF01C7-5B70-437C-9055-9999DA0160D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C02086DA-158A-4CAB-8592-C96735BDA27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Competitive Balance in Sports</a:t>
            </a:r>
          </a:p>
        </p:txBody>
      </p:sp>
      <p:sp>
        <p:nvSpPr>
          <p:cNvPr id="7" name="text-6">
            <a:extLst xmlns:a="http://schemas.openxmlformats.org/drawingml/2006/main">
              <a:ext uri="{FF2B5EF4-FFF2-40B4-BE49-F238E27FC236}">
                <a16:creationId xmlns:a16="http://schemas.microsoft.com/office/drawing/2014/main" id="{A118FDDC-0965-47D3-B901-3D2B7D9B8A9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a:t>
            </a:r>
          </a:p>
        </p:txBody>
      </p:sp>
    </p:spTree>
    <p:extLst>
      <p:ext uri="{BB962C8B-B14F-4D97-AF65-F5344CB8AC3E}">
        <p14:creationId xmlns:p14="http://schemas.microsoft.com/office/powerpoint/2010/main" val="54529693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EC341DE-7453-4B04-9118-15A9135CA31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C03F0553-85AC-45D1-A260-8F5AEE38E19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Three tasks for this chapter</a:t>
            </a:r>
          </a:p>
        </p:txBody>
      </p:sp>
      <p:sp>
        <p:nvSpPr>
          <p:cNvPr id="3" name="text-2">
            <a:extLst xmlns:a="http://schemas.openxmlformats.org/drawingml/2006/main">
              <a:ext uri="{FF2B5EF4-FFF2-40B4-BE49-F238E27FC236}">
                <a16:creationId xmlns:a16="http://schemas.microsoft.com/office/drawing/2014/main" id="{EDCE4328-7C31-46B2-9373-7558DBD4F4A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a balance measure that fits the question.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how money and league rules change choices.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Evaluate a reform using evidence and a counterfactual.</a:t>
            </a:r>
          </a:p>
        </p:txBody>
      </p:sp>
      <p:sp>
        <p:nvSpPr>
          <p:cNvPr id="4" name="">
            <a:extLst xmlns:a="http://schemas.openxmlformats.org/drawingml/2006/main">
              <a:ext uri="{FF2B5EF4-FFF2-40B4-BE49-F238E27FC236}">
                <a16:creationId xmlns:a16="http://schemas.microsoft.com/office/drawing/2014/main" id="{EBC17BDC-35D4-494F-8A5B-A16F8983450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1DA7158-D7C9-4A8D-82E6-38E7CB212DD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6ADE399F-F5F2-4931-8AD7-872118D8CCC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a:t>
            </a:r>
          </a:p>
        </p:txBody>
      </p:sp>
    </p:spTree>
    <p:extLst>
      <p:ext uri="{BB962C8B-B14F-4D97-AF65-F5344CB8AC3E}">
        <p14:creationId xmlns:p14="http://schemas.microsoft.com/office/powerpoint/2010/main" val="168416375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8F6A0520-F15B-41DB-9000-FF259AEC060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512FC264-1F34-4426-B270-7554853CC9F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Balance across three time horizons</a:t>
            </a:r>
          </a:p>
        </p:txBody>
      </p:sp>
      <p:graphicFrame>
        <p:nvGraphicFramePr>
          <p:cNvPr id="3" name="">
            <a:extLst xmlns:a="http://schemas.openxmlformats.org/drawingml/2006/main">
              <a:ext uri="{FF2B5EF4-FFF2-40B4-BE49-F238E27FC236}">
                <a16:creationId xmlns:a16="http://schemas.microsoft.com/office/drawing/2014/main" id="{E20C9E91-28A0-4C5E-9CE4-65517D8A1765}"/>
              </a:ext>
            </a:extLst>
          </p:cNvPr>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952750"/>
                <a:gridCol w="7867650"/>
              </a:tblGrid>
              <a:tr h="738188">
                <a:tc>
                  <a:txBody>
                    <a:bodyPr lIns="142875" tIns="95250" rIns="142875" bIns="95250">
                      <a:noAutofit/>
                    </a:bodyPr>
                    <a:lstStyle/>
                    <a:p>
                      <a:r>
                        <a:rPr sz="2025" b="1">
                          <a:solidFill>
                            <a:srgbClr val="FFFFFF"/>
                          </a:solidFill>
                          <a:latin typeface="Aptos"/>
                          <a:ea typeface="Aptos"/>
                          <a:cs typeface="Aptos"/>
                        </a:rPr>
                        <a:t>Horizon</a:t>
                      </a:r>
                    </a:p>
                  </a:txBody>
                  <a:tcPr marL="91440" marR="91440" marT="45720" marB="45720" anchor="ctr">
                    <a:lnL w="9525">
                      <a:solidFill>
                        <a:srgbClr val="CBD4DA"/>
                      </a:solidFill>
                      <a:prstDash val="solid"/>
                    </a:lnL>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2025" b="1">
                          <a:solidFill>
                            <a:srgbClr val="FFFFFF"/>
                          </a:solidFill>
                          <a:latin typeface="Aptos"/>
                          <a:ea typeface="Aptos"/>
                          <a:cs typeface="Aptos"/>
                        </a:rPr>
                        <a:t>Question</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One game</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How uncertain is the result beforehand?</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One season</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2025" b="0">
                          <a:solidFill>
                            <a:srgbClr val="1D2A33"/>
                          </a:solidFill>
                          <a:latin typeface="Aptos"/>
                          <a:ea typeface="Aptos"/>
                          <a:cs typeface="Aptos"/>
                        </a:rPr>
                        <a:t>How spread out are team records?</a:t>
                      </a:r>
                    </a:p>
                  </a:txBody>
                  <a:tcPr marL="91440" marR="91440" marT="45720" marB="45720" anchor="ctr">
                    <a:lnR w="9525">
                      <a:solidFill>
                        <a:srgbClr val="CBD4DA"/>
                      </a:solidFill>
                      <a:prstDash val="solid"/>
                    </a:lnR>
                    <a:lnB w="9525">
                      <a:solidFill>
                        <a:srgbClr val="CBD4DA"/>
                      </a:solidFill>
                      <a:prstDash val="solid"/>
                    </a:lnB>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Across seasons</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Can weaker teams become contenders?</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DF82D355-1410-4DE9-8B45-F58C7A3461F3}"/>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i="0">
                <a:solidFill>
                  <a:srgbClr val="12455E"/>
                </a:solidFill>
                <a:latin typeface="Aptos"/>
                <a:ea typeface="Aptos"/>
                <a:cs typeface="Aptos"/>
              </a:defRPr>
            </a:defPPr>
            <a:lvl1pPr algn="l">
              <a:defRPr sz="2250" b="0" i="0">
                <a:solidFill>
                  <a:srgbClr val="12455E"/>
                </a:solidFill>
                <a:latin typeface="Aptos"/>
                <a:ea typeface="Aptos"/>
                <a:cs typeface="Aptos"/>
              </a:defRPr>
            </a:lvl1pPr>
            <a:lvl2pPr algn="l">
              <a:defRPr sz="2250" b="0" i="0">
                <a:solidFill>
                  <a:srgbClr val="12455E"/>
                </a:solidFill>
                <a:latin typeface="Aptos"/>
                <a:ea typeface="Aptos"/>
                <a:cs typeface="Aptos"/>
              </a:defRPr>
            </a:lvl2pPr>
            <a:lvl3pPr algn="l">
              <a:defRPr sz="2250" b="0" i="0">
                <a:solidFill>
                  <a:srgbClr val="12455E"/>
                </a:solidFill>
                <a:latin typeface="Aptos"/>
                <a:ea typeface="Aptos"/>
                <a:cs typeface="Aptos"/>
              </a:defRPr>
            </a:lvl3pPr>
            <a:lvl4pPr algn="l">
              <a:defRPr sz="2250" b="0" i="0">
                <a:solidFill>
                  <a:srgbClr val="12455E"/>
                </a:solidFill>
                <a:latin typeface="Aptos"/>
                <a:ea typeface="Aptos"/>
                <a:cs typeface="Aptos"/>
              </a:defRPr>
            </a:lvl4pPr>
            <a:lvl5pPr algn="l">
              <a:defRPr sz="2250" b="0" i="0">
                <a:solidFill>
                  <a:srgbClr val="12455E"/>
                </a:solidFill>
                <a:latin typeface="Aptos"/>
                <a:ea typeface="Aptos"/>
                <a:cs typeface="Aptos"/>
              </a:defRPr>
            </a:lvl5pPr>
            <a:lvl6pPr algn="l">
              <a:defRPr sz="2250" b="0" i="0">
                <a:solidFill>
                  <a:srgbClr val="12455E"/>
                </a:solidFill>
                <a:latin typeface="Aptos"/>
                <a:ea typeface="Aptos"/>
                <a:cs typeface="Aptos"/>
              </a:defRPr>
            </a:lvl6pPr>
            <a:lvl7pPr algn="l">
              <a:defRPr sz="2250" b="0" i="0">
                <a:solidFill>
                  <a:srgbClr val="12455E"/>
                </a:solidFill>
                <a:latin typeface="Aptos"/>
                <a:ea typeface="Aptos"/>
                <a:cs typeface="Aptos"/>
              </a:defRPr>
            </a:lvl7pPr>
            <a:lvl8pPr algn="l">
              <a:defRPr sz="2250" b="0" i="0">
                <a:solidFill>
                  <a:srgbClr val="12455E"/>
                </a:solidFill>
                <a:latin typeface="Aptos"/>
                <a:ea typeface="Aptos"/>
                <a:cs typeface="Aptos"/>
              </a:defRPr>
            </a:lvl8pPr>
            <a:lvl9pPr algn="l">
              <a:defRPr sz="2250" b="0" i="0">
                <a:solidFill>
                  <a:srgbClr val="12455E"/>
                </a:solidFill>
                <a:latin typeface="Aptos"/>
                <a:ea typeface="Aptos"/>
                <a:cs typeface="Aptos"/>
              </a:defRPr>
            </a:lvl9pPr>
          </a:lstStyle>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Translate “parity” into an observable question.</a:t>
            </a:r>
          </a:p>
        </p:txBody>
      </p:sp>
      <p:sp>
        <p:nvSpPr>
          <p:cNvPr id="5" name="">
            <a:extLst xmlns:a="http://schemas.openxmlformats.org/drawingml/2006/main">
              <a:ext uri="{FF2B5EF4-FFF2-40B4-BE49-F238E27FC236}">
                <a16:creationId xmlns:a16="http://schemas.microsoft.com/office/drawing/2014/main" id="{48C3E215-31F6-4981-BAFB-31623A1DC03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33B8641-4DB3-4DC0-BF37-7333FEC05F4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We Mean By Competitive Balance?</a:t>
            </a:r>
          </a:p>
        </p:txBody>
      </p:sp>
      <p:sp>
        <p:nvSpPr>
          <p:cNvPr id="7" name="text-5">
            <a:extLst xmlns:a="http://schemas.openxmlformats.org/drawingml/2006/main">
              <a:ext uri="{FF2B5EF4-FFF2-40B4-BE49-F238E27FC236}">
                <a16:creationId xmlns:a16="http://schemas.microsoft.com/office/drawing/2014/main" id="{B1C77BE9-FE64-4252-9450-C05A0EF481F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a:t>
            </a:r>
          </a:p>
        </p:txBody>
      </p:sp>
    </p:spTree>
    <p:extLst>
      <p:ext uri="{BB962C8B-B14F-4D97-AF65-F5344CB8AC3E}">
        <p14:creationId xmlns:p14="http://schemas.microsoft.com/office/powerpoint/2010/main" val="82221847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8B55A23-C650-4EC6-8DF7-30E20B24370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AF870115-3242-4E19-AA11-330C8387DB8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9.1: The same spread, different prospects</a:t>
            </a:r>
          </a:p>
        </p:txBody>
      </p:sp>
      <p:pic>
        <p:nvPicPr>
          <p:cNvPr id="3" name="">
            <a:extLst xmlns:a="http://schemas.openxmlformats.org/drawingml/2006/main">
              <a:ext uri="{FF2B5EF4-FFF2-40B4-BE49-F238E27FC236}">
                <a16:creationId xmlns:a16="http://schemas.microsoft.com/office/drawing/2014/main" id="{A0CA1173-68F6-48D9-ACD1-E999080C82DB}"/>
              </a:ext>
            </a:extLst>
          </p:cNvPr>
          <p:cNvPicPr>
            <a:picLocks xmlns:a="http://schemas.openxmlformats.org/drawingml/2006/main" noChangeAspect="1"/>
          </p:cNvPicPr>
          <p:nvPr/>
        </p:nvPicPr>
        <p:blipFill>
          <a:blip xmlns:r="http://schemas.openxmlformats.org/officeDocument/2006/relationships" xmlns:a="http://schemas.openxmlformats.org/drawingml/2006/main" r:embed="R023eb601faeb4a17"/>
          <a:stretch xmlns:a="http://schemas.openxmlformats.org/drawingml/2006/main"/>
        </p:blipFill>
        <p:spPr>
          <a:xfrm xmlns:a="http://schemas.openxmlformats.org/drawingml/2006/main">
            <a:off x="2425782" y="1657350"/>
            <a:ext cx="7340435"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4BB1EFC8-907B-436A-BE9B-EE5A1BE04ED1}"/>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i="0">
                <a:solidFill>
                  <a:srgbClr val="12455E"/>
                </a:solidFill>
                <a:latin typeface="Aptos"/>
                <a:ea typeface="Aptos"/>
                <a:cs typeface="Aptos"/>
              </a:defRPr>
            </a:defPPr>
            <a:lvl1pPr algn="l">
              <a:defRPr sz="1875" b="1" i="0">
                <a:solidFill>
                  <a:srgbClr val="12455E"/>
                </a:solidFill>
                <a:latin typeface="Aptos"/>
                <a:ea typeface="Aptos"/>
                <a:cs typeface="Aptos"/>
              </a:defRPr>
            </a:lvl1pPr>
            <a:lvl2pPr algn="l">
              <a:defRPr sz="1875" b="1" i="0">
                <a:solidFill>
                  <a:srgbClr val="12455E"/>
                </a:solidFill>
                <a:latin typeface="Aptos"/>
                <a:ea typeface="Aptos"/>
                <a:cs typeface="Aptos"/>
              </a:defRPr>
            </a:lvl2pPr>
            <a:lvl3pPr algn="l">
              <a:defRPr sz="1875" b="1" i="0">
                <a:solidFill>
                  <a:srgbClr val="12455E"/>
                </a:solidFill>
                <a:latin typeface="Aptos"/>
                <a:ea typeface="Aptos"/>
                <a:cs typeface="Aptos"/>
              </a:defRPr>
            </a:lvl3pPr>
            <a:lvl4pPr algn="l">
              <a:defRPr sz="1875" b="1" i="0">
                <a:solidFill>
                  <a:srgbClr val="12455E"/>
                </a:solidFill>
                <a:latin typeface="Aptos"/>
                <a:ea typeface="Aptos"/>
                <a:cs typeface="Aptos"/>
              </a:defRPr>
            </a:lvl4pPr>
            <a:lvl5pPr algn="l">
              <a:defRPr sz="1875" b="1" i="0">
                <a:solidFill>
                  <a:srgbClr val="12455E"/>
                </a:solidFill>
                <a:latin typeface="Aptos"/>
                <a:ea typeface="Aptos"/>
                <a:cs typeface="Aptos"/>
              </a:defRPr>
            </a:lvl5pPr>
            <a:lvl6pPr algn="l">
              <a:defRPr sz="1875" b="1" i="0">
                <a:solidFill>
                  <a:srgbClr val="12455E"/>
                </a:solidFill>
                <a:latin typeface="Aptos"/>
                <a:ea typeface="Aptos"/>
                <a:cs typeface="Aptos"/>
              </a:defRPr>
            </a:lvl6pPr>
            <a:lvl7pPr algn="l">
              <a:defRPr sz="1875" b="1" i="0">
                <a:solidFill>
                  <a:srgbClr val="12455E"/>
                </a:solidFill>
                <a:latin typeface="Aptos"/>
                <a:ea typeface="Aptos"/>
                <a:cs typeface="Aptos"/>
              </a:defRPr>
            </a:lvl7pPr>
            <a:lvl8pPr algn="l">
              <a:defRPr sz="1875" b="1" i="0">
                <a:solidFill>
                  <a:srgbClr val="12455E"/>
                </a:solidFill>
                <a:latin typeface="Aptos"/>
                <a:ea typeface="Aptos"/>
                <a:cs typeface="Aptos"/>
              </a:defRPr>
            </a:lvl8pPr>
            <a:lvl9pPr algn="l">
              <a:defRPr sz="1875" b="1" i="0">
                <a:solidFill>
                  <a:srgbClr val="12455E"/>
                </a:solidFill>
                <a:latin typeface="Aptos"/>
                <a:ea typeface="Aptos"/>
                <a:cs typeface="Aptos"/>
              </a:defRPr>
            </a:lvl9pPr>
          </a:lstStyle>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For a supporter of Team D, which league offers more hope?</a:t>
            </a:r>
          </a:p>
        </p:txBody>
      </p:sp>
      <p:sp>
        <p:nvSpPr>
          <p:cNvPr id="5" name="">
            <a:extLst xmlns:a="http://schemas.openxmlformats.org/drawingml/2006/main">
              <a:ext uri="{FF2B5EF4-FFF2-40B4-BE49-F238E27FC236}">
                <a16:creationId xmlns:a16="http://schemas.microsoft.com/office/drawing/2014/main" id="{0441B914-FE9C-4F1D-BDDA-D183AF68447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074DBFB-1A8C-4F0F-AE1D-FC68E298488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We Mean By Competitive Balance?</a:t>
            </a:r>
          </a:p>
        </p:txBody>
      </p:sp>
      <p:sp>
        <p:nvSpPr>
          <p:cNvPr id="7" name="text-5">
            <a:extLst xmlns:a="http://schemas.openxmlformats.org/drawingml/2006/main">
              <a:ext uri="{FF2B5EF4-FFF2-40B4-BE49-F238E27FC236}">
                <a16:creationId xmlns:a16="http://schemas.microsoft.com/office/drawing/2014/main" id="{0BE009E4-EFDB-40E1-989E-358575DDF3B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a:t>
            </a:r>
          </a:p>
        </p:txBody>
      </p:sp>
    </p:spTree>
    <p:extLst>
      <p:ext uri="{BB962C8B-B14F-4D97-AF65-F5344CB8AC3E}">
        <p14:creationId xmlns:p14="http://schemas.microsoft.com/office/powerpoint/2010/main" val="203836450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C3C13FB-A614-4142-874E-AE27A4F7419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848D3881-9547-4D6F-BE97-B7465853B9B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Who wants a toss-up?</a:t>
            </a:r>
          </a:p>
        </p:txBody>
      </p:sp>
      <p:sp>
        <p:nvSpPr>
          <p:cNvPr id="3" name="text-2">
            <a:extLst xmlns:a="http://schemas.openxmlformats.org/drawingml/2006/main">
              <a:ext uri="{FF2B5EF4-FFF2-40B4-BE49-F238E27FC236}">
                <a16:creationId xmlns:a16="http://schemas.microsoft.com/office/drawing/2014/main" id="{759D3A53-FF6F-4C3A-8A84-D983DBFEA59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A neutral viewer may want suspense; a home supporter may prefer a likely win.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Quality, stars, rivalries, and identity also affect demand.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Two weak teams can be evenly matched without attracting a large audience.</a:t>
            </a:r>
          </a:p>
        </p:txBody>
      </p:sp>
      <p:sp>
        <p:nvSpPr>
          <p:cNvPr id="4" name="">
            <a:extLst xmlns:a="http://schemas.openxmlformats.org/drawingml/2006/main">
              <a:ext uri="{FF2B5EF4-FFF2-40B4-BE49-F238E27FC236}">
                <a16:creationId xmlns:a16="http://schemas.microsoft.com/office/drawing/2014/main" id="{8C3C748D-A229-4136-B8A0-E56E9E1B515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81A07D7-0CE9-4014-85DA-798BA86A8C3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Do Fans Always Want A Close Contest?</a:t>
            </a:r>
          </a:p>
        </p:txBody>
      </p:sp>
      <p:sp>
        <p:nvSpPr>
          <p:cNvPr id="6" name="text-5">
            <a:extLst xmlns:a="http://schemas.openxmlformats.org/drawingml/2006/main">
              <a:ext uri="{FF2B5EF4-FFF2-40B4-BE49-F238E27FC236}">
                <a16:creationId xmlns:a16="http://schemas.microsoft.com/office/drawing/2014/main" id="{D5312C23-2797-4AA3-89C0-15CC62AD3A8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a:t>
            </a:r>
          </a:p>
        </p:txBody>
      </p:sp>
    </p:spTree>
    <p:extLst>
      <p:ext uri="{BB962C8B-B14F-4D97-AF65-F5344CB8AC3E}">
        <p14:creationId xmlns:p14="http://schemas.microsoft.com/office/powerpoint/2010/main" val="106500401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1031B1B-C9A8-4EC0-BC44-6707A221A27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174DEFF1-AE30-49E0-B448-23239549B8E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Testing uncertainty—not just observing it</a:t>
            </a:r>
          </a:p>
        </p:txBody>
      </p:sp>
      <p:sp>
        <p:nvSpPr>
          <p:cNvPr id="3" name="text-2">
            <a:extLst xmlns:a="http://schemas.openxmlformats.org/drawingml/2006/main">
              <a:ext uri="{FF2B5EF4-FFF2-40B4-BE49-F238E27FC236}">
                <a16:creationId xmlns:a16="http://schemas.microsoft.com/office/drawing/2014/main" id="{DBD796AD-6504-463D-AE90-A5C10E05866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Close contests may also feature strong teams, stars, or better television slots.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Attendance is capped by seats; viewing time and resale prices reveal different choices.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team may overlook how its roster affects the appeal of opponents and the league.</a:t>
            </a:r>
          </a:p>
        </p:txBody>
      </p:sp>
      <p:sp>
        <p:nvSpPr>
          <p:cNvPr id="4" name="">
            <a:extLst xmlns:a="http://schemas.openxmlformats.org/drawingml/2006/main">
              <a:ext uri="{FF2B5EF4-FFF2-40B4-BE49-F238E27FC236}">
                <a16:creationId xmlns:a16="http://schemas.microsoft.com/office/drawing/2014/main" id="{9A93B802-E131-4C9F-951E-300C2653097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EDCBCA4-31F8-4AEF-B029-3338B4C7AF7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Do Fans Always Want A Close Contest?</a:t>
            </a:r>
          </a:p>
        </p:txBody>
      </p:sp>
      <p:sp>
        <p:nvSpPr>
          <p:cNvPr id="6" name="text-5">
            <a:extLst xmlns:a="http://schemas.openxmlformats.org/drawingml/2006/main">
              <a:ext uri="{FF2B5EF4-FFF2-40B4-BE49-F238E27FC236}">
                <a16:creationId xmlns:a16="http://schemas.microsoft.com/office/drawing/2014/main" id="{87CAE713-ED95-4E51-AE80-B95209B2F6E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a:t>
            </a:r>
          </a:p>
        </p:txBody>
      </p:sp>
    </p:spTree>
    <p:extLst>
      <p:ext uri="{BB962C8B-B14F-4D97-AF65-F5344CB8AC3E}">
        <p14:creationId xmlns:p14="http://schemas.microsoft.com/office/powerpoint/2010/main" val="86392113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A1F907B-82A2-4A0F-A431-9E61BE74BE7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01CE5B5A-1536-44C7-8003-F4D8866E8F3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average record cannot tell us the spread</a:t>
            </a:r>
          </a:p>
        </p:txBody>
      </p:sp>
      <p:sp>
        <p:nvSpPr>
          <p:cNvPr id="3" name="text-2">
            <a:extLst xmlns:a="http://schemas.openxmlformats.org/drawingml/2006/main">
              <a:ext uri="{FF2B5EF4-FFF2-40B4-BE49-F238E27FC236}">
                <a16:creationId xmlns:a16="http://schemas.microsoft.com/office/drawing/2014/main" id="{9053601A-03CA-4726-A390-2BB8FF62A724}"/>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rPr b="1"/>
              <a:t>With equal schedules and no ties, every win is another team’s loss:</a:t>
            </a:r>
            <a:r>
              <a:t> the mean is .500.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Dispersion describes how far records lie from that mean. A larger standard deviation means more spread.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 2025 MLB, Milwaukee was 97–65; Colorado was 43–119. The league’s standard deviation was about .071.</a:t>
            </a:r>
          </a:p>
        </p:txBody>
      </p:sp>
      <p:sp>
        <p:nvSpPr>
          <p:cNvPr id="4" name="">
            <a:extLst xmlns:a="http://schemas.openxmlformats.org/drawingml/2006/main">
              <a:ext uri="{FF2B5EF4-FFF2-40B4-BE49-F238E27FC236}">
                <a16:creationId xmlns:a16="http://schemas.microsoft.com/office/drawing/2014/main" id="{026FA73C-9711-47D2-996F-ED27083ABC9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6CEB945-96BB-4018-B0E3-B2586B3A182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Reading The Standings Without Being Misled</a:t>
            </a:r>
          </a:p>
        </p:txBody>
      </p:sp>
      <p:sp>
        <p:nvSpPr>
          <p:cNvPr id="6" name="text-5">
            <a:extLst xmlns:a="http://schemas.openxmlformats.org/drawingml/2006/main">
              <a:ext uri="{FF2B5EF4-FFF2-40B4-BE49-F238E27FC236}">
                <a16:creationId xmlns:a16="http://schemas.microsoft.com/office/drawing/2014/main" id="{17CB9930-3096-4E8D-8A02-8A22B4845D7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a:t>
            </a:r>
          </a:p>
        </p:txBody>
      </p:sp>
    </p:spTree>
    <p:extLst>
      <p:ext uri="{BB962C8B-B14F-4D97-AF65-F5344CB8AC3E}">
        <p14:creationId xmlns:p14="http://schemas.microsoft.com/office/powerpoint/2010/main" val="177736365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C0EE739-1910-4130-8F64-D56B59254D0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8876124C-5E13-4EC1-BCDF-283036B35B5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short season leaves more room for luck</a:t>
            </a:r>
          </a:p>
        </p:txBody>
      </p:sp>
      <p:sp>
        <p:nvSpPr>
          <p:cNvPr id="3" name="text-2">
            <a:extLst xmlns:a="http://schemas.openxmlformats.org/drawingml/2006/main">
              <a:ext uri="{FF2B5EF4-FFF2-40B4-BE49-F238E27FC236}">
                <a16:creationId xmlns:a16="http://schemas.microsoft.com/office/drawing/2014/main" id="{5605E518-D268-409B-BE5B-1C4224F3DE0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Even equally strong teams will not all finish .500.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Random variation has more influence on percentages in 17 games than in 162.</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Noll–Scully ratio compares observed spread with an equal-strength reference for that season length.</a:t>
            </a:r>
          </a:p>
        </p:txBody>
      </p:sp>
      <p:sp>
        <p:nvSpPr>
          <p:cNvPr id="4" name="text-3">
            <a:extLst xmlns:a="http://schemas.openxmlformats.org/drawingml/2006/main">
              <a:ext uri="{FF2B5EF4-FFF2-40B4-BE49-F238E27FC236}">
                <a16:creationId xmlns:a16="http://schemas.microsoft.com/office/drawing/2014/main" id="{4AE2FC17-0A28-48C1-9B8A-4BDA0A43DA3E}"/>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00" b="1" i="0">
                <a:solidFill>
                  <a:srgbClr val="12455E"/>
                </a:solidFill>
                <a:latin typeface="Aptos"/>
                <a:ea typeface="Aptos"/>
                <a:cs typeface="Aptos"/>
              </a:defRPr>
            </a:defPPr>
            <a:lvl1pPr algn="l">
              <a:defRPr sz="2100" b="1" i="0">
                <a:solidFill>
                  <a:srgbClr val="12455E"/>
                </a:solidFill>
                <a:latin typeface="Aptos"/>
                <a:ea typeface="Aptos"/>
                <a:cs typeface="Aptos"/>
              </a:defRPr>
            </a:lvl1pPr>
            <a:lvl2pPr algn="l">
              <a:defRPr sz="2100" b="1" i="0">
                <a:solidFill>
                  <a:srgbClr val="12455E"/>
                </a:solidFill>
                <a:latin typeface="Aptos"/>
                <a:ea typeface="Aptos"/>
                <a:cs typeface="Aptos"/>
              </a:defRPr>
            </a:lvl2pPr>
            <a:lvl3pPr algn="l">
              <a:defRPr sz="2100" b="1" i="0">
                <a:solidFill>
                  <a:srgbClr val="12455E"/>
                </a:solidFill>
                <a:latin typeface="Aptos"/>
                <a:ea typeface="Aptos"/>
                <a:cs typeface="Aptos"/>
              </a:defRPr>
            </a:lvl3pPr>
            <a:lvl4pPr algn="l">
              <a:defRPr sz="2100" b="1" i="0">
                <a:solidFill>
                  <a:srgbClr val="12455E"/>
                </a:solidFill>
                <a:latin typeface="Aptos"/>
                <a:ea typeface="Aptos"/>
                <a:cs typeface="Aptos"/>
              </a:defRPr>
            </a:lvl4pPr>
            <a:lvl5pPr algn="l">
              <a:defRPr sz="2100" b="1" i="0">
                <a:solidFill>
                  <a:srgbClr val="12455E"/>
                </a:solidFill>
                <a:latin typeface="Aptos"/>
                <a:ea typeface="Aptos"/>
                <a:cs typeface="Aptos"/>
              </a:defRPr>
            </a:lvl5pPr>
            <a:lvl6pPr algn="l">
              <a:defRPr sz="2100" b="1" i="0">
                <a:solidFill>
                  <a:srgbClr val="12455E"/>
                </a:solidFill>
                <a:latin typeface="Aptos"/>
                <a:ea typeface="Aptos"/>
                <a:cs typeface="Aptos"/>
              </a:defRPr>
            </a:lvl6pPr>
            <a:lvl7pPr algn="l">
              <a:defRPr sz="2100" b="1" i="0">
                <a:solidFill>
                  <a:srgbClr val="12455E"/>
                </a:solidFill>
                <a:latin typeface="Aptos"/>
                <a:ea typeface="Aptos"/>
                <a:cs typeface="Aptos"/>
              </a:defRPr>
            </a:lvl7pPr>
            <a:lvl8pPr algn="l">
              <a:defRPr sz="2100" b="1" i="0">
                <a:solidFill>
                  <a:srgbClr val="12455E"/>
                </a:solidFill>
                <a:latin typeface="Aptos"/>
                <a:ea typeface="Aptos"/>
                <a:cs typeface="Aptos"/>
              </a:defRPr>
            </a:lvl8pPr>
            <a:lvl9pPr algn="l">
              <a:defRPr sz="2100" b="1" i="0">
                <a:solidFill>
                  <a:srgbClr val="12455E"/>
                </a:solidFill>
                <a:latin typeface="Aptos"/>
                <a:ea typeface="Aptos"/>
                <a:cs typeface="Aptos"/>
              </a:defRPr>
            </a:lvl9pPr>
          </a:lstStyle>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MLB’s 2025 ratio: 1.81—not “81% unfair.”</a:t>
            </a:r>
          </a:p>
        </p:txBody>
      </p:sp>
      <p:sp>
        <p:nvSpPr>
          <p:cNvPr id="5" name="">
            <a:extLst xmlns:a="http://schemas.openxmlformats.org/drawingml/2006/main">
              <a:ext uri="{FF2B5EF4-FFF2-40B4-BE49-F238E27FC236}">
                <a16:creationId xmlns:a16="http://schemas.microsoft.com/office/drawing/2014/main" id="{9B6C333A-5C71-49ED-8D00-38A41294E99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C95FF83D-76DB-4B17-9C98-E1291512160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Reading The Standings Without Being Misled</a:t>
            </a:r>
          </a:p>
        </p:txBody>
      </p:sp>
      <p:sp>
        <p:nvSpPr>
          <p:cNvPr id="7" name="text-6">
            <a:extLst xmlns:a="http://schemas.openxmlformats.org/drawingml/2006/main">
              <a:ext uri="{FF2B5EF4-FFF2-40B4-BE49-F238E27FC236}">
                <a16:creationId xmlns:a16="http://schemas.microsoft.com/office/drawing/2014/main" id="{1E62EB3E-0B58-465E-AD8D-C0305912AAE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a:t>
            </a:r>
          </a:p>
        </p:txBody>
      </p:sp>
    </p:spTree>
    <p:extLst>
      <p:ext uri="{BB962C8B-B14F-4D97-AF65-F5344CB8AC3E}">
        <p14:creationId xmlns:p14="http://schemas.microsoft.com/office/powerpoint/2010/main" val="23733060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82DF0F54-B901-46ED-AC94-C711056DB2B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1E723CC7-2F74-44D7-86EA-CFF1EC9C580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Historical regular-season comparisons</a:t>
            </a:r>
          </a:p>
        </p:txBody>
      </p:sp>
      <p:graphicFrame>
        <p:nvGraphicFramePr>
          <p:cNvPr id="3" name="">
            <a:extLst xmlns:a="http://schemas.openxmlformats.org/drawingml/2006/main">
              <a:ext uri="{FF2B5EF4-FFF2-40B4-BE49-F238E27FC236}">
                <a16:creationId xmlns:a16="http://schemas.microsoft.com/office/drawing/2014/main" id="{5EDD3F43-3C82-4392-BD16-8A17B1DAC1A6}"/>
              </a:ext>
            </a:extLst>
          </p:cNvPr>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1409700"/>
                <a:gridCol w="3133725"/>
                <a:gridCol w="3133725"/>
                <a:gridCol w="3143250"/>
              </a:tblGrid>
              <a:tr h="492125">
                <a:tc>
                  <a:txBody>
                    <a:bodyPr lIns="142875" tIns="95250" rIns="142875" bIns="95250">
                      <a:noAutofit/>
                    </a:bodyPr>
                    <a:lstStyle/>
                    <a:p>
                      <a:r>
                        <a:rPr sz="1800" b="1">
                          <a:solidFill>
                            <a:srgbClr val="FFFFFF"/>
                          </a:solidFill>
                          <a:latin typeface="Aptos"/>
                          <a:ea typeface="Aptos"/>
                          <a:cs typeface="Aptos"/>
                        </a:rPr>
                        <a:t>Season year</a:t>
                      </a:r>
                    </a:p>
                  </a:txBody>
                  <a:tcPr marL="91440" marR="91440" marT="45720" marB="45720" anchor="ctr">
                    <a:lnL w="9525">
                      <a:solidFill>
                        <a:srgbClr val="CBD4DA"/>
                      </a:solidFill>
                      <a:prstDash val="solid"/>
                    </a:lnL>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1800" b="1">
                          <a:solidFill>
                            <a:srgbClr val="FFFFFF"/>
                          </a:solidFill>
                          <a:latin typeface="Aptos"/>
                          <a:ea typeface="Aptos"/>
                          <a:cs typeface="Aptos"/>
                        </a:rPr>
                        <a:t>NFL</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1800" b="1">
                          <a:solidFill>
                            <a:srgbClr val="FFFFFF"/>
                          </a:solidFill>
                          <a:latin typeface="Aptos"/>
                          <a:ea typeface="Aptos"/>
                          <a:cs typeface="Aptos"/>
                        </a:rPr>
                        <a:t>NBA</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1800" b="1">
                          <a:solidFill>
                            <a:srgbClr val="FFFFFF"/>
                          </a:solidFill>
                          <a:latin typeface="Aptos"/>
                          <a:ea typeface="Aptos"/>
                          <a:cs typeface="Aptos"/>
                        </a:rPr>
                        <a:t>MLB</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r>
              <a:tr h="492125">
                <a:tc>
                  <a:txBody>
                    <a:bodyPr lIns="142875" tIns="95250" rIns="142875" bIns="95250">
                      <a:noAutofit/>
                    </a:bodyPr>
                    <a:lstStyle/>
                    <a:p>
                      <a:r>
                        <a:rPr sz="1800" b="0">
                          <a:solidFill>
                            <a:srgbClr val="1D2A33"/>
                          </a:solidFill>
                          <a:latin typeface="Aptos"/>
                          <a:ea typeface="Aptos"/>
                          <a:cs typeface="Aptos"/>
                        </a:rPr>
                        <a:t>1980</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1800" b="0">
                          <a:solidFill>
                            <a:srgbClr val="1D2A33"/>
                          </a:solidFill>
                          <a:latin typeface="Aptos"/>
                          <a:ea typeface="Aptos"/>
                          <a:cs typeface="Aptos"/>
                        </a:rPr>
                        <a:t>.1836 / .1250 / 1.47</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1800" b="0">
                          <a:solidFill>
                            <a:srgbClr val="1D2A33"/>
                          </a:solidFill>
                          <a:latin typeface="Aptos"/>
                          <a:ea typeface="Aptos"/>
                          <a:cs typeface="Aptos"/>
                        </a:rPr>
                        <a:t>.1486 / .0552 / 2.69</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1800" b="0">
                          <a:solidFill>
                            <a:srgbClr val="1D2A33"/>
                          </a:solidFill>
                          <a:latin typeface="Aptos"/>
                          <a:ea typeface="Aptos"/>
                          <a:cs typeface="Aptos"/>
                        </a:rPr>
                        <a:t>.0697 / .0393 / 1.77</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r h="492125">
                <a:tc>
                  <a:txBody>
                    <a:bodyPr lIns="142875" tIns="95250" rIns="142875" bIns="95250">
                      <a:noAutofit/>
                    </a:bodyPr>
                    <a:lstStyle/>
                    <a:p>
                      <a:r>
                        <a:rPr sz="1800" b="0">
                          <a:solidFill>
                            <a:srgbClr val="1D2A33"/>
                          </a:solidFill>
                          <a:latin typeface="Aptos"/>
                          <a:ea typeface="Aptos"/>
                          <a:cs typeface="Aptos"/>
                        </a:rPr>
                        <a:t>1990</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1800" b="0">
                          <a:solidFill>
                            <a:srgbClr val="1D2A33"/>
                          </a:solidFill>
                          <a:latin typeface="Aptos"/>
                          <a:ea typeface="Aptos"/>
                          <a:cs typeface="Aptos"/>
                        </a:rPr>
                        <a:t>.1990 / .1250 / 1.59</a:t>
                      </a:r>
                    </a:p>
                  </a:txBody>
                  <a:tcPr marL="91440" marR="91440" marT="45720" marB="45720" anchor="ctr">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1800" b="0">
                          <a:solidFill>
                            <a:srgbClr val="1D2A33"/>
                          </a:solidFill>
                          <a:latin typeface="Aptos"/>
                          <a:ea typeface="Aptos"/>
                          <a:cs typeface="Aptos"/>
                        </a:rPr>
                        <a:t>.1707 / .0552 / 3.09</a:t>
                      </a:r>
                    </a:p>
                  </a:txBody>
                  <a:tcPr marL="91440" marR="91440" marT="45720" marB="45720" anchor="ctr">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1800" b="0">
                          <a:solidFill>
                            <a:srgbClr val="1D2A33"/>
                          </a:solidFill>
                          <a:latin typeface="Aptos"/>
                          <a:ea typeface="Aptos"/>
                          <a:cs typeface="Aptos"/>
                        </a:rPr>
                        <a:t>.0548 / .0393 / 1.39</a:t>
                      </a:r>
                    </a:p>
                  </a:txBody>
                  <a:tcPr marL="91440" marR="91440" marT="45720" marB="45720" anchor="ctr">
                    <a:lnR w="9525">
                      <a:solidFill>
                        <a:srgbClr val="CBD4DA"/>
                      </a:solidFill>
                      <a:prstDash val="solid"/>
                    </a:lnR>
                    <a:lnB w="9525">
                      <a:solidFill>
                        <a:srgbClr val="CBD4DA"/>
                      </a:solidFill>
                      <a:prstDash val="solid"/>
                    </a:lnB>
                    <a:solidFill>
                      <a:srgbClr val="FFFFFF"/>
                    </a:solidFill>
                  </a:tcPr>
                </a:tc>
              </a:tr>
              <a:tr h="492125">
                <a:tc>
                  <a:txBody>
                    <a:bodyPr lIns="142875" tIns="95250" rIns="142875" bIns="95250">
                      <a:noAutofit/>
                    </a:bodyPr>
                    <a:lstStyle/>
                    <a:p>
                      <a:r>
                        <a:rPr sz="1800" b="0">
                          <a:solidFill>
                            <a:srgbClr val="1D2A33"/>
                          </a:solidFill>
                          <a:latin typeface="Aptos"/>
                          <a:ea typeface="Aptos"/>
                          <a:cs typeface="Aptos"/>
                        </a:rPr>
                        <a:t>2000</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1800" b="0">
                          <a:solidFill>
                            <a:srgbClr val="1D2A33"/>
                          </a:solidFill>
                          <a:latin typeface="Aptos"/>
                          <a:ea typeface="Aptos"/>
                          <a:cs typeface="Aptos"/>
                        </a:rPr>
                        <a:t>.1938 / .1250 / 1.55</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1800" b="0">
                          <a:solidFill>
                            <a:srgbClr val="1D2A33"/>
                          </a:solidFill>
                          <a:latin typeface="Aptos"/>
                          <a:ea typeface="Aptos"/>
                          <a:cs typeface="Aptos"/>
                        </a:rPr>
                        <a:t>.1581 / .0552 / 2.86</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1800" b="0">
                          <a:solidFill>
                            <a:srgbClr val="1D2A33"/>
                          </a:solidFill>
                          <a:latin typeface="Aptos"/>
                          <a:ea typeface="Aptos"/>
                          <a:cs typeface="Aptos"/>
                        </a:rPr>
                        <a:t>.0607 / .0393 / 1.54</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r h="492125">
                <a:tc>
                  <a:txBody>
                    <a:bodyPr lIns="142875" tIns="95250" rIns="142875" bIns="95250">
                      <a:noAutofit/>
                    </a:bodyPr>
                    <a:lstStyle/>
                    <a:p>
                      <a:r>
                        <a:rPr sz="1800" b="0">
                          <a:solidFill>
                            <a:srgbClr val="1D2A33"/>
                          </a:solidFill>
                          <a:latin typeface="Aptos"/>
                          <a:ea typeface="Aptos"/>
                          <a:cs typeface="Aptos"/>
                        </a:rPr>
                        <a:t>2010</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1800" b="0">
                          <a:solidFill>
                            <a:srgbClr val="1D2A33"/>
                          </a:solidFill>
                          <a:latin typeface="Aptos"/>
                          <a:ea typeface="Aptos"/>
                          <a:cs typeface="Aptos"/>
                        </a:rPr>
                        <a:t>.1842 / .1250 / 1.47</a:t>
                      </a:r>
                    </a:p>
                  </a:txBody>
                  <a:tcPr marL="91440" marR="91440" marT="45720" marB="45720" anchor="ctr">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1800" b="0">
                          <a:solidFill>
                            <a:srgbClr val="1D2A33"/>
                          </a:solidFill>
                          <a:latin typeface="Aptos"/>
                          <a:ea typeface="Aptos"/>
                          <a:cs typeface="Aptos"/>
                        </a:rPr>
                        <a:t>.1602 / .0552 / 2.90</a:t>
                      </a:r>
                    </a:p>
                  </a:txBody>
                  <a:tcPr marL="91440" marR="91440" marT="45720" marB="45720" anchor="ctr">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1800" b="0">
                          <a:solidFill>
                            <a:srgbClr val="1D2A33"/>
                          </a:solidFill>
                          <a:latin typeface="Aptos"/>
                          <a:ea typeface="Aptos"/>
                          <a:cs typeface="Aptos"/>
                        </a:rPr>
                        <a:t>.0668 / .0393 / 1.70</a:t>
                      </a:r>
                    </a:p>
                  </a:txBody>
                  <a:tcPr marL="91440" marR="91440" marT="45720" marB="45720" anchor="ctr">
                    <a:lnR w="9525">
                      <a:solidFill>
                        <a:srgbClr val="CBD4DA"/>
                      </a:solidFill>
                      <a:prstDash val="solid"/>
                    </a:lnR>
                    <a:lnB w="9525">
                      <a:solidFill>
                        <a:srgbClr val="CBD4DA"/>
                      </a:solidFill>
                      <a:prstDash val="solid"/>
                    </a:lnB>
                    <a:solidFill>
                      <a:srgbClr val="FFFFFF"/>
                    </a:solidFill>
                  </a:tcPr>
                </a:tc>
              </a:tr>
              <a:tr h="492125">
                <a:tc>
                  <a:txBody>
                    <a:bodyPr lIns="142875" tIns="95250" rIns="142875" bIns="95250">
                      <a:noAutofit/>
                    </a:bodyPr>
                    <a:lstStyle/>
                    <a:p>
                      <a:r>
                        <a:rPr sz="1800" b="0">
                          <a:solidFill>
                            <a:srgbClr val="1D2A33"/>
                          </a:solidFill>
                          <a:latin typeface="Aptos"/>
                          <a:ea typeface="Aptos"/>
                          <a:cs typeface="Aptos"/>
                        </a:rPr>
                        <a:t>2025</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1800" b="0">
                          <a:solidFill>
                            <a:srgbClr val="1D2A33"/>
                          </a:solidFill>
                          <a:latin typeface="Aptos"/>
                          <a:ea typeface="Aptos"/>
                          <a:cs typeface="Aptos"/>
                        </a:rPr>
                        <a:t>.2004 / .1213 / 1.65</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1800" b="0">
                          <a:solidFill>
                            <a:srgbClr val="1D2A33"/>
                          </a:solidFill>
                          <a:latin typeface="Aptos"/>
                          <a:ea typeface="Aptos"/>
                          <a:cs typeface="Aptos"/>
                        </a:rPr>
                        <a:t>.1601 / .0552 / 2.90</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1800" b="0">
                          <a:solidFill>
                            <a:srgbClr val="1D2A33"/>
                          </a:solidFill>
                          <a:latin typeface="Aptos"/>
                          <a:ea typeface="Aptos"/>
                          <a:cs typeface="Aptos"/>
                        </a:rPr>
                        <a:t>.0710 / .0393 / 1.81</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5FA9DF21-8573-4564-99FE-0E3D8D503717}"/>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i="0">
                <a:solidFill>
                  <a:srgbClr val="12455E"/>
                </a:solidFill>
                <a:latin typeface="Aptos"/>
                <a:ea typeface="Aptos"/>
                <a:cs typeface="Aptos"/>
              </a:defRPr>
            </a:defPPr>
            <a:lvl1pPr algn="l">
              <a:defRPr sz="2250" b="0" i="0">
                <a:solidFill>
                  <a:srgbClr val="12455E"/>
                </a:solidFill>
                <a:latin typeface="Aptos"/>
                <a:ea typeface="Aptos"/>
                <a:cs typeface="Aptos"/>
              </a:defRPr>
            </a:lvl1pPr>
            <a:lvl2pPr algn="l">
              <a:defRPr sz="2250" b="0" i="0">
                <a:solidFill>
                  <a:srgbClr val="12455E"/>
                </a:solidFill>
                <a:latin typeface="Aptos"/>
                <a:ea typeface="Aptos"/>
                <a:cs typeface="Aptos"/>
              </a:defRPr>
            </a:lvl2pPr>
            <a:lvl3pPr algn="l">
              <a:defRPr sz="2250" b="0" i="0">
                <a:solidFill>
                  <a:srgbClr val="12455E"/>
                </a:solidFill>
                <a:latin typeface="Aptos"/>
                <a:ea typeface="Aptos"/>
                <a:cs typeface="Aptos"/>
              </a:defRPr>
            </a:lvl3pPr>
            <a:lvl4pPr algn="l">
              <a:defRPr sz="2250" b="0" i="0">
                <a:solidFill>
                  <a:srgbClr val="12455E"/>
                </a:solidFill>
                <a:latin typeface="Aptos"/>
                <a:ea typeface="Aptos"/>
                <a:cs typeface="Aptos"/>
              </a:defRPr>
            </a:lvl4pPr>
            <a:lvl5pPr algn="l">
              <a:defRPr sz="2250" b="0" i="0">
                <a:solidFill>
                  <a:srgbClr val="12455E"/>
                </a:solidFill>
                <a:latin typeface="Aptos"/>
                <a:ea typeface="Aptos"/>
                <a:cs typeface="Aptos"/>
              </a:defRPr>
            </a:lvl5pPr>
            <a:lvl6pPr algn="l">
              <a:defRPr sz="2250" b="0" i="0">
                <a:solidFill>
                  <a:srgbClr val="12455E"/>
                </a:solidFill>
                <a:latin typeface="Aptos"/>
                <a:ea typeface="Aptos"/>
                <a:cs typeface="Aptos"/>
              </a:defRPr>
            </a:lvl6pPr>
            <a:lvl7pPr algn="l">
              <a:defRPr sz="2250" b="0" i="0">
                <a:solidFill>
                  <a:srgbClr val="12455E"/>
                </a:solidFill>
                <a:latin typeface="Aptos"/>
                <a:ea typeface="Aptos"/>
                <a:cs typeface="Aptos"/>
              </a:defRPr>
            </a:lvl7pPr>
            <a:lvl8pPr algn="l">
              <a:defRPr sz="2250" b="0" i="0">
                <a:solidFill>
                  <a:srgbClr val="12455E"/>
                </a:solidFill>
                <a:latin typeface="Aptos"/>
                <a:ea typeface="Aptos"/>
                <a:cs typeface="Aptos"/>
              </a:defRPr>
            </a:lvl8pPr>
            <a:lvl9pPr algn="l">
              <a:defRPr sz="2250" b="0" i="0">
                <a:solidFill>
                  <a:srgbClr val="12455E"/>
                </a:solidFill>
                <a:latin typeface="Aptos"/>
                <a:ea typeface="Aptos"/>
                <a:cs typeface="Aptos"/>
              </a:defRPr>
            </a:lvl9pPr>
          </a:lstStyle>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Each entry: actual SD / reference SD / ratio.</a:t>
            </a:r>
          </a:p>
        </p:txBody>
      </p:sp>
      <p:sp>
        <p:nvSpPr>
          <p:cNvPr id="5" name="">
            <a:extLst xmlns:a="http://schemas.openxmlformats.org/drawingml/2006/main">
              <a:ext uri="{FF2B5EF4-FFF2-40B4-BE49-F238E27FC236}">
                <a16:creationId xmlns:a16="http://schemas.microsoft.com/office/drawing/2014/main" id="{AD91DA67-9CA5-44F2-ABD3-999EECCD7E8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EAFC86C-B176-4A79-BC85-EB392168252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Reading The Standings Without Being Misled</a:t>
            </a:r>
          </a:p>
        </p:txBody>
      </p:sp>
      <p:sp>
        <p:nvSpPr>
          <p:cNvPr id="7" name="text-5">
            <a:extLst xmlns:a="http://schemas.openxmlformats.org/drawingml/2006/main">
              <a:ext uri="{FF2B5EF4-FFF2-40B4-BE49-F238E27FC236}">
                <a16:creationId xmlns:a16="http://schemas.microsoft.com/office/drawing/2014/main" id="{B681FE0C-F84E-4BC6-A68E-BF60B89A5BD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a:t>
            </a:r>
          </a:p>
        </p:txBody>
      </p:sp>
    </p:spTree>
    <p:extLst>
      <p:ext uri="{BB962C8B-B14F-4D97-AF65-F5344CB8AC3E}">
        <p14:creationId xmlns:p14="http://schemas.microsoft.com/office/powerpoint/2010/main" val="146962620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59E282D-90B5-487E-A85C-AE4871FDD87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1516EAD5-1ADA-4031-9753-F0CF4C53107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Did the rule help—or did unusual luck fade?</a:t>
            </a:r>
          </a:p>
        </p:txBody>
      </p:sp>
      <p:sp>
        <p:nvSpPr>
          <p:cNvPr id="3" name="text-2">
            <a:extLst xmlns:a="http://schemas.openxmlformats.org/drawingml/2006/main">
              <a:ext uri="{FF2B5EF4-FFF2-40B4-BE49-F238E27FC236}">
                <a16:creationId xmlns:a16="http://schemas.microsoft.com/office/drawing/2014/main" id="{62E81D94-F643-476A-A476-99CDE90C312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Follow the same teams through time to measure persistence.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exceptional record can combine skill with unusually good luck.</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If luck does not repeat, performance can move toward the mean without a policy change.</a:t>
            </a:r>
          </a:p>
        </p:txBody>
      </p:sp>
      <p:sp>
        <p:nvSpPr>
          <p:cNvPr id="4" name="">
            <a:extLst xmlns:a="http://schemas.openxmlformats.org/drawingml/2006/main">
              <a:ext uri="{FF2B5EF4-FFF2-40B4-BE49-F238E27FC236}">
                <a16:creationId xmlns:a16="http://schemas.microsoft.com/office/drawing/2014/main" id="{7C0A30CD-4AF1-4EB6-A0F6-D936F8D459E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230E8C3-AA6A-4423-A671-FBF03E699F6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Reading The Standings Without Being Misled</a:t>
            </a:r>
          </a:p>
        </p:txBody>
      </p:sp>
      <p:sp>
        <p:nvSpPr>
          <p:cNvPr id="6" name="text-5">
            <a:extLst xmlns:a="http://schemas.openxmlformats.org/drawingml/2006/main">
              <a:ext uri="{FF2B5EF4-FFF2-40B4-BE49-F238E27FC236}">
                <a16:creationId xmlns:a16="http://schemas.microsoft.com/office/drawing/2014/main" id="{3B31445B-4EA8-4ACF-96DC-4C3D2B745F1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10</a:t>
            </a:r>
          </a:p>
        </p:txBody>
      </p:sp>
    </p:spTree>
    <p:extLst>
      <p:ext uri="{BB962C8B-B14F-4D97-AF65-F5344CB8AC3E}">
        <p14:creationId xmlns:p14="http://schemas.microsoft.com/office/powerpoint/2010/main" val="179634365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A30979C-41C5-4979-9297-A11D7351B09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18937202-E23A-4622-B1B0-9C44FB5EBA5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Counting winners and measuring concentration</a:t>
            </a:r>
          </a:p>
        </p:txBody>
      </p:sp>
      <p:sp>
        <p:nvSpPr>
          <p:cNvPr id="3" name="text-2">
            <a:extLst xmlns:a="http://schemas.openxmlformats.org/drawingml/2006/main">
              <a:ext uri="{FF2B5EF4-FFF2-40B4-BE49-F238E27FC236}">
                <a16:creationId xmlns:a16="http://schemas.microsoft.com/office/drawing/2014/main" id="{36D916DA-1B4E-4979-960B-4E667E3A63A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A count of different champions ignores how the remaining titles are divided.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Herfindahl–Hirschman Index (HHI) gives more weight to franchises with large title shares.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 a ten-title window, ten different winners produce .10; one winner of all ten produces 1.00.</a:t>
            </a:r>
          </a:p>
        </p:txBody>
      </p:sp>
      <p:sp>
        <p:nvSpPr>
          <p:cNvPr id="4" name="">
            <a:extLst xmlns:a="http://schemas.openxmlformats.org/drawingml/2006/main">
              <a:ext uri="{FF2B5EF4-FFF2-40B4-BE49-F238E27FC236}">
                <a16:creationId xmlns:a16="http://schemas.microsoft.com/office/drawing/2014/main" id="{210427A5-6FF2-4611-8258-20FC1C37373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297CD70-D83C-480A-9C01-28C859CFC42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Wins The Championships?</a:t>
            </a:r>
          </a:p>
        </p:txBody>
      </p:sp>
      <p:sp>
        <p:nvSpPr>
          <p:cNvPr id="6" name="text-5">
            <a:extLst xmlns:a="http://schemas.openxmlformats.org/drawingml/2006/main">
              <a:ext uri="{FF2B5EF4-FFF2-40B4-BE49-F238E27FC236}">
                <a16:creationId xmlns:a16="http://schemas.microsoft.com/office/drawing/2014/main" id="{92F703AE-2BFA-455A-B4A2-E799D42BC58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11</a:t>
            </a:r>
          </a:p>
        </p:txBody>
      </p:sp>
    </p:spTree>
    <p:extLst>
      <p:ext uri="{BB962C8B-B14F-4D97-AF65-F5344CB8AC3E}">
        <p14:creationId xmlns:p14="http://schemas.microsoft.com/office/powerpoint/2010/main" val="179945745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560F7AB0-F250-4256-9B5F-25BBD6449EC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91EF51DE-0099-415E-8A74-A511895AF9C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Ten championships, three different comparisons</a:t>
            </a:r>
          </a:p>
        </p:txBody>
      </p:sp>
      <p:graphicFrame>
        <p:nvGraphicFramePr>
          <p:cNvPr id="3" name="">
            <a:extLst xmlns:a="http://schemas.openxmlformats.org/drawingml/2006/main">
              <a:ext uri="{FF2B5EF4-FFF2-40B4-BE49-F238E27FC236}">
                <a16:creationId xmlns:a16="http://schemas.microsoft.com/office/drawing/2014/main" id="{F7705110-AFDA-44B9-B147-439AE802690A}"/>
              </a:ext>
            </a:extLst>
          </p:cNvPr>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1666875"/>
                <a:gridCol w="3952875"/>
                <a:gridCol w="2571750"/>
                <a:gridCol w="2628900"/>
              </a:tblGrid>
              <a:tr h="738188">
                <a:tc>
                  <a:txBody>
                    <a:bodyPr lIns="142875" tIns="95250" rIns="142875" bIns="95250">
                      <a:noAutofit/>
                    </a:bodyPr>
                    <a:lstStyle/>
                    <a:p>
                      <a:r>
                        <a:rPr sz="2025" b="1">
                          <a:solidFill>
                            <a:srgbClr val="FFFFFF"/>
                          </a:solidFill>
                          <a:latin typeface="Aptos"/>
                          <a:ea typeface="Aptos"/>
                          <a:cs typeface="Aptos"/>
                        </a:rPr>
                        <a:t>League</a:t>
                      </a:r>
                    </a:p>
                  </a:txBody>
                  <a:tcPr marL="91440" marR="91440" marT="45720" marB="45720" anchor="ctr">
                    <a:lnL w="9525">
                      <a:solidFill>
                        <a:srgbClr val="CBD4DA"/>
                      </a:solidFill>
                      <a:prstDash val="solid"/>
                    </a:lnL>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2025" b="1">
                          <a:solidFill>
                            <a:srgbClr val="FFFFFF"/>
                          </a:solidFill>
                          <a:latin typeface="Aptos"/>
                          <a:ea typeface="Aptos"/>
                          <a:cs typeface="Aptos"/>
                        </a:rPr>
                        <a:t>Different champions in ten titles</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2025" b="1">
                          <a:solidFill>
                            <a:srgbClr val="FFFFFF"/>
                          </a:solidFill>
                          <a:latin typeface="Aptos"/>
                          <a:ea typeface="Aptos"/>
                          <a:cs typeface="Aptos"/>
                        </a:rPr>
                        <a:t>Largest title share</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2025" b="1">
                          <a:solidFill>
                            <a:srgbClr val="FFFFFF"/>
                          </a:solidFill>
                          <a:latin typeface="Aptos"/>
                          <a:ea typeface="Aptos"/>
                          <a:cs typeface="Aptos"/>
                        </a:rPr>
                        <a:t>Championship HHI</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MLB</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7</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30%</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.18</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NFL</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2025" b="0">
                          <a:solidFill>
                            <a:srgbClr val="1D2A33"/>
                          </a:solidFill>
                          <a:latin typeface="Aptos"/>
                          <a:ea typeface="Aptos"/>
                          <a:cs typeface="Aptos"/>
                        </a:rPr>
                        <a:t>6</a:t>
                      </a:r>
                    </a:p>
                  </a:txBody>
                  <a:tcPr marL="91440" marR="91440" marT="45720" marB="45720" anchor="ctr">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2025" b="0">
                          <a:solidFill>
                            <a:srgbClr val="1D2A33"/>
                          </a:solidFill>
                          <a:latin typeface="Aptos"/>
                          <a:ea typeface="Aptos"/>
                          <a:cs typeface="Aptos"/>
                        </a:rPr>
                        <a:t>30%</a:t>
                      </a:r>
                    </a:p>
                  </a:txBody>
                  <a:tcPr marL="91440" marR="91440" marT="45720" marB="45720" anchor="ctr">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2025" b="0">
                          <a:solidFill>
                            <a:srgbClr val="1D2A33"/>
                          </a:solidFill>
                          <a:latin typeface="Aptos"/>
                          <a:ea typeface="Aptos"/>
                          <a:cs typeface="Aptos"/>
                        </a:rPr>
                        <a:t>.20</a:t>
                      </a:r>
                    </a:p>
                  </a:txBody>
                  <a:tcPr marL="91440" marR="91440" marT="45720" marB="45720" anchor="ctr">
                    <a:lnR w="9525">
                      <a:solidFill>
                        <a:srgbClr val="CBD4DA"/>
                      </a:solidFill>
                      <a:prstDash val="solid"/>
                    </a:lnR>
                    <a:lnB w="9525">
                      <a:solidFill>
                        <a:srgbClr val="CBD4DA"/>
                      </a:solidFill>
                      <a:prstDash val="solid"/>
                    </a:lnB>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NBA</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8</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30%</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.16</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62D4663D-6F9F-4FF8-B9E7-5DE230C4B8AE}"/>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i="0">
                <a:solidFill>
                  <a:srgbClr val="12455E"/>
                </a:solidFill>
                <a:latin typeface="Aptos"/>
                <a:ea typeface="Aptos"/>
                <a:cs typeface="Aptos"/>
              </a:defRPr>
            </a:defPPr>
            <a:lvl1pPr algn="l">
              <a:defRPr sz="2250" b="0" i="0">
                <a:solidFill>
                  <a:srgbClr val="12455E"/>
                </a:solidFill>
                <a:latin typeface="Aptos"/>
                <a:ea typeface="Aptos"/>
                <a:cs typeface="Aptos"/>
              </a:defRPr>
            </a:lvl1pPr>
            <a:lvl2pPr algn="l">
              <a:defRPr sz="2250" b="0" i="0">
                <a:solidFill>
                  <a:srgbClr val="12455E"/>
                </a:solidFill>
                <a:latin typeface="Aptos"/>
                <a:ea typeface="Aptos"/>
                <a:cs typeface="Aptos"/>
              </a:defRPr>
            </a:lvl2pPr>
            <a:lvl3pPr algn="l">
              <a:defRPr sz="2250" b="0" i="0">
                <a:solidFill>
                  <a:srgbClr val="12455E"/>
                </a:solidFill>
                <a:latin typeface="Aptos"/>
                <a:ea typeface="Aptos"/>
                <a:cs typeface="Aptos"/>
              </a:defRPr>
            </a:lvl3pPr>
            <a:lvl4pPr algn="l">
              <a:defRPr sz="2250" b="0" i="0">
                <a:solidFill>
                  <a:srgbClr val="12455E"/>
                </a:solidFill>
                <a:latin typeface="Aptos"/>
                <a:ea typeface="Aptos"/>
                <a:cs typeface="Aptos"/>
              </a:defRPr>
            </a:lvl4pPr>
            <a:lvl5pPr algn="l">
              <a:defRPr sz="2250" b="0" i="0">
                <a:solidFill>
                  <a:srgbClr val="12455E"/>
                </a:solidFill>
                <a:latin typeface="Aptos"/>
                <a:ea typeface="Aptos"/>
                <a:cs typeface="Aptos"/>
              </a:defRPr>
            </a:lvl5pPr>
            <a:lvl6pPr algn="l">
              <a:defRPr sz="2250" b="0" i="0">
                <a:solidFill>
                  <a:srgbClr val="12455E"/>
                </a:solidFill>
                <a:latin typeface="Aptos"/>
                <a:ea typeface="Aptos"/>
                <a:cs typeface="Aptos"/>
              </a:defRPr>
            </a:lvl6pPr>
            <a:lvl7pPr algn="l">
              <a:defRPr sz="2250" b="0" i="0">
                <a:solidFill>
                  <a:srgbClr val="12455E"/>
                </a:solidFill>
                <a:latin typeface="Aptos"/>
                <a:ea typeface="Aptos"/>
                <a:cs typeface="Aptos"/>
              </a:defRPr>
            </a:lvl7pPr>
            <a:lvl8pPr algn="l">
              <a:defRPr sz="2250" b="0" i="0">
                <a:solidFill>
                  <a:srgbClr val="12455E"/>
                </a:solidFill>
                <a:latin typeface="Aptos"/>
                <a:ea typeface="Aptos"/>
                <a:cs typeface="Aptos"/>
              </a:defRPr>
            </a:lvl8pPr>
            <a:lvl9pPr algn="l">
              <a:defRPr sz="2250" b="0" i="0">
                <a:solidFill>
                  <a:srgbClr val="12455E"/>
                </a:solidFill>
                <a:latin typeface="Aptos"/>
                <a:ea typeface="Aptos"/>
                <a:cs typeface="Aptos"/>
              </a:defRPr>
            </a:lvl9pPr>
          </a:lstStyle>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This describes title outcomes; it does not identify the effect of a salary cap.</a:t>
            </a:r>
          </a:p>
        </p:txBody>
      </p:sp>
      <p:sp>
        <p:nvSpPr>
          <p:cNvPr id="5" name="">
            <a:extLst xmlns:a="http://schemas.openxmlformats.org/drawingml/2006/main">
              <a:ext uri="{FF2B5EF4-FFF2-40B4-BE49-F238E27FC236}">
                <a16:creationId xmlns:a16="http://schemas.microsoft.com/office/drawing/2014/main" id="{586863B3-7D2E-4F2A-8B26-11DE5E23E6E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49FD398D-E039-4001-8C8F-54B04DFB2D9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Wins The Championships?</a:t>
            </a:r>
          </a:p>
        </p:txBody>
      </p:sp>
      <p:sp>
        <p:nvSpPr>
          <p:cNvPr id="7" name="text-5">
            <a:extLst xmlns:a="http://schemas.openxmlformats.org/drawingml/2006/main">
              <a:ext uri="{FF2B5EF4-FFF2-40B4-BE49-F238E27FC236}">
                <a16:creationId xmlns:a16="http://schemas.microsoft.com/office/drawing/2014/main" id="{8FB3A38B-9761-4AFB-A614-6E47AADD4F8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12</a:t>
            </a:r>
          </a:p>
        </p:txBody>
      </p:sp>
    </p:spTree>
    <p:extLst>
      <p:ext uri="{BB962C8B-B14F-4D97-AF65-F5344CB8AC3E}">
        <p14:creationId xmlns:p14="http://schemas.microsoft.com/office/powerpoint/2010/main" val="612694601"/>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3AF5E8D-23C2-4736-8029-5BA15154339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A7574DE1-1432-4EDE-BBC7-235E3F6B789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9.2: Move the window by one year</a:t>
            </a:r>
          </a:p>
        </p:txBody>
      </p:sp>
      <p:pic>
        <p:nvPicPr>
          <p:cNvPr id="3" name="">
            <a:extLst xmlns:a="http://schemas.openxmlformats.org/drawingml/2006/main">
              <a:ext uri="{FF2B5EF4-FFF2-40B4-BE49-F238E27FC236}">
                <a16:creationId xmlns:a16="http://schemas.microsoft.com/office/drawing/2014/main" id="{F7F45BFC-439A-463F-A46A-2133A5AA413C}"/>
              </a:ext>
            </a:extLst>
          </p:cNvPr>
          <p:cNvPicPr>
            <a:picLocks xmlns:a="http://schemas.openxmlformats.org/drawingml/2006/main" noChangeAspect="1"/>
          </p:cNvPicPr>
          <p:nvPr/>
        </p:nvPicPr>
        <p:blipFill>
          <a:blip xmlns:r="http://schemas.openxmlformats.org/officeDocument/2006/relationships" xmlns:a="http://schemas.openxmlformats.org/drawingml/2006/main" r:embed="R053d6894eecb4b66"/>
          <a:stretch xmlns:a="http://schemas.openxmlformats.org/drawingml/2006/main"/>
        </p:blipFill>
        <p:spPr>
          <a:xfrm xmlns:a="http://schemas.openxmlformats.org/drawingml/2006/main">
            <a:off x="3262688" y="1657350"/>
            <a:ext cx="5666625"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0D81A0F7-78AD-456B-943D-56D6583D159A}"/>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i="0">
                <a:solidFill>
                  <a:srgbClr val="12455E"/>
                </a:solidFill>
                <a:latin typeface="Aptos"/>
                <a:ea typeface="Aptos"/>
                <a:cs typeface="Aptos"/>
              </a:defRPr>
            </a:defPPr>
            <a:lvl1pPr algn="l">
              <a:defRPr sz="1875" b="1" i="0">
                <a:solidFill>
                  <a:srgbClr val="12455E"/>
                </a:solidFill>
                <a:latin typeface="Aptos"/>
                <a:ea typeface="Aptos"/>
                <a:cs typeface="Aptos"/>
              </a:defRPr>
            </a:lvl1pPr>
            <a:lvl2pPr algn="l">
              <a:defRPr sz="1875" b="1" i="0">
                <a:solidFill>
                  <a:srgbClr val="12455E"/>
                </a:solidFill>
                <a:latin typeface="Aptos"/>
                <a:ea typeface="Aptos"/>
                <a:cs typeface="Aptos"/>
              </a:defRPr>
            </a:lvl2pPr>
            <a:lvl3pPr algn="l">
              <a:defRPr sz="1875" b="1" i="0">
                <a:solidFill>
                  <a:srgbClr val="12455E"/>
                </a:solidFill>
                <a:latin typeface="Aptos"/>
                <a:ea typeface="Aptos"/>
                <a:cs typeface="Aptos"/>
              </a:defRPr>
            </a:lvl3pPr>
            <a:lvl4pPr algn="l">
              <a:defRPr sz="1875" b="1" i="0">
                <a:solidFill>
                  <a:srgbClr val="12455E"/>
                </a:solidFill>
                <a:latin typeface="Aptos"/>
                <a:ea typeface="Aptos"/>
                <a:cs typeface="Aptos"/>
              </a:defRPr>
            </a:lvl4pPr>
            <a:lvl5pPr algn="l">
              <a:defRPr sz="1875" b="1" i="0">
                <a:solidFill>
                  <a:srgbClr val="12455E"/>
                </a:solidFill>
                <a:latin typeface="Aptos"/>
                <a:ea typeface="Aptos"/>
                <a:cs typeface="Aptos"/>
              </a:defRPr>
            </a:lvl5pPr>
            <a:lvl6pPr algn="l">
              <a:defRPr sz="1875" b="1" i="0">
                <a:solidFill>
                  <a:srgbClr val="12455E"/>
                </a:solidFill>
                <a:latin typeface="Aptos"/>
                <a:ea typeface="Aptos"/>
                <a:cs typeface="Aptos"/>
              </a:defRPr>
            </a:lvl6pPr>
            <a:lvl7pPr algn="l">
              <a:defRPr sz="1875" b="1" i="0">
                <a:solidFill>
                  <a:srgbClr val="12455E"/>
                </a:solidFill>
                <a:latin typeface="Aptos"/>
                <a:ea typeface="Aptos"/>
                <a:cs typeface="Aptos"/>
              </a:defRPr>
            </a:lvl7pPr>
            <a:lvl8pPr algn="l">
              <a:defRPr sz="1875" b="1" i="0">
                <a:solidFill>
                  <a:srgbClr val="12455E"/>
                </a:solidFill>
                <a:latin typeface="Aptos"/>
                <a:ea typeface="Aptos"/>
                <a:cs typeface="Aptos"/>
              </a:defRPr>
            </a:lvl8pPr>
            <a:lvl9pPr algn="l">
              <a:defRPr sz="1875" b="1" i="0">
                <a:solidFill>
                  <a:srgbClr val="12455E"/>
                </a:solidFill>
                <a:latin typeface="Aptos"/>
                <a:ea typeface="Aptos"/>
                <a:cs typeface="Aptos"/>
              </a:defRPr>
            </a:lvl9pPr>
          </a:lstStyle>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How does the NBA’s position change when one title enters and one leaves?</a:t>
            </a:r>
          </a:p>
        </p:txBody>
      </p:sp>
      <p:sp>
        <p:nvSpPr>
          <p:cNvPr id="5" name="">
            <a:extLst xmlns:a="http://schemas.openxmlformats.org/drawingml/2006/main">
              <a:ext uri="{FF2B5EF4-FFF2-40B4-BE49-F238E27FC236}">
                <a16:creationId xmlns:a16="http://schemas.microsoft.com/office/drawing/2014/main" id="{DD955B72-CD8E-44F1-9D8C-5AD2C172D3E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3A26642-8F07-4275-B061-352577AC9DF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Wins The Championships?</a:t>
            </a:r>
          </a:p>
        </p:txBody>
      </p:sp>
      <p:sp>
        <p:nvSpPr>
          <p:cNvPr id="7" name="text-5">
            <a:extLst xmlns:a="http://schemas.openxmlformats.org/drawingml/2006/main">
              <a:ext uri="{FF2B5EF4-FFF2-40B4-BE49-F238E27FC236}">
                <a16:creationId xmlns:a16="http://schemas.microsoft.com/office/drawing/2014/main" id="{4D06A969-4FCF-4476-AFF2-1D1A60B1F19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13</a:t>
            </a:r>
          </a:p>
        </p:txBody>
      </p:sp>
    </p:spTree>
    <p:extLst>
      <p:ext uri="{BB962C8B-B14F-4D97-AF65-F5344CB8AC3E}">
        <p14:creationId xmlns:p14="http://schemas.microsoft.com/office/powerpoint/2010/main" val="203194993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F9CD87E-5060-4138-9585-9E32D2D1BFC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ACD3435C-B2C0-435C-9F4C-32720EA44E8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Playoffs change what a title measures</a:t>
            </a:r>
          </a:p>
        </p:txBody>
      </p:sp>
      <p:sp>
        <p:nvSpPr>
          <p:cNvPr id="3" name="text-2">
            <a:extLst xmlns:a="http://schemas.openxmlformats.org/drawingml/2006/main">
              <a:ext uri="{FF2B5EF4-FFF2-40B4-BE49-F238E27FC236}">
                <a16:creationId xmlns:a16="http://schemas.microsoft.com/office/drawing/2014/main" id="{2ABC8985-D96D-44DC-802A-A6B9686684E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A longer series can help a stronger team recover from an unlucky game.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More playoff places give more clubs a championship route without equalizing regular-season strength.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Expansion may sustain races, but it can also weaken the reward for extra regular-season wins.</a:t>
            </a:r>
          </a:p>
        </p:txBody>
      </p:sp>
      <p:sp>
        <p:nvSpPr>
          <p:cNvPr id="4" name="">
            <a:extLst xmlns:a="http://schemas.openxmlformats.org/drawingml/2006/main">
              <a:ext uri="{FF2B5EF4-FFF2-40B4-BE49-F238E27FC236}">
                <a16:creationId xmlns:a16="http://schemas.microsoft.com/office/drawing/2014/main" id="{1E7A4621-114E-42A1-BE3A-DD1C9E06F68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7E60E32D-22B9-4273-9BB4-38F28B04360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Wins The Championships?</a:t>
            </a:r>
          </a:p>
        </p:txBody>
      </p:sp>
      <p:sp>
        <p:nvSpPr>
          <p:cNvPr id="6" name="text-5">
            <a:extLst xmlns:a="http://schemas.openxmlformats.org/drawingml/2006/main">
              <a:ext uri="{FF2B5EF4-FFF2-40B4-BE49-F238E27FC236}">
                <a16:creationId xmlns:a16="http://schemas.microsoft.com/office/drawing/2014/main" id="{7F11EFEE-D478-417F-88F9-E75120952EF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14</a:t>
            </a:r>
          </a:p>
        </p:txBody>
      </p:sp>
    </p:spTree>
    <p:extLst>
      <p:ext uri="{BB962C8B-B14F-4D97-AF65-F5344CB8AC3E}">
        <p14:creationId xmlns:p14="http://schemas.microsoft.com/office/powerpoint/2010/main" val="533547652"/>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E06CD94-2BFA-4B7C-B5CE-E7B8AD620DA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40D23FB2-96CE-4F91-9153-0450F7E11F2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Payroll buys opportunities, not guaranteed wins</a:t>
            </a:r>
          </a:p>
        </p:txBody>
      </p:sp>
      <p:sp>
        <p:nvSpPr>
          <p:cNvPr id="3" name="text-2">
            <a:extLst xmlns:a="http://schemas.openxmlformats.org/drawingml/2006/main">
              <a:ext uri="{FF2B5EF4-FFF2-40B4-BE49-F238E27FC236}">
                <a16:creationId xmlns:a16="http://schemas.microsoft.com/office/drawing/2014/main" id="{FF95C79E-2851-42C0-AD4D-371909FCBAB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Money can buy depth, scouting, development, and the ability to absorb mistakes.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Contracts reflect expected performance and bargaining—not just today’s playing strength.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Owner objectives and the value of another win differ across teams.</a:t>
            </a:r>
          </a:p>
        </p:txBody>
      </p:sp>
      <p:sp>
        <p:nvSpPr>
          <p:cNvPr id="4" name="">
            <a:extLst xmlns:a="http://schemas.openxmlformats.org/drawingml/2006/main">
              <a:ext uri="{FF2B5EF4-FFF2-40B4-BE49-F238E27FC236}">
                <a16:creationId xmlns:a16="http://schemas.microsoft.com/office/drawing/2014/main" id="{CAD10084-A54D-4335-A57E-8F90FED323E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B3111E7-A83A-45DD-9A73-EEDF67E01E8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Does Money Buy Competitive Advantage?</a:t>
            </a:r>
          </a:p>
        </p:txBody>
      </p:sp>
      <p:sp>
        <p:nvSpPr>
          <p:cNvPr id="6" name="text-5">
            <a:extLst xmlns:a="http://schemas.openxmlformats.org/drawingml/2006/main">
              <a:ext uri="{FF2B5EF4-FFF2-40B4-BE49-F238E27FC236}">
                <a16:creationId xmlns:a16="http://schemas.microsoft.com/office/drawing/2014/main" id="{2873B0DF-FC82-4ACC-800E-DD2C7877A61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15</a:t>
            </a:r>
          </a:p>
        </p:txBody>
      </p:sp>
    </p:spTree>
    <p:extLst>
      <p:ext uri="{BB962C8B-B14F-4D97-AF65-F5344CB8AC3E}">
        <p14:creationId xmlns:p14="http://schemas.microsoft.com/office/powerpoint/2010/main" val="160627928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827011E1-6CCA-4A91-B985-B5CC47C2226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7E7D3D24-F988-4F60-BCE5-9396ADC32FF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MLB, NFL, and NBA: two balance measures</a:t>
            </a:r>
          </a:p>
        </p:txBody>
      </p:sp>
      <p:graphicFrame>
        <p:nvGraphicFramePr>
          <p:cNvPr id="3" name="">
            <a:extLst xmlns:a="http://schemas.openxmlformats.org/drawingml/2006/main">
              <a:ext uri="{FF2B5EF4-FFF2-40B4-BE49-F238E27FC236}">
                <a16:creationId xmlns:a16="http://schemas.microsoft.com/office/drawing/2014/main" id="{DDAAC0F6-3226-47EC-B80A-913F122F8EA9}"/>
              </a:ext>
            </a:extLst>
          </p:cNvPr>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1714500"/>
                <a:gridCol w="4762500"/>
                <a:gridCol w="4343400"/>
              </a:tblGrid>
              <a:tr h="738188">
                <a:tc>
                  <a:txBody>
                    <a:bodyPr lIns="142875" tIns="95250" rIns="142875" bIns="95250">
                      <a:noAutofit/>
                    </a:bodyPr>
                    <a:lstStyle/>
                    <a:p>
                      <a:r>
                        <a:rPr sz="2025" b="1">
                          <a:solidFill>
                            <a:srgbClr val="FFFFFF"/>
                          </a:solidFill>
                          <a:latin typeface="Aptos"/>
                          <a:ea typeface="Aptos"/>
                          <a:cs typeface="Aptos"/>
                        </a:rPr>
                        <a:t>League</a:t>
                      </a:r>
                    </a:p>
                  </a:txBody>
                  <a:tcPr marL="91440" marR="91440" marT="45720" marB="45720" anchor="ctr">
                    <a:lnL w="9525">
                      <a:solidFill>
                        <a:srgbClr val="CBD4DA"/>
                      </a:solidFill>
                      <a:prstDash val="solid"/>
                    </a:lnL>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2025" b="1">
                          <a:solidFill>
                            <a:srgbClr val="FFFFFF"/>
                          </a:solidFill>
                          <a:latin typeface="Aptos"/>
                          <a:ea typeface="Aptos"/>
                          <a:cs typeface="Aptos"/>
                        </a:rPr>
                        <a:t>Regular-season ratio</a:t>
                      </a:r>
                    </a:p>
                    <a:p>
                      <a:r>
                        <a:rPr sz="2025" b="1">
                          <a:solidFill>
                            <a:srgbClr val="FFFFFF"/>
                          </a:solidFill>
                          <a:latin typeface="Aptos"/>
                          <a:ea typeface="Aptos"/>
                          <a:cs typeface="Aptos"/>
                        </a:rPr>
                        <a:t>2023–2025 mean</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2025" b="1">
                          <a:solidFill>
                            <a:srgbClr val="FFFFFF"/>
                          </a:solidFill>
                          <a:latin typeface="Aptos"/>
                          <a:ea typeface="Aptos"/>
                          <a:cs typeface="Aptos"/>
                        </a:rPr>
                        <a:t>Title HHI</a:t>
                      </a:r>
                    </a:p>
                    <a:p>
                      <a:r>
                        <a:rPr sz="2025" b="1">
                          <a:solidFill>
                            <a:srgbClr val="FFFFFF"/>
                          </a:solidFill>
                          <a:latin typeface="Aptos"/>
                          <a:ea typeface="Aptos"/>
                          <a:cs typeface="Aptos"/>
                        </a:rPr>
                        <a:t>2016–2025</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MLB</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1.92</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.18</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NFL</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2025" b="0">
                          <a:solidFill>
                            <a:srgbClr val="1D2A33"/>
                          </a:solidFill>
                          <a:latin typeface="Aptos"/>
                          <a:ea typeface="Aptos"/>
                          <a:cs typeface="Aptos"/>
                        </a:rPr>
                        <a:t>1.58</a:t>
                      </a:r>
                    </a:p>
                  </a:txBody>
                  <a:tcPr marL="91440" marR="91440" marT="45720" marB="45720" anchor="ctr">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2025" b="0">
                          <a:solidFill>
                            <a:srgbClr val="1D2A33"/>
                          </a:solidFill>
                          <a:latin typeface="Aptos"/>
                          <a:ea typeface="Aptos"/>
                          <a:cs typeface="Aptos"/>
                        </a:rPr>
                        <a:t>.20</a:t>
                      </a:r>
                    </a:p>
                  </a:txBody>
                  <a:tcPr marL="91440" marR="91440" marT="45720" marB="45720" anchor="ctr">
                    <a:lnR w="9525">
                      <a:solidFill>
                        <a:srgbClr val="CBD4DA"/>
                      </a:solidFill>
                      <a:prstDash val="solid"/>
                    </a:lnR>
                    <a:lnB w="9525">
                      <a:solidFill>
                        <a:srgbClr val="CBD4DA"/>
                      </a:solidFill>
                      <a:prstDash val="solid"/>
                    </a:lnB>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NBA</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2.66</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.16</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B63FF97E-FD63-41BF-A057-4230F825EC8C}"/>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i="0">
                <a:solidFill>
                  <a:srgbClr val="12455E"/>
                </a:solidFill>
                <a:latin typeface="Aptos"/>
                <a:ea typeface="Aptos"/>
                <a:cs typeface="Aptos"/>
              </a:defRPr>
            </a:defPPr>
            <a:lvl1pPr algn="l">
              <a:defRPr sz="2250" b="0" i="0">
                <a:solidFill>
                  <a:srgbClr val="12455E"/>
                </a:solidFill>
                <a:latin typeface="Aptos"/>
                <a:ea typeface="Aptos"/>
                <a:cs typeface="Aptos"/>
              </a:defRPr>
            </a:lvl1pPr>
            <a:lvl2pPr algn="l">
              <a:defRPr sz="2250" b="0" i="0">
                <a:solidFill>
                  <a:srgbClr val="12455E"/>
                </a:solidFill>
                <a:latin typeface="Aptos"/>
                <a:ea typeface="Aptos"/>
                <a:cs typeface="Aptos"/>
              </a:defRPr>
            </a:lvl2pPr>
            <a:lvl3pPr algn="l">
              <a:defRPr sz="2250" b="0" i="0">
                <a:solidFill>
                  <a:srgbClr val="12455E"/>
                </a:solidFill>
                <a:latin typeface="Aptos"/>
                <a:ea typeface="Aptos"/>
                <a:cs typeface="Aptos"/>
              </a:defRPr>
            </a:lvl3pPr>
            <a:lvl4pPr algn="l">
              <a:defRPr sz="2250" b="0" i="0">
                <a:solidFill>
                  <a:srgbClr val="12455E"/>
                </a:solidFill>
                <a:latin typeface="Aptos"/>
                <a:ea typeface="Aptos"/>
                <a:cs typeface="Aptos"/>
              </a:defRPr>
            </a:lvl4pPr>
            <a:lvl5pPr algn="l">
              <a:defRPr sz="2250" b="0" i="0">
                <a:solidFill>
                  <a:srgbClr val="12455E"/>
                </a:solidFill>
                <a:latin typeface="Aptos"/>
                <a:ea typeface="Aptos"/>
                <a:cs typeface="Aptos"/>
              </a:defRPr>
            </a:lvl5pPr>
            <a:lvl6pPr algn="l">
              <a:defRPr sz="2250" b="0" i="0">
                <a:solidFill>
                  <a:srgbClr val="12455E"/>
                </a:solidFill>
                <a:latin typeface="Aptos"/>
                <a:ea typeface="Aptos"/>
                <a:cs typeface="Aptos"/>
              </a:defRPr>
            </a:lvl6pPr>
            <a:lvl7pPr algn="l">
              <a:defRPr sz="2250" b="0" i="0">
                <a:solidFill>
                  <a:srgbClr val="12455E"/>
                </a:solidFill>
                <a:latin typeface="Aptos"/>
                <a:ea typeface="Aptos"/>
                <a:cs typeface="Aptos"/>
              </a:defRPr>
            </a:lvl7pPr>
            <a:lvl8pPr algn="l">
              <a:defRPr sz="2250" b="0" i="0">
                <a:solidFill>
                  <a:srgbClr val="12455E"/>
                </a:solidFill>
                <a:latin typeface="Aptos"/>
                <a:ea typeface="Aptos"/>
                <a:cs typeface="Aptos"/>
              </a:defRPr>
            </a:lvl8pPr>
            <a:lvl9pPr algn="l">
              <a:defRPr sz="2250" b="0" i="0">
                <a:solidFill>
                  <a:srgbClr val="12455E"/>
                </a:solidFill>
                <a:latin typeface="Aptos"/>
                <a:ea typeface="Aptos"/>
                <a:cs typeface="Aptos"/>
              </a:defRPr>
            </a:lvl9pPr>
          </a:lstStyle>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Financial advantage alone does not establish league imbalance.</a:t>
            </a:r>
          </a:p>
        </p:txBody>
      </p:sp>
      <p:sp>
        <p:nvSpPr>
          <p:cNvPr id="5" name="">
            <a:extLst xmlns:a="http://schemas.openxmlformats.org/drawingml/2006/main">
              <a:ext uri="{FF2B5EF4-FFF2-40B4-BE49-F238E27FC236}">
                <a16:creationId xmlns:a16="http://schemas.microsoft.com/office/drawing/2014/main" id="{54AF38B7-5A4E-4C97-9B69-1465ECF6EB3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36C010E-D8B1-483E-8614-F8632CE5F0D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Does Money Buy Competitive Advantage?</a:t>
            </a:r>
          </a:p>
        </p:txBody>
      </p:sp>
      <p:sp>
        <p:nvSpPr>
          <p:cNvPr id="7" name="text-5">
            <a:extLst xmlns:a="http://schemas.openxmlformats.org/drawingml/2006/main">
              <a:ext uri="{FF2B5EF4-FFF2-40B4-BE49-F238E27FC236}">
                <a16:creationId xmlns:a16="http://schemas.microsoft.com/office/drawing/2014/main" id="{F3C8EAD6-B04D-4126-9EDC-5DB76C5DEB9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16</a:t>
            </a:r>
          </a:p>
        </p:txBody>
      </p:sp>
    </p:spTree>
    <p:extLst>
      <p:ext uri="{BB962C8B-B14F-4D97-AF65-F5344CB8AC3E}">
        <p14:creationId xmlns:p14="http://schemas.microsoft.com/office/powerpoint/2010/main" val="1404692262"/>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23DEB74-714B-4891-A1F9-8692089DEC6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CASE DISCUSSION</a:t>
            </a:r>
          </a:p>
        </p:txBody>
      </p:sp>
      <p:sp>
        <p:nvSpPr>
          <p:cNvPr id="2" name="text-1">
            <a:extLst xmlns:a="http://schemas.openxmlformats.org/drawingml/2006/main">
              <a:ext uri="{FF2B5EF4-FFF2-40B4-BE49-F238E27FC236}">
                <a16:creationId xmlns:a16="http://schemas.microsoft.com/office/drawing/2014/main" id="{841B4EA0-0BCA-4B43-B0D9-F09BC063975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exactly would a Dodgers rule fix?</a:t>
            </a:r>
          </a:p>
        </p:txBody>
      </p:sp>
      <p:sp>
        <p:nvSpPr>
          <p:cNvPr id="3" name="text-2">
            <a:extLst xmlns:a="http://schemas.openxmlformats.org/drawingml/2006/main">
              <a:ext uri="{FF2B5EF4-FFF2-40B4-BE49-F238E27FC236}">
                <a16:creationId xmlns:a16="http://schemas.microsoft.com/office/drawing/2014/main" id="{DA019587-9861-4026-9156-903C7E57DC2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A cap targets high payroll; more local-media sharing targets resources and retained returns.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floor targets low spending, not the quality of a team’s decisions.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b="1"/>
              <a:t>Look beyond titles:</a:t>
            </a:r>
            <a:r>
              <a:t> repeated playoff access, roster depth, and recovery from mistakes.</a:t>
            </a:r>
          </a:p>
        </p:txBody>
      </p:sp>
      <p:sp>
        <p:nvSpPr>
          <p:cNvPr id="4" name="">
            <a:extLst xmlns:a="http://schemas.openxmlformats.org/drawingml/2006/main">
              <a:ext uri="{FF2B5EF4-FFF2-40B4-BE49-F238E27FC236}">
                <a16:creationId xmlns:a16="http://schemas.microsoft.com/office/drawing/2014/main" id="{6699ACAE-6894-4AB9-9E92-7431E06CA92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243C385-3FFC-4669-BFB5-D95DDEEB1EA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Does Money Buy Competitive Advantage?</a:t>
            </a:r>
          </a:p>
        </p:txBody>
      </p:sp>
      <p:sp>
        <p:nvSpPr>
          <p:cNvPr id="6" name="text-5">
            <a:extLst xmlns:a="http://schemas.openxmlformats.org/drawingml/2006/main">
              <a:ext uri="{FF2B5EF4-FFF2-40B4-BE49-F238E27FC236}">
                <a16:creationId xmlns:a16="http://schemas.microsoft.com/office/drawing/2014/main" id="{21554FF3-1442-4CEF-80FD-8ABFA256767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17</a:t>
            </a:r>
          </a:p>
        </p:txBody>
      </p:sp>
    </p:spTree>
    <p:extLst>
      <p:ext uri="{BB962C8B-B14F-4D97-AF65-F5344CB8AC3E}">
        <p14:creationId xmlns:p14="http://schemas.microsoft.com/office/powerpoint/2010/main" val="77878099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69FAC87-BE84-4245-82D6-EFBB4C44006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501DAC09-CF6F-42A0-B20E-ECB67050322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One player, two teams, different recipients</a:t>
            </a:r>
          </a:p>
        </p:txBody>
      </p:sp>
      <p:graphicFrame>
        <p:nvGraphicFramePr>
          <p:cNvPr id="3" name="">
            <a:extLst xmlns:a="http://schemas.openxmlformats.org/drawingml/2006/main">
              <a:ext uri="{FF2B5EF4-FFF2-40B4-BE49-F238E27FC236}">
                <a16:creationId xmlns:a16="http://schemas.microsoft.com/office/drawing/2014/main" id="{7BDE536B-8183-44C3-AE2F-F51BDF32001E}"/>
              </a:ext>
            </a:extLst>
          </p:cNvPr>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6381750"/>
                <a:gridCol w="4438650"/>
              </a:tblGrid>
              <a:tr h="738188">
                <a:tc>
                  <a:txBody>
                    <a:bodyPr lIns="142875" tIns="95250" rIns="142875" bIns="95250">
                      <a:noAutofit/>
                    </a:bodyPr>
                    <a:lstStyle/>
                    <a:p>
                      <a:r>
                        <a:rPr sz="2025" b="1">
                          <a:solidFill>
                            <a:srgbClr val="FFFFFF"/>
                          </a:solidFill>
                          <a:latin typeface="Aptos"/>
                          <a:ea typeface="Aptos"/>
                          <a:cs typeface="Aptos"/>
                        </a:rPr>
                        <a:t>Hypothetical fact</a:t>
                      </a:r>
                    </a:p>
                  </a:txBody>
                  <a:tcPr marL="91440" marR="91440" marT="45720" marB="45720" anchor="ctr">
                    <a:lnL w="9525">
                      <a:solidFill>
                        <a:srgbClr val="CBD4DA"/>
                      </a:solidFill>
                      <a:prstDash val="solid"/>
                    </a:lnL>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2025" b="1">
                          <a:solidFill>
                            <a:srgbClr val="FFFFFF"/>
                          </a:solidFill>
                          <a:latin typeface="Aptos"/>
                          <a:ea typeface="Aptos"/>
                          <a:cs typeface="Aptos"/>
                        </a:rPr>
                        <a:t>Value over the same period</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Player’s added revenue at Team A</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$6 million</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Player’s added revenue at Team B</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2025" b="0">
                          <a:solidFill>
                            <a:srgbClr val="1D2A33"/>
                          </a:solidFill>
                          <a:latin typeface="Aptos"/>
                          <a:ea typeface="Aptos"/>
                          <a:cs typeface="Aptos"/>
                        </a:rPr>
                        <a:t>$4 million</a:t>
                      </a:r>
                    </a:p>
                  </a:txBody>
                  <a:tcPr marL="91440" marR="91440" marT="45720" marB="45720" anchor="ctr">
                    <a:lnR w="9525">
                      <a:solidFill>
                        <a:srgbClr val="CBD4DA"/>
                      </a:solidFill>
                      <a:prstDash val="solid"/>
                    </a:lnR>
                    <a:lnB w="9525">
                      <a:solidFill>
                        <a:srgbClr val="CBD4DA"/>
                      </a:solidFill>
                      <a:prstDash val="solid"/>
                    </a:lnB>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Potential transfer price if B holds the right</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Between $4 million and $6 million</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5709308B-8CB0-4DC4-8BFD-AE76773882C3}"/>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i="0">
                <a:solidFill>
                  <a:srgbClr val="12455E"/>
                </a:solidFill>
                <a:latin typeface="Aptos"/>
                <a:ea typeface="Aptos"/>
                <a:cs typeface="Aptos"/>
              </a:defRPr>
            </a:defPPr>
            <a:lvl1pPr algn="l">
              <a:defRPr sz="2250" b="0" i="0">
                <a:solidFill>
                  <a:srgbClr val="12455E"/>
                </a:solidFill>
                <a:latin typeface="Aptos"/>
                <a:ea typeface="Aptos"/>
                <a:cs typeface="Aptos"/>
              </a:defRPr>
            </a:lvl1pPr>
            <a:lvl2pPr algn="l">
              <a:defRPr sz="2250" b="0" i="0">
                <a:solidFill>
                  <a:srgbClr val="12455E"/>
                </a:solidFill>
                <a:latin typeface="Aptos"/>
                <a:ea typeface="Aptos"/>
                <a:cs typeface="Aptos"/>
              </a:defRPr>
            </a:lvl2pPr>
            <a:lvl3pPr algn="l">
              <a:defRPr sz="2250" b="0" i="0">
                <a:solidFill>
                  <a:srgbClr val="12455E"/>
                </a:solidFill>
                <a:latin typeface="Aptos"/>
                <a:ea typeface="Aptos"/>
                <a:cs typeface="Aptos"/>
              </a:defRPr>
            </a:lvl3pPr>
            <a:lvl4pPr algn="l">
              <a:defRPr sz="2250" b="0" i="0">
                <a:solidFill>
                  <a:srgbClr val="12455E"/>
                </a:solidFill>
                <a:latin typeface="Aptos"/>
                <a:ea typeface="Aptos"/>
                <a:cs typeface="Aptos"/>
              </a:defRPr>
            </a:lvl4pPr>
            <a:lvl5pPr algn="l">
              <a:defRPr sz="2250" b="0" i="0">
                <a:solidFill>
                  <a:srgbClr val="12455E"/>
                </a:solidFill>
                <a:latin typeface="Aptos"/>
                <a:ea typeface="Aptos"/>
                <a:cs typeface="Aptos"/>
              </a:defRPr>
            </a:lvl5pPr>
            <a:lvl6pPr algn="l">
              <a:defRPr sz="2250" b="0" i="0">
                <a:solidFill>
                  <a:srgbClr val="12455E"/>
                </a:solidFill>
                <a:latin typeface="Aptos"/>
                <a:ea typeface="Aptos"/>
                <a:cs typeface="Aptos"/>
              </a:defRPr>
            </a:lvl6pPr>
            <a:lvl7pPr algn="l">
              <a:defRPr sz="2250" b="0" i="0">
                <a:solidFill>
                  <a:srgbClr val="12455E"/>
                </a:solidFill>
                <a:latin typeface="Aptos"/>
                <a:ea typeface="Aptos"/>
                <a:cs typeface="Aptos"/>
              </a:defRPr>
            </a:lvl7pPr>
            <a:lvl8pPr algn="l">
              <a:defRPr sz="2250" b="0" i="0">
                <a:solidFill>
                  <a:srgbClr val="12455E"/>
                </a:solidFill>
                <a:latin typeface="Aptos"/>
                <a:ea typeface="Aptos"/>
                <a:cs typeface="Aptos"/>
              </a:defRPr>
            </a:lvl8pPr>
            <a:lvl9pPr algn="l">
              <a:defRPr sz="2250" b="0" i="0">
                <a:solidFill>
                  <a:srgbClr val="12455E"/>
                </a:solidFill>
                <a:latin typeface="Aptos"/>
                <a:ea typeface="Aptos"/>
                <a:cs typeface="Aptos"/>
              </a:defRPr>
            </a:lvl9pPr>
          </a:lstStyle>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Changing who owns the right need not change where the player ends up.</a:t>
            </a:r>
          </a:p>
        </p:txBody>
      </p:sp>
      <p:sp>
        <p:nvSpPr>
          <p:cNvPr id="5" name="">
            <a:extLst xmlns:a="http://schemas.openxmlformats.org/drawingml/2006/main">
              <a:ext uri="{FF2B5EF4-FFF2-40B4-BE49-F238E27FC236}">
                <a16:creationId xmlns:a16="http://schemas.microsoft.com/office/drawing/2014/main" id="{470EE9FA-18DE-46FE-A6EF-69822894164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CDC81E21-9352-45FF-8FE0-469C73DD658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Rottenberg, Coase, And Where Talent Ends Up</a:t>
            </a:r>
          </a:p>
        </p:txBody>
      </p:sp>
      <p:sp>
        <p:nvSpPr>
          <p:cNvPr id="7" name="text-5">
            <a:extLst xmlns:a="http://schemas.openxmlformats.org/drawingml/2006/main">
              <a:ext uri="{FF2B5EF4-FFF2-40B4-BE49-F238E27FC236}">
                <a16:creationId xmlns:a16="http://schemas.microsoft.com/office/drawing/2014/main" id="{A98AB65C-8A41-4C24-9753-4EEF9BF4BD8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18</a:t>
            </a:r>
          </a:p>
        </p:txBody>
      </p:sp>
    </p:spTree>
    <p:extLst>
      <p:ext uri="{BB962C8B-B14F-4D97-AF65-F5344CB8AC3E}">
        <p14:creationId xmlns:p14="http://schemas.microsoft.com/office/powerpoint/2010/main" val="1720900917"/>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125474D-62E1-4B48-9336-65CB4027E5C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C10A1FAF-2DFE-4A43-8C76-4F36989E9BE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invariance principle has conditions</a:t>
            </a:r>
          </a:p>
        </p:txBody>
      </p:sp>
      <p:sp>
        <p:nvSpPr>
          <p:cNvPr id="3" name="text-2">
            <a:extLst xmlns:a="http://schemas.openxmlformats.org/drawingml/2006/main">
              <a:ext uri="{FF2B5EF4-FFF2-40B4-BE49-F238E27FC236}">
                <a16:creationId xmlns:a16="http://schemas.microsoft.com/office/drawing/2014/main" id="{673BD69C-8D29-4F06-BB5E-A6EFC7686A1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Caps, trade restrictions, financing limits, and player preferences can block the transfer.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Uncertain talent and development incentives can change valuations.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Even if rosters were unchanged, lower player compensation would matter.</a:t>
            </a:r>
          </a:p>
        </p:txBody>
      </p:sp>
      <p:sp>
        <p:nvSpPr>
          <p:cNvPr id="4" name="">
            <a:extLst xmlns:a="http://schemas.openxmlformats.org/drawingml/2006/main">
              <a:ext uri="{FF2B5EF4-FFF2-40B4-BE49-F238E27FC236}">
                <a16:creationId xmlns:a16="http://schemas.microsoft.com/office/drawing/2014/main" id="{B3A8FDC9-3753-43E7-B031-37F6F352B21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C5C3868-0B8B-428E-9F6F-246151F9246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Rottenberg, Coase, And Where Talent Ends Up</a:t>
            </a:r>
          </a:p>
        </p:txBody>
      </p:sp>
      <p:sp>
        <p:nvSpPr>
          <p:cNvPr id="6" name="text-5">
            <a:extLst xmlns:a="http://schemas.openxmlformats.org/drawingml/2006/main">
              <a:ext uri="{FF2B5EF4-FFF2-40B4-BE49-F238E27FC236}">
                <a16:creationId xmlns:a16="http://schemas.microsoft.com/office/drawing/2014/main" id="{13687B50-C2BC-494B-A310-FAA5E15359D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19</a:t>
            </a:r>
          </a:p>
        </p:txBody>
      </p:sp>
    </p:spTree>
    <p:extLst>
      <p:ext uri="{BB962C8B-B14F-4D97-AF65-F5344CB8AC3E}">
        <p14:creationId xmlns:p14="http://schemas.microsoft.com/office/powerpoint/2010/main" val="75326355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5717128-91D4-448F-BCF4-72FDF9B0ABF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E6EBEB9B-5622-47B5-85AA-9C49C1EDE24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Revenue sharing: resources versus incentives</a:t>
            </a:r>
          </a:p>
        </p:txBody>
      </p:sp>
      <p:sp>
        <p:nvSpPr>
          <p:cNvPr id="3" name="text-2">
            <a:extLst xmlns:a="http://schemas.openxmlformats.org/drawingml/2006/main">
              <a:ext uri="{FF2B5EF4-FFF2-40B4-BE49-F238E27FC236}">
                <a16:creationId xmlns:a16="http://schemas.microsoft.com/office/drawing/2014/main" id="{CDDDBB85-D6BC-4FDD-8735-1C9198A0B2A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A fixed transfer can relax a financing constraint without changing the return to another win.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Sharing a fraction of local revenue can reduce what a team keeps from an extra dollar.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Financial stability and more balanced playing strength are distinct outcomes.</a:t>
            </a:r>
          </a:p>
        </p:txBody>
      </p:sp>
      <p:sp>
        <p:nvSpPr>
          <p:cNvPr id="4" name="">
            <a:extLst xmlns:a="http://schemas.openxmlformats.org/drawingml/2006/main">
              <a:ext uri="{FF2B5EF4-FFF2-40B4-BE49-F238E27FC236}">
                <a16:creationId xmlns:a16="http://schemas.microsoft.com/office/drawing/2014/main" id="{C99E8BFB-D0D7-42CA-8977-A3A3B642C3D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988F09A-6F98-45A6-B382-21D1F33238B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1D1E7EA6-E776-414C-845C-9EB4AC479E9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20</a:t>
            </a:r>
          </a:p>
        </p:txBody>
      </p:sp>
    </p:spTree>
    <p:extLst>
      <p:ext uri="{BB962C8B-B14F-4D97-AF65-F5344CB8AC3E}">
        <p14:creationId xmlns:p14="http://schemas.microsoft.com/office/powerpoint/2010/main" val="1684310619"/>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B9E472D-2B9E-4835-A781-85A1036D4DB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D24C58CE-4542-47E2-8834-BB849E83B1C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cap and a floor address different margins</a:t>
            </a:r>
          </a:p>
        </p:txBody>
      </p:sp>
      <p:graphicFrame>
        <p:nvGraphicFramePr>
          <p:cNvPr id="3" name="">
            <a:extLst xmlns:a="http://schemas.openxmlformats.org/drawingml/2006/main">
              <a:ext uri="{FF2B5EF4-FFF2-40B4-BE49-F238E27FC236}">
                <a16:creationId xmlns:a16="http://schemas.microsoft.com/office/drawing/2014/main" id="{4EAFC00A-0AE8-4CA6-9E7A-2ED9D965C76D}"/>
              </a:ext>
            </a:extLst>
          </p:cNvPr>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095500"/>
                <a:gridCol w="4048125"/>
                <a:gridCol w="4676775"/>
              </a:tblGrid>
              <a:tr h="738188">
                <a:tc>
                  <a:txBody>
                    <a:bodyPr lIns="142875" tIns="95250" rIns="142875" bIns="95250">
                      <a:noAutofit/>
                    </a:bodyPr>
                    <a:lstStyle/>
                    <a:p>
                      <a:r>
                        <a:rPr sz="2025" b="1">
                          <a:solidFill>
                            <a:srgbClr val="FFFFFF"/>
                          </a:solidFill>
                          <a:latin typeface="Aptos"/>
                          <a:ea typeface="Aptos"/>
                          <a:cs typeface="Aptos"/>
                        </a:rPr>
                        <a:t>Rule</a:t>
                      </a:r>
                    </a:p>
                  </a:txBody>
                  <a:tcPr marL="91440" marR="91440" marT="45720" marB="45720" anchor="ctr">
                    <a:lnL w="9525">
                      <a:solidFill>
                        <a:srgbClr val="CBD4DA"/>
                      </a:solidFill>
                      <a:prstDash val="solid"/>
                    </a:lnL>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2025" b="1">
                          <a:solidFill>
                            <a:srgbClr val="FFFFFF"/>
                          </a:solidFill>
                          <a:latin typeface="Aptos"/>
                          <a:ea typeface="Aptos"/>
                          <a:cs typeface="Aptos"/>
                        </a:rPr>
                        <a:t>Immediate restriction</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c>
                  <a:txBody>
                    <a:bodyPr lIns="142875" tIns="95250" rIns="142875" bIns="95250">
                      <a:noAutofit/>
                    </a:bodyPr>
                    <a:lstStyle/>
                    <a:p>
                      <a:r>
                        <a:rPr sz="2025" b="1">
                          <a:solidFill>
                            <a:srgbClr val="FFFFFF"/>
                          </a:solidFill>
                          <a:latin typeface="Aptos"/>
                          <a:ea typeface="Aptos"/>
                          <a:cs typeface="Aptos"/>
                        </a:rPr>
                        <a:t>Question for balance</a:t>
                      </a:r>
                    </a:p>
                  </a:txBody>
                  <a:tcPr marL="91440" marR="91440" marT="45720" marB="45720" anchor="ctr">
                    <a:lnR w="9525">
                      <a:solidFill>
                        <a:srgbClr val="CBD4DA"/>
                      </a:solidFill>
                      <a:prstDash val="solid"/>
                    </a:lnR>
                    <a:lnT w="9525">
                      <a:solidFill>
                        <a:srgbClr val="CBD4DA"/>
                      </a:solidFill>
                      <a:prstDash val="solid"/>
                    </a:lnT>
                    <a:lnB w="9525">
                      <a:solidFill>
                        <a:srgbClr val="CBD4DA"/>
                      </a:solidFill>
                      <a:prstDash val="solid"/>
                    </a:lnB>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Hard cap</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Payroll cannot exceed the permitted limit.</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Does talent move or pay fall?</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Soft cap</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2025" b="0">
                          <a:solidFill>
                            <a:srgbClr val="1D2A33"/>
                          </a:solidFill>
                          <a:latin typeface="Aptos"/>
                          <a:ea typeface="Aptos"/>
                          <a:cs typeface="Aptos"/>
                        </a:rPr>
                        <a:t>Specified exceptions allow excess payroll.</a:t>
                      </a:r>
                    </a:p>
                  </a:txBody>
                  <a:tcPr marL="91440" marR="91440" marT="45720" marB="45720" anchor="ctr">
                    <a:lnR w="9525">
                      <a:solidFill>
                        <a:srgbClr val="CBD4DA"/>
                      </a:solidFill>
                      <a:prstDash val="solid"/>
                    </a:lnR>
                    <a:lnB w="9525">
                      <a:solidFill>
                        <a:srgbClr val="CBD4DA"/>
                      </a:solidFill>
                      <a:prstDash val="solid"/>
                    </a:lnB>
                    <a:solidFill>
                      <a:srgbClr val="FFFFFF"/>
                    </a:solidFill>
                  </a:tcPr>
                </a:tc>
                <a:tc>
                  <a:txBody>
                    <a:bodyPr lIns="142875" tIns="95250" rIns="142875" bIns="95250">
                      <a:noAutofit/>
                    </a:bodyPr>
                    <a:lstStyle/>
                    <a:p>
                      <a:r>
                        <a:rPr sz="2025" b="0">
                          <a:solidFill>
                            <a:srgbClr val="1D2A33"/>
                          </a:solidFill>
                          <a:latin typeface="Aptos"/>
                          <a:ea typeface="Aptos"/>
                          <a:cs typeface="Aptos"/>
                        </a:rPr>
                        <a:t>Which exceptions shape rosters?</a:t>
                      </a:r>
                    </a:p>
                  </a:txBody>
                  <a:tcPr marL="91440" marR="91440" marT="45720" marB="45720" anchor="ctr">
                    <a:lnR w="9525">
                      <a:solidFill>
                        <a:srgbClr val="CBD4DA"/>
                      </a:solidFill>
                      <a:prstDash val="solid"/>
                    </a:lnR>
                    <a:lnB w="9525">
                      <a:solidFill>
                        <a:srgbClr val="CBD4DA"/>
                      </a:solidFill>
                      <a:prstDash val="solid"/>
                    </a:lnB>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Payroll floor</a:t>
                      </a:r>
                    </a:p>
                  </a:txBody>
                  <a:tcPr marL="91440" marR="91440" marT="45720" marB="45720" anchor="ctr">
                    <a:lnL w="9525">
                      <a:solidFill>
                        <a:srgbClr val="CBD4DA"/>
                      </a:solidFill>
                      <a:prstDash val="solid"/>
                    </a:lnL>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A minimum amount must be spent.</a:t>
                      </a:r>
                    </a:p>
                  </a:txBody>
                  <a:tcPr marL="91440" marR="91440" marT="45720" marB="45720" anchor="ctr">
                    <a:lnR w="9525">
                      <a:solidFill>
                        <a:srgbClr val="CBD4DA"/>
                      </a:solidFill>
                      <a:prstDash val="solid"/>
                    </a:lnR>
                    <a:lnB w="9525">
                      <a:solidFill>
                        <a:srgbClr val="CBD4DA"/>
                      </a:solidFill>
                      <a:prstDash val="solid"/>
                    </a:lnB>
                    <a:solidFill>
                      <a:srgbClr val="F0F5F7"/>
                    </a:solidFill>
                  </a:tcPr>
                </a:tc>
                <a:tc>
                  <a:txBody>
                    <a:bodyPr lIns="142875" tIns="95250" rIns="142875" bIns="95250">
                      <a:noAutofit/>
                    </a:bodyPr>
                    <a:lstStyle/>
                    <a:p>
                      <a:r>
                        <a:rPr sz="2025" b="0">
                          <a:solidFill>
                            <a:srgbClr val="1D2A33"/>
                          </a:solidFill>
                          <a:latin typeface="Aptos"/>
                          <a:ea typeface="Aptos"/>
                          <a:cs typeface="Aptos"/>
                        </a:rPr>
                        <a:t>Does spending buy quality or raise pay?</a:t>
                      </a:r>
                    </a:p>
                  </a:txBody>
                  <a:tcPr marL="91440" marR="91440" marT="45720" marB="45720" anchor="ctr">
                    <a:lnR w="9525">
                      <a:solidFill>
                        <a:srgbClr val="CBD4DA"/>
                      </a:solidFill>
                      <a:prstDash val="solid"/>
                    </a:lnR>
                    <a:lnB w="9525">
                      <a:solidFill>
                        <a:srgbClr val="CBD4DA"/>
                      </a:solidFill>
                      <a:prstDash val="solid"/>
                    </a:lnB>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C0F3EC90-1178-45DE-BAA1-6D03AC98F97D}"/>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i="0">
                <a:solidFill>
                  <a:srgbClr val="12455E"/>
                </a:solidFill>
                <a:latin typeface="Aptos"/>
                <a:ea typeface="Aptos"/>
                <a:cs typeface="Aptos"/>
              </a:defRPr>
            </a:defPPr>
            <a:lvl1pPr algn="l">
              <a:defRPr sz="2250" b="0" i="0">
                <a:solidFill>
                  <a:srgbClr val="12455E"/>
                </a:solidFill>
                <a:latin typeface="Aptos"/>
                <a:ea typeface="Aptos"/>
                <a:cs typeface="Aptos"/>
              </a:defRPr>
            </a:lvl1pPr>
            <a:lvl2pPr algn="l">
              <a:defRPr sz="2250" b="0" i="0">
                <a:solidFill>
                  <a:srgbClr val="12455E"/>
                </a:solidFill>
                <a:latin typeface="Aptos"/>
                <a:ea typeface="Aptos"/>
                <a:cs typeface="Aptos"/>
              </a:defRPr>
            </a:lvl2pPr>
            <a:lvl3pPr algn="l">
              <a:defRPr sz="2250" b="0" i="0">
                <a:solidFill>
                  <a:srgbClr val="12455E"/>
                </a:solidFill>
                <a:latin typeface="Aptos"/>
                <a:ea typeface="Aptos"/>
                <a:cs typeface="Aptos"/>
              </a:defRPr>
            </a:lvl3pPr>
            <a:lvl4pPr algn="l">
              <a:defRPr sz="2250" b="0" i="0">
                <a:solidFill>
                  <a:srgbClr val="12455E"/>
                </a:solidFill>
                <a:latin typeface="Aptos"/>
                <a:ea typeface="Aptos"/>
                <a:cs typeface="Aptos"/>
              </a:defRPr>
            </a:lvl4pPr>
            <a:lvl5pPr algn="l">
              <a:defRPr sz="2250" b="0" i="0">
                <a:solidFill>
                  <a:srgbClr val="12455E"/>
                </a:solidFill>
                <a:latin typeface="Aptos"/>
                <a:ea typeface="Aptos"/>
                <a:cs typeface="Aptos"/>
              </a:defRPr>
            </a:lvl5pPr>
            <a:lvl6pPr algn="l">
              <a:defRPr sz="2250" b="0" i="0">
                <a:solidFill>
                  <a:srgbClr val="12455E"/>
                </a:solidFill>
                <a:latin typeface="Aptos"/>
                <a:ea typeface="Aptos"/>
                <a:cs typeface="Aptos"/>
              </a:defRPr>
            </a:lvl6pPr>
            <a:lvl7pPr algn="l">
              <a:defRPr sz="2250" b="0" i="0">
                <a:solidFill>
                  <a:srgbClr val="12455E"/>
                </a:solidFill>
                <a:latin typeface="Aptos"/>
                <a:ea typeface="Aptos"/>
                <a:cs typeface="Aptos"/>
              </a:defRPr>
            </a:lvl7pPr>
            <a:lvl8pPr algn="l">
              <a:defRPr sz="2250" b="0" i="0">
                <a:solidFill>
                  <a:srgbClr val="12455E"/>
                </a:solidFill>
                <a:latin typeface="Aptos"/>
                <a:ea typeface="Aptos"/>
                <a:cs typeface="Aptos"/>
              </a:defRPr>
            </a:lvl8pPr>
            <a:lvl9pPr algn="l">
              <a:defRPr sz="2250" b="0" i="0">
                <a:solidFill>
                  <a:srgbClr val="12455E"/>
                </a:solidFill>
                <a:latin typeface="Aptos"/>
                <a:ea typeface="Aptos"/>
                <a:cs typeface="Aptos"/>
              </a:defRPr>
            </a:lvl9pPr>
          </a:lstStyle>
          <a:p xmlns:a="http://schemas.openxmlformats.org/drawingml/2006/main">
            <a:r>
              <a:t/>
            </a:r>
          </a:p>
        </p:txBody>
      </p:sp>
      <p:sp>
        <p:nvSpPr>
          <p:cNvPr id="5" name="">
            <a:extLst xmlns:a="http://schemas.openxmlformats.org/drawingml/2006/main">
              <a:ext uri="{FF2B5EF4-FFF2-40B4-BE49-F238E27FC236}">
                <a16:creationId xmlns:a16="http://schemas.microsoft.com/office/drawing/2014/main" id="{B3EFE7A8-1884-49B2-AE75-2ED749603F0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9FAF9006-42A8-4517-8054-3FCBE6FA16B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7" name="text-5">
            <a:extLst xmlns:a="http://schemas.openxmlformats.org/drawingml/2006/main">
              <a:ext uri="{FF2B5EF4-FFF2-40B4-BE49-F238E27FC236}">
                <a16:creationId xmlns:a16="http://schemas.microsoft.com/office/drawing/2014/main" id="{1F28658F-A89B-4E87-8F59-6A36A4D68A8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21</a:t>
            </a:r>
          </a:p>
        </p:txBody>
      </p:sp>
    </p:spTree>
    <p:extLst>
      <p:ext uri="{BB962C8B-B14F-4D97-AF65-F5344CB8AC3E}">
        <p14:creationId xmlns:p14="http://schemas.microsoft.com/office/powerpoint/2010/main" val="419677602"/>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8057860-7AE4-48C9-B109-A1E23B1783D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9CA70DC2-371F-4223-BC19-6547FE16BF0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cap cannot manufacture another elite quarterback</a:t>
            </a:r>
          </a:p>
        </p:txBody>
      </p:sp>
      <p:sp>
        <p:nvSpPr>
          <p:cNvPr id="3" name="text-2">
            <a:extLst xmlns:a="http://schemas.openxmlformats.org/drawingml/2006/main">
              <a:ext uri="{FF2B5EF4-FFF2-40B4-BE49-F238E27FC236}">
                <a16:creationId xmlns:a16="http://schemas.microsoft.com/office/drawing/2014/main" id="{D79383CF-0044-4C07-ABF0-7A351054DAC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Scarce ability remains scarce even when allowed payroll is similar.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Teams differ in scouting, coaching, development, and the value of their draft picks.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Competition may shift toward inputs that the rule does not restrict.</a:t>
            </a:r>
          </a:p>
        </p:txBody>
      </p:sp>
      <p:sp>
        <p:nvSpPr>
          <p:cNvPr id="4" name="">
            <a:extLst xmlns:a="http://schemas.openxmlformats.org/drawingml/2006/main">
              <a:ext uri="{FF2B5EF4-FFF2-40B4-BE49-F238E27FC236}">
                <a16:creationId xmlns:a16="http://schemas.microsoft.com/office/drawing/2014/main" id="{B56ABC58-E3F2-4AB7-A5EA-B1765A1640A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25F44BF-07CC-4546-BDF0-6DEC4BBD84E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64621455-43CD-489B-B3C7-F971CBD5B3A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22</a:t>
            </a:r>
          </a:p>
        </p:txBody>
      </p:sp>
    </p:spTree>
    <p:extLst>
      <p:ext uri="{BB962C8B-B14F-4D97-AF65-F5344CB8AC3E}">
        <p14:creationId xmlns:p14="http://schemas.microsoft.com/office/powerpoint/2010/main" val="65755614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38E993F-DBA0-4A4B-85C3-36BF094C453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761AFB71-6CA9-4096-8DC6-4D1B25693E9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luxury tax changes the next dollar’s cost</a:t>
            </a:r>
          </a:p>
        </p:txBody>
      </p:sp>
      <p:sp>
        <p:nvSpPr>
          <p:cNvPr id="3" name="text-2">
            <a:extLst xmlns:a="http://schemas.openxmlformats.org/drawingml/2006/main">
              <a:ext uri="{FF2B5EF4-FFF2-40B4-BE49-F238E27FC236}">
                <a16:creationId xmlns:a16="http://schemas.microsoft.com/office/drawing/2014/main" id="{F0DE91E3-F58C-4B68-8B5B-02EF3A15320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Above a threshold, the club weighs salary plus the additional tax and other consequences.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valuable improvement can still be worth buying.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Evaluate the payer’s response separately from how tax proceeds are used.</a:t>
            </a:r>
          </a:p>
        </p:txBody>
      </p:sp>
      <p:sp>
        <p:nvSpPr>
          <p:cNvPr id="4" name="">
            <a:extLst xmlns:a="http://schemas.openxmlformats.org/drawingml/2006/main">
              <a:ext uri="{FF2B5EF4-FFF2-40B4-BE49-F238E27FC236}">
                <a16:creationId xmlns:a16="http://schemas.microsoft.com/office/drawing/2014/main" id="{029E5691-7EC1-4F41-BDEE-9330C445D56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2B80BB8-5071-49DF-8BEE-7D8AED7FA01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AD644DC2-0BC5-41B5-98B0-62E1717C567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23</a:t>
            </a:r>
          </a:p>
        </p:txBody>
      </p:sp>
    </p:spTree>
    <p:extLst>
      <p:ext uri="{BB962C8B-B14F-4D97-AF65-F5344CB8AC3E}">
        <p14:creationId xmlns:p14="http://schemas.microsoft.com/office/powerpoint/2010/main" val="933704210"/>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2194D3E-74D9-4E90-A733-6D329B70D06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D4EEE6DA-2337-40E7-860F-C343BA1C048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Drafts can reward tomorrow’s talent—and today’s weakness</a:t>
            </a:r>
          </a:p>
        </p:txBody>
      </p:sp>
      <p:sp>
        <p:nvSpPr>
          <p:cNvPr id="3" name="text-2">
            <a:extLst xmlns:a="http://schemas.openxmlformats.org/drawingml/2006/main">
              <a:ext uri="{FF2B5EF4-FFF2-40B4-BE49-F238E27FC236}">
                <a16:creationId xmlns:a16="http://schemas.microsoft.com/office/drawing/2014/main" id="{85D78559-E029-4050-B7FE-F7B00CE1ADD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Earlier access to players can help a weak team rebuild.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If losing improves draft opportunities, a win has a benefit today and a possible cost tomorrow.</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Management can weaken a roster while individual athletes still try to win.</a:t>
            </a:r>
          </a:p>
        </p:txBody>
      </p:sp>
      <p:sp>
        <p:nvSpPr>
          <p:cNvPr id="4" name="">
            <a:extLst xmlns:a="http://schemas.openxmlformats.org/drawingml/2006/main">
              <a:ext uri="{FF2B5EF4-FFF2-40B4-BE49-F238E27FC236}">
                <a16:creationId xmlns:a16="http://schemas.microsoft.com/office/drawing/2014/main" id="{FB864896-71F8-4171-9F7E-844E1E3536B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0AF9BCD-3D49-4799-A1D2-4286AD3DEF5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DFD4E570-10AD-43AE-8782-D252F321A31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24</a:t>
            </a:r>
          </a:p>
        </p:txBody>
      </p:sp>
    </p:spTree>
    <p:extLst>
      <p:ext uri="{BB962C8B-B14F-4D97-AF65-F5344CB8AC3E}">
        <p14:creationId xmlns:p14="http://schemas.microsoft.com/office/powerpoint/2010/main" val="30869888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C278F30-370C-455B-BA81-C6F3AA8B8FA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CURRENT POLICY CASE</a:t>
            </a:r>
          </a:p>
        </p:txBody>
      </p:sp>
      <p:sp>
        <p:nvSpPr>
          <p:cNvPr id="2" name="text-1">
            <a:extLst xmlns:a="http://schemas.openxmlformats.org/drawingml/2006/main">
              <a:ext uri="{FF2B5EF4-FFF2-40B4-BE49-F238E27FC236}">
                <a16:creationId xmlns:a16="http://schemas.microsoft.com/office/drawing/2014/main" id="{916842B6-4CB5-47CD-A147-4C664A2F634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lottery changes incentives—not yet results</a:t>
            </a:r>
          </a:p>
        </p:txBody>
      </p:sp>
      <p:sp>
        <p:nvSpPr>
          <p:cNvPr id="3" name="text-2">
            <a:extLst xmlns:a="http://schemas.openxmlformats.org/drawingml/2006/main">
              <a:ext uri="{FF2B5EF4-FFF2-40B4-BE49-F238E27FC236}">
                <a16:creationId xmlns:a16="http://schemas.microsoft.com/office/drawing/2014/main" id="{9EC63582-C199-4020-BD58-479DAF18B87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Lotteries reduce certainty about the reward for a worse record; they need not eliminate 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NBA approved a new design in May 2026 for the 2027–2029 drafts.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Ask whether reducing the reward for last place creates a different incentive near another boundary.</a:t>
            </a:r>
          </a:p>
        </p:txBody>
      </p:sp>
      <p:sp>
        <p:nvSpPr>
          <p:cNvPr id="4" name="">
            <a:extLst xmlns:a="http://schemas.openxmlformats.org/drawingml/2006/main">
              <a:ext uri="{FF2B5EF4-FFF2-40B4-BE49-F238E27FC236}">
                <a16:creationId xmlns:a16="http://schemas.microsoft.com/office/drawing/2014/main" id="{612EE84D-2BF8-49B6-85C2-FBC6B00A29A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E634A86-EB4B-44F1-9F0C-81445AEFE14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9817FA78-AFFE-4E61-9D2E-B7E59545A52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25</a:t>
            </a:r>
          </a:p>
        </p:txBody>
      </p:sp>
    </p:spTree>
    <p:extLst>
      <p:ext uri="{BB962C8B-B14F-4D97-AF65-F5344CB8AC3E}">
        <p14:creationId xmlns:p14="http://schemas.microsoft.com/office/powerpoint/2010/main" val="153085273"/>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A56127D-0407-4A2F-A247-C35D3F05752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A37F1F4B-CCE8-4BA7-988B-C093AD32D7F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Expansion and relocation change more than records</a:t>
            </a:r>
          </a:p>
        </p:txBody>
      </p:sp>
      <p:sp>
        <p:nvSpPr>
          <p:cNvPr id="3" name="text-2">
            <a:extLst xmlns:a="http://schemas.openxmlformats.org/drawingml/2006/main">
              <a:ext uri="{FF2B5EF4-FFF2-40B4-BE49-F238E27FC236}">
                <a16:creationId xmlns:a16="http://schemas.microsoft.com/office/drawing/2014/main" id="{61C76329-0889-4F7E-8B1B-9DCA2FEE7A4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Expansion changes membership, demand for players, and each club’s title opportunities.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Relocation changes local revenue opportunities without necessarily adding teams.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Fans left behind experience a loss that the relocated club’s record does not measure.</a:t>
            </a:r>
          </a:p>
        </p:txBody>
      </p:sp>
      <p:sp>
        <p:nvSpPr>
          <p:cNvPr id="4" name="">
            <a:extLst xmlns:a="http://schemas.openxmlformats.org/drawingml/2006/main">
              <a:ext uri="{FF2B5EF4-FFF2-40B4-BE49-F238E27FC236}">
                <a16:creationId xmlns:a16="http://schemas.microsoft.com/office/drawing/2014/main" id="{1A9581F7-369F-4C16-9475-DF5530910DF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B084C02-4D5B-4A85-A86A-ADBDC22C36E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League Design Beyond Payroll Rules</a:t>
            </a:r>
          </a:p>
        </p:txBody>
      </p:sp>
      <p:sp>
        <p:nvSpPr>
          <p:cNvPr id="6" name="text-5">
            <a:extLst xmlns:a="http://schemas.openxmlformats.org/drawingml/2006/main">
              <a:ext uri="{FF2B5EF4-FFF2-40B4-BE49-F238E27FC236}">
                <a16:creationId xmlns:a16="http://schemas.microsoft.com/office/drawing/2014/main" id="{D7B4A051-5535-45B8-B3E4-221D5C06A7D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26</a:t>
            </a:r>
          </a:p>
        </p:txBody>
      </p:sp>
    </p:spTree>
    <p:extLst>
      <p:ext uri="{BB962C8B-B14F-4D97-AF65-F5344CB8AC3E}">
        <p14:creationId xmlns:p14="http://schemas.microsoft.com/office/powerpoint/2010/main" val="107988958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2544D22-DDDE-48BB-932F-836C2A0C60D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63074671-9B56-48E7-9743-75EB4BFB5A8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Promotion and relegation: stakes at both ends</a:t>
            </a:r>
          </a:p>
        </p:txBody>
      </p:sp>
      <p:sp>
        <p:nvSpPr>
          <p:cNvPr id="3" name="text-2">
            <a:extLst xmlns:a="http://schemas.openxmlformats.org/drawingml/2006/main">
              <a:ext uri="{FF2B5EF4-FFF2-40B4-BE49-F238E27FC236}">
                <a16:creationId xmlns:a16="http://schemas.microsoft.com/office/drawing/2014/main" id="{89E04FA4-BD1E-48AA-B15A-8DB56AB7FC5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Avoiding relegation and winning promotion create valuable goals beyond the title.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Large revenue gaps between divisions can encourage investment and financial risk.</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Turnover in membership does not guarantee turnover among title contenders.</a:t>
            </a:r>
          </a:p>
        </p:txBody>
      </p:sp>
      <p:sp>
        <p:nvSpPr>
          <p:cNvPr id="4" name="">
            <a:extLst xmlns:a="http://schemas.openxmlformats.org/drawingml/2006/main">
              <a:ext uri="{FF2B5EF4-FFF2-40B4-BE49-F238E27FC236}">
                <a16:creationId xmlns:a16="http://schemas.microsoft.com/office/drawing/2014/main" id="{D3629861-886D-4311-B0D0-94D04EF6AE6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C49974C-86C4-4129-9000-7F1D44AD69B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League Design Beyond Payroll Rules</a:t>
            </a:r>
          </a:p>
        </p:txBody>
      </p:sp>
      <p:sp>
        <p:nvSpPr>
          <p:cNvPr id="6" name="text-5">
            <a:extLst xmlns:a="http://schemas.openxmlformats.org/drawingml/2006/main">
              <a:ext uri="{FF2B5EF4-FFF2-40B4-BE49-F238E27FC236}">
                <a16:creationId xmlns:a16="http://schemas.microsoft.com/office/drawing/2014/main" id="{89610882-D1D7-41AA-BFA7-525FED1C8F6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27</a:t>
            </a:r>
          </a:p>
        </p:txBody>
      </p:sp>
    </p:spTree>
    <p:extLst>
      <p:ext uri="{BB962C8B-B14F-4D97-AF65-F5344CB8AC3E}">
        <p14:creationId xmlns:p14="http://schemas.microsoft.com/office/powerpoint/2010/main" val="773538510"/>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7DAD594-3BF7-466A-80B8-C5C5832C46A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3F1E307C-AA86-4EBA-BE83-6A7BC3A0EED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Design a package—not a policy slogan</a:t>
            </a:r>
          </a:p>
        </p:txBody>
      </p:sp>
      <p:sp>
        <p:nvSpPr>
          <p:cNvPr id="3" name="text-2">
            <a:extLst xmlns:a="http://schemas.openxmlformats.org/drawingml/2006/main">
              <a:ext uri="{FF2B5EF4-FFF2-40B4-BE49-F238E27FC236}">
                <a16:creationId xmlns:a16="http://schemas.microsoft.com/office/drawing/2014/main" id="{368E7FBA-1C38-42CB-AE9C-5C21CE01B7E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Sharing may make a floor feasible; a floor may change how shared income is used.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cap may block one response while encouraging another.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For each rule in Table 9.4, identify the changed decision and evidence of success.</a:t>
            </a:r>
          </a:p>
        </p:txBody>
      </p:sp>
      <p:sp>
        <p:nvSpPr>
          <p:cNvPr id="4" name="">
            <a:extLst xmlns:a="http://schemas.openxmlformats.org/drawingml/2006/main">
              <a:ext uri="{FF2B5EF4-FFF2-40B4-BE49-F238E27FC236}">
                <a16:creationId xmlns:a16="http://schemas.microsoft.com/office/drawing/2014/main" id="{CAD05936-3A59-4251-92A0-60EA174B293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4CB110C-D9AA-4EEC-8436-6D98D7C2990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Choosing A Rule Means Choosing A Trade-Off</a:t>
            </a:r>
          </a:p>
        </p:txBody>
      </p:sp>
      <p:sp>
        <p:nvSpPr>
          <p:cNvPr id="6" name="text-5">
            <a:extLst xmlns:a="http://schemas.openxmlformats.org/drawingml/2006/main">
              <a:ext uri="{FF2B5EF4-FFF2-40B4-BE49-F238E27FC236}">
                <a16:creationId xmlns:a16="http://schemas.microsoft.com/office/drawing/2014/main" id="{F877A790-BEDD-44D5-8093-A785A20B488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28</a:t>
            </a:r>
          </a:p>
        </p:txBody>
      </p:sp>
    </p:spTree>
    <p:extLst>
      <p:ext uri="{BB962C8B-B14F-4D97-AF65-F5344CB8AC3E}">
        <p14:creationId xmlns:p14="http://schemas.microsoft.com/office/powerpoint/2010/main" val="21711763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3C4C4FF-A519-4C2F-9C02-144E2A3D53A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79FDAA58-B931-42E6-A320-3C1AA8D2ECE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Balance, league revenue, and welfare are not identical</a:t>
            </a:r>
          </a:p>
        </p:txBody>
      </p:sp>
      <p:sp>
        <p:nvSpPr>
          <p:cNvPr id="3" name="text-2">
            <a:extLst xmlns:a="http://schemas.openxmlformats.org/drawingml/2006/main">
              <a:ext uri="{FF2B5EF4-FFF2-40B4-BE49-F238E27FC236}">
                <a16:creationId xmlns:a16="http://schemas.microsoft.com/office/drawing/2014/main" id="{E1C3BB83-171B-486F-8525-558340A4AB2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Fans value suspense, quality, stars, rivalries, and local identity in different combinations.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rule can transfer income from players to owners without improving the contest.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Count benefits and costs to affected people—not just the proposing league.</a:t>
            </a:r>
          </a:p>
        </p:txBody>
      </p:sp>
      <p:sp>
        <p:nvSpPr>
          <p:cNvPr id="4" name="">
            <a:extLst xmlns:a="http://schemas.openxmlformats.org/drawingml/2006/main">
              <a:ext uri="{FF2B5EF4-FFF2-40B4-BE49-F238E27FC236}">
                <a16:creationId xmlns:a16="http://schemas.microsoft.com/office/drawing/2014/main" id="{6C00FBC5-1520-4310-B864-5776F1BF28B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F2D891B-788F-40E4-BFA7-3FEE57F71BC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More Balance, More Revenue, Or More Welfare?</a:t>
            </a:r>
          </a:p>
        </p:txBody>
      </p:sp>
      <p:sp>
        <p:nvSpPr>
          <p:cNvPr id="6" name="text-5">
            <a:extLst xmlns:a="http://schemas.openxmlformats.org/drawingml/2006/main">
              <a:ext uri="{FF2B5EF4-FFF2-40B4-BE49-F238E27FC236}">
                <a16:creationId xmlns:a16="http://schemas.microsoft.com/office/drawing/2014/main" id="{A4F52A12-1384-47CB-8C59-E89C4BF9FA3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29</a:t>
            </a:r>
          </a:p>
        </p:txBody>
      </p:sp>
    </p:spTree>
    <p:extLst>
      <p:ext uri="{BB962C8B-B14F-4D97-AF65-F5344CB8AC3E}">
        <p14:creationId xmlns:p14="http://schemas.microsoft.com/office/powerpoint/2010/main" val="82338891"/>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DF4FA97-2B2E-43AB-B0F7-CC060B04DEB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FB0EEC88-F73F-445A-B356-7E0E04AECA5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test for a competitive-balance claim</a:t>
            </a:r>
          </a:p>
        </p:txBody>
      </p:sp>
      <p:sp>
        <p:nvSpPr>
          <p:cNvPr id="3" name="text-2">
            <a:extLst xmlns:a="http://schemas.openxmlformats.org/drawingml/2006/main">
              <a:ext uri="{FF2B5EF4-FFF2-40B4-BE49-F238E27FC236}">
                <a16:creationId xmlns:a16="http://schemas.microsoft.com/office/drawing/2014/main" id="{48A69E50-020A-4756-99CB-93E02F42D48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Name the measurable problem.</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Trace how the rule changes incentives or constraints, including countereffects.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outcomes with a credible alternative and account for who gains or loses.</a:t>
            </a:r>
          </a:p>
        </p:txBody>
      </p:sp>
      <p:sp>
        <p:nvSpPr>
          <p:cNvPr id="4" name="">
            <a:extLst xmlns:a="http://schemas.openxmlformats.org/drawingml/2006/main">
              <a:ext uri="{FF2B5EF4-FFF2-40B4-BE49-F238E27FC236}">
                <a16:creationId xmlns:a16="http://schemas.microsoft.com/office/drawing/2014/main" id="{AE05DA33-23F0-4E52-BC51-E9D6BBCFDD2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B411121-4F95-40BD-8EE5-C9CB4B5347B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Big Picture</a:t>
            </a:r>
          </a:p>
        </p:txBody>
      </p:sp>
      <p:sp>
        <p:nvSpPr>
          <p:cNvPr id="6" name="text-5">
            <a:extLst xmlns:a="http://schemas.openxmlformats.org/drawingml/2006/main">
              <a:ext uri="{FF2B5EF4-FFF2-40B4-BE49-F238E27FC236}">
                <a16:creationId xmlns:a16="http://schemas.microsoft.com/office/drawing/2014/main" id="{B50AE3D2-FFDB-4260-9DD7-314D1AAD073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30</a:t>
            </a:r>
          </a:p>
        </p:txBody>
      </p:sp>
    </p:spTree>
    <p:extLst>
      <p:ext uri="{BB962C8B-B14F-4D97-AF65-F5344CB8AC3E}">
        <p14:creationId xmlns:p14="http://schemas.microsoft.com/office/powerpoint/2010/main" val="1609618095"/>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7994839-F2D1-4CCE-9C4E-A9DAED0600F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REVIEW</a:t>
            </a:r>
          </a:p>
        </p:txBody>
      </p:sp>
      <p:sp>
        <p:nvSpPr>
          <p:cNvPr id="2" name="text-1">
            <a:extLst xmlns:a="http://schemas.openxmlformats.org/drawingml/2006/main">
              <a:ext uri="{FF2B5EF4-FFF2-40B4-BE49-F238E27FC236}">
                <a16:creationId xmlns:a16="http://schemas.microsoft.com/office/drawing/2014/main" id="{0C64BDDB-216B-43DB-A8D1-E8216DDA51B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Discussion: explain what the evidence can show</a:t>
            </a:r>
          </a:p>
        </p:txBody>
      </p:sp>
      <p:sp>
        <p:nvSpPr>
          <p:cNvPr id="3" name="text-2">
            <a:extLst xmlns:a="http://schemas.openxmlformats.org/drawingml/2006/main">
              <a:ext uri="{FF2B5EF4-FFF2-40B4-BE49-F238E27FC236}">
                <a16:creationId xmlns:a16="http://schemas.microsoft.com/office/drawing/2014/main" id="{71089324-7CCE-4FFE-A798-17C02A665BC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Why does a league-wide mean of .500 tell us almost nothing about balance?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Can playoffs create more champions without equalizing regular-season strength?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Why might a club receive more shared income and leave payroll unchanged?</a:t>
            </a:r>
          </a:p>
        </p:txBody>
      </p:sp>
      <p:sp>
        <p:nvSpPr>
          <p:cNvPr id="4" name="">
            <a:extLst xmlns:a="http://schemas.openxmlformats.org/drawingml/2006/main">
              <a:ext uri="{FF2B5EF4-FFF2-40B4-BE49-F238E27FC236}">
                <a16:creationId xmlns:a16="http://schemas.microsoft.com/office/drawing/2014/main" id="{A9FA27EC-81F5-466A-A5B9-DA7CCE99125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5620A63-4478-49C2-9094-7BF86446581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Study And Learn</a:t>
            </a:r>
          </a:p>
        </p:txBody>
      </p:sp>
      <p:sp>
        <p:nvSpPr>
          <p:cNvPr id="6" name="text-5">
            <a:extLst xmlns:a="http://schemas.openxmlformats.org/drawingml/2006/main">
              <a:ext uri="{FF2B5EF4-FFF2-40B4-BE49-F238E27FC236}">
                <a16:creationId xmlns:a16="http://schemas.microsoft.com/office/drawing/2014/main" id="{4EE25DA3-6E90-4362-9049-19075FFDFB3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31</a:t>
            </a:r>
          </a:p>
        </p:txBody>
      </p:sp>
    </p:spTree>
    <p:extLst>
      <p:ext uri="{BB962C8B-B14F-4D97-AF65-F5344CB8AC3E}">
        <p14:creationId xmlns:p14="http://schemas.microsoft.com/office/powerpoint/2010/main" val="1282964014"/>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7DA6D1A5-831E-4FD2-ABE0-A3535400C6B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APPLICATION</a:t>
            </a:r>
          </a:p>
        </p:txBody>
      </p:sp>
      <p:sp>
        <p:nvSpPr>
          <p:cNvPr id="2" name="text-1">
            <a:extLst xmlns:a="http://schemas.openxmlformats.org/drawingml/2006/main">
              <a:ext uri="{FF2B5EF4-FFF2-40B4-BE49-F238E27FC236}">
                <a16:creationId xmlns:a16="http://schemas.microsoft.com/office/drawing/2014/main" id="{785659C1-D2B2-4A6D-BC5E-3EE64D84983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Application: the cap claim</a:t>
            </a:r>
          </a:p>
        </p:txBody>
      </p:sp>
      <p:sp>
        <p:nvSpPr>
          <p:cNvPr id="3" name="text-2">
            <a:extLst xmlns:a="http://schemas.openxmlformats.org/drawingml/2006/main">
              <a:ext uri="{FF2B5EF4-FFF2-40B4-BE49-F238E27FC236}">
                <a16:creationId xmlns:a16="http://schemas.microsoft.com/office/drawing/2014/main" id="{11C53963-6516-48D9-A84A-7ED56E08840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Someone argues that the NFL should eliminate its cap because its titles were more concentrated than MLB’s.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what Table 9.3 establishes—and what it cannot establish.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Name two additional measures and a better counterfactual.</a:t>
            </a:r>
          </a:p>
        </p:txBody>
      </p:sp>
      <p:sp>
        <p:nvSpPr>
          <p:cNvPr id="4" name="">
            <a:extLst xmlns:a="http://schemas.openxmlformats.org/drawingml/2006/main">
              <a:ext uri="{FF2B5EF4-FFF2-40B4-BE49-F238E27FC236}">
                <a16:creationId xmlns:a16="http://schemas.microsoft.com/office/drawing/2014/main" id="{B1B6C524-2DAC-449D-814C-706340EB57B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9E9FF23-4394-482D-B98B-255ADC2C9EC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Study And Learn</a:t>
            </a:r>
          </a:p>
        </p:txBody>
      </p:sp>
      <p:sp>
        <p:nvSpPr>
          <p:cNvPr id="6" name="text-5">
            <a:extLst xmlns:a="http://schemas.openxmlformats.org/drawingml/2006/main">
              <a:ext uri="{FF2B5EF4-FFF2-40B4-BE49-F238E27FC236}">
                <a16:creationId xmlns:a16="http://schemas.microsoft.com/office/drawing/2014/main" id="{1FB53518-E6BA-4339-8F6C-A06355181FD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32</a:t>
            </a:r>
          </a:p>
        </p:txBody>
      </p:sp>
    </p:spTree>
    <p:extLst>
      <p:ext uri="{BB962C8B-B14F-4D97-AF65-F5344CB8AC3E}">
        <p14:creationId xmlns:p14="http://schemas.microsoft.com/office/powerpoint/2010/main" val="186243378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3794983-726F-45C8-9E04-D8BAAFDA8C6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ASSIGNMENT</a:t>
            </a:r>
          </a:p>
        </p:txBody>
      </p:sp>
      <p:sp>
        <p:nvSpPr>
          <p:cNvPr id="2" name="text-1">
            <a:extLst xmlns:a="http://schemas.openxmlformats.org/drawingml/2006/main">
              <a:ext uri="{FF2B5EF4-FFF2-40B4-BE49-F238E27FC236}">
                <a16:creationId xmlns:a16="http://schemas.microsoft.com/office/drawing/2014/main" id="{373E820B-F001-4D89-BC0D-CE5B291B785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Assignment: make a competitive-balance recommendation</a:t>
            </a:r>
          </a:p>
        </p:txBody>
      </p:sp>
      <p:sp>
        <p:nvSpPr>
          <p:cNvPr id="3" name="text-2">
            <a:extLst xmlns:a="http://schemas.openxmlformats.org/drawingml/2006/main">
              <a:ext uri="{FF2B5EF4-FFF2-40B4-BE49-F238E27FC236}">
                <a16:creationId xmlns:a16="http://schemas.microsoft.com/office/drawing/2014/main" id="{1464399A-7A20-4EC7-BD88-9933B0825EE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sharing, a cap, a floor, a luxury-tax change, or a draft change.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State the problem, mechanism, and one unintended effect.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at least two suitable measures and evidence that would change your recommendation.</a:t>
            </a:r>
          </a:p>
        </p:txBody>
      </p:sp>
      <p:sp>
        <p:nvSpPr>
          <p:cNvPr id="4" name="">
            <a:extLst xmlns:a="http://schemas.openxmlformats.org/drawingml/2006/main">
              <a:ext uri="{FF2B5EF4-FFF2-40B4-BE49-F238E27FC236}">
                <a16:creationId xmlns:a16="http://schemas.microsoft.com/office/drawing/2014/main" id="{1860F113-5678-40CB-9FD8-E09BD856C28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1471AEF-3E57-4BFA-97F2-A646268A316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Study And Learn</a:t>
            </a:r>
          </a:p>
        </p:txBody>
      </p:sp>
      <p:sp>
        <p:nvSpPr>
          <p:cNvPr id="6" name="text-5">
            <a:extLst xmlns:a="http://schemas.openxmlformats.org/drawingml/2006/main">
              <a:ext uri="{FF2B5EF4-FFF2-40B4-BE49-F238E27FC236}">
                <a16:creationId xmlns:a16="http://schemas.microsoft.com/office/drawing/2014/main" id="{7F2DC2CE-8E15-49E8-BE55-5CBEB578D62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33</a:t>
            </a:r>
          </a:p>
        </p:txBody>
      </p:sp>
    </p:spTree>
    <p:extLst>
      <p:ext uri="{BB962C8B-B14F-4D97-AF65-F5344CB8AC3E}">
        <p14:creationId xmlns:p14="http://schemas.microsoft.com/office/powerpoint/2010/main" val="2064226479"/>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A6095155-8780-44AB-90E1-92BF95FED84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CALCULATION</a:t>
            </a:r>
          </a:p>
        </p:txBody>
      </p:sp>
      <p:sp>
        <p:nvSpPr>
          <p:cNvPr id="2" name="text-1">
            <a:extLst xmlns:a="http://schemas.openxmlformats.org/drawingml/2006/main">
              <a:ext uri="{FF2B5EF4-FFF2-40B4-BE49-F238E27FC236}">
                <a16:creationId xmlns:a16="http://schemas.microsoft.com/office/drawing/2014/main" id="{56BFC971-4C2C-4AEA-B724-68A29D9C0B9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Optional: the season-length reference</a:t>
            </a:r>
          </a:p>
        </p:txBody>
      </p:sp>
      <p:sp>
        <p:nvSpPr>
          <p:cNvPr id="3" name="text-2">
            <a:extLst xmlns:a="http://schemas.openxmlformats.org/drawingml/2006/main">
              <a:ext uri="{FF2B5EF4-FFF2-40B4-BE49-F238E27FC236}">
                <a16:creationId xmlns:a16="http://schemas.microsoft.com/office/drawing/2014/main" id="{BD92D5E0-0108-491E-A99B-B7E446A07CBA}"/>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i="0">
                <a:solidFill>
                  <a:srgbClr val="1D2A33"/>
                </a:solidFill>
                <a:latin typeface="Aptos"/>
                <a:ea typeface="Aptos"/>
                <a:cs typeface="Aptos"/>
              </a:defRPr>
            </a:defPPr>
            <a:lvl1pPr algn="l">
              <a:defRPr sz="2250" b="0" i="0">
                <a:solidFill>
                  <a:srgbClr val="1D2A33"/>
                </a:solidFill>
                <a:latin typeface="Aptos"/>
                <a:ea typeface="Aptos"/>
                <a:cs typeface="Aptos"/>
              </a:defRPr>
            </a:lvl1pPr>
            <a:lvl2pPr algn="l">
              <a:defRPr sz="2250" b="0" i="0">
                <a:solidFill>
                  <a:srgbClr val="1D2A33"/>
                </a:solidFill>
                <a:latin typeface="Aptos"/>
                <a:ea typeface="Aptos"/>
                <a:cs typeface="Aptos"/>
              </a:defRPr>
            </a:lvl2pPr>
            <a:lvl3pPr algn="l">
              <a:defRPr sz="2250" b="0" i="0">
                <a:solidFill>
                  <a:srgbClr val="1D2A33"/>
                </a:solidFill>
                <a:latin typeface="Aptos"/>
                <a:ea typeface="Aptos"/>
                <a:cs typeface="Aptos"/>
              </a:defRPr>
            </a:lvl3pPr>
            <a:lvl4pPr algn="l">
              <a:defRPr sz="2250" b="0" i="0">
                <a:solidFill>
                  <a:srgbClr val="1D2A33"/>
                </a:solidFill>
                <a:latin typeface="Aptos"/>
                <a:ea typeface="Aptos"/>
                <a:cs typeface="Aptos"/>
              </a:defRPr>
            </a:lvl4pPr>
            <a:lvl5pPr algn="l">
              <a:defRPr sz="2250" b="0" i="0">
                <a:solidFill>
                  <a:srgbClr val="1D2A33"/>
                </a:solidFill>
                <a:latin typeface="Aptos"/>
                <a:ea typeface="Aptos"/>
                <a:cs typeface="Aptos"/>
              </a:defRPr>
            </a:lvl5pPr>
            <a:lvl6pPr algn="l">
              <a:defRPr sz="2250" b="0" i="0">
                <a:solidFill>
                  <a:srgbClr val="1D2A33"/>
                </a:solidFill>
                <a:latin typeface="Aptos"/>
                <a:ea typeface="Aptos"/>
                <a:cs typeface="Aptos"/>
              </a:defRPr>
            </a:lvl6pPr>
            <a:lvl7pPr algn="l">
              <a:defRPr sz="2250" b="0" i="0">
                <a:solidFill>
                  <a:srgbClr val="1D2A33"/>
                </a:solidFill>
                <a:latin typeface="Aptos"/>
                <a:ea typeface="Aptos"/>
                <a:cs typeface="Aptos"/>
              </a:defRPr>
            </a:lvl7pPr>
            <a:lvl8pPr algn="l">
              <a:defRPr sz="2250" b="0" i="0">
                <a:solidFill>
                  <a:srgbClr val="1D2A33"/>
                </a:solidFill>
                <a:latin typeface="Aptos"/>
                <a:ea typeface="Aptos"/>
                <a:cs typeface="Aptos"/>
              </a:defRPr>
            </a:lvl8pPr>
            <a:lvl9pPr algn="l">
              <a:defRPr sz="2250" b="0" i="0">
                <a:solidFill>
                  <a:srgbClr val="1D2A33"/>
                </a:solidFill>
                <a:latin typeface="Aptos"/>
                <a:ea typeface="Aptos"/>
                <a:cs typeface="Aptos"/>
              </a:defRPr>
            </a:lvl9pPr>
          </a:lstStyle>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Independent games, equal win probabilities, and no ties.</a:t>
            </a:r>
          </a:p>
        </p:txBody>
      </p:sp>
      <p:sp>
        <p:nvSpPr>
          <p:cNvPr id="4" name="text-3">
            <a:extLst xmlns:a="http://schemas.openxmlformats.org/drawingml/2006/main">
              <a:ext uri="{FF2B5EF4-FFF2-40B4-BE49-F238E27FC236}">
                <a16:creationId xmlns:a16="http://schemas.microsoft.com/office/drawing/2014/main" id="{D240DF83-9420-4D94-92A1-6085CFCDD7B2}"/>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550" b="0" i="0">
                <a:solidFill>
                  <a:srgbClr val="12455E"/>
                </a:solidFill>
                <a:latin typeface="Aptos"/>
                <a:ea typeface="Aptos"/>
                <a:cs typeface="Aptos"/>
              </a:defRPr>
            </a:defPPr>
            <a:lvl1pPr algn="l">
              <a:defRPr sz="2550" b="0" i="0">
                <a:solidFill>
                  <a:srgbClr val="12455E"/>
                </a:solidFill>
                <a:latin typeface="Aptos"/>
                <a:ea typeface="Aptos"/>
                <a:cs typeface="Aptos"/>
              </a:defRPr>
            </a:lvl1pPr>
            <a:lvl2pPr algn="l">
              <a:defRPr sz="2550" b="0" i="0">
                <a:solidFill>
                  <a:srgbClr val="12455E"/>
                </a:solidFill>
                <a:latin typeface="Aptos"/>
                <a:ea typeface="Aptos"/>
                <a:cs typeface="Aptos"/>
              </a:defRPr>
            </a:lvl2pPr>
            <a:lvl3pPr algn="l">
              <a:defRPr sz="2550" b="0" i="0">
                <a:solidFill>
                  <a:srgbClr val="12455E"/>
                </a:solidFill>
                <a:latin typeface="Aptos"/>
                <a:ea typeface="Aptos"/>
                <a:cs typeface="Aptos"/>
              </a:defRPr>
            </a:lvl3pPr>
            <a:lvl4pPr algn="l">
              <a:defRPr sz="2550" b="0" i="0">
                <a:solidFill>
                  <a:srgbClr val="12455E"/>
                </a:solidFill>
                <a:latin typeface="Aptos"/>
                <a:ea typeface="Aptos"/>
                <a:cs typeface="Aptos"/>
              </a:defRPr>
            </a:lvl4pPr>
            <a:lvl5pPr algn="l">
              <a:defRPr sz="2550" b="0" i="0">
                <a:solidFill>
                  <a:srgbClr val="12455E"/>
                </a:solidFill>
                <a:latin typeface="Aptos"/>
                <a:ea typeface="Aptos"/>
                <a:cs typeface="Aptos"/>
              </a:defRPr>
            </a:lvl5pPr>
            <a:lvl6pPr algn="l">
              <a:defRPr sz="2550" b="0" i="0">
                <a:solidFill>
                  <a:srgbClr val="12455E"/>
                </a:solidFill>
                <a:latin typeface="Aptos"/>
                <a:ea typeface="Aptos"/>
                <a:cs typeface="Aptos"/>
              </a:defRPr>
            </a:lvl6pPr>
            <a:lvl7pPr algn="l">
              <a:defRPr sz="2550" b="0" i="0">
                <a:solidFill>
                  <a:srgbClr val="12455E"/>
                </a:solidFill>
                <a:latin typeface="Aptos"/>
                <a:ea typeface="Aptos"/>
                <a:cs typeface="Aptos"/>
              </a:defRPr>
            </a:lvl7pPr>
            <a:lvl8pPr algn="l">
              <a:defRPr sz="2550" b="0" i="0">
                <a:solidFill>
                  <a:srgbClr val="12455E"/>
                </a:solidFill>
                <a:latin typeface="Aptos"/>
                <a:ea typeface="Aptos"/>
                <a:cs typeface="Aptos"/>
              </a:defRPr>
            </a:lvl8pPr>
            <a:lvl9pPr algn="l">
              <a:defRPr sz="2550" b="0" i="0">
                <a:solidFill>
                  <a:srgbClr val="12455E"/>
                </a:solidFill>
                <a:latin typeface="Aptos"/>
                <a:ea typeface="Aptos"/>
                <a:cs typeface="Aptos"/>
              </a:defRPr>
            </a:lvl9pPr>
          </a:lstStyle>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Reference SD = 0.5 / √G</a:t>
            </a:r>
          </a:p>
        </p:txBody>
      </p:sp>
      <p:sp>
        <p:nvSpPr>
          <p:cNvPr id="5" name="text-4">
            <a:extLst xmlns:a="http://schemas.openxmlformats.org/drawingml/2006/main">
              <a:ext uri="{FF2B5EF4-FFF2-40B4-BE49-F238E27FC236}">
                <a16:creationId xmlns:a16="http://schemas.microsoft.com/office/drawing/2014/main" id="{A9A1A054-DB7C-4155-870A-84BA288DB97D}"/>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550" b="0" i="0">
                <a:solidFill>
                  <a:srgbClr val="12455E"/>
                </a:solidFill>
                <a:latin typeface="Aptos"/>
                <a:ea typeface="Aptos"/>
                <a:cs typeface="Aptos"/>
              </a:defRPr>
            </a:defPPr>
            <a:lvl1pPr algn="l">
              <a:defRPr sz="2550" b="0" i="0">
                <a:solidFill>
                  <a:srgbClr val="12455E"/>
                </a:solidFill>
                <a:latin typeface="Aptos"/>
                <a:ea typeface="Aptos"/>
                <a:cs typeface="Aptos"/>
              </a:defRPr>
            </a:lvl1pPr>
            <a:lvl2pPr algn="l">
              <a:defRPr sz="2550" b="0" i="0">
                <a:solidFill>
                  <a:srgbClr val="12455E"/>
                </a:solidFill>
                <a:latin typeface="Aptos"/>
                <a:ea typeface="Aptos"/>
                <a:cs typeface="Aptos"/>
              </a:defRPr>
            </a:lvl2pPr>
            <a:lvl3pPr algn="l">
              <a:defRPr sz="2550" b="0" i="0">
                <a:solidFill>
                  <a:srgbClr val="12455E"/>
                </a:solidFill>
                <a:latin typeface="Aptos"/>
                <a:ea typeface="Aptos"/>
                <a:cs typeface="Aptos"/>
              </a:defRPr>
            </a:lvl3pPr>
            <a:lvl4pPr algn="l">
              <a:defRPr sz="2550" b="0" i="0">
                <a:solidFill>
                  <a:srgbClr val="12455E"/>
                </a:solidFill>
                <a:latin typeface="Aptos"/>
                <a:ea typeface="Aptos"/>
                <a:cs typeface="Aptos"/>
              </a:defRPr>
            </a:lvl4pPr>
            <a:lvl5pPr algn="l">
              <a:defRPr sz="2550" b="0" i="0">
                <a:solidFill>
                  <a:srgbClr val="12455E"/>
                </a:solidFill>
                <a:latin typeface="Aptos"/>
                <a:ea typeface="Aptos"/>
                <a:cs typeface="Aptos"/>
              </a:defRPr>
            </a:lvl5pPr>
            <a:lvl6pPr algn="l">
              <a:defRPr sz="2550" b="0" i="0">
                <a:solidFill>
                  <a:srgbClr val="12455E"/>
                </a:solidFill>
                <a:latin typeface="Aptos"/>
                <a:ea typeface="Aptos"/>
                <a:cs typeface="Aptos"/>
              </a:defRPr>
            </a:lvl6pPr>
            <a:lvl7pPr algn="l">
              <a:defRPr sz="2550" b="0" i="0">
                <a:solidFill>
                  <a:srgbClr val="12455E"/>
                </a:solidFill>
                <a:latin typeface="Aptos"/>
                <a:ea typeface="Aptos"/>
                <a:cs typeface="Aptos"/>
              </a:defRPr>
            </a:lvl7pPr>
            <a:lvl8pPr algn="l">
              <a:defRPr sz="2550" b="0" i="0">
                <a:solidFill>
                  <a:srgbClr val="12455E"/>
                </a:solidFill>
                <a:latin typeface="Aptos"/>
                <a:ea typeface="Aptos"/>
                <a:cs typeface="Aptos"/>
              </a:defRPr>
            </a:lvl8pPr>
            <a:lvl9pPr algn="l">
              <a:defRPr sz="2550" b="0" i="0">
                <a:solidFill>
                  <a:srgbClr val="12455E"/>
                </a:solidFill>
                <a:latin typeface="Aptos"/>
                <a:ea typeface="Aptos"/>
                <a:cs typeface="Aptos"/>
              </a:defRPr>
            </a:lvl9pPr>
          </a:lstStyle>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17 games: about .121; 162 games: about .039</a:t>
            </a:r>
          </a:p>
        </p:txBody>
      </p:sp>
      <p:sp>
        <p:nvSpPr>
          <p:cNvPr id="6" name="text-5">
            <a:extLst xmlns:a="http://schemas.openxmlformats.org/drawingml/2006/main">
              <a:ext uri="{FF2B5EF4-FFF2-40B4-BE49-F238E27FC236}">
                <a16:creationId xmlns:a16="http://schemas.microsoft.com/office/drawing/2014/main" id="{FBED2BC6-BDF1-4083-A5AC-C654AA4634FC}"/>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550" b="0" i="0">
                <a:solidFill>
                  <a:srgbClr val="12455E"/>
                </a:solidFill>
                <a:latin typeface="Aptos"/>
                <a:ea typeface="Aptos"/>
                <a:cs typeface="Aptos"/>
              </a:defRPr>
            </a:defPPr>
            <a:lvl1pPr algn="l">
              <a:defRPr sz="2550" b="0" i="0">
                <a:solidFill>
                  <a:srgbClr val="12455E"/>
                </a:solidFill>
                <a:latin typeface="Aptos"/>
                <a:ea typeface="Aptos"/>
                <a:cs typeface="Aptos"/>
              </a:defRPr>
            </a:lvl1pPr>
            <a:lvl2pPr algn="l">
              <a:defRPr sz="2550" b="0" i="0">
                <a:solidFill>
                  <a:srgbClr val="12455E"/>
                </a:solidFill>
                <a:latin typeface="Aptos"/>
                <a:ea typeface="Aptos"/>
                <a:cs typeface="Aptos"/>
              </a:defRPr>
            </a:lvl2pPr>
            <a:lvl3pPr algn="l">
              <a:defRPr sz="2550" b="0" i="0">
                <a:solidFill>
                  <a:srgbClr val="12455E"/>
                </a:solidFill>
                <a:latin typeface="Aptos"/>
                <a:ea typeface="Aptos"/>
                <a:cs typeface="Aptos"/>
              </a:defRPr>
            </a:lvl3pPr>
            <a:lvl4pPr algn="l">
              <a:defRPr sz="2550" b="0" i="0">
                <a:solidFill>
                  <a:srgbClr val="12455E"/>
                </a:solidFill>
                <a:latin typeface="Aptos"/>
                <a:ea typeface="Aptos"/>
                <a:cs typeface="Aptos"/>
              </a:defRPr>
            </a:lvl4pPr>
            <a:lvl5pPr algn="l">
              <a:defRPr sz="2550" b="0" i="0">
                <a:solidFill>
                  <a:srgbClr val="12455E"/>
                </a:solidFill>
                <a:latin typeface="Aptos"/>
                <a:ea typeface="Aptos"/>
                <a:cs typeface="Aptos"/>
              </a:defRPr>
            </a:lvl5pPr>
            <a:lvl6pPr algn="l">
              <a:defRPr sz="2550" b="0" i="0">
                <a:solidFill>
                  <a:srgbClr val="12455E"/>
                </a:solidFill>
                <a:latin typeface="Aptos"/>
                <a:ea typeface="Aptos"/>
                <a:cs typeface="Aptos"/>
              </a:defRPr>
            </a:lvl6pPr>
            <a:lvl7pPr algn="l">
              <a:defRPr sz="2550" b="0" i="0">
                <a:solidFill>
                  <a:srgbClr val="12455E"/>
                </a:solidFill>
                <a:latin typeface="Aptos"/>
                <a:ea typeface="Aptos"/>
                <a:cs typeface="Aptos"/>
              </a:defRPr>
            </a:lvl7pPr>
            <a:lvl8pPr algn="l">
              <a:defRPr sz="2550" b="0" i="0">
                <a:solidFill>
                  <a:srgbClr val="12455E"/>
                </a:solidFill>
                <a:latin typeface="Aptos"/>
                <a:ea typeface="Aptos"/>
                <a:cs typeface="Aptos"/>
              </a:defRPr>
            </a:lvl8pPr>
            <a:lvl9pPr algn="l">
              <a:defRPr sz="2550" b="0" i="0">
                <a:solidFill>
                  <a:srgbClr val="12455E"/>
                </a:solidFill>
                <a:latin typeface="Aptos"/>
                <a:ea typeface="Aptos"/>
                <a:cs typeface="Aptos"/>
              </a:defRPr>
            </a:lvl9pPr>
          </a:lstStyle>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2025 MLB: observed SD / reference SD ≈ 1.81</a:t>
            </a:r>
          </a:p>
        </p:txBody>
      </p:sp>
      <p:sp>
        <p:nvSpPr>
          <p:cNvPr id="7" name="text-6">
            <a:extLst xmlns:a="http://schemas.openxmlformats.org/drawingml/2006/main">
              <a:ext uri="{FF2B5EF4-FFF2-40B4-BE49-F238E27FC236}">
                <a16:creationId xmlns:a16="http://schemas.microsoft.com/office/drawing/2014/main" id="{482B8D82-50AD-4549-A665-5807295D0781}"/>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00" b="1" i="0">
                <a:solidFill>
                  <a:srgbClr val="12455E"/>
                </a:solidFill>
                <a:latin typeface="Aptos"/>
                <a:ea typeface="Aptos"/>
                <a:cs typeface="Aptos"/>
              </a:defRPr>
            </a:defPPr>
            <a:lvl1pPr algn="l">
              <a:defRPr sz="2100" b="1" i="0">
                <a:solidFill>
                  <a:srgbClr val="12455E"/>
                </a:solidFill>
                <a:latin typeface="Aptos"/>
                <a:ea typeface="Aptos"/>
                <a:cs typeface="Aptos"/>
              </a:defRPr>
            </a:lvl1pPr>
            <a:lvl2pPr algn="l">
              <a:defRPr sz="2100" b="1" i="0">
                <a:solidFill>
                  <a:srgbClr val="12455E"/>
                </a:solidFill>
                <a:latin typeface="Aptos"/>
                <a:ea typeface="Aptos"/>
                <a:cs typeface="Aptos"/>
              </a:defRPr>
            </a:lvl2pPr>
            <a:lvl3pPr algn="l">
              <a:defRPr sz="2100" b="1" i="0">
                <a:solidFill>
                  <a:srgbClr val="12455E"/>
                </a:solidFill>
                <a:latin typeface="Aptos"/>
                <a:ea typeface="Aptos"/>
                <a:cs typeface="Aptos"/>
              </a:defRPr>
            </a:lvl3pPr>
            <a:lvl4pPr algn="l">
              <a:defRPr sz="2100" b="1" i="0">
                <a:solidFill>
                  <a:srgbClr val="12455E"/>
                </a:solidFill>
                <a:latin typeface="Aptos"/>
                <a:ea typeface="Aptos"/>
                <a:cs typeface="Aptos"/>
              </a:defRPr>
            </a:lvl4pPr>
            <a:lvl5pPr algn="l">
              <a:defRPr sz="2100" b="1" i="0">
                <a:solidFill>
                  <a:srgbClr val="12455E"/>
                </a:solidFill>
                <a:latin typeface="Aptos"/>
                <a:ea typeface="Aptos"/>
                <a:cs typeface="Aptos"/>
              </a:defRPr>
            </a:lvl5pPr>
            <a:lvl6pPr algn="l">
              <a:defRPr sz="2100" b="1" i="0">
                <a:solidFill>
                  <a:srgbClr val="12455E"/>
                </a:solidFill>
                <a:latin typeface="Aptos"/>
                <a:ea typeface="Aptos"/>
                <a:cs typeface="Aptos"/>
              </a:defRPr>
            </a:lvl6pPr>
            <a:lvl7pPr algn="l">
              <a:defRPr sz="2100" b="1" i="0">
                <a:solidFill>
                  <a:srgbClr val="12455E"/>
                </a:solidFill>
                <a:latin typeface="Aptos"/>
                <a:ea typeface="Aptos"/>
                <a:cs typeface="Aptos"/>
              </a:defRPr>
            </a:lvl7pPr>
            <a:lvl8pPr algn="l">
              <a:defRPr sz="2100" b="1" i="0">
                <a:solidFill>
                  <a:srgbClr val="12455E"/>
                </a:solidFill>
                <a:latin typeface="Aptos"/>
                <a:ea typeface="Aptos"/>
                <a:cs typeface="Aptos"/>
              </a:defRPr>
            </a:lvl8pPr>
            <a:lvl9pPr algn="l">
              <a:defRPr sz="2100" b="1" i="0">
                <a:solidFill>
                  <a:srgbClr val="12455E"/>
                </a:solidFill>
                <a:latin typeface="Aptos"/>
                <a:ea typeface="Aptos"/>
                <a:cs typeface="Aptos"/>
              </a:defRPr>
            </a:lvl9pPr>
          </a:lstStyle>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One is a benchmark—not a universal lower bound.</a:t>
            </a:r>
          </a:p>
        </p:txBody>
      </p:sp>
      <p:sp>
        <p:nvSpPr>
          <p:cNvPr id="8" name="">
            <a:extLst xmlns:a="http://schemas.openxmlformats.org/drawingml/2006/main">
              <a:ext uri="{FF2B5EF4-FFF2-40B4-BE49-F238E27FC236}">
                <a16:creationId xmlns:a16="http://schemas.microsoft.com/office/drawing/2014/main" id="{6112D435-0570-45EB-8495-722C1A45EB1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900CB228-0807-4488-B0CF-B165E9BF306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Optional Measurement Appendix</a:t>
            </a:r>
          </a:p>
        </p:txBody>
      </p:sp>
      <p:sp>
        <p:nvSpPr>
          <p:cNvPr id="10" name="text-9">
            <a:extLst xmlns:a="http://schemas.openxmlformats.org/drawingml/2006/main">
              <a:ext uri="{FF2B5EF4-FFF2-40B4-BE49-F238E27FC236}">
                <a16:creationId xmlns:a16="http://schemas.microsoft.com/office/drawing/2014/main" id="{B9493ECB-71C5-41FB-B28E-1C4AAA82072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34</a:t>
            </a:r>
          </a:p>
        </p:txBody>
      </p:sp>
    </p:spTree>
    <p:extLst>
      <p:ext uri="{BB962C8B-B14F-4D97-AF65-F5344CB8AC3E}">
        <p14:creationId xmlns:p14="http://schemas.microsoft.com/office/powerpoint/2010/main" val="1504844954"/>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A618D537-66CB-4CB7-A8AB-FF07B5F3425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CALCULATION</a:t>
            </a:r>
          </a:p>
        </p:txBody>
      </p:sp>
      <p:sp>
        <p:nvSpPr>
          <p:cNvPr id="2" name="text-1">
            <a:extLst xmlns:a="http://schemas.openxmlformats.org/drawingml/2006/main">
              <a:ext uri="{FF2B5EF4-FFF2-40B4-BE49-F238E27FC236}">
                <a16:creationId xmlns:a16="http://schemas.microsoft.com/office/drawing/2014/main" id="{50D26376-F788-41E9-8BEC-A8F9AC0CAF7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Optional: championship concentration</a:t>
            </a:r>
          </a:p>
        </p:txBody>
      </p:sp>
      <p:sp>
        <p:nvSpPr>
          <p:cNvPr id="3" name="text-2">
            <a:extLst xmlns:a="http://schemas.openxmlformats.org/drawingml/2006/main">
              <a:ext uri="{FF2B5EF4-FFF2-40B4-BE49-F238E27FC236}">
                <a16:creationId xmlns:a16="http://schemas.microsoft.com/office/drawing/2014/main" id="{C628D1C8-DDFB-491B-98BF-74FAAB0E5C7B}"/>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i="0">
                <a:solidFill>
                  <a:srgbClr val="1D2A33"/>
                </a:solidFill>
                <a:latin typeface="Aptos"/>
                <a:ea typeface="Aptos"/>
                <a:cs typeface="Aptos"/>
              </a:defRPr>
            </a:defPPr>
            <a:lvl1pPr algn="l">
              <a:defRPr sz="2250" b="0" i="0">
                <a:solidFill>
                  <a:srgbClr val="1D2A33"/>
                </a:solidFill>
                <a:latin typeface="Aptos"/>
                <a:ea typeface="Aptos"/>
                <a:cs typeface="Aptos"/>
              </a:defRPr>
            </a:lvl1pPr>
            <a:lvl2pPr algn="l">
              <a:defRPr sz="2250" b="0" i="0">
                <a:solidFill>
                  <a:srgbClr val="1D2A33"/>
                </a:solidFill>
                <a:latin typeface="Aptos"/>
                <a:ea typeface="Aptos"/>
                <a:cs typeface="Aptos"/>
              </a:defRPr>
            </a:lvl2pPr>
            <a:lvl3pPr algn="l">
              <a:defRPr sz="2250" b="0" i="0">
                <a:solidFill>
                  <a:srgbClr val="1D2A33"/>
                </a:solidFill>
                <a:latin typeface="Aptos"/>
                <a:ea typeface="Aptos"/>
                <a:cs typeface="Aptos"/>
              </a:defRPr>
            </a:lvl3pPr>
            <a:lvl4pPr algn="l">
              <a:defRPr sz="2250" b="0" i="0">
                <a:solidFill>
                  <a:srgbClr val="1D2A33"/>
                </a:solidFill>
                <a:latin typeface="Aptos"/>
                <a:ea typeface="Aptos"/>
                <a:cs typeface="Aptos"/>
              </a:defRPr>
            </a:lvl4pPr>
            <a:lvl5pPr algn="l">
              <a:defRPr sz="2250" b="0" i="0">
                <a:solidFill>
                  <a:srgbClr val="1D2A33"/>
                </a:solidFill>
                <a:latin typeface="Aptos"/>
                <a:ea typeface="Aptos"/>
                <a:cs typeface="Aptos"/>
              </a:defRPr>
            </a:lvl5pPr>
            <a:lvl6pPr algn="l">
              <a:defRPr sz="2250" b="0" i="0">
                <a:solidFill>
                  <a:srgbClr val="1D2A33"/>
                </a:solidFill>
                <a:latin typeface="Aptos"/>
                <a:ea typeface="Aptos"/>
                <a:cs typeface="Aptos"/>
              </a:defRPr>
            </a:lvl6pPr>
            <a:lvl7pPr algn="l">
              <a:defRPr sz="2250" b="0" i="0">
                <a:solidFill>
                  <a:srgbClr val="1D2A33"/>
                </a:solidFill>
                <a:latin typeface="Aptos"/>
                <a:ea typeface="Aptos"/>
                <a:cs typeface="Aptos"/>
              </a:defRPr>
            </a:lvl7pPr>
            <a:lvl8pPr algn="l">
              <a:defRPr sz="2250" b="0" i="0">
                <a:solidFill>
                  <a:srgbClr val="1D2A33"/>
                </a:solidFill>
                <a:latin typeface="Aptos"/>
                <a:ea typeface="Aptos"/>
                <a:cs typeface="Aptos"/>
              </a:defRPr>
            </a:lvl8pPr>
            <a:lvl9pPr algn="l">
              <a:defRPr sz="2250" b="0" i="0">
                <a:solidFill>
                  <a:srgbClr val="1D2A33"/>
                </a:solidFill>
                <a:latin typeface="Aptos"/>
                <a:ea typeface="Aptos"/>
                <a:cs typeface="Aptos"/>
              </a:defRPr>
            </a:lvl9pPr>
          </a:lstStyle>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NBA titles decided in 2016–2025: one franchise won three; seven won one each.</a:t>
            </a:r>
          </a:p>
        </p:txBody>
      </p:sp>
      <p:sp>
        <p:nvSpPr>
          <p:cNvPr id="4" name="text-3">
            <a:extLst xmlns:a="http://schemas.openxmlformats.org/drawingml/2006/main">
              <a:ext uri="{FF2B5EF4-FFF2-40B4-BE49-F238E27FC236}">
                <a16:creationId xmlns:a16="http://schemas.microsoft.com/office/drawing/2014/main" id="{9AD93E36-B914-49CA-A2D7-182A3FEA6FBD}"/>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2455E"/>
                </a:solidFill>
                <a:latin typeface="Aptos"/>
                <a:ea typeface="Aptos"/>
                <a:cs typeface="Aptos"/>
              </a:defRPr>
            </a:defPPr>
            <a:lvl1pPr algn="l">
              <a:defRPr sz="2400" b="0" i="0">
                <a:solidFill>
                  <a:srgbClr val="12455E"/>
                </a:solidFill>
                <a:latin typeface="Aptos"/>
                <a:ea typeface="Aptos"/>
                <a:cs typeface="Aptos"/>
              </a:defRPr>
            </a:lvl1pPr>
            <a:lvl2pPr algn="l">
              <a:defRPr sz="2400" b="0" i="0">
                <a:solidFill>
                  <a:srgbClr val="12455E"/>
                </a:solidFill>
                <a:latin typeface="Aptos"/>
                <a:ea typeface="Aptos"/>
                <a:cs typeface="Aptos"/>
              </a:defRPr>
            </a:lvl2pPr>
            <a:lvl3pPr algn="l">
              <a:defRPr sz="2400" b="0" i="0">
                <a:solidFill>
                  <a:srgbClr val="12455E"/>
                </a:solidFill>
                <a:latin typeface="Aptos"/>
                <a:ea typeface="Aptos"/>
                <a:cs typeface="Aptos"/>
              </a:defRPr>
            </a:lvl3pPr>
            <a:lvl4pPr algn="l">
              <a:defRPr sz="2400" b="0" i="0">
                <a:solidFill>
                  <a:srgbClr val="12455E"/>
                </a:solidFill>
                <a:latin typeface="Aptos"/>
                <a:ea typeface="Aptos"/>
                <a:cs typeface="Aptos"/>
              </a:defRPr>
            </a:lvl4pPr>
            <a:lvl5pPr algn="l">
              <a:defRPr sz="2400" b="0" i="0">
                <a:solidFill>
                  <a:srgbClr val="12455E"/>
                </a:solidFill>
                <a:latin typeface="Aptos"/>
                <a:ea typeface="Aptos"/>
                <a:cs typeface="Aptos"/>
              </a:defRPr>
            </a:lvl5pPr>
            <a:lvl6pPr algn="l">
              <a:defRPr sz="2400" b="0" i="0">
                <a:solidFill>
                  <a:srgbClr val="12455E"/>
                </a:solidFill>
                <a:latin typeface="Aptos"/>
                <a:ea typeface="Aptos"/>
                <a:cs typeface="Aptos"/>
              </a:defRPr>
            </a:lvl6pPr>
            <a:lvl7pPr algn="l">
              <a:defRPr sz="2400" b="0" i="0">
                <a:solidFill>
                  <a:srgbClr val="12455E"/>
                </a:solidFill>
                <a:latin typeface="Aptos"/>
                <a:ea typeface="Aptos"/>
                <a:cs typeface="Aptos"/>
              </a:defRPr>
            </a:lvl7pPr>
            <a:lvl8pPr algn="l">
              <a:defRPr sz="2400" b="0" i="0">
                <a:solidFill>
                  <a:srgbClr val="12455E"/>
                </a:solidFill>
                <a:latin typeface="Aptos"/>
                <a:ea typeface="Aptos"/>
                <a:cs typeface="Aptos"/>
              </a:defRPr>
            </a:lvl8pPr>
            <a:lvl9pPr algn="l">
              <a:defRPr sz="2400" b="0" i="0">
                <a:solidFill>
                  <a:srgbClr val="12455E"/>
                </a:solidFill>
                <a:latin typeface="Aptos"/>
                <a:ea typeface="Aptos"/>
                <a:cs typeface="Aptos"/>
              </a:defRPr>
            </a:lvl9pPr>
          </a:lstStyle>
          <a:p xmlns:a="http://schemas.openxmlformats.org/drawingml/2006/main">
            <a:pPr algn="l">
              <a:lnSpc>
                <a:spcPct val="105000"/>
              </a:lnSpc>
              <a:buNone/>
              <a:defRPr sz="2400" b="0" i="0">
                <a:solidFill>
                  <a:srgbClr val="12455E"/>
                </a:solidFill>
                <a:latin typeface="Aptos"/>
                <a:ea typeface="Aptos"/>
                <a:cs typeface="Aptos"/>
              </a:defRPr>
            </a:pPr>
            <a:r>
              <a:rPr sz="2400" b="0" i="0">
                <a:solidFill>
                  <a:srgbClr val="12455E"/>
                </a:solidFill>
                <a:latin typeface="Aptos"/>
                <a:ea typeface="Aptos"/>
                <a:cs typeface="Aptos"/>
              </a:rPr>
              <a:t>HHI = sum of squared championship shares</a:t>
            </a:r>
          </a:p>
        </p:txBody>
      </p:sp>
      <p:sp>
        <p:nvSpPr>
          <p:cNvPr id="5" name="text-4">
            <a:extLst xmlns:a="http://schemas.openxmlformats.org/drawingml/2006/main">
              <a:ext uri="{FF2B5EF4-FFF2-40B4-BE49-F238E27FC236}">
                <a16:creationId xmlns:a16="http://schemas.microsoft.com/office/drawing/2014/main" id="{709C52CC-41B9-45D1-84FC-326E149704FD}"/>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2455E"/>
                </a:solidFill>
                <a:latin typeface="Aptos"/>
                <a:ea typeface="Aptos"/>
                <a:cs typeface="Aptos"/>
              </a:defRPr>
            </a:defPPr>
            <a:lvl1pPr algn="l">
              <a:defRPr sz="2400" b="0" i="0">
                <a:solidFill>
                  <a:srgbClr val="12455E"/>
                </a:solidFill>
                <a:latin typeface="Aptos"/>
                <a:ea typeface="Aptos"/>
                <a:cs typeface="Aptos"/>
              </a:defRPr>
            </a:lvl1pPr>
            <a:lvl2pPr algn="l">
              <a:defRPr sz="2400" b="0" i="0">
                <a:solidFill>
                  <a:srgbClr val="12455E"/>
                </a:solidFill>
                <a:latin typeface="Aptos"/>
                <a:ea typeface="Aptos"/>
                <a:cs typeface="Aptos"/>
              </a:defRPr>
            </a:lvl2pPr>
            <a:lvl3pPr algn="l">
              <a:defRPr sz="2400" b="0" i="0">
                <a:solidFill>
                  <a:srgbClr val="12455E"/>
                </a:solidFill>
                <a:latin typeface="Aptos"/>
                <a:ea typeface="Aptos"/>
                <a:cs typeface="Aptos"/>
              </a:defRPr>
            </a:lvl3pPr>
            <a:lvl4pPr algn="l">
              <a:defRPr sz="2400" b="0" i="0">
                <a:solidFill>
                  <a:srgbClr val="12455E"/>
                </a:solidFill>
                <a:latin typeface="Aptos"/>
                <a:ea typeface="Aptos"/>
                <a:cs typeface="Aptos"/>
              </a:defRPr>
            </a:lvl4pPr>
            <a:lvl5pPr algn="l">
              <a:defRPr sz="2400" b="0" i="0">
                <a:solidFill>
                  <a:srgbClr val="12455E"/>
                </a:solidFill>
                <a:latin typeface="Aptos"/>
                <a:ea typeface="Aptos"/>
                <a:cs typeface="Aptos"/>
              </a:defRPr>
            </a:lvl5pPr>
            <a:lvl6pPr algn="l">
              <a:defRPr sz="2400" b="0" i="0">
                <a:solidFill>
                  <a:srgbClr val="12455E"/>
                </a:solidFill>
                <a:latin typeface="Aptos"/>
                <a:ea typeface="Aptos"/>
                <a:cs typeface="Aptos"/>
              </a:defRPr>
            </a:lvl6pPr>
            <a:lvl7pPr algn="l">
              <a:defRPr sz="2400" b="0" i="0">
                <a:solidFill>
                  <a:srgbClr val="12455E"/>
                </a:solidFill>
                <a:latin typeface="Aptos"/>
                <a:ea typeface="Aptos"/>
                <a:cs typeface="Aptos"/>
              </a:defRPr>
            </a:lvl7pPr>
            <a:lvl8pPr algn="l">
              <a:defRPr sz="2400" b="0" i="0">
                <a:solidFill>
                  <a:srgbClr val="12455E"/>
                </a:solidFill>
                <a:latin typeface="Aptos"/>
                <a:ea typeface="Aptos"/>
                <a:cs typeface="Aptos"/>
              </a:defRPr>
            </a:lvl8pPr>
            <a:lvl9pPr algn="l">
              <a:defRPr sz="2400" b="0" i="0">
                <a:solidFill>
                  <a:srgbClr val="12455E"/>
                </a:solidFill>
                <a:latin typeface="Aptos"/>
                <a:ea typeface="Aptos"/>
                <a:cs typeface="Aptos"/>
              </a:defRPr>
            </a:lvl9pPr>
          </a:lstStyle>
          <a:p xmlns:a="http://schemas.openxmlformats.org/drawingml/2006/main">
            <a:pPr algn="l">
              <a:lnSpc>
                <a:spcPct val="105000"/>
              </a:lnSpc>
              <a:buNone/>
              <a:defRPr sz="2400" b="0" i="0">
                <a:solidFill>
                  <a:srgbClr val="12455E"/>
                </a:solidFill>
                <a:latin typeface="Aptos"/>
                <a:ea typeface="Aptos"/>
                <a:cs typeface="Aptos"/>
              </a:defRPr>
            </a:pPr>
            <a:r>
              <a:rPr sz="2400" b="0" i="0">
                <a:solidFill>
                  <a:srgbClr val="12455E"/>
                </a:solidFill>
                <a:latin typeface="Aptos"/>
                <a:ea typeface="Aptos"/>
                <a:cs typeface="Aptos"/>
              </a:rPr>
              <a:t>HHI = (0.3)² + 7 × (0.1)² = 0.16</a:t>
            </a:r>
          </a:p>
        </p:txBody>
      </p:sp>
      <p:sp>
        <p:nvSpPr>
          <p:cNvPr id="6" name="text-5">
            <a:extLst xmlns:a="http://schemas.openxmlformats.org/drawingml/2006/main">
              <a:ext uri="{FF2B5EF4-FFF2-40B4-BE49-F238E27FC236}">
                <a16:creationId xmlns:a16="http://schemas.microsoft.com/office/drawing/2014/main" id="{CE09CD77-5ADA-4682-A05B-A78DE781FAC6}"/>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2455E"/>
                </a:solidFill>
                <a:latin typeface="Aptos"/>
                <a:ea typeface="Aptos"/>
                <a:cs typeface="Aptos"/>
              </a:defRPr>
            </a:defPPr>
            <a:lvl1pPr algn="l">
              <a:defRPr sz="2400" b="0" i="0">
                <a:solidFill>
                  <a:srgbClr val="12455E"/>
                </a:solidFill>
                <a:latin typeface="Aptos"/>
                <a:ea typeface="Aptos"/>
                <a:cs typeface="Aptos"/>
              </a:defRPr>
            </a:lvl1pPr>
            <a:lvl2pPr algn="l">
              <a:defRPr sz="2400" b="0" i="0">
                <a:solidFill>
                  <a:srgbClr val="12455E"/>
                </a:solidFill>
                <a:latin typeface="Aptos"/>
                <a:ea typeface="Aptos"/>
                <a:cs typeface="Aptos"/>
              </a:defRPr>
            </a:lvl2pPr>
            <a:lvl3pPr algn="l">
              <a:defRPr sz="2400" b="0" i="0">
                <a:solidFill>
                  <a:srgbClr val="12455E"/>
                </a:solidFill>
                <a:latin typeface="Aptos"/>
                <a:ea typeface="Aptos"/>
                <a:cs typeface="Aptos"/>
              </a:defRPr>
            </a:lvl3pPr>
            <a:lvl4pPr algn="l">
              <a:defRPr sz="2400" b="0" i="0">
                <a:solidFill>
                  <a:srgbClr val="12455E"/>
                </a:solidFill>
                <a:latin typeface="Aptos"/>
                <a:ea typeface="Aptos"/>
                <a:cs typeface="Aptos"/>
              </a:defRPr>
            </a:lvl4pPr>
            <a:lvl5pPr algn="l">
              <a:defRPr sz="2400" b="0" i="0">
                <a:solidFill>
                  <a:srgbClr val="12455E"/>
                </a:solidFill>
                <a:latin typeface="Aptos"/>
                <a:ea typeface="Aptos"/>
                <a:cs typeface="Aptos"/>
              </a:defRPr>
            </a:lvl5pPr>
            <a:lvl6pPr algn="l">
              <a:defRPr sz="2400" b="0" i="0">
                <a:solidFill>
                  <a:srgbClr val="12455E"/>
                </a:solidFill>
                <a:latin typeface="Aptos"/>
                <a:ea typeface="Aptos"/>
                <a:cs typeface="Aptos"/>
              </a:defRPr>
            </a:lvl6pPr>
            <a:lvl7pPr algn="l">
              <a:defRPr sz="2400" b="0" i="0">
                <a:solidFill>
                  <a:srgbClr val="12455E"/>
                </a:solidFill>
                <a:latin typeface="Aptos"/>
                <a:ea typeface="Aptos"/>
                <a:cs typeface="Aptos"/>
              </a:defRPr>
            </a:lvl7pPr>
            <a:lvl8pPr algn="l">
              <a:defRPr sz="2400" b="0" i="0">
                <a:solidFill>
                  <a:srgbClr val="12455E"/>
                </a:solidFill>
                <a:latin typeface="Aptos"/>
                <a:ea typeface="Aptos"/>
                <a:cs typeface="Aptos"/>
              </a:defRPr>
            </a:lvl8pPr>
            <a:lvl9pPr algn="l">
              <a:defRPr sz="2400" b="0" i="0">
                <a:solidFill>
                  <a:srgbClr val="12455E"/>
                </a:solidFill>
                <a:latin typeface="Aptos"/>
                <a:ea typeface="Aptos"/>
                <a:cs typeface="Aptos"/>
              </a:defRPr>
            </a:lvl9pPr>
          </a:lstStyle>
          <a:p xmlns:a="http://schemas.openxmlformats.org/drawingml/2006/main">
            <a:pPr algn="l">
              <a:lnSpc>
                <a:spcPct val="105000"/>
              </a:lnSpc>
              <a:buNone/>
              <a:defRPr sz="2400" b="0" i="0">
                <a:solidFill>
                  <a:srgbClr val="12455E"/>
                </a:solidFill>
                <a:latin typeface="Aptos"/>
                <a:ea typeface="Aptos"/>
                <a:cs typeface="Aptos"/>
              </a:defRPr>
            </a:pPr>
            <a:r>
              <a:rPr sz="2400" b="0" i="0">
                <a:solidFill>
                  <a:srgbClr val="12455E"/>
                </a:solidFill>
                <a:latin typeface="Aptos"/>
                <a:ea typeface="Aptos"/>
                <a:cs typeface="Aptos"/>
              </a:rPr>
              <a:t>Alternative 0–10,000 scale: 0.16 × 10,000 = 1,600</a:t>
            </a:r>
          </a:p>
        </p:txBody>
      </p:sp>
      <p:sp>
        <p:nvSpPr>
          <p:cNvPr id="7" name="text-6">
            <a:extLst xmlns:a="http://schemas.openxmlformats.org/drawingml/2006/main">
              <a:ext uri="{FF2B5EF4-FFF2-40B4-BE49-F238E27FC236}">
                <a16:creationId xmlns:a16="http://schemas.microsoft.com/office/drawing/2014/main" id="{078862A9-3007-4244-A9E0-DC4200EDD40E}"/>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00" b="1" i="0">
                <a:solidFill>
                  <a:srgbClr val="12455E"/>
                </a:solidFill>
                <a:latin typeface="Aptos"/>
                <a:ea typeface="Aptos"/>
                <a:cs typeface="Aptos"/>
              </a:defRPr>
            </a:defPPr>
            <a:lvl1pPr algn="l">
              <a:defRPr sz="2100" b="1" i="0">
                <a:solidFill>
                  <a:srgbClr val="12455E"/>
                </a:solidFill>
                <a:latin typeface="Aptos"/>
                <a:ea typeface="Aptos"/>
                <a:cs typeface="Aptos"/>
              </a:defRPr>
            </a:lvl1pPr>
            <a:lvl2pPr algn="l">
              <a:defRPr sz="2100" b="1" i="0">
                <a:solidFill>
                  <a:srgbClr val="12455E"/>
                </a:solidFill>
                <a:latin typeface="Aptos"/>
                <a:ea typeface="Aptos"/>
                <a:cs typeface="Aptos"/>
              </a:defRPr>
            </a:lvl2pPr>
            <a:lvl3pPr algn="l">
              <a:defRPr sz="2100" b="1" i="0">
                <a:solidFill>
                  <a:srgbClr val="12455E"/>
                </a:solidFill>
                <a:latin typeface="Aptos"/>
                <a:ea typeface="Aptos"/>
                <a:cs typeface="Aptos"/>
              </a:defRPr>
            </a:lvl3pPr>
            <a:lvl4pPr algn="l">
              <a:defRPr sz="2100" b="1" i="0">
                <a:solidFill>
                  <a:srgbClr val="12455E"/>
                </a:solidFill>
                <a:latin typeface="Aptos"/>
                <a:ea typeface="Aptos"/>
                <a:cs typeface="Aptos"/>
              </a:defRPr>
            </a:lvl4pPr>
            <a:lvl5pPr algn="l">
              <a:defRPr sz="2100" b="1" i="0">
                <a:solidFill>
                  <a:srgbClr val="12455E"/>
                </a:solidFill>
                <a:latin typeface="Aptos"/>
                <a:ea typeface="Aptos"/>
                <a:cs typeface="Aptos"/>
              </a:defRPr>
            </a:lvl5pPr>
            <a:lvl6pPr algn="l">
              <a:defRPr sz="2100" b="1" i="0">
                <a:solidFill>
                  <a:srgbClr val="12455E"/>
                </a:solidFill>
                <a:latin typeface="Aptos"/>
                <a:ea typeface="Aptos"/>
                <a:cs typeface="Aptos"/>
              </a:defRPr>
            </a:lvl6pPr>
            <a:lvl7pPr algn="l">
              <a:defRPr sz="2100" b="1" i="0">
                <a:solidFill>
                  <a:srgbClr val="12455E"/>
                </a:solidFill>
                <a:latin typeface="Aptos"/>
                <a:ea typeface="Aptos"/>
                <a:cs typeface="Aptos"/>
              </a:defRPr>
            </a:lvl7pPr>
            <a:lvl8pPr algn="l">
              <a:defRPr sz="2100" b="1" i="0">
                <a:solidFill>
                  <a:srgbClr val="12455E"/>
                </a:solidFill>
                <a:latin typeface="Aptos"/>
                <a:ea typeface="Aptos"/>
                <a:cs typeface="Aptos"/>
              </a:defRPr>
            </a:lvl8pPr>
            <a:lvl9pPr algn="l">
              <a:defRPr sz="2100" b="1" i="0">
                <a:solidFill>
                  <a:srgbClr val="12455E"/>
                </a:solidFill>
                <a:latin typeface="Aptos"/>
                <a:ea typeface="Aptos"/>
                <a:cs typeface="Aptos"/>
              </a:defRPr>
            </a:lvl9pPr>
          </a:lstStyle>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Keep the window and the scale consistent.</a:t>
            </a:r>
          </a:p>
        </p:txBody>
      </p:sp>
      <p:sp>
        <p:nvSpPr>
          <p:cNvPr id="8" name="">
            <a:extLst xmlns:a="http://schemas.openxmlformats.org/drawingml/2006/main">
              <a:ext uri="{FF2B5EF4-FFF2-40B4-BE49-F238E27FC236}">
                <a16:creationId xmlns:a16="http://schemas.microsoft.com/office/drawing/2014/main" id="{04FFFC5D-DC99-46C1-AF2B-F4B02C3DF4E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E60CDE53-DE23-4BBC-8538-D3F6359A33F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Optional Measurement Appendix</a:t>
            </a:r>
          </a:p>
        </p:txBody>
      </p:sp>
      <p:sp>
        <p:nvSpPr>
          <p:cNvPr id="10" name="text-9">
            <a:extLst xmlns:a="http://schemas.openxmlformats.org/drawingml/2006/main">
              <a:ext uri="{FF2B5EF4-FFF2-40B4-BE49-F238E27FC236}">
                <a16:creationId xmlns:a16="http://schemas.microsoft.com/office/drawing/2014/main" id="{31E86994-A9F6-4C70-8314-41D99E5F0F5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35</a:t>
            </a:r>
          </a:p>
        </p:txBody>
      </p:sp>
    </p:spTree>
    <p:extLst>
      <p:ext uri="{BB962C8B-B14F-4D97-AF65-F5344CB8AC3E}">
        <p14:creationId xmlns:p14="http://schemas.microsoft.com/office/powerpoint/2010/main" val="150014053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B3F982F-87A5-4726-B06E-C496CDE2542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C6532D"/>
                </a:solidFill>
                <a:latin typeface="Aptos"/>
                <a:ea typeface="Aptos"/>
                <a:cs typeface="Aptos"/>
              </a:defRPr>
            </a:defPPr>
            <a:lvl1pPr algn="l">
              <a:defRPr sz="1125" b="1" i="0">
                <a:solidFill>
                  <a:srgbClr val="C6532D"/>
                </a:solidFill>
                <a:latin typeface="Aptos"/>
                <a:ea typeface="Aptos"/>
                <a:cs typeface="Aptos"/>
              </a:defRPr>
            </a:lvl1pPr>
            <a:lvl2pPr algn="l">
              <a:defRPr sz="1125" b="1" i="0">
                <a:solidFill>
                  <a:srgbClr val="C6532D"/>
                </a:solidFill>
                <a:latin typeface="Aptos"/>
                <a:ea typeface="Aptos"/>
                <a:cs typeface="Aptos"/>
              </a:defRPr>
            </a:lvl2pPr>
            <a:lvl3pPr algn="l">
              <a:defRPr sz="1125" b="1" i="0">
                <a:solidFill>
                  <a:srgbClr val="C6532D"/>
                </a:solidFill>
                <a:latin typeface="Aptos"/>
                <a:ea typeface="Aptos"/>
                <a:cs typeface="Aptos"/>
              </a:defRPr>
            </a:lvl3pPr>
            <a:lvl4pPr algn="l">
              <a:defRPr sz="1125" b="1" i="0">
                <a:solidFill>
                  <a:srgbClr val="C6532D"/>
                </a:solidFill>
                <a:latin typeface="Aptos"/>
                <a:ea typeface="Aptos"/>
                <a:cs typeface="Aptos"/>
              </a:defRPr>
            </a:lvl4pPr>
            <a:lvl5pPr algn="l">
              <a:defRPr sz="1125" b="1" i="0">
                <a:solidFill>
                  <a:srgbClr val="C6532D"/>
                </a:solidFill>
                <a:latin typeface="Aptos"/>
                <a:ea typeface="Aptos"/>
                <a:cs typeface="Aptos"/>
              </a:defRPr>
            </a:lvl5pPr>
            <a:lvl6pPr algn="l">
              <a:defRPr sz="1125" b="1" i="0">
                <a:solidFill>
                  <a:srgbClr val="C6532D"/>
                </a:solidFill>
                <a:latin typeface="Aptos"/>
                <a:ea typeface="Aptos"/>
                <a:cs typeface="Aptos"/>
              </a:defRPr>
            </a:lvl6pPr>
            <a:lvl7pPr algn="l">
              <a:defRPr sz="1125" b="1" i="0">
                <a:solidFill>
                  <a:srgbClr val="C6532D"/>
                </a:solidFill>
                <a:latin typeface="Aptos"/>
                <a:ea typeface="Aptos"/>
                <a:cs typeface="Aptos"/>
              </a:defRPr>
            </a:lvl7pPr>
            <a:lvl8pPr algn="l">
              <a:defRPr sz="1125" b="1" i="0">
                <a:solidFill>
                  <a:srgbClr val="C6532D"/>
                </a:solidFill>
                <a:latin typeface="Aptos"/>
                <a:ea typeface="Aptos"/>
                <a:cs typeface="Aptos"/>
              </a:defRPr>
            </a:lvl8pPr>
            <a:lvl9pPr algn="l">
              <a:defRPr sz="1125" b="1" i="0">
                <a:solidFill>
                  <a:srgbClr val="C6532D"/>
                </a:solidFill>
                <a:latin typeface="Aptos"/>
                <a:ea typeface="Aptos"/>
                <a:cs typeface="Aptos"/>
              </a:defRPr>
            </a:lvl9pPr>
          </a:lstStyle>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REFERENCE</a:t>
            </a:r>
          </a:p>
        </p:txBody>
      </p:sp>
      <p:sp>
        <p:nvSpPr>
          <p:cNvPr id="2" name="text-1">
            <a:extLst xmlns:a="http://schemas.openxmlformats.org/drawingml/2006/main">
              <a:ext uri="{FF2B5EF4-FFF2-40B4-BE49-F238E27FC236}">
                <a16:creationId xmlns:a16="http://schemas.microsoft.com/office/drawing/2014/main" id="{5ACDA123-71AA-4FFF-B0E4-8D65889AEB9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000" b="1" i="0">
                <a:solidFill>
                  <a:srgbClr val="1D2A33"/>
                </a:solidFill>
                <a:latin typeface="Aptos"/>
                <a:ea typeface="Aptos"/>
                <a:cs typeface="Aptos"/>
              </a:defRPr>
            </a:defPPr>
            <a:lvl1pPr algn="l">
              <a:defRPr sz="3000" b="1" i="0">
                <a:solidFill>
                  <a:srgbClr val="1D2A33"/>
                </a:solidFill>
                <a:latin typeface="Aptos"/>
                <a:ea typeface="Aptos"/>
                <a:cs typeface="Aptos"/>
              </a:defRPr>
            </a:lvl1pPr>
            <a:lvl2pPr algn="l">
              <a:defRPr sz="3000" b="1" i="0">
                <a:solidFill>
                  <a:srgbClr val="1D2A33"/>
                </a:solidFill>
                <a:latin typeface="Aptos"/>
                <a:ea typeface="Aptos"/>
                <a:cs typeface="Aptos"/>
              </a:defRPr>
            </a:lvl2pPr>
            <a:lvl3pPr algn="l">
              <a:defRPr sz="3000" b="1" i="0">
                <a:solidFill>
                  <a:srgbClr val="1D2A33"/>
                </a:solidFill>
                <a:latin typeface="Aptos"/>
                <a:ea typeface="Aptos"/>
                <a:cs typeface="Aptos"/>
              </a:defRPr>
            </a:lvl3pPr>
            <a:lvl4pPr algn="l">
              <a:defRPr sz="3000" b="1" i="0">
                <a:solidFill>
                  <a:srgbClr val="1D2A33"/>
                </a:solidFill>
                <a:latin typeface="Aptos"/>
                <a:ea typeface="Aptos"/>
                <a:cs typeface="Aptos"/>
              </a:defRPr>
            </a:lvl4pPr>
            <a:lvl5pPr algn="l">
              <a:defRPr sz="3000" b="1" i="0">
                <a:solidFill>
                  <a:srgbClr val="1D2A33"/>
                </a:solidFill>
                <a:latin typeface="Aptos"/>
                <a:ea typeface="Aptos"/>
                <a:cs typeface="Aptos"/>
              </a:defRPr>
            </a:lvl5pPr>
            <a:lvl6pPr algn="l">
              <a:defRPr sz="3000" b="1" i="0">
                <a:solidFill>
                  <a:srgbClr val="1D2A33"/>
                </a:solidFill>
                <a:latin typeface="Aptos"/>
                <a:ea typeface="Aptos"/>
                <a:cs typeface="Aptos"/>
              </a:defRPr>
            </a:lvl6pPr>
            <a:lvl7pPr algn="l">
              <a:defRPr sz="3000" b="1" i="0">
                <a:solidFill>
                  <a:srgbClr val="1D2A33"/>
                </a:solidFill>
                <a:latin typeface="Aptos"/>
                <a:ea typeface="Aptos"/>
                <a:cs typeface="Aptos"/>
              </a:defRPr>
            </a:lvl7pPr>
            <a:lvl8pPr algn="l">
              <a:defRPr sz="3000" b="1" i="0">
                <a:solidFill>
                  <a:srgbClr val="1D2A33"/>
                </a:solidFill>
                <a:latin typeface="Aptos"/>
                <a:ea typeface="Aptos"/>
                <a:cs typeface="Aptos"/>
              </a:defRPr>
            </a:lvl8pPr>
            <a:lvl9pPr algn="l">
              <a:defRPr sz="3000" b="1" i="0">
                <a:solidFill>
                  <a:srgbClr val="1D2A33"/>
                </a:solidFill>
                <a:latin typeface="Aptos"/>
                <a:ea typeface="Aptos"/>
                <a:cs typeface="Aptos"/>
              </a:defRPr>
            </a:lvl9pPr>
          </a:lstStyle>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Sources and reproducible evidence</a:t>
            </a:r>
          </a:p>
        </p:txBody>
      </p:sp>
      <p:sp>
        <p:nvSpPr>
          <p:cNvPr id="3" name="text-2">
            <a:extLst xmlns:a="http://schemas.openxmlformats.org/drawingml/2006/main">
              <a:ext uri="{FF2B5EF4-FFF2-40B4-BE49-F238E27FC236}">
                <a16:creationId xmlns:a16="http://schemas.microsoft.com/office/drawing/2014/main" id="{BEE243AA-4DF4-4794-BC94-5E0DA65C9BF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i="0">
                <a:solidFill>
                  <a:srgbClr val="1D2A33"/>
                </a:solidFill>
                <a:latin typeface="Aptos"/>
                <a:ea typeface="Aptos"/>
                <a:cs typeface="Aptos"/>
              </a:defRPr>
            </a:defPPr>
            <a:lvl1pPr algn="l">
              <a:defRPr sz="2400" b="0" i="0">
                <a:solidFill>
                  <a:srgbClr val="1D2A33"/>
                </a:solidFill>
                <a:latin typeface="Aptos"/>
                <a:ea typeface="Aptos"/>
                <a:cs typeface="Aptos"/>
              </a:defRPr>
            </a:lvl1pPr>
            <a:lvl2pPr algn="l">
              <a:defRPr sz="2400" b="0" i="0">
                <a:solidFill>
                  <a:srgbClr val="1D2A33"/>
                </a:solidFill>
                <a:latin typeface="Aptos"/>
                <a:ea typeface="Aptos"/>
                <a:cs typeface="Aptos"/>
              </a:defRPr>
            </a:lvl2pPr>
            <a:lvl3pPr algn="l">
              <a:defRPr sz="2400" b="0" i="0">
                <a:solidFill>
                  <a:srgbClr val="1D2A33"/>
                </a:solidFill>
                <a:latin typeface="Aptos"/>
                <a:ea typeface="Aptos"/>
                <a:cs typeface="Aptos"/>
              </a:defRPr>
            </a:lvl3pPr>
            <a:lvl4pPr algn="l">
              <a:defRPr sz="2400" b="0" i="0">
                <a:solidFill>
                  <a:srgbClr val="1D2A33"/>
                </a:solidFill>
                <a:latin typeface="Aptos"/>
                <a:ea typeface="Aptos"/>
                <a:cs typeface="Aptos"/>
              </a:defRPr>
            </a:lvl4pPr>
            <a:lvl5pPr algn="l">
              <a:defRPr sz="2400" b="0" i="0">
                <a:solidFill>
                  <a:srgbClr val="1D2A33"/>
                </a:solidFill>
                <a:latin typeface="Aptos"/>
                <a:ea typeface="Aptos"/>
                <a:cs typeface="Aptos"/>
              </a:defRPr>
            </a:lvl5pPr>
            <a:lvl6pPr algn="l">
              <a:defRPr sz="2400" b="0" i="0">
                <a:solidFill>
                  <a:srgbClr val="1D2A33"/>
                </a:solidFill>
                <a:latin typeface="Aptos"/>
                <a:ea typeface="Aptos"/>
                <a:cs typeface="Aptos"/>
              </a:defRPr>
            </a:lvl6pPr>
            <a:lvl7pPr algn="l">
              <a:defRPr sz="2400" b="0" i="0">
                <a:solidFill>
                  <a:srgbClr val="1D2A33"/>
                </a:solidFill>
                <a:latin typeface="Aptos"/>
                <a:ea typeface="Aptos"/>
                <a:cs typeface="Aptos"/>
              </a:defRPr>
            </a:lvl7pPr>
            <a:lvl8pPr algn="l">
              <a:defRPr sz="2400" b="0" i="0">
                <a:solidFill>
                  <a:srgbClr val="1D2A33"/>
                </a:solidFill>
                <a:latin typeface="Aptos"/>
                <a:ea typeface="Aptos"/>
                <a:cs typeface="Aptos"/>
              </a:defRPr>
            </a:lvl8pPr>
            <a:lvl9pPr algn="l">
              <a:defRPr sz="2400" b="0" i="0">
                <a:solidFill>
                  <a:srgbClr val="1D2A33"/>
                </a:solidFill>
                <a:latin typeface="Aptos"/>
                <a:ea typeface="Aptos"/>
                <a:cs typeface="Aptos"/>
              </a:defRPr>
            </a:lvl9pPr>
          </a:lstStyle>
          <a:p xmlns:a="http://schemas.openxmlformats.org/drawingml/2006/main">
            <a:pPr marL="254000" indent="-152400" algn="l">
              <a:spcAft>
                <a:spcPts val="1600"/>
              </a:spcAft>
              <a:buChar char="•"/>
              <a:defRPr sz="2400" b="0" i="0">
                <a:solidFill>
                  <a:srgbClr val="1D2A33"/>
                </a:solidFill>
                <a:latin typeface="Aptos"/>
                <a:ea typeface="Aptos"/>
                <a:cs typeface="Aptos"/>
              </a:defRPr>
            </a:pPr>
            <a:r>
              <a:rPr b="1"/>
              <a:t>Fort and Maxcy; Owen and King; Borland and Macdonald:</a:t>
            </a:r>
            <a:r>
              <a:t> measures and demand.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b="1"/>
              <a:t>Rottenberg; Coase; Fort and Quirk:</a:t>
            </a:r>
            <a:r>
              <a:t> rights, incentives, and allocation.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b="1"/>
              <a:t>League records and agreements:</a:t>
            </a:r>
            <a:r>
              <a:t> standings, champions, and dated rule details.</a:t>
            </a:r>
          </a:p>
        </p:txBody>
      </p:sp>
      <p:sp>
        <p:nvSpPr>
          <p:cNvPr id="4" name="">
            <a:extLst xmlns:a="http://schemas.openxmlformats.org/drawingml/2006/main">
              <a:ext uri="{FF2B5EF4-FFF2-40B4-BE49-F238E27FC236}">
                <a16:creationId xmlns:a16="http://schemas.microsoft.com/office/drawing/2014/main" id="{A83808A1-3360-4338-AA9A-DFACBF8AB0B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BD24290D-AD43-4532-9BDD-4BC76D2CF69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F6F79"/>
                </a:solidFill>
                <a:latin typeface="Aptos"/>
                <a:ea typeface="Aptos"/>
                <a:cs typeface="Aptos"/>
              </a:defRPr>
            </a:defPPr>
            <a:lvl1pPr algn="l">
              <a:defRPr sz="975" b="0" i="0">
                <a:solidFill>
                  <a:srgbClr val="5F6F79"/>
                </a:solidFill>
                <a:latin typeface="Aptos"/>
                <a:ea typeface="Aptos"/>
                <a:cs typeface="Aptos"/>
              </a:defRPr>
            </a:lvl1pPr>
            <a:lvl2pPr algn="l">
              <a:defRPr sz="975" b="0" i="0">
                <a:solidFill>
                  <a:srgbClr val="5F6F79"/>
                </a:solidFill>
                <a:latin typeface="Aptos"/>
                <a:ea typeface="Aptos"/>
                <a:cs typeface="Aptos"/>
              </a:defRPr>
            </a:lvl2pPr>
            <a:lvl3pPr algn="l">
              <a:defRPr sz="975" b="0" i="0">
                <a:solidFill>
                  <a:srgbClr val="5F6F79"/>
                </a:solidFill>
                <a:latin typeface="Aptos"/>
                <a:ea typeface="Aptos"/>
                <a:cs typeface="Aptos"/>
              </a:defRPr>
            </a:lvl3pPr>
            <a:lvl4pPr algn="l">
              <a:defRPr sz="975" b="0" i="0">
                <a:solidFill>
                  <a:srgbClr val="5F6F79"/>
                </a:solidFill>
                <a:latin typeface="Aptos"/>
                <a:ea typeface="Aptos"/>
                <a:cs typeface="Aptos"/>
              </a:defRPr>
            </a:lvl4pPr>
            <a:lvl5pPr algn="l">
              <a:defRPr sz="975" b="0" i="0">
                <a:solidFill>
                  <a:srgbClr val="5F6F79"/>
                </a:solidFill>
                <a:latin typeface="Aptos"/>
                <a:ea typeface="Aptos"/>
                <a:cs typeface="Aptos"/>
              </a:defRPr>
            </a:lvl5pPr>
            <a:lvl6pPr algn="l">
              <a:defRPr sz="975" b="0" i="0">
                <a:solidFill>
                  <a:srgbClr val="5F6F79"/>
                </a:solidFill>
                <a:latin typeface="Aptos"/>
                <a:ea typeface="Aptos"/>
                <a:cs typeface="Aptos"/>
              </a:defRPr>
            </a:lvl6pPr>
            <a:lvl7pPr algn="l">
              <a:defRPr sz="975" b="0" i="0">
                <a:solidFill>
                  <a:srgbClr val="5F6F79"/>
                </a:solidFill>
                <a:latin typeface="Aptos"/>
                <a:ea typeface="Aptos"/>
                <a:cs typeface="Aptos"/>
              </a:defRPr>
            </a:lvl7pPr>
            <a:lvl8pPr algn="l">
              <a:defRPr sz="975" b="0" i="0">
                <a:solidFill>
                  <a:srgbClr val="5F6F79"/>
                </a:solidFill>
                <a:latin typeface="Aptos"/>
                <a:ea typeface="Aptos"/>
                <a:cs typeface="Aptos"/>
              </a:defRPr>
            </a:lvl8pPr>
            <a:lvl9pPr algn="l">
              <a:defRPr sz="975" b="0" i="0">
                <a:solidFill>
                  <a:srgbClr val="5F6F79"/>
                </a:solidFill>
                <a:latin typeface="Aptos"/>
                <a:ea typeface="Aptos"/>
                <a:cs typeface="Aptos"/>
              </a:defRPr>
            </a:lvl9pPr>
          </a:lstStyle>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Source Notes</a:t>
            </a:r>
          </a:p>
        </p:txBody>
      </p:sp>
      <p:sp>
        <p:nvSpPr>
          <p:cNvPr id="6" name="text-5">
            <a:extLst xmlns:a="http://schemas.openxmlformats.org/drawingml/2006/main">
              <a:ext uri="{FF2B5EF4-FFF2-40B4-BE49-F238E27FC236}">
                <a16:creationId xmlns:a16="http://schemas.microsoft.com/office/drawing/2014/main" id="{50DBE890-893F-40CA-911D-FE6600D281C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975" b="0" i="0">
                <a:solidFill>
                  <a:srgbClr val="5F6F79"/>
                </a:solidFill>
                <a:latin typeface="Aptos"/>
                <a:ea typeface="Aptos"/>
                <a:cs typeface="Aptos"/>
              </a:defRPr>
            </a:defPPr>
            <a:lvl1pPr algn="r">
              <a:defRPr sz="975" b="0" i="0">
                <a:solidFill>
                  <a:srgbClr val="5F6F79"/>
                </a:solidFill>
                <a:latin typeface="Aptos"/>
                <a:ea typeface="Aptos"/>
                <a:cs typeface="Aptos"/>
              </a:defRPr>
            </a:lvl1pPr>
            <a:lvl2pPr algn="r">
              <a:defRPr sz="975" b="0" i="0">
                <a:solidFill>
                  <a:srgbClr val="5F6F79"/>
                </a:solidFill>
                <a:latin typeface="Aptos"/>
                <a:ea typeface="Aptos"/>
                <a:cs typeface="Aptos"/>
              </a:defRPr>
            </a:lvl2pPr>
            <a:lvl3pPr algn="r">
              <a:defRPr sz="975" b="0" i="0">
                <a:solidFill>
                  <a:srgbClr val="5F6F79"/>
                </a:solidFill>
                <a:latin typeface="Aptos"/>
                <a:ea typeface="Aptos"/>
                <a:cs typeface="Aptos"/>
              </a:defRPr>
            </a:lvl3pPr>
            <a:lvl4pPr algn="r">
              <a:defRPr sz="975" b="0" i="0">
                <a:solidFill>
                  <a:srgbClr val="5F6F79"/>
                </a:solidFill>
                <a:latin typeface="Aptos"/>
                <a:ea typeface="Aptos"/>
                <a:cs typeface="Aptos"/>
              </a:defRPr>
            </a:lvl4pPr>
            <a:lvl5pPr algn="r">
              <a:defRPr sz="975" b="0" i="0">
                <a:solidFill>
                  <a:srgbClr val="5F6F79"/>
                </a:solidFill>
                <a:latin typeface="Aptos"/>
                <a:ea typeface="Aptos"/>
                <a:cs typeface="Aptos"/>
              </a:defRPr>
            </a:lvl5pPr>
            <a:lvl6pPr algn="r">
              <a:defRPr sz="975" b="0" i="0">
                <a:solidFill>
                  <a:srgbClr val="5F6F79"/>
                </a:solidFill>
                <a:latin typeface="Aptos"/>
                <a:ea typeface="Aptos"/>
                <a:cs typeface="Aptos"/>
              </a:defRPr>
            </a:lvl6pPr>
            <a:lvl7pPr algn="r">
              <a:defRPr sz="975" b="0" i="0">
                <a:solidFill>
                  <a:srgbClr val="5F6F79"/>
                </a:solidFill>
                <a:latin typeface="Aptos"/>
                <a:ea typeface="Aptos"/>
                <a:cs typeface="Aptos"/>
              </a:defRPr>
            </a:lvl7pPr>
            <a:lvl8pPr algn="r">
              <a:defRPr sz="975" b="0" i="0">
                <a:solidFill>
                  <a:srgbClr val="5F6F79"/>
                </a:solidFill>
                <a:latin typeface="Aptos"/>
                <a:ea typeface="Aptos"/>
                <a:cs typeface="Aptos"/>
              </a:defRPr>
            </a:lvl8pPr>
            <a:lvl9pPr algn="r">
              <a:defRPr sz="975" b="0" i="0">
                <a:solidFill>
                  <a:srgbClr val="5F6F79"/>
                </a:solidFill>
                <a:latin typeface="Aptos"/>
                <a:ea typeface="Aptos"/>
                <a:cs typeface="Aptos"/>
              </a:defRPr>
            </a:lvl9pPr>
          </a:lstStyle>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36</a:t>
            </a:r>
          </a:p>
        </p:txBody>
      </p:sp>
    </p:spTree>
    <p:extLst>
      <p:ext uri="{BB962C8B-B14F-4D97-AF65-F5344CB8AC3E}">
        <p14:creationId xmlns:p14="http://schemas.microsoft.com/office/powerpoint/2010/main" val="13133792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2026-11-03T13:52:33.1120000Z</dcterms:created>
  <dcterms:modified xsi:type="dcterms:W3CDTF">2026-11-03T13:52:33.1120000Z</dcterms:modified>
</coreProperties>
</file>